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76" r:id="rId4"/>
    <p:sldId id="258" r:id="rId5"/>
    <p:sldId id="277" r:id="rId6"/>
    <p:sldId id="270" r:id="rId7"/>
    <p:sldId id="278" r:id="rId8"/>
    <p:sldId id="279" r:id="rId9"/>
    <p:sldId id="280" r:id="rId10"/>
    <p:sldId id="283" r:id="rId11"/>
    <p:sldId id="271" r:id="rId12"/>
    <p:sldId id="259" r:id="rId13"/>
    <p:sldId id="269" r:id="rId14"/>
    <p:sldId id="282" r:id="rId15"/>
    <p:sldId id="272" r:id="rId16"/>
    <p:sldId id="261" r:id="rId17"/>
    <p:sldId id="262" r:id="rId18"/>
    <p:sldId id="266" r:id="rId19"/>
    <p:sldId id="265" r:id="rId20"/>
    <p:sldId id="267" r:id="rId21"/>
    <p:sldId id="284" r:id="rId22"/>
    <p:sldId id="292" r:id="rId23"/>
    <p:sldId id="27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FE653-EF30-4BCF-8C46-85C7B59F87F3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D16DB-A592-4708-9DF5-40C8C5081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339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07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97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72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43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17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96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94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06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2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90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00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6FBC-610A-4FA6-AEF4-F2DDC8679434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E84EE-8F58-4E8A-9705-BC04A6EE1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07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e.cz/priloha/ktol-csuroviny" TargetMode="External"/><Relationship Id="rId2" Type="http://schemas.openxmlformats.org/officeDocument/2006/relationships/hyperlink" Target="http://geologie.vsb.cz/loziska/suroviny/vyuziti_ropy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69610" y="1360890"/>
            <a:ext cx="9144000" cy="23876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Základní suroviny průmyslové výroby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6172" y="5202238"/>
            <a:ext cx="9144000" cy="1655762"/>
          </a:xfrm>
        </p:spPr>
        <p:txBody>
          <a:bodyPr/>
          <a:lstStyle/>
          <a:p>
            <a:r>
              <a:rPr lang="cs-CZ" dirty="0" smtClean="0"/>
              <a:t>Materiál určený pro podporu předmětu Didaktika organické chemie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059277" y="6333222"/>
            <a:ext cx="256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RNDr. Milada Teplá, Ph.D.</a:t>
            </a:r>
          </a:p>
        </p:txBody>
      </p:sp>
    </p:spTree>
    <p:extLst>
      <p:ext uri="{BB962C8B-B14F-4D97-AF65-F5344CB8AC3E}">
        <p14:creationId xmlns:p14="http://schemas.microsoft.com/office/powerpoint/2010/main" val="15502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0" name="Picture 16" descr="Výsledek obrázku pro propan-bu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19" y="-91362"/>
            <a:ext cx="1772859" cy="13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s://encrypted-tbn3.gstatic.com/shopping?q=tbn:ANd9GcTksZfOQmr9-59kfe0HGKemI5iH46yS8bhX3bsUqzpUhncfcnE&amp;usqp=C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434" y="2570532"/>
            <a:ext cx="881637" cy="12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Výsledek obrázku pro petrolej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48" y="2513399"/>
            <a:ext cx="902399" cy="9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PETROLEJ  700 ML          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92" y="2648311"/>
            <a:ext cx="736179" cy="10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6101" y="277651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Ropa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cxnSp>
        <p:nvCxnSpPr>
          <p:cNvPr id="4" name="Přímá spojnice se šipkou 3"/>
          <p:cNvCxnSpPr>
            <a:endCxn id="48" idx="1"/>
          </p:cNvCxnSpPr>
          <p:nvPr/>
        </p:nvCxnSpPr>
        <p:spPr>
          <a:xfrm>
            <a:off x="2338410" y="2105891"/>
            <a:ext cx="624602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81" idx="3"/>
          </p:cNvCxnSpPr>
          <p:nvPr/>
        </p:nvCxnSpPr>
        <p:spPr>
          <a:xfrm>
            <a:off x="4409589" y="3525239"/>
            <a:ext cx="2517684" cy="49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s://upload.wikimedia.org/wikipedia/commons/thumb/7/71/Crude_Oil_Distillation-cz.svg/260px-Crude_Oil_Distillation-cz.sv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1"/>
          <a:stretch/>
        </p:blipFill>
        <p:spPr bwMode="auto">
          <a:xfrm>
            <a:off x="266265" y="1259458"/>
            <a:ext cx="2450835" cy="48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Přímá spojnice se šipkou 34"/>
          <p:cNvCxnSpPr/>
          <p:nvPr/>
        </p:nvCxnSpPr>
        <p:spPr>
          <a:xfrm flipV="1">
            <a:off x="2338410" y="378691"/>
            <a:ext cx="3805382" cy="997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6143792" y="211374"/>
            <a:ext cx="3151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0" dirty="0" smtClean="0">
                <a:effectLst/>
                <a:latin typeface="Verdana" panose="020B0604030504040204" pitchFamily="34" charset="0"/>
              </a:rPr>
              <a:t>Palivo (propan-butan) – vařiče </a:t>
            </a:r>
            <a:r>
              <a:rPr lang="cs-CZ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2338410" y="699655"/>
            <a:ext cx="3805382" cy="676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6143792" y="544885"/>
            <a:ext cx="2154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Chemická surovina</a:t>
            </a:r>
            <a:r>
              <a:rPr lang="cs-CZ" sz="1400" b="1" i="0" dirty="0" smtClean="0">
                <a:effectLst/>
                <a:latin typeface="Verdana" panose="020B0604030504040204" pitchFamily="34" charset="0"/>
              </a:rPr>
              <a:t> </a:t>
            </a:r>
            <a:endParaRPr lang="cs-CZ" sz="1400" b="1" dirty="0"/>
          </a:p>
        </p:txBody>
      </p:sp>
      <p:sp>
        <p:nvSpPr>
          <p:cNvPr id="48" name="Obdélník 47"/>
          <p:cNvSpPr/>
          <p:nvPr/>
        </p:nvSpPr>
        <p:spPr>
          <a:xfrm>
            <a:off x="2963012" y="1961238"/>
            <a:ext cx="2497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</a:rPr>
              <a:t>Střední benzín (C6 – C8)</a:t>
            </a:r>
            <a:r>
              <a:rPr lang="cs-CZ" sz="1400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5338983" y="2422903"/>
            <a:ext cx="1216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 50"/>
          <p:cNvSpPr/>
          <p:nvPr/>
        </p:nvSpPr>
        <p:spPr>
          <a:xfrm>
            <a:off x="2963012" y="1633196"/>
            <a:ext cx="2375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</a:rPr>
              <a:t>Lehký benzín (C5 – C7)</a:t>
            </a:r>
            <a:r>
              <a:rPr lang="cs-CZ" sz="1400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sp>
        <p:nvSpPr>
          <p:cNvPr id="53" name="Obdélník 52"/>
          <p:cNvSpPr/>
          <p:nvPr/>
        </p:nvSpPr>
        <p:spPr>
          <a:xfrm>
            <a:off x="2971028" y="2269015"/>
            <a:ext cx="2481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</a:rPr>
              <a:t>Těžký benzín (C7 – C10)</a:t>
            </a:r>
            <a:r>
              <a:rPr lang="cs-CZ" sz="1400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54" name="Přímá spojnice se šipkou 53"/>
          <p:cNvCxnSpPr>
            <a:endCxn id="53" idx="1"/>
          </p:cNvCxnSpPr>
          <p:nvPr/>
        </p:nvCxnSpPr>
        <p:spPr>
          <a:xfrm>
            <a:off x="2338410" y="2115126"/>
            <a:ext cx="632618" cy="307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V="1">
            <a:off x="2338410" y="1807349"/>
            <a:ext cx="640634" cy="28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5365447" y="2147604"/>
            <a:ext cx="1339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</a:rPr>
              <a:t>reformování</a:t>
            </a:r>
            <a:r>
              <a:rPr lang="cs-CZ" sz="1400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sp>
        <p:nvSpPr>
          <p:cNvPr id="62" name="Obdélník 61"/>
          <p:cNvSpPr/>
          <p:nvPr/>
        </p:nvSpPr>
        <p:spPr>
          <a:xfrm>
            <a:off x="5578774" y="1676213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Ethylen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57" name="Pravá složená závorka 56"/>
          <p:cNvSpPr/>
          <p:nvPr/>
        </p:nvSpPr>
        <p:spPr>
          <a:xfrm>
            <a:off x="5310473" y="1619041"/>
            <a:ext cx="353606" cy="617497"/>
          </a:xfrm>
          <a:prstGeom prst="rightBrace">
            <a:avLst>
              <a:gd name="adj1" fmla="val 8333"/>
              <a:gd name="adj2" fmla="val 335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6581829" y="2262755"/>
            <a:ext cx="4410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</a:rPr>
              <a:t>Směs do spalovacích motorů (oktanové číslo) </a:t>
            </a:r>
            <a:r>
              <a:rPr lang="cs-CZ" sz="1400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65" name="Přímá spojnice se šipkou 64"/>
          <p:cNvCxnSpPr/>
          <p:nvPr/>
        </p:nvCxnSpPr>
        <p:spPr>
          <a:xfrm>
            <a:off x="5338983" y="2416643"/>
            <a:ext cx="1216382" cy="39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bdélník 67"/>
          <p:cNvSpPr/>
          <p:nvPr/>
        </p:nvSpPr>
        <p:spPr>
          <a:xfrm>
            <a:off x="6588387" y="2641747"/>
            <a:ext cx="3158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</a:rPr>
              <a:t>Technický benzín </a:t>
            </a:r>
            <a:r>
              <a:rPr lang="cs-CZ" sz="1400" dirty="0">
                <a:latin typeface="Verdana" panose="020B0604030504040204" pitchFamily="34" charset="0"/>
              </a:rPr>
              <a:t>(</a:t>
            </a:r>
            <a:r>
              <a:rPr lang="cs-CZ" sz="1400" dirty="0" smtClean="0">
                <a:latin typeface="Verdana" panose="020B0604030504040204" pitchFamily="34" charset="0"/>
              </a:rPr>
              <a:t>rozpouštědlo)</a:t>
            </a:r>
            <a:r>
              <a:rPr lang="cs-CZ" sz="1400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sp>
        <p:nvSpPr>
          <p:cNvPr id="69" name="Obdélník 68"/>
          <p:cNvSpPr/>
          <p:nvPr/>
        </p:nvSpPr>
        <p:spPr>
          <a:xfrm>
            <a:off x="9098951" y="1961238"/>
            <a:ext cx="2244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</a:rPr>
              <a:t>2,2,4-trimethylpentan</a:t>
            </a:r>
            <a:r>
              <a:rPr lang="cs-CZ" sz="1400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sp>
        <p:nvSpPr>
          <p:cNvPr id="25600" name="Obdélník 25599"/>
          <p:cNvSpPr/>
          <p:nvPr/>
        </p:nvSpPr>
        <p:spPr>
          <a:xfrm>
            <a:off x="6927273" y="3679127"/>
            <a:ext cx="11336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err="1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ethylen</a:t>
            </a:r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propylen </a:t>
            </a:r>
          </a:p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buten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cxnSp>
        <p:nvCxnSpPr>
          <p:cNvPr id="73" name="Přímá spojnice se šipkou 72"/>
          <p:cNvCxnSpPr/>
          <p:nvPr/>
        </p:nvCxnSpPr>
        <p:spPr>
          <a:xfrm flipV="1">
            <a:off x="2331608" y="2795635"/>
            <a:ext cx="751415" cy="68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bdélník 74"/>
          <p:cNvSpPr/>
          <p:nvPr/>
        </p:nvSpPr>
        <p:spPr>
          <a:xfrm>
            <a:off x="3110320" y="2661417"/>
            <a:ext cx="1247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„Petrolejky“</a:t>
            </a:r>
            <a:endParaRPr lang="cs-CZ" sz="1400" dirty="0"/>
          </a:p>
        </p:txBody>
      </p:sp>
      <p:cxnSp>
        <p:nvCxnSpPr>
          <p:cNvPr id="76" name="Přímá spojnice se šipkou 75"/>
          <p:cNvCxnSpPr/>
          <p:nvPr/>
        </p:nvCxnSpPr>
        <p:spPr>
          <a:xfrm>
            <a:off x="2338410" y="2884569"/>
            <a:ext cx="828101" cy="27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bdélník 78"/>
          <p:cNvSpPr/>
          <p:nvPr/>
        </p:nvSpPr>
        <p:spPr>
          <a:xfrm>
            <a:off x="3139990" y="2978948"/>
            <a:ext cx="1385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Rozpouštědlo</a:t>
            </a:r>
            <a:endParaRPr lang="cs-CZ" sz="1400" dirty="0"/>
          </a:p>
        </p:txBody>
      </p:sp>
      <p:sp>
        <p:nvSpPr>
          <p:cNvPr id="81" name="Obdélník 80"/>
          <p:cNvSpPr/>
          <p:nvPr/>
        </p:nvSpPr>
        <p:spPr>
          <a:xfrm>
            <a:off x="3349491" y="3371350"/>
            <a:ext cx="1060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krakování</a:t>
            </a:r>
            <a:endParaRPr lang="cs-CZ" sz="1400" dirty="0"/>
          </a:p>
        </p:txBody>
      </p:sp>
      <p:cxnSp>
        <p:nvCxnSpPr>
          <p:cNvPr id="82" name="Přímá spojnice se šipkou 81"/>
          <p:cNvCxnSpPr>
            <a:endCxn id="81" idx="1"/>
          </p:cNvCxnSpPr>
          <p:nvPr/>
        </p:nvCxnSpPr>
        <p:spPr>
          <a:xfrm>
            <a:off x="2338410" y="2864304"/>
            <a:ext cx="1011081" cy="660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/>
          <p:nvPr/>
        </p:nvCxnSpPr>
        <p:spPr>
          <a:xfrm>
            <a:off x="2556977" y="3728126"/>
            <a:ext cx="5657286" cy="1006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Obdélník 25611"/>
          <p:cNvSpPr/>
          <p:nvPr/>
        </p:nvSpPr>
        <p:spPr>
          <a:xfrm>
            <a:off x="8214263" y="4591815"/>
            <a:ext cx="2489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palivo pro letecké motory</a:t>
            </a:r>
            <a:endParaRPr lang="cs-CZ" sz="1400" dirty="0"/>
          </a:p>
        </p:txBody>
      </p:sp>
      <p:cxnSp>
        <p:nvCxnSpPr>
          <p:cNvPr id="88" name="Přímá spojnice se šipkou 87"/>
          <p:cNvCxnSpPr/>
          <p:nvPr/>
        </p:nvCxnSpPr>
        <p:spPr>
          <a:xfrm flipV="1">
            <a:off x="2881422" y="4969163"/>
            <a:ext cx="718314" cy="83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bdélník 89"/>
          <p:cNvSpPr/>
          <p:nvPr/>
        </p:nvSpPr>
        <p:spPr>
          <a:xfrm>
            <a:off x="3599736" y="4834840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Mazut - topivo </a:t>
            </a:r>
            <a:endParaRPr lang="cs-CZ" sz="1400" dirty="0"/>
          </a:p>
        </p:txBody>
      </p:sp>
      <p:cxnSp>
        <p:nvCxnSpPr>
          <p:cNvPr id="91" name="Přímá spojnice se šipkou 90"/>
          <p:cNvCxnSpPr/>
          <p:nvPr/>
        </p:nvCxnSpPr>
        <p:spPr>
          <a:xfrm>
            <a:off x="2652192" y="4240159"/>
            <a:ext cx="828101" cy="27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bdélník 91"/>
          <p:cNvSpPr/>
          <p:nvPr/>
        </p:nvSpPr>
        <p:spPr>
          <a:xfrm>
            <a:off x="3463972" y="4373699"/>
            <a:ext cx="1557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Maziva a paliva</a:t>
            </a:r>
            <a:endParaRPr lang="cs-CZ" sz="1400" dirty="0"/>
          </a:p>
        </p:txBody>
      </p:sp>
      <p:cxnSp>
        <p:nvCxnSpPr>
          <p:cNvPr id="93" name="Přímá spojnice se šipkou 92"/>
          <p:cNvCxnSpPr/>
          <p:nvPr/>
        </p:nvCxnSpPr>
        <p:spPr>
          <a:xfrm>
            <a:off x="2904576" y="5800620"/>
            <a:ext cx="635062" cy="669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bdélník 94"/>
          <p:cNvSpPr/>
          <p:nvPr/>
        </p:nvSpPr>
        <p:spPr>
          <a:xfrm>
            <a:off x="3499545" y="6297683"/>
            <a:ext cx="691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Asfalt</a:t>
            </a:r>
            <a:endParaRPr lang="cs-CZ" sz="1400" dirty="0"/>
          </a:p>
        </p:txBody>
      </p:sp>
      <p:cxnSp>
        <p:nvCxnSpPr>
          <p:cNvPr id="96" name="Přímá spojnice se šipkou 95"/>
          <p:cNvCxnSpPr/>
          <p:nvPr/>
        </p:nvCxnSpPr>
        <p:spPr>
          <a:xfrm>
            <a:off x="2881422" y="5798372"/>
            <a:ext cx="852851" cy="38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bdélník 97"/>
          <p:cNvSpPr/>
          <p:nvPr/>
        </p:nvSpPr>
        <p:spPr>
          <a:xfrm>
            <a:off x="3676444" y="5663568"/>
            <a:ext cx="80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Parafin</a:t>
            </a:r>
            <a:endParaRPr lang="cs-CZ" sz="1400" dirty="0"/>
          </a:p>
        </p:txBody>
      </p:sp>
      <p:pic>
        <p:nvPicPr>
          <p:cNvPr id="26626" name="Picture 2" descr="Stock image of 'Asfalt road close up isolated on grey background'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27" y="6060359"/>
            <a:ext cx="998695" cy="8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Výsledek obrázku pro mazu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9" r="31235"/>
          <a:stretch/>
        </p:blipFill>
        <p:spPr bwMode="auto">
          <a:xfrm>
            <a:off x="5145352" y="4906359"/>
            <a:ext cx="1535692" cy="1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Výsledek obrázku pro motorová naf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11" y="5371072"/>
            <a:ext cx="2423824" cy="136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Přímá spojnice se šipkou 107"/>
          <p:cNvCxnSpPr>
            <a:endCxn id="111" idx="1"/>
          </p:cNvCxnSpPr>
          <p:nvPr/>
        </p:nvCxnSpPr>
        <p:spPr>
          <a:xfrm>
            <a:off x="2556977" y="3737516"/>
            <a:ext cx="5716840" cy="147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bdélník 110"/>
          <p:cNvSpPr/>
          <p:nvPr/>
        </p:nvSpPr>
        <p:spPr>
          <a:xfrm>
            <a:off x="8273817" y="5058344"/>
            <a:ext cx="2688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palivo pro dieselové motory</a:t>
            </a:r>
            <a:endParaRPr lang="cs-CZ" sz="1400" dirty="0"/>
          </a:p>
        </p:txBody>
      </p:sp>
      <p:pic>
        <p:nvPicPr>
          <p:cNvPr id="26642" name="Picture 18" descr="Výsledek obrázku pro fue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70" y="1201090"/>
            <a:ext cx="1737133" cy="10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3953" y="1184948"/>
            <a:ext cx="7436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 směs plynných a těkavých n-alkanů CH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- C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10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 příměsí plynů (H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N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CO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H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S, He aj.), ropy, vody a písku. </a:t>
            </a:r>
          </a:p>
          <a:p>
            <a:endParaRPr lang="cs-CZ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3953" y="565789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Zemní plyn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pic>
        <p:nvPicPr>
          <p:cNvPr id="15362" name="Picture 2" descr="https://upload.wikimedia.org/wikipedia/commons/thumb/5/5d/BarnettShaleDrilling-9323.jpg/800px-BarnettShaleDrilling-9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67" y="1320800"/>
            <a:ext cx="3304418" cy="49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logie.vsb.cz/loziska/suroviny/ropa/ply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 bwMode="auto">
          <a:xfrm>
            <a:off x="1482525" y="0"/>
            <a:ext cx="10201474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1517" y="150152"/>
            <a:ext cx="1619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Zpracování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Z</a:t>
            </a:r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emního</a:t>
            </a:r>
          </a:p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plynu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3463637" y="4643582"/>
            <a:ext cx="1653308" cy="1505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7740072" y="4057072"/>
            <a:ext cx="1519381" cy="586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0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2/23/World_-_Natural_Gas_Production_of_Count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4875"/>
            <a:ext cx="1357312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1517" y="15015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Produkce z</a:t>
            </a:r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emního plynu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2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717" y="3216625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Zemní plyn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cxnSp>
        <p:nvCxnSpPr>
          <p:cNvPr id="4" name="Přímá spojnice se šipkou 3"/>
          <p:cNvCxnSpPr>
            <a:stCxn id="2" idx="3"/>
          </p:cNvCxnSpPr>
          <p:nvPr/>
        </p:nvCxnSpPr>
        <p:spPr>
          <a:xfrm flipV="1">
            <a:off x="1987427" y="1496291"/>
            <a:ext cx="1337664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494354" y="112695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Verdana" panose="020B0604030504040204" pitchFamily="34" charset="0"/>
              </a:rPr>
              <a:t>Palivo</a:t>
            </a:r>
            <a:r>
              <a:rPr lang="cs-CZ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pic>
        <p:nvPicPr>
          <p:cNvPr id="25602" name="Picture 2" descr="Výsledek obrázku pro zemní pl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18" y="390440"/>
            <a:ext cx="2667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>
            <a:stCxn id="2" idx="3"/>
          </p:cNvCxnSpPr>
          <p:nvPr/>
        </p:nvCxnSpPr>
        <p:spPr>
          <a:xfrm>
            <a:off x="1987427" y="3401291"/>
            <a:ext cx="972407" cy="26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3042961" y="3231147"/>
            <a:ext cx="1516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Verdana" panose="020B0604030504040204" pitchFamily="34" charset="0"/>
              </a:rPr>
              <a:t>Chemická </a:t>
            </a:r>
          </a:p>
          <a:p>
            <a:pPr algn="ctr"/>
            <a:r>
              <a:rPr lang="cs-CZ" b="1" dirty="0" smtClean="0">
                <a:latin typeface="Verdana" panose="020B0604030504040204" pitchFamily="34" charset="0"/>
              </a:rPr>
              <a:t>surovina</a:t>
            </a:r>
          </a:p>
          <a:p>
            <a:pPr algn="ctr"/>
            <a:r>
              <a:rPr lang="cs-CZ" b="1" i="0" dirty="0" smtClean="0">
                <a:effectLst/>
                <a:latin typeface="Verdana" panose="020B0604030504040204" pitchFamily="34" charset="0"/>
              </a:rPr>
              <a:t>CH4</a:t>
            </a:r>
            <a:r>
              <a:rPr lang="cs-CZ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4610789" y="3401291"/>
            <a:ext cx="86817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496953" y="3216625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Syntézní plyn</a:t>
            </a:r>
            <a:r>
              <a:rPr lang="cs-CZ" b="0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153109" y="3534189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0" dirty="0" smtClean="0">
                <a:solidFill>
                  <a:srgbClr val="555555"/>
                </a:solidFill>
                <a:effectLst/>
                <a:latin typeface="Droid Serif"/>
              </a:rPr>
              <a:t>CH</a:t>
            </a:r>
            <a:r>
              <a:rPr lang="pt-BR" b="1" i="0" baseline="-25000" dirty="0" smtClean="0">
                <a:solidFill>
                  <a:srgbClr val="555555"/>
                </a:solidFill>
                <a:effectLst/>
                <a:latin typeface="inherit"/>
              </a:rPr>
              <a:t>4</a:t>
            </a:r>
            <a:r>
              <a:rPr lang="pt-BR" b="1" i="0" dirty="0" smtClean="0">
                <a:solidFill>
                  <a:srgbClr val="555555"/>
                </a:solidFill>
                <a:effectLst/>
                <a:latin typeface="Droid Serif"/>
              </a:rPr>
              <a:t> + H</a:t>
            </a:r>
            <a:r>
              <a:rPr lang="pt-BR" b="1" i="0" baseline="-25000" dirty="0" smtClean="0">
                <a:solidFill>
                  <a:srgbClr val="555555"/>
                </a:solidFill>
                <a:effectLst/>
                <a:latin typeface="inherit"/>
              </a:rPr>
              <a:t>2</a:t>
            </a:r>
            <a:r>
              <a:rPr lang="pt-BR" b="1" i="0" dirty="0" smtClean="0">
                <a:solidFill>
                  <a:srgbClr val="555555"/>
                </a:solidFill>
                <a:effectLst/>
                <a:latin typeface="Droid Serif"/>
              </a:rPr>
              <a:t>O → CO + 3 H</a:t>
            </a:r>
            <a:r>
              <a:rPr lang="pt-BR" b="1" i="0" baseline="-25000" dirty="0" smtClean="0">
                <a:solidFill>
                  <a:srgbClr val="555555"/>
                </a:solidFill>
                <a:effectLst/>
                <a:latin typeface="inherit"/>
              </a:rPr>
              <a:t>2</a:t>
            </a:r>
            <a:endParaRPr lang="cs-CZ" dirty="0"/>
          </a:p>
        </p:txBody>
      </p:sp>
      <p:cxnSp>
        <p:nvCxnSpPr>
          <p:cNvPr id="15" name="Přímá spojnice se šipkou 14"/>
          <p:cNvCxnSpPr>
            <a:stCxn id="13" idx="3"/>
            <a:endCxn id="22" idx="1"/>
          </p:cNvCxnSpPr>
          <p:nvPr/>
        </p:nvCxnSpPr>
        <p:spPr>
          <a:xfrm flipV="1">
            <a:off x="7518660" y="2121417"/>
            <a:ext cx="1758164" cy="1279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9276824" y="1936751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  <a:latin typeface="Verdana" panose="020B0604030504040204" pitchFamily="34" charset="0"/>
              </a:rPr>
              <a:t>Methanol</a:t>
            </a:r>
            <a:r>
              <a:rPr lang="cs-CZ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8206349" y="3585957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555555"/>
                </a:solidFill>
                <a:effectLst/>
                <a:latin typeface="Droid Serif"/>
              </a:rPr>
              <a:t>CO + H</a:t>
            </a:r>
            <a:r>
              <a:rPr lang="cs-CZ" b="1" i="0" baseline="-25000" dirty="0" smtClean="0">
                <a:solidFill>
                  <a:srgbClr val="555555"/>
                </a:solidFill>
                <a:effectLst/>
                <a:latin typeface="inherit"/>
              </a:rPr>
              <a:t>2</a:t>
            </a:r>
            <a:r>
              <a:rPr lang="cs-CZ" b="1" i="0" dirty="0" smtClean="0">
                <a:solidFill>
                  <a:srgbClr val="555555"/>
                </a:solidFill>
                <a:effectLst/>
                <a:latin typeface="Droid Serif"/>
              </a:rPr>
              <a:t>O → CO</a:t>
            </a:r>
            <a:r>
              <a:rPr lang="cs-CZ" b="1" i="0" baseline="-25000" dirty="0" smtClean="0">
                <a:solidFill>
                  <a:srgbClr val="555555"/>
                </a:solidFill>
                <a:effectLst/>
                <a:latin typeface="inherit"/>
              </a:rPr>
              <a:t>2</a:t>
            </a:r>
            <a:r>
              <a:rPr lang="cs-CZ" b="1" i="0" dirty="0" smtClean="0">
                <a:solidFill>
                  <a:srgbClr val="555555"/>
                </a:solidFill>
                <a:effectLst/>
                <a:latin typeface="Droid Serif"/>
              </a:rPr>
              <a:t> + H</a:t>
            </a:r>
            <a:r>
              <a:rPr lang="cs-CZ" b="1" i="0" baseline="-25000" dirty="0" smtClean="0">
                <a:solidFill>
                  <a:srgbClr val="555555"/>
                </a:solidFill>
                <a:effectLst/>
                <a:latin typeface="inherit"/>
              </a:rPr>
              <a:t>2</a:t>
            </a:r>
            <a:endParaRPr lang="cs-CZ" dirty="0"/>
          </a:p>
        </p:txBody>
      </p:sp>
      <p:cxnSp>
        <p:nvCxnSpPr>
          <p:cNvPr id="26" name="Přímá spojnice se šipkou 25"/>
          <p:cNvCxnSpPr/>
          <p:nvPr/>
        </p:nvCxnSpPr>
        <p:spPr>
          <a:xfrm flipV="1">
            <a:off x="7542854" y="3401291"/>
            <a:ext cx="86817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8453595" y="3216625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Vodík</a:t>
            </a:r>
            <a:r>
              <a:rPr lang="cs-CZ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9400572" y="3386769"/>
            <a:ext cx="886973" cy="6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10385919" y="3216625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Amoniak</a:t>
            </a:r>
            <a:r>
              <a:rPr lang="cs-CZ" b="0" i="0" dirty="0" smtClean="0"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3417109" y="4833955"/>
            <a:ext cx="6761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saze, </a:t>
            </a:r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s-CZ" b="1" i="0" baseline="-2500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b="1" i="0" baseline="-2500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HCN, H</a:t>
            </a:r>
            <a:r>
              <a:rPr lang="cs-CZ" b="1" i="0" baseline="-2500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cs-CZ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4" name="Přímá spojnice se šipkou 33"/>
          <p:cNvCxnSpPr>
            <a:stCxn id="2" idx="3"/>
            <a:endCxn id="29" idx="1"/>
          </p:cNvCxnSpPr>
          <p:nvPr/>
        </p:nvCxnSpPr>
        <p:spPr>
          <a:xfrm>
            <a:off x="1987427" y="3401291"/>
            <a:ext cx="1429682" cy="1617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2567710" y="5135418"/>
            <a:ext cx="1182254" cy="1330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3749964" y="5135418"/>
            <a:ext cx="609600" cy="1330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délník 43"/>
          <p:cNvSpPr/>
          <p:nvPr/>
        </p:nvSpPr>
        <p:spPr>
          <a:xfrm>
            <a:off x="1766505" y="64424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0" dirty="0" smtClean="0">
                <a:effectLst/>
                <a:latin typeface="Droid Serif"/>
              </a:rPr>
              <a:t>Polygrafický a gumárenský průmysl</a:t>
            </a:r>
            <a:endParaRPr lang="cs-CZ" b="1" dirty="0"/>
          </a:p>
        </p:txBody>
      </p:sp>
      <p:pic>
        <p:nvPicPr>
          <p:cNvPr id="25609" name="Picture 4" descr="Výsledek obrázku pro polygrafický průmy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0" y="4949549"/>
            <a:ext cx="2108621" cy="14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6" descr="Výsledek obrázku pro gumarensk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88" y="5510349"/>
            <a:ext cx="1489071" cy="11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amoni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46" y="4209956"/>
            <a:ext cx="2571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thanol-&amp;-Isopropanol-600-x-30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r="53006"/>
          <a:stretch/>
        </p:blipFill>
        <p:spPr bwMode="auto">
          <a:xfrm>
            <a:off x="9276824" y="223356"/>
            <a:ext cx="1332868" cy="16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thumb/f/fd/Struktura_chemiczna_w%C4%99gla_kamiennego.svg/1100px-Struktura_chemiczna_w%C4%99gla_kamienne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64" y="55497"/>
            <a:ext cx="8314171" cy="68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32509" y="3736619"/>
            <a:ext cx="118594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Typické je přibližné složení:</a:t>
            </a:r>
          </a:p>
          <a:p>
            <a:pPr algn="just"/>
            <a:endParaRPr lang="cs-CZ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rašelina - C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50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60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20</a:t>
            </a:r>
            <a:endParaRPr lang="cs-CZ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hnědé uhlí - C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60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60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12</a:t>
            </a:r>
            <a:endParaRPr lang="cs-CZ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černé uhlí - C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70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50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7</a:t>
            </a:r>
            <a:endParaRPr lang="cs-CZ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antracit - C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78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30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</a:t>
            </a:r>
            <a:r>
              <a:rPr lang="cs-CZ" b="0" i="0" baseline="-250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27</a:t>
            </a:r>
            <a:endParaRPr lang="cs-CZ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cs-CZ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8681" y="24358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Uhlí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32509" y="1021790"/>
            <a:ext cx="3686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 chemické stránce je uhlí makromolekulární </a:t>
            </a:r>
            <a:r>
              <a:rPr lang="cs-CZ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polyaromatická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látka. </a:t>
            </a:r>
          </a:p>
          <a:p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Z rostlinných zbytků obsahuje celulózu, hemicelulózy, pektinové látky, lignin aj. </a:t>
            </a:r>
            <a:endParaRPr lang="cs-CZ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8/8a/2005co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81" y="523010"/>
            <a:ext cx="1357312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8681" y="24358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Produkce u</a:t>
            </a:r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hlí (r. 2005)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1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ýsledek obrázku pro petrochemie litví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4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8681" y="243582"/>
            <a:ext cx="304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Chemopetrol Litvínov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7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nědouhelné doly v severních Čechá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4" y="154407"/>
            <a:ext cx="9926492" cy="662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8681" y="243582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Těžba uhlí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1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2" y="-342000"/>
            <a:ext cx="9599999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8681" y="243582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Těžba uhlí – povrchové doly Bílina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7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51710" y="591127"/>
            <a:ext cx="8719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 </a:t>
            </a:r>
            <a:r>
              <a:rPr lang="cs-CZ" sz="2400" dirty="0"/>
              <a:t>kapalina tvořená </a:t>
            </a:r>
            <a:r>
              <a:rPr lang="cs-CZ" sz="2400" dirty="0" smtClean="0"/>
              <a:t>směsí: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plynných</a:t>
            </a:r>
            <a:r>
              <a:rPr lang="cs-CZ" sz="2400" dirty="0"/>
              <a:t>,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kapalných </a:t>
            </a:r>
            <a:r>
              <a:rPr lang="cs-CZ" sz="2400" dirty="0"/>
              <a:t>a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rozpuštěných </a:t>
            </a:r>
            <a:r>
              <a:rPr lang="cs-CZ" sz="2400" dirty="0"/>
              <a:t>tuhých uhlovodíků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 </a:t>
            </a:r>
            <a:r>
              <a:rPr lang="cs-CZ" sz="2400" dirty="0"/>
              <a:t>příměsí neuhlovodíkových </a:t>
            </a:r>
            <a:r>
              <a:rPr lang="cs-CZ" sz="2400" dirty="0" smtClean="0"/>
              <a:t>organických </a:t>
            </a:r>
            <a:r>
              <a:rPr lang="cs-CZ" sz="2400" dirty="0"/>
              <a:t>sloučenin a písku. </a:t>
            </a: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17410" name="Picture 2" descr="Výsledek obrázku pro 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47" y="2899451"/>
            <a:ext cx="5312352" cy="354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60375" y="221795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Ropa 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40" y="0"/>
            <a:ext cx="10194132" cy="687733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78681" y="243582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Těžba uhlí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5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ýsledek obrázku pro rekultivace litví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9" y="-341746"/>
            <a:ext cx="11049000" cy="73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216357"/>
            <a:ext cx="5990793" cy="3571285"/>
          </a:xfrm>
          <a:prstGeom prst="rect">
            <a:avLst/>
          </a:prstGeom>
        </p:spPr>
      </p:pic>
      <p:pic>
        <p:nvPicPr>
          <p:cNvPr id="9218" name="Picture 2" descr="Krušné hory na Mostecku. Pohled na Malý Háj. Foto: Oldřich Háj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29" y="2357941"/>
            <a:ext cx="7038408" cy="44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112371" y="474594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Krušné hory z jiného úhlu</a:t>
            </a:r>
            <a:endParaRPr lang="cs-CZ" dirty="0"/>
          </a:p>
        </p:txBody>
      </p:sp>
      <p:pic>
        <p:nvPicPr>
          <p:cNvPr id="9220" name="Picture 4" descr="Přehrada Fláje zásobuje pitnou vodou například města Most, Litvínov, Bílinu, Duchcov a Teplice, a není tudíž určená ke koupání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řehrada Fláje zásobuje pitnou vodou například města Most, Litvínov, Bílinu, Duchcov a Teplice, a není tudíž určená ke koupání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řehrada Fláje zásobuje pitnou vodou například města Most, Litvínov, Bílinu, Duchcov a Teplice, a není tudíž určená ke koupání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876636" y="2453993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Malý Háj na Mostecku</a:t>
            </a:r>
            <a:r>
              <a:rPr lang="cs-CZ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491343" y="289928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Fláje</a:t>
            </a:r>
            <a:r>
              <a:rPr lang="cs-CZ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pic>
        <p:nvPicPr>
          <p:cNvPr id="9228" name="Picture 12" descr="Mikulášská štola | Hora svaté Kateři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3861213"/>
            <a:ext cx="4355089" cy="29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420856" y="3978599"/>
            <a:ext cx="2174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Hora sv. Kateřiny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23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čpav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69" y="4943266"/>
            <a:ext cx="2427973" cy="9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5" name="Picture 14" descr="http://www.e-chembook.eu/images/deh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r="24379"/>
          <a:stretch/>
        </p:blipFill>
        <p:spPr bwMode="auto">
          <a:xfrm>
            <a:off x="5300753" y="2306179"/>
            <a:ext cx="923636" cy="18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25335" y="294702"/>
            <a:ext cx="9601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400" b="1" i="0" dirty="0" smtClean="0">
                <a:effectLst/>
              </a:rPr>
              <a:t>Palivo </a:t>
            </a:r>
          </a:p>
          <a:p>
            <a:pPr lvl="0"/>
            <a:r>
              <a:rPr lang="cs-CZ" altLang="cs-CZ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výroba tepla a elektřiny. Při výrobě elektřiny se spaluje uhlí v kotli, kde se ohřívá voda na vodní páru, která roztáčí parní turbíny a elektrické generátory respektive alternátory. </a:t>
            </a:r>
            <a:endParaRPr lang="cs-CZ" sz="1400" dirty="0"/>
          </a:p>
        </p:txBody>
      </p:sp>
      <p:cxnSp>
        <p:nvCxnSpPr>
          <p:cNvPr id="13" name="Přímá spojnice se šipkou 12"/>
          <p:cNvCxnSpPr>
            <a:stCxn id="16" idx="3"/>
            <a:endCxn id="17" idx="1"/>
          </p:cNvCxnSpPr>
          <p:nvPr/>
        </p:nvCxnSpPr>
        <p:spPr>
          <a:xfrm>
            <a:off x="838261" y="3083238"/>
            <a:ext cx="389607" cy="1928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6" idx="3"/>
            <a:endCxn id="2" idx="1"/>
          </p:cNvCxnSpPr>
          <p:nvPr/>
        </p:nvCxnSpPr>
        <p:spPr>
          <a:xfrm flipV="1">
            <a:off x="838261" y="664034"/>
            <a:ext cx="1087074" cy="2419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62086" y="2898572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</a:rPr>
              <a:t>U</a:t>
            </a:r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hlí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1227868" y="4688470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Verdana" panose="020B0604030504040204" pitchFamily="34" charset="0"/>
              </a:rPr>
              <a:t>Chemická 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Verdana" panose="020B0604030504040204" pitchFamily="34" charset="0"/>
              </a:rPr>
              <a:t>surovina</a:t>
            </a:r>
            <a:r>
              <a:rPr lang="cs-CZ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cxnSp>
        <p:nvCxnSpPr>
          <p:cNvPr id="22" name="Přímá spojnice se šipkou 21"/>
          <p:cNvCxnSpPr>
            <a:stCxn id="17" idx="3"/>
          </p:cNvCxnSpPr>
          <p:nvPr/>
        </p:nvCxnSpPr>
        <p:spPr>
          <a:xfrm>
            <a:off x="2622802" y="5011636"/>
            <a:ext cx="831598" cy="125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17" idx="3"/>
          </p:cNvCxnSpPr>
          <p:nvPr/>
        </p:nvCxnSpPr>
        <p:spPr>
          <a:xfrm flipV="1">
            <a:off x="2622802" y="3826510"/>
            <a:ext cx="765932" cy="1185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3388734" y="3602406"/>
            <a:ext cx="1324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0" dirty="0" smtClean="0">
                <a:effectLst/>
                <a:latin typeface="Verdana" panose="020B0604030504040204" pitchFamily="34" charset="0"/>
              </a:rPr>
              <a:t>karbonizace </a:t>
            </a:r>
            <a:endParaRPr lang="cs-CZ" sz="1400" dirty="0"/>
          </a:p>
        </p:txBody>
      </p:sp>
      <p:sp>
        <p:nvSpPr>
          <p:cNvPr id="29" name="Obdélník 28"/>
          <p:cNvSpPr/>
          <p:nvPr/>
        </p:nvSpPr>
        <p:spPr>
          <a:xfrm>
            <a:off x="3388734" y="6221441"/>
            <a:ext cx="1335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0" dirty="0" smtClean="0">
                <a:effectLst/>
                <a:latin typeface="Verdana" panose="020B0604030504040204" pitchFamily="34" charset="0"/>
              </a:rPr>
              <a:t>Zplyňování   </a:t>
            </a:r>
            <a:endParaRPr lang="cs-CZ" sz="1400" dirty="0"/>
          </a:p>
        </p:txBody>
      </p:sp>
      <p:cxnSp>
        <p:nvCxnSpPr>
          <p:cNvPr id="34" name="Přímá spojnice se šipkou 33"/>
          <p:cNvCxnSpPr>
            <a:endCxn id="40" idx="1"/>
          </p:cNvCxnSpPr>
          <p:nvPr/>
        </p:nvCxnSpPr>
        <p:spPr>
          <a:xfrm>
            <a:off x="4575350" y="6398455"/>
            <a:ext cx="2101596" cy="30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39" idx="1"/>
          </p:cNvCxnSpPr>
          <p:nvPr/>
        </p:nvCxnSpPr>
        <p:spPr>
          <a:xfrm flipV="1">
            <a:off x="4575350" y="6109892"/>
            <a:ext cx="2101596" cy="288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6676946" y="5956003"/>
            <a:ext cx="41062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0" dirty="0" smtClean="0">
                <a:effectLst/>
                <a:latin typeface="Verdana" panose="020B0604030504040204" pitchFamily="34" charset="0"/>
              </a:rPr>
              <a:t>Generátorový plyn z uhlí </a:t>
            </a:r>
            <a:r>
              <a:rPr lang="cs-CZ" sz="1400" i="0" dirty="0" smtClean="0">
                <a:effectLst/>
                <a:latin typeface="Verdana" panose="020B0604030504040204" pitchFamily="34" charset="0"/>
              </a:rPr>
              <a:t>(CO + H2)</a:t>
            </a:r>
            <a:endParaRPr lang="cs-CZ" sz="1400" dirty="0"/>
          </a:p>
        </p:txBody>
      </p:sp>
      <p:sp>
        <p:nvSpPr>
          <p:cNvPr id="40" name="Obdélník 39"/>
          <p:cNvSpPr/>
          <p:nvPr/>
        </p:nvSpPr>
        <p:spPr>
          <a:xfrm>
            <a:off x="6676946" y="6550223"/>
            <a:ext cx="3662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0" dirty="0" smtClean="0">
                <a:effectLst/>
                <a:latin typeface="Verdana" panose="020B0604030504040204" pitchFamily="34" charset="0"/>
              </a:rPr>
              <a:t>Vodní plyn z koksu </a:t>
            </a:r>
            <a:r>
              <a:rPr lang="cs-CZ" sz="1400" i="0" dirty="0" smtClean="0">
                <a:effectLst/>
                <a:latin typeface="Verdana" panose="020B0604030504040204" pitchFamily="34" charset="0"/>
              </a:rPr>
              <a:t>(CO + H2) </a:t>
            </a:r>
            <a:endParaRPr lang="cs-CZ" sz="1400" dirty="0"/>
          </a:p>
        </p:txBody>
      </p:sp>
      <p:sp>
        <p:nvSpPr>
          <p:cNvPr id="41" name="Obdélník 40"/>
          <p:cNvSpPr/>
          <p:nvPr/>
        </p:nvSpPr>
        <p:spPr>
          <a:xfrm>
            <a:off x="4575349" y="6263780"/>
            <a:ext cx="33402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0" dirty="0" smtClean="0">
                <a:effectLst/>
                <a:latin typeface="Verdana" panose="020B0604030504040204" pitchFamily="34" charset="0"/>
              </a:rPr>
              <a:t>1000 °C, působení vzduchu a vodní páry </a:t>
            </a:r>
            <a:endParaRPr lang="cs-CZ" sz="1000" dirty="0"/>
          </a:p>
        </p:txBody>
      </p:sp>
      <p:cxnSp>
        <p:nvCxnSpPr>
          <p:cNvPr id="42" name="Přímá spojnice se šipkou 41"/>
          <p:cNvCxnSpPr>
            <a:stCxn id="28" idx="3"/>
          </p:cNvCxnSpPr>
          <p:nvPr/>
        </p:nvCxnSpPr>
        <p:spPr>
          <a:xfrm>
            <a:off x="4713136" y="3756295"/>
            <a:ext cx="609902" cy="67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28" idx="3"/>
          </p:cNvCxnSpPr>
          <p:nvPr/>
        </p:nvCxnSpPr>
        <p:spPr>
          <a:xfrm flipV="1">
            <a:off x="4713136" y="1511148"/>
            <a:ext cx="609902" cy="2245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5323038" y="1015710"/>
            <a:ext cx="25084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</a:rPr>
              <a:t>Koks (koksárny)</a:t>
            </a:r>
            <a:r>
              <a:rPr lang="cs-CZ" altLang="cs-CZ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cs-CZ" altLang="cs-CZ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pevný uhlíkatý zbytek.</a:t>
            </a:r>
          </a:p>
          <a:p>
            <a:r>
              <a:rPr lang="cs-CZ" altLang="cs-CZ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Koks se používá jako palivo a jako redukční činidlo mj. ve vysoké peci. </a:t>
            </a:r>
            <a:endParaRPr lang="cs-CZ" sz="1400" dirty="0"/>
          </a:p>
        </p:txBody>
      </p:sp>
      <p:sp>
        <p:nvSpPr>
          <p:cNvPr id="46" name="Obdélník 45"/>
          <p:cNvSpPr/>
          <p:nvPr/>
        </p:nvSpPr>
        <p:spPr>
          <a:xfrm>
            <a:off x="3388734" y="3848259"/>
            <a:ext cx="1935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0" dirty="0" smtClean="0">
                <a:effectLst/>
                <a:latin typeface="Verdana" panose="020B0604030504040204" pitchFamily="34" charset="0"/>
              </a:rPr>
              <a:t>Nepřístup vzduchu</a:t>
            </a:r>
          </a:p>
          <a:p>
            <a:r>
              <a:rPr lang="cs-CZ" sz="1000" dirty="0" smtClean="0">
                <a:latin typeface="Verdana" panose="020B0604030504040204" pitchFamily="34" charset="0"/>
              </a:rPr>
              <a:t>Tepelný rozklad uhlí</a:t>
            </a:r>
            <a:endParaRPr lang="cs-CZ" sz="1000" dirty="0"/>
          </a:p>
        </p:txBody>
      </p:sp>
      <p:sp>
        <p:nvSpPr>
          <p:cNvPr id="16391" name="Obdélník 16390"/>
          <p:cNvSpPr/>
          <p:nvPr/>
        </p:nvSpPr>
        <p:spPr>
          <a:xfrm>
            <a:off x="5482099" y="3223029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</a:rPr>
              <a:t>De</a:t>
            </a:r>
          </a:p>
          <a:p>
            <a:r>
              <a:rPr lang="cs-CZ" sz="1400" dirty="0" err="1" smtClean="0">
                <a:latin typeface="Verdana" panose="020B0604030504040204" pitchFamily="34" charset="0"/>
              </a:rPr>
              <a:t>het</a:t>
            </a:r>
            <a:endParaRPr lang="cs-CZ" altLang="cs-CZ" sz="1400" dirty="0" smtClean="0">
              <a:cs typeface="Arial" panose="020B0604020202020204" pitchFamily="34" charset="0"/>
            </a:endParaRPr>
          </a:p>
        </p:txBody>
      </p:sp>
      <p:sp>
        <p:nvSpPr>
          <p:cNvPr id="16393" name="Obdélník 16392"/>
          <p:cNvSpPr/>
          <p:nvPr/>
        </p:nvSpPr>
        <p:spPr>
          <a:xfrm>
            <a:off x="5355517" y="4313375"/>
            <a:ext cx="3870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Verdana" panose="020B0604030504040204" pitchFamily="34" charset="0"/>
              </a:rPr>
              <a:t>Karbonizační plyn = svítiplyn (plynárny) </a:t>
            </a:r>
          </a:p>
          <a:p>
            <a:r>
              <a:rPr lang="cs-CZ" sz="1400" dirty="0" smtClean="0">
                <a:latin typeface="Verdana" panose="020B0604030504040204" pitchFamily="34" charset="0"/>
              </a:rPr>
              <a:t>(65 % H2, 25 % </a:t>
            </a:r>
            <a:r>
              <a:rPr lang="cs-CZ" sz="1400" dirty="0" err="1" smtClean="0">
                <a:latin typeface="Verdana" panose="020B0604030504040204" pitchFamily="34" charset="0"/>
              </a:rPr>
              <a:t>methan</a:t>
            </a:r>
            <a:r>
              <a:rPr lang="cs-CZ" sz="1400" dirty="0" smtClean="0">
                <a:latin typeface="Verdana" panose="020B0604030504040204" pitchFamily="34" charset="0"/>
              </a:rPr>
              <a:t>, 5 % CO)</a:t>
            </a:r>
            <a:endParaRPr lang="cs-CZ" altLang="cs-CZ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51" name="Přímá spojnice se šipkou 50"/>
          <p:cNvCxnSpPr>
            <a:stCxn id="28" idx="3"/>
            <a:endCxn id="56" idx="1"/>
          </p:cNvCxnSpPr>
          <p:nvPr/>
        </p:nvCxnSpPr>
        <p:spPr>
          <a:xfrm>
            <a:off x="4713136" y="3756295"/>
            <a:ext cx="1989490" cy="1640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/>
          <p:cNvSpPr/>
          <p:nvPr/>
        </p:nvSpPr>
        <p:spPr>
          <a:xfrm>
            <a:off x="6702626" y="5242410"/>
            <a:ext cx="1814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Verdana" panose="020B0604030504040204" pitchFamily="34" charset="0"/>
              </a:rPr>
              <a:t>Sulfan, amoniak</a:t>
            </a:r>
            <a:endParaRPr lang="cs-CZ" altLang="cs-CZ" sz="1400" b="1" dirty="0" smtClean="0">
              <a:cs typeface="Arial" panose="020B0604020202020204" pitchFamily="34" charset="0"/>
            </a:endParaRPr>
          </a:p>
        </p:txBody>
      </p:sp>
      <p:cxnSp>
        <p:nvCxnSpPr>
          <p:cNvPr id="57" name="Přímá spojnice se šipkou 56"/>
          <p:cNvCxnSpPr>
            <a:endCxn id="59" idx="1"/>
          </p:cNvCxnSpPr>
          <p:nvPr/>
        </p:nvCxnSpPr>
        <p:spPr>
          <a:xfrm flipV="1">
            <a:off x="9174899" y="4453662"/>
            <a:ext cx="491120" cy="13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délník 58"/>
          <p:cNvSpPr/>
          <p:nvPr/>
        </p:nvSpPr>
        <p:spPr>
          <a:xfrm>
            <a:off x="9666019" y="4192052"/>
            <a:ext cx="890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>
                <a:latin typeface="Verdana" panose="020B0604030504040204" pitchFamily="34" charset="0"/>
              </a:rPr>
              <a:t>Těkavé </a:t>
            </a:r>
          </a:p>
          <a:p>
            <a:pPr algn="ctr"/>
            <a:r>
              <a:rPr lang="cs-CZ" sz="1400" dirty="0" err="1" smtClean="0">
                <a:latin typeface="Verdana" panose="020B0604030504040204" pitchFamily="34" charset="0"/>
              </a:rPr>
              <a:t>areny</a:t>
            </a:r>
            <a:endParaRPr lang="cs-CZ" altLang="cs-CZ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61" name="Přímá spojnice se šipkou 60"/>
          <p:cNvCxnSpPr/>
          <p:nvPr/>
        </p:nvCxnSpPr>
        <p:spPr>
          <a:xfrm flipV="1">
            <a:off x="10533694" y="4184029"/>
            <a:ext cx="493647" cy="26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>
            <a:off x="10533694" y="4444175"/>
            <a:ext cx="493647" cy="342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/>
          <p:cNvSpPr/>
          <p:nvPr/>
        </p:nvSpPr>
        <p:spPr>
          <a:xfrm>
            <a:off x="10995705" y="4059454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Verdana" panose="020B0604030504040204" pitchFamily="34" charset="0"/>
              </a:rPr>
              <a:t>Benzen</a:t>
            </a:r>
            <a:endParaRPr lang="cs-CZ" altLang="cs-CZ" sz="1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11027341" y="4632789"/>
            <a:ext cx="865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Verdana" panose="020B0604030504040204" pitchFamily="34" charset="0"/>
              </a:rPr>
              <a:t>Toluen</a:t>
            </a:r>
            <a:endParaRPr lang="cs-CZ" altLang="cs-CZ" sz="1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69" name="Přímá spojnice se šipkou 68"/>
          <p:cNvCxnSpPr>
            <a:stCxn id="28" idx="3"/>
            <a:endCxn id="16391" idx="1"/>
          </p:cNvCxnSpPr>
          <p:nvPr/>
        </p:nvCxnSpPr>
        <p:spPr>
          <a:xfrm flipV="1">
            <a:off x="4713136" y="3484639"/>
            <a:ext cx="768963" cy="271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>
            <a:stCxn id="16391" idx="3"/>
          </p:cNvCxnSpPr>
          <p:nvPr/>
        </p:nvCxnSpPr>
        <p:spPr>
          <a:xfrm flipV="1">
            <a:off x="5958511" y="3376918"/>
            <a:ext cx="819759" cy="107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bdélník 74"/>
          <p:cNvSpPr/>
          <p:nvPr/>
        </p:nvSpPr>
        <p:spPr>
          <a:xfrm>
            <a:off x="6713193" y="2898572"/>
            <a:ext cx="21002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b="1" dirty="0" smtClean="0">
                <a:latin typeface="Verdana" panose="020B0604030504040204" pitchFamily="34" charset="0"/>
              </a:rPr>
              <a:t>Stovky </a:t>
            </a:r>
          </a:p>
          <a:p>
            <a:pPr algn="ctr"/>
            <a:r>
              <a:rPr lang="cs-CZ" sz="1400" b="1" dirty="0" smtClean="0">
                <a:latin typeface="Verdana" panose="020B0604030504040204" pitchFamily="34" charset="0"/>
              </a:rPr>
              <a:t>chemických </a:t>
            </a:r>
          </a:p>
          <a:p>
            <a:pPr algn="ctr"/>
            <a:r>
              <a:rPr lang="cs-CZ" sz="1400" b="1" dirty="0" smtClean="0">
                <a:latin typeface="Verdana" panose="020B0604030504040204" pitchFamily="34" charset="0"/>
              </a:rPr>
              <a:t>surovin </a:t>
            </a:r>
          </a:p>
          <a:p>
            <a:pPr algn="ctr"/>
            <a:r>
              <a:rPr lang="cs-CZ" sz="1400" b="1" dirty="0" smtClean="0">
                <a:latin typeface="Verdana" panose="020B0604030504040204" pitchFamily="34" charset="0"/>
              </a:rPr>
              <a:t>(destilace, izolace)</a:t>
            </a:r>
            <a:endParaRPr lang="cs-CZ" altLang="cs-CZ" sz="1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76" name="Přímá spojnice se šipkou 75"/>
          <p:cNvCxnSpPr>
            <a:stCxn id="75" idx="3"/>
          </p:cNvCxnSpPr>
          <p:nvPr/>
        </p:nvCxnSpPr>
        <p:spPr>
          <a:xfrm flipV="1">
            <a:off x="8813448" y="2744907"/>
            <a:ext cx="852571" cy="63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>
            <a:stCxn id="75" idx="3"/>
          </p:cNvCxnSpPr>
          <p:nvPr/>
        </p:nvCxnSpPr>
        <p:spPr>
          <a:xfrm flipV="1">
            <a:off x="8813448" y="3172170"/>
            <a:ext cx="852571" cy="203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>
            <a:stCxn id="75" idx="3"/>
          </p:cNvCxnSpPr>
          <p:nvPr/>
        </p:nvCxnSpPr>
        <p:spPr>
          <a:xfrm>
            <a:off x="8813448" y="3375626"/>
            <a:ext cx="852571" cy="381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délník 84"/>
          <p:cNvSpPr/>
          <p:nvPr/>
        </p:nvSpPr>
        <p:spPr>
          <a:xfrm>
            <a:off x="9661591" y="2599168"/>
            <a:ext cx="849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Verdana" panose="020B0604030504040204" pitchFamily="34" charset="0"/>
              </a:rPr>
              <a:t>Fenoly</a:t>
            </a:r>
            <a:endParaRPr lang="cs-CZ" altLang="cs-CZ" sz="1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9661591" y="3034478"/>
            <a:ext cx="777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 smtClean="0">
                <a:latin typeface="Verdana" panose="020B0604030504040204" pitchFamily="34" charset="0"/>
              </a:rPr>
              <a:t>Areny</a:t>
            </a:r>
            <a:endParaRPr lang="cs-CZ" altLang="cs-CZ" sz="1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8" name="Obdélník 87"/>
          <p:cNvSpPr/>
          <p:nvPr/>
        </p:nvSpPr>
        <p:spPr>
          <a:xfrm>
            <a:off x="9645561" y="3598632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latin typeface="Verdana" panose="020B0604030504040204" pitchFamily="34" charset="0"/>
              </a:rPr>
              <a:t>Heterocykly</a:t>
            </a:r>
            <a:endParaRPr lang="cs-CZ" altLang="cs-CZ" sz="14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9" name="Picture 2" descr="https://upload.wikimedia.org/wikipedia/commons/thumb/d/da/Koks_Brennstoff.jpg/1280px-Koks_Brennsto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20" y="943620"/>
            <a:ext cx="1334389" cy="9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3" name="Picture 10" descr="Výsledek obrázku pro uhl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91" y="1104499"/>
            <a:ext cx="1768565" cy="13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Výsledek obrázku pro tolu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324" y="4948351"/>
            <a:ext cx="825428" cy="13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https://upload.wikimedia.org/wikipedia/commons/8/8f/Benzo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327" y="3025088"/>
            <a:ext cx="772855" cy="10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Přímá spojnice se šipkou 96"/>
          <p:cNvCxnSpPr/>
          <p:nvPr/>
        </p:nvCxnSpPr>
        <p:spPr>
          <a:xfrm flipV="1">
            <a:off x="8430515" y="5669560"/>
            <a:ext cx="1184540" cy="289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délník 43"/>
          <p:cNvSpPr/>
          <p:nvPr/>
        </p:nvSpPr>
        <p:spPr>
          <a:xfrm>
            <a:off x="9408221" y="5407950"/>
            <a:ext cx="1222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výroba tepla a</a:t>
            </a:r>
          </a:p>
          <a:p>
            <a:pPr algn="ctr"/>
            <a:r>
              <a:rPr lang="cs-CZ" altLang="cs-CZ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elektřiny </a:t>
            </a:r>
            <a:endParaRPr lang="cs-CZ" sz="1400" dirty="0"/>
          </a:p>
        </p:txBody>
      </p:sp>
      <p:pic>
        <p:nvPicPr>
          <p:cNvPr id="101" name="Picture 4" descr="http://iuhli.cz/wp-content/uploads/2015/05/obr.-1-erstv-vyrobeny-koks-na-vzduchu-ihned-zaina-hoet-e14331567932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13" y="525021"/>
            <a:ext cx="2484208" cy="16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délník 47"/>
          <p:cNvSpPr/>
          <p:nvPr/>
        </p:nvSpPr>
        <p:spPr>
          <a:xfrm>
            <a:off x="141229" y="5581580"/>
            <a:ext cx="2206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Při současném tempu spotřeby tyto zásoby vydrží na 122 let.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904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27" y="2257425"/>
            <a:ext cx="69437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Přímá spojnice se šipkou 82"/>
          <p:cNvCxnSpPr>
            <a:stCxn id="5" idx="2"/>
            <a:endCxn id="77" idx="0"/>
          </p:cNvCxnSpPr>
          <p:nvPr/>
        </p:nvCxnSpPr>
        <p:spPr>
          <a:xfrm>
            <a:off x="1826141" y="505388"/>
            <a:ext cx="137505" cy="3140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530219"/>
            <a:ext cx="8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Zemní </a:t>
            </a:r>
          </a:p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plyn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4" name="Přímá spojnice se šipkou 3"/>
          <p:cNvCxnSpPr>
            <a:stCxn id="2" idx="3"/>
            <a:endCxn id="5" idx="1"/>
          </p:cNvCxnSpPr>
          <p:nvPr/>
        </p:nvCxnSpPr>
        <p:spPr>
          <a:xfrm flipV="1">
            <a:off x="867545" y="351500"/>
            <a:ext cx="582211" cy="440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449756" y="197611"/>
            <a:ext cx="752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</a:t>
            </a:r>
            <a:endParaRPr lang="cs-CZ" sz="1400" dirty="0"/>
          </a:p>
        </p:txBody>
      </p:sp>
      <p:cxnSp>
        <p:nvCxnSpPr>
          <p:cNvPr id="7" name="Přímá spojnice se šipkou 6"/>
          <p:cNvCxnSpPr>
            <a:stCxn id="2" idx="3"/>
          </p:cNvCxnSpPr>
          <p:nvPr/>
        </p:nvCxnSpPr>
        <p:spPr>
          <a:xfrm>
            <a:off x="867545" y="791829"/>
            <a:ext cx="2043519" cy="18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449756" y="830301"/>
            <a:ext cx="1942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Propan, butan, isobutan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312" y="2653777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Ropa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2" name="Přímá spojnice se šipkou 11"/>
          <p:cNvCxnSpPr>
            <a:stCxn id="10" idx="3"/>
            <a:endCxn id="8" idx="1"/>
          </p:cNvCxnSpPr>
          <p:nvPr/>
        </p:nvCxnSpPr>
        <p:spPr>
          <a:xfrm flipV="1">
            <a:off x="760250" y="984190"/>
            <a:ext cx="689506" cy="1823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449756" y="1516819"/>
            <a:ext cx="279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Pentan, hexan (z petrolejové frakce)</a:t>
            </a:r>
            <a:endParaRPr lang="cs-CZ" sz="1400" dirty="0"/>
          </a:p>
        </p:txBody>
      </p:sp>
      <p:cxnSp>
        <p:nvCxnSpPr>
          <p:cNvPr id="14" name="Přímá spojnice se šipkou 13"/>
          <p:cNvCxnSpPr>
            <a:stCxn id="10" idx="3"/>
            <a:endCxn id="13" idx="1"/>
          </p:cNvCxnSpPr>
          <p:nvPr/>
        </p:nvCxnSpPr>
        <p:spPr>
          <a:xfrm flipV="1">
            <a:off x="760250" y="1670708"/>
            <a:ext cx="689506" cy="1136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449756" y="2138167"/>
            <a:ext cx="2597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Cyklohexan (z petrolejové frakce)</a:t>
            </a:r>
            <a:endParaRPr lang="cs-CZ" sz="1400" dirty="0"/>
          </a:p>
        </p:txBody>
      </p:sp>
      <p:cxnSp>
        <p:nvCxnSpPr>
          <p:cNvPr id="24" name="Přímá spojnice se šipkou 23"/>
          <p:cNvCxnSpPr>
            <a:stCxn id="10" idx="3"/>
            <a:endCxn id="23" idx="1"/>
          </p:cNvCxnSpPr>
          <p:nvPr/>
        </p:nvCxnSpPr>
        <p:spPr>
          <a:xfrm flipV="1">
            <a:off x="760250" y="2292056"/>
            <a:ext cx="689506" cy="515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552796" y="4107330"/>
            <a:ext cx="7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Benzen </a:t>
            </a:r>
            <a:endParaRPr lang="cs-CZ" sz="1400" dirty="0"/>
          </a:p>
        </p:txBody>
      </p:sp>
      <p:cxnSp>
        <p:nvCxnSpPr>
          <p:cNvPr id="31" name="Přímá spojnice se šipkou 30"/>
          <p:cNvCxnSpPr>
            <a:stCxn id="29" idx="0"/>
            <a:endCxn id="23" idx="2"/>
          </p:cNvCxnSpPr>
          <p:nvPr/>
        </p:nvCxnSpPr>
        <p:spPr>
          <a:xfrm flipV="1">
            <a:off x="1931650" y="2445944"/>
            <a:ext cx="817020" cy="166138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496034" y="2581129"/>
            <a:ext cx="332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Ethylen</a:t>
            </a:r>
            <a:r>
              <a:rPr lang="cs-CZ" sz="1400" dirty="0" smtClean="0"/>
              <a:t> (benzin. i </a:t>
            </a:r>
            <a:r>
              <a:rPr lang="cs-CZ" sz="1400" dirty="0" err="1" smtClean="0"/>
              <a:t>petrol</a:t>
            </a:r>
            <a:r>
              <a:rPr lang="cs-CZ" sz="1400" dirty="0" smtClean="0"/>
              <a:t>. frakce, krakování)</a:t>
            </a:r>
            <a:endParaRPr lang="cs-CZ" sz="1400" dirty="0"/>
          </a:p>
        </p:txBody>
      </p:sp>
      <p:cxnSp>
        <p:nvCxnSpPr>
          <p:cNvPr id="37" name="Přímá spojnice se šipkou 36"/>
          <p:cNvCxnSpPr>
            <a:stCxn id="10" idx="3"/>
            <a:endCxn id="35" idx="1"/>
          </p:cNvCxnSpPr>
          <p:nvPr/>
        </p:nvCxnSpPr>
        <p:spPr>
          <a:xfrm flipV="1">
            <a:off x="760250" y="2735018"/>
            <a:ext cx="735784" cy="7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1496034" y="3043816"/>
            <a:ext cx="30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Propylen (petrolejová frakce, krakování)</a:t>
            </a:r>
            <a:endParaRPr lang="cs-CZ" sz="1400" dirty="0"/>
          </a:p>
        </p:txBody>
      </p:sp>
      <p:cxnSp>
        <p:nvCxnSpPr>
          <p:cNvPr id="61" name="Přímá spojnice se šipkou 60"/>
          <p:cNvCxnSpPr>
            <a:stCxn id="10" idx="3"/>
            <a:endCxn id="58" idx="1"/>
          </p:cNvCxnSpPr>
          <p:nvPr/>
        </p:nvCxnSpPr>
        <p:spPr>
          <a:xfrm>
            <a:off x="760250" y="2807666"/>
            <a:ext cx="735784" cy="390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3867324" y="1080874"/>
            <a:ext cx="117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Buta-1,3-dien</a:t>
            </a:r>
            <a:endParaRPr lang="cs-CZ" sz="1400" dirty="0"/>
          </a:p>
        </p:txBody>
      </p:sp>
      <p:cxnSp>
        <p:nvCxnSpPr>
          <p:cNvPr id="71" name="Přímá spojnice se šipkou 70"/>
          <p:cNvCxnSpPr>
            <a:stCxn id="8" idx="2"/>
            <a:endCxn id="69" idx="1"/>
          </p:cNvCxnSpPr>
          <p:nvPr/>
        </p:nvCxnSpPr>
        <p:spPr>
          <a:xfrm>
            <a:off x="2420920" y="1138078"/>
            <a:ext cx="1446404" cy="9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1552796" y="3645664"/>
            <a:ext cx="82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Acetylen</a:t>
            </a:r>
            <a:endParaRPr lang="cs-CZ" sz="1400" dirty="0"/>
          </a:p>
        </p:txBody>
      </p:sp>
      <p:cxnSp>
        <p:nvCxnSpPr>
          <p:cNvPr id="79" name="Přímá spojnice se šipkou 78"/>
          <p:cNvCxnSpPr>
            <a:stCxn id="2" idx="3"/>
            <a:endCxn id="77" idx="1"/>
          </p:cNvCxnSpPr>
          <p:nvPr/>
        </p:nvCxnSpPr>
        <p:spPr>
          <a:xfrm>
            <a:off x="867545" y="791829"/>
            <a:ext cx="685251" cy="300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se šipkou 88"/>
          <p:cNvCxnSpPr>
            <a:stCxn id="77" idx="0"/>
            <a:endCxn id="69" idx="2"/>
          </p:cNvCxnSpPr>
          <p:nvPr/>
        </p:nvCxnSpPr>
        <p:spPr>
          <a:xfrm flipV="1">
            <a:off x="1963646" y="1388651"/>
            <a:ext cx="2493455" cy="2257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bdélník 110"/>
          <p:cNvSpPr/>
          <p:nvPr/>
        </p:nvSpPr>
        <p:spPr>
          <a:xfrm>
            <a:off x="5000" y="4967638"/>
            <a:ext cx="843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Dehet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13" name="Přímá spojnice se šipkou 112"/>
          <p:cNvCxnSpPr>
            <a:stCxn id="111" idx="3"/>
            <a:endCxn id="29" idx="1"/>
          </p:cNvCxnSpPr>
          <p:nvPr/>
        </p:nvCxnSpPr>
        <p:spPr>
          <a:xfrm flipV="1">
            <a:off x="848501" y="4261219"/>
            <a:ext cx="704295" cy="860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1553668" y="4567839"/>
            <a:ext cx="672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Toluen</a:t>
            </a:r>
            <a:endParaRPr lang="cs-CZ" sz="1400" dirty="0"/>
          </a:p>
        </p:txBody>
      </p:sp>
      <p:sp>
        <p:nvSpPr>
          <p:cNvPr id="125" name="TextovéPole 124"/>
          <p:cNvSpPr txBox="1"/>
          <p:nvPr/>
        </p:nvSpPr>
        <p:spPr>
          <a:xfrm>
            <a:off x="1543659" y="5026928"/>
            <a:ext cx="1076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Ethylbenzen</a:t>
            </a:r>
            <a:endParaRPr lang="cs-CZ" sz="1400" dirty="0"/>
          </a:p>
        </p:txBody>
      </p:sp>
      <p:sp>
        <p:nvSpPr>
          <p:cNvPr id="126" name="TextovéPole 125"/>
          <p:cNvSpPr txBox="1"/>
          <p:nvPr/>
        </p:nvSpPr>
        <p:spPr>
          <a:xfrm>
            <a:off x="3905347" y="5026135"/>
            <a:ext cx="653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Styren</a:t>
            </a:r>
            <a:endParaRPr lang="cs-CZ" sz="1400" dirty="0"/>
          </a:p>
        </p:txBody>
      </p:sp>
      <p:cxnSp>
        <p:nvCxnSpPr>
          <p:cNvPr id="128" name="Přímá spojnice se šipkou 127"/>
          <p:cNvCxnSpPr>
            <a:stCxn id="111" idx="3"/>
            <a:endCxn id="124" idx="1"/>
          </p:cNvCxnSpPr>
          <p:nvPr/>
        </p:nvCxnSpPr>
        <p:spPr>
          <a:xfrm flipV="1">
            <a:off x="848501" y="4721728"/>
            <a:ext cx="705167" cy="399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nice se šipkou 134"/>
          <p:cNvCxnSpPr>
            <a:stCxn id="29" idx="2"/>
            <a:endCxn id="125" idx="0"/>
          </p:cNvCxnSpPr>
          <p:nvPr/>
        </p:nvCxnSpPr>
        <p:spPr>
          <a:xfrm>
            <a:off x="1931650" y="4415107"/>
            <a:ext cx="150041" cy="611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se šipkou 136"/>
          <p:cNvCxnSpPr>
            <a:stCxn id="35" idx="2"/>
            <a:endCxn id="125" idx="0"/>
          </p:cNvCxnSpPr>
          <p:nvPr/>
        </p:nvCxnSpPr>
        <p:spPr>
          <a:xfrm flipH="1">
            <a:off x="2081691" y="2888906"/>
            <a:ext cx="1078517" cy="2138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se šipkou 138"/>
          <p:cNvCxnSpPr>
            <a:stCxn id="125" idx="3"/>
            <a:endCxn id="126" idx="1"/>
          </p:cNvCxnSpPr>
          <p:nvPr/>
        </p:nvCxnSpPr>
        <p:spPr>
          <a:xfrm flipV="1">
            <a:off x="2619723" y="5180024"/>
            <a:ext cx="1285624" cy="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ovéPole 143"/>
          <p:cNvSpPr txBox="1"/>
          <p:nvPr/>
        </p:nvSpPr>
        <p:spPr>
          <a:xfrm>
            <a:off x="1577453" y="5485224"/>
            <a:ext cx="1390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Isopropylbenzen</a:t>
            </a:r>
            <a:endParaRPr lang="cs-CZ" sz="1400" dirty="0"/>
          </a:p>
        </p:txBody>
      </p:sp>
      <p:cxnSp>
        <p:nvCxnSpPr>
          <p:cNvPr id="146" name="Přímá spojnice se šipkou 145"/>
          <p:cNvCxnSpPr>
            <a:stCxn id="58" idx="2"/>
            <a:endCxn id="144" idx="0"/>
          </p:cNvCxnSpPr>
          <p:nvPr/>
        </p:nvCxnSpPr>
        <p:spPr>
          <a:xfrm flipH="1">
            <a:off x="2272612" y="3351593"/>
            <a:ext cx="764100" cy="213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se šipkou 147"/>
          <p:cNvCxnSpPr>
            <a:stCxn id="29" idx="2"/>
            <a:endCxn id="144" idx="0"/>
          </p:cNvCxnSpPr>
          <p:nvPr/>
        </p:nvCxnSpPr>
        <p:spPr>
          <a:xfrm>
            <a:off x="1931650" y="4415107"/>
            <a:ext cx="340962" cy="1070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/>
          <p:cNvSpPr txBox="1"/>
          <p:nvPr/>
        </p:nvSpPr>
        <p:spPr>
          <a:xfrm>
            <a:off x="1568316" y="5946140"/>
            <a:ext cx="700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Xyleny </a:t>
            </a:r>
            <a:endParaRPr lang="cs-CZ" sz="1400" dirty="0"/>
          </a:p>
        </p:txBody>
      </p:sp>
      <p:cxnSp>
        <p:nvCxnSpPr>
          <p:cNvPr id="154" name="Přímá spojnice se šipkou 153"/>
          <p:cNvCxnSpPr>
            <a:stCxn id="10" idx="3"/>
            <a:endCxn id="152" idx="1"/>
          </p:cNvCxnSpPr>
          <p:nvPr/>
        </p:nvCxnSpPr>
        <p:spPr>
          <a:xfrm>
            <a:off x="760250" y="2807666"/>
            <a:ext cx="808066" cy="3292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ovéPole 160"/>
          <p:cNvSpPr txBox="1"/>
          <p:nvPr/>
        </p:nvSpPr>
        <p:spPr>
          <a:xfrm>
            <a:off x="1568316" y="627188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Naftalen</a:t>
            </a:r>
            <a:endParaRPr lang="cs-CZ" sz="1400" dirty="0"/>
          </a:p>
        </p:txBody>
      </p:sp>
      <p:cxnSp>
        <p:nvCxnSpPr>
          <p:cNvPr id="163" name="Přímá spojnice se šipkou 162"/>
          <p:cNvCxnSpPr>
            <a:stCxn id="111" idx="3"/>
            <a:endCxn id="161" idx="1"/>
          </p:cNvCxnSpPr>
          <p:nvPr/>
        </p:nvCxnSpPr>
        <p:spPr>
          <a:xfrm>
            <a:off x="848501" y="5121527"/>
            <a:ext cx="719815" cy="1304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se šipkou 164"/>
          <p:cNvCxnSpPr>
            <a:stCxn id="10" idx="3"/>
            <a:endCxn id="161" idx="1"/>
          </p:cNvCxnSpPr>
          <p:nvPr/>
        </p:nvCxnSpPr>
        <p:spPr>
          <a:xfrm>
            <a:off x="760250" y="2807666"/>
            <a:ext cx="808066" cy="361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nice se šipkou 168"/>
          <p:cNvCxnSpPr>
            <a:stCxn id="111" idx="3"/>
            <a:endCxn id="152" idx="1"/>
          </p:cNvCxnSpPr>
          <p:nvPr/>
        </p:nvCxnSpPr>
        <p:spPr>
          <a:xfrm>
            <a:off x="848501" y="5121527"/>
            <a:ext cx="719815" cy="978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ovéPole 186"/>
          <p:cNvSpPr txBox="1"/>
          <p:nvPr/>
        </p:nvSpPr>
        <p:spPr>
          <a:xfrm>
            <a:off x="1451521" y="1167258"/>
            <a:ext cx="90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Methanol</a:t>
            </a:r>
            <a:endParaRPr lang="cs-CZ" sz="1400" dirty="0"/>
          </a:p>
        </p:txBody>
      </p:sp>
      <p:cxnSp>
        <p:nvCxnSpPr>
          <p:cNvPr id="189" name="Přímá spojnice se šipkou 188"/>
          <p:cNvCxnSpPr>
            <a:stCxn id="2" idx="3"/>
            <a:endCxn id="187" idx="1"/>
          </p:cNvCxnSpPr>
          <p:nvPr/>
        </p:nvCxnSpPr>
        <p:spPr>
          <a:xfrm>
            <a:off x="867545" y="791829"/>
            <a:ext cx="583976" cy="52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ovéPole 279"/>
          <p:cNvSpPr txBox="1"/>
          <p:nvPr/>
        </p:nvSpPr>
        <p:spPr>
          <a:xfrm>
            <a:off x="1558257" y="6536914"/>
            <a:ext cx="69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Pyridin</a:t>
            </a:r>
            <a:endParaRPr lang="cs-CZ" sz="1400" dirty="0"/>
          </a:p>
        </p:txBody>
      </p:sp>
      <p:cxnSp>
        <p:nvCxnSpPr>
          <p:cNvPr id="282" name="Přímá spojnice se šipkou 281"/>
          <p:cNvCxnSpPr>
            <a:stCxn id="111" idx="3"/>
            <a:endCxn id="280" idx="1"/>
          </p:cNvCxnSpPr>
          <p:nvPr/>
        </p:nvCxnSpPr>
        <p:spPr>
          <a:xfrm>
            <a:off x="848501" y="5121527"/>
            <a:ext cx="709756" cy="1569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6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Přímá spojnice se šipkou 82"/>
          <p:cNvCxnSpPr>
            <a:stCxn id="5" idx="2"/>
            <a:endCxn id="77" idx="0"/>
          </p:cNvCxnSpPr>
          <p:nvPr/>
        </p:nvCxnSpPr>
        <p:spPr>
          <a:xfrm>
            <a:off x="1826141" y="505388"/>
            <a:ext cx="137505" cy="3140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530219"/>
            <a:ext cx="8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Zemní </a:t>
            </a:r>
          </a:p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plyn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4" name="Přímá spojnice se šipkou 3"/>
          <p:cNvCxnSpPr>
            <a:stCxn id="2" idx="3"/>
            <a:endCxn id="5" idx="1"/>
          </p:cNvCxnSpPr>
          <p:nvPr/>
        </p:nvCxnSpPr>
        <p:spPr>
          <a:xfrm flipV="1">
            <a:off x="867545" y="351500"/>
            <a:ext cx="582211" cy="440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449756" y="197611"/>
            <a:ext cx="752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</a:t>
            </a:r>
            <a:endParaRPr lang="cs-CZ" sz="1400" dirty="0"/>
          </a:p>
        </p:txBody>
      </p:sp>
      <p:cxnSp>
        <p:nvCxnSpPr>
          <p:cNvPr id="7" name="Přímá spojnice se šipkou 6"/>
          <p:cNvCxnSpPr>
            <a:stCxn id="2" idx="3"/>
          </p:cNvCxnSpPr>
          <p:nvPr/>
        </p:nvCxnSpPr>
        <p:spPr>
          <a:xfrm>
            <a:off x="867545" y="791829"/>
            <a:ext cx="2043519" cy="18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449756" y="830301"/>
            <a:ext cx="1942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Propan, butan, isobutan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312" y="2653777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Ropa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2" name="Přímá spojnice se šipkou 11"/>
          <p:cNvCxnSpPr>
            <a:stCxn id="10" idx="3"/>
            <a:endCxn id="8" idx="1"/>
          </p:cNvCxnSpPr>
          <p:nvPr/>
        </p:nvCxnSpPr>
        <p:spPr>
          <a:xfrm flipV="1">
            <a:off x="760250" y="984190"/>
            <a:ext cx="689506" cy="1823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449756" y="1516819"/>
            <a:ext cx="279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Pentan, hexan (z petrolejové frakce)</a:t>
            </a:r>
            <a:endParaRPr lang="cs-CZ" sz="1400" dirty="0"/>
          </a:p>
        </p:txBody>
      </p:sp>
      <p:cxnSp>
        <p:nvCxnSpPr>
          <p:cNvPr id="14" name="Přímá spojnice se šipkou 13"/>
          <p:cNvCxnSpPr>
            <a:stCxn id="10" idx="3"/>
            <a:endCxn id="13" idx="1"/>
          </p:cNvCxnSpPr>
          <p:nvPr/>
        </p:nvCxnSpPr>
        <p:spPr>
          <a:xfrm flipV="1">
            <a:off x="760250" y="1670708"/>
            <a:ext cx="689506" cy="1136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8" idx="3"/>
            <a:endCxn id="19" idx="1"/>
          </p:cNvCxnSpPr>
          <p:nvPr/>
        </p:nvCxnSpPr>
        <p:spPr>
          <a:xfrm>
            <a:off x="3392083" y="984190"/>
            <a:ext cx="2044451" cy="5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436534" y="883317"/>
            <a:ext cx="2753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C3, C4: </a:t>
            </a:r>
            <a:r>
              <a:rPr lang="cs-CZ" sz="1400" dirty="0" smtClean="0">
                <a:solidFill>
                  <a:srgbClr val="7030A0"/>
                </a:solidFill>
              </a:rPr>
              <a:t>Halogenidy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alkoholy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aminy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0" name="Přímá spojnice se šipkou 19"/>
          <p:cNvCxnSpPr>
            <a:stCxn id="5" idx="3"/>
            <a:endCxn id="22" idx="1"/>
          </p:cNvCxnSpPr>
          <p:nvPr/>
        </p:nvCxnSpPr>
        <p:spPr>
          <a:xfrm>
            <a:off x="2202526" y="351500"/>
            <a:ext cx="3254060" cy="2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456586" y="225165"/>
            <a:ext cx="328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Halogenidy </a:t>
            </a:r>
            <a:r>
              <a:rPr lang="cs-CZ" sz="1400" dirty="0" err="1" smtClean="0">
                <a:solidFill>
                  <a:srgbClr val="7030A0"/>
                </a:solidFill>
              </a:rPr>
              <a:t>methanu</a:t>
            </a:r>
            <a:r>
              <a:rPr lang="cs-CZ" sz="1400" dirty="0" smtClean="0"/>
              <a:t>, </a:t>
            </a:r>
            <a:r>
              <a:rPr lang="cs-CZ" sz="1400" b="1" dirty="0" smtClean="0"/>
              <a:t>C2H2</a:t>
            </a:r>
            <a:r>
              <a:rPr lang="cs-CZ" sz="1400" dirty="0" smtClean="0"/>
              <a:t>, HCN, H2, saze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449756" y="2138167"/>
            <a:ext cx="2597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Cyklohexan (z petrolejové frakce)</a:t>
            </a:r>
            <a:endParaRPr lang="cs-CZ" sz="1400" dirty="0"/>
          </a:p>
        </p:txBody>
      </p:sp>
      <p:cxnSp>
        <p:nvCxnSpPr>
          <p:cNvPr id="24" name="Přímá spojnice se šipkou 23"/>
          <p:cNvCxnSpPr>
            <a:stCxn id="10" idx="3"/>
            <a:endCxn id="23" idx="1"/>
          </p:cNvCxnSpPr>
          <p:nvPr/>
        </p:nvCxnSpPr>
        <p:spPr>
          <a:xfrm flipV="1">
            <a:off x="760250" y="2292056"/>
            <a:ext cx="689506" cy="515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3" idx="3"/>
            <a:endCxn id="28" idx="1"/>
          </p:cNvCxnSpPr>
          <p:nvPr/>
        </p:nvCxnSpPr>
        <p:spPr>
          <a:xfrm>
            <a:off x="4047583" y="2292056"/>
            <a:ext cx="1448700" cy="11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496283" y="2257457"/>
            <a:ext cx="238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Kyselina adipová</a:t>
            </a:r>
            <a:r>
              <a:rPr lang="cs-CZ" sz="1400" dirty="0" smtClean="0"/>
              <a:t>, kaprolaktam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552796" y="4107330"/>
            <a:ext cx="7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Benzen </a:t>
            </a:r>
            <a:endParaRPr lang="cs-CZ" sz="1400" dirty="0"/>
          </a:p>
        </p:txBody>
      </p:sp>
      <p:cxnSp>
        <p:nvCxnSpPr>
          <p:cNvPr id="31" name="Přímá spojnice se šipkou 30"/>
          <p:cNvCxnSpPr>
            <a:stCxn id="29" idx="0"/>
            <a:endCxn id="23" idx="2"/>
          </p:cNvCxnSpPr>
          <p:nvPr/>
        </p:nvCxnSpPr>
        <p:spPr>
          <a:xfrm flipV="1">
            <a:off x="1931650" y="2445944"/>
            <a:ext cx="817020" cy="166138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3" idx="3"/>
            <a:endCxn id="34" idx="1"/>
          </p:cNvCxnSpPr>
          <p:nvPr/>
        </p:nvCxnSpPr>
        <p:spPr>
          <a:xfrm flipV="1">
            <a:off x="4047583" y="2061223"/>
            <a:ext cx="1409003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456586" y="1907334"/>
            <a:ext cx="345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Cyklohexanol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cyklohexanon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cyklohexylamin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496034" y="2581129"/>
            <a:ext cx="332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Ethylen</a:t>
            </a:r>
            <a:r>
              <a:rPr lang="cs-CZ" sz="1400" dirty="0" smtClean="0"/>
              <a:t> (benzin. i </a:t>
            </a:r>
            <a:r>
              <a:rPr lang="cs-CZ" sz="1400" dirty="0" err="1" smtClean="0"/>
              <a:t>petrol</a:t>
            </a:r>
            <a:r>
              <a:rPr lang="cs-CZ" sz="1400" dirty="0" smtClean="0"/>
              <a:t>. frakce, krakování)</a:t>
            </a:r>
            <a:endParaRPr lang="cs-CZ" sz="1400" dirty="0"/>
          </a:p>
        </p:txBody>
      </p:sp>
      <p:cxnSp>
        <p:nvCxnSpPr>
          <p:cNvPr id="37" name="Přímá spojnice se šipkou 36"/>
          <p:cNvCxnSpPr>
            <a:stCxn id="10" idx="3"/>
            <a:endCxn id="35" idx="1"/>
          </p:cNvCxnSpPr>
          <p:nvPr/>
        </p:nvCxnSpPr>
        <p:spPr>
          <a:xfrm flipV="1">
            <a:off x="760250" y="2735018"/>
            <a:ext cx="735784" cy="7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35" idx="3"/>
            <a:endCxn id="43" idx="1"/>
          </p:cNvCxnSpPr>
          <p:nvPr/>
        </p:nvCxnSpPr>
        <p:spPr>
          <a:xfrm>
            <a:off x="4824381" y="2735018"/>
            <a:ext cx="661853" cy="29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486234" y="2610978"/>
            <a:ext cx="510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PE, </a:t>
            </a:r>
            <a:r>
              <a:rPr lang="cs-CZ" sz="1400" dirty="0" err="1" smtClean="0">
                <a:solidFill>
                  <a:srgbClr val="FF0000"/>
                </a:solidFill>
              </a:rPr>
              <a:t>ethanol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halogenidy C2</a:t>
            </a:r>
            <a:r>
              <a:rPr lang="cs-CZ" sz="1400" dirty="0" smtClean="0"/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ethylenoxid</a:t>
            </a:r>
            <a:r>
              <a:rPr lang="cs-CZ" sz="1400" dirty="0" smtClean="0"/>
              <a:t>, </a:t>
            </a:r>
            <a:r>
              <a:rPr lang="cs-CZ" sz="1400" dirty="0" err="1" smtClean="0">
                <a:solidFill>
                  <a:srgbClr val="FF0000"/>
                </a:solidFill>
              </a:rPr>
              <a:t>ethylenglykol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496034" y="3043816"/>
            <a:ext cx="30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Propylen (petrolejová frakce, krakování)</a:t>
            </a:r>
            <a:endParaRPr lang="cs-CZ" sz="1400" dirty="0"/>
          </a:p>
        </p:txBody>
      </p:sp>
      <p:cxnSp>
        <p:nvCxnSpPr>
          <p:cNvPr id="61" name="Přímá spojnice se šipkou 60"/>
          <p:cNvCxnSpPr>
            <a:stCxn id="10" idx="3"/>
            <a:endCxn id="58" idx="1"/>
          </p:cNvCxnSpPr>
          <p:nvPr/>
        </p:nvCxnSpPr>
        <p:spPr>
          <a:xfrm>
            <a:off x="760250" y="2807666"/>
            <a:ext cx="735784" cy="390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>
            <a:stCxn id="58" idx="3"/>
            <a:endCxn id="67" idx="1"/>
          </p:cNvCxnSpPr>
          <p:nvPr/>
        </p:nvCxnSpPr>
        <p:spPr>
          <a:xfrm>
            <a:off x="4577390" y="3197705"/>
            <a:ext cx="928416" cy="2112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5505806" y="3064942"/>
            <a:ext cx="725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PP</a:t>
            </a:r>
            <a:endParaRPr lang="cs-CZ" sz="14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3867324" y="1080874"/>
            <a:ext cx="117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Buta-1,3-dien</a:t>
            </a:r>
            <a:endParaRPr lang="cs-CZ" sz="1400" dirty="0"/>
          </a:p>
        </p:txBody>
      </p:sp>
      <p:cxnSp>
        <p:nvCxnSpPr>
          <p:cNvPr id="71" name="Přímá spojnice se šipkou 70"/>
          <p:cNvCxnSpPr>
            <a:stCxn id="8" idx="2"/>
            <a:endCxn id="69" idx="1"/>
          </p:cNvCxnSpPr>
          <p:nvPr/>
        </p:nvCxnSpPr>
        <p:spPr>
          <a:xfrm>
            <a:off x="2420920" y="1138078"/>
            <a:ext cx="1446404" cy="9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>
            <a:stCxn id="69" idx="3"/>
            <a:endCxn id="75" idx="1"/>
          </p:cNvCxnSpPr>
          <p:nvPr/>
        </p:nvCxnSpPr>
        <p:spPr>
          <a:xfrm>
            <a:off x="5046878" y="1234763"/>
            <a:ext cx="409708" cy="16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5456586" y="1244476"/>
            <a:ext cx="1563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Syntetické kaučuky</a:t>
            </a:r>
            <a:endParaRPr lang="cs-CZ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1552796" y="3645664"/>
            <a:ext cx="82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Acetylen</a:t>
            </a:r>
            <a:endParaRPr lang="cs-CZ" sz="1400" dirty="0"/>
          </a:p>
        </p:txBody>
      </p:sp>
      <p:cxnSp>
        <p:nvCxnSpPr>
          <p:cNvPr id="79" name="Přímá spojnice se šipkou 78"/>
          <p:cNvCxnSpPr>
            <a:stCxn id="2" idx="3"/>
            <a:endCxn id="77" idx="1"/>
          </p:cNvCxnSpPr>
          <p:nvPr/>
        </p:nvCxnSpPr>
        <p:spPr>
          <a:xfrm>
            <a:off x="867545" y="791829"/>
            <a:ext cx="685251" cy="300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>
            <a:stCxn id="77" idx="3"/>
            <a:endCxn id="86" idx="1"/>
          </p:cNvCxnSpPr>
          <p:nvPr/>
        </p:nvCxnSpPr>
        <p:spPr>
          <a:xfrm flipV="1">
            <a:off x="2374496" y="3686939"/>
            <a:ext cx="3148496" cy="11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5522992" y="3533050"/>
            <a:ext cx="495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Halogenidy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vinylchlorid</a:t>
            </a:r>
            <a:r>
              <a:rPr lang="cs-CZ" sz="1400" dirty="0" smtClean="0"/>
              <a:t>, kyselina akrylová</a:t>
            </a:r>
            <a:endParaRPr lang="cs-CZ" sz="1400" dirty="0"/>
          </a:p>
        </p:txBody>
      </p:sp>
      <p:cxnSp>
        <p:nvCxnSpPr>
          <p:cNvPr id="89" name="Přímá spojnice se šipkou 88"/>
          <p:cNvCxnSpPr>
            <a:stCxn id="77" idx="0"/>
            <a:endCxn id="69" idx="2"/>
          </p:cNvCxnSpPr>
          <p:nvPr/>
        </p:nvCxnSpPr>
        <p:spPr>
          <a:xfrm flipV="1">
            <a:off x="1963646" y="1388651"/>
            <a:ext cx="2493455" cy="2257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5505806" y="4107413"/>
            <a:ext cx="514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Chlorbenzen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nitrobenzen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2,4-dinitrobenzen</a:t>
            </a:r>
            <a:r>
              <a:rPr lang="cs-CZ" sz="1400" dirty="0" smtClean="0"/>
              <a:t>, Léčiva, barviva</a:t>
            </a:r>
            <a:endParaRPr lang="cs-CZ" sz="1400" dirty="0"/>
          </a:p>
        </p:txBody>
      </p:sp>
      <p:sp>
        <p:nvSpPr>
          <p:cNvPr id="111" name="Obdélník 110"/>
          <p:cNvSpPr/>
          <p:nvPr/>
        </p:nvSpPr>
        <p:spPr>
          <a:xfrm>
            <a:off x="5000" y="4967638"/>
            <a:ext cx="10342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Dehet a </a:t>
            </a:r>
          </a:p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Karbon. </a:t>
            </a:r>
          </a:p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plyn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13" name="Přímá spojnice se šipkou 112"/>
          <p:cNvCxnSpPr>
            <a:stCxn id="111" idx="3"/>
            <a:endCxn id="29" idx="1"/>
          </p:cNvCxnSpPr>
          <p:nvPr/>
        </p:nvCxnSpPr>
        <p:spPr>
          <a:xfrm flipV="1">
            <a:off x="1039257" y="4261219"/>
            <a:ext cx="513539" cy="1075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>
            <a:stCxn id="29" idx="3"/>
            <a:endCxn id="110" idx="1"/>
          </p:cNvCxnSpPr>
          <p:nvPr/>
        </p:nvCxnSpPr>
        <p:spPr>
          <a:xfrm>
            <a:off x="2310504" y="4261219"/>
            <a:ext cx="3195302" cy="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1553668" y="4567839"/>
            <a:ext cx="672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Toluen</a:t>
            </a:r>
            <a:endParaRPr lang="cs-CZ" sz="1400" dirty="0"/>
          </a:p>
        </p:txBody>
      </p:sp>
      <p:sp>
        <p:nvSpPr>
          <p:cNvPr id="125" name="TextovéPole 124"/>
          <p:cNvSpPr txBox="1"/>
          <p:nvPr/>
        </p:nvSpPr>
        <p:spPr>
          <a:xfrm>
            <a:off x="1543659" y="5026928"/>
            <a:ext cx="1076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Ethylbenzen</a:t>
            </a:r>
            <a:endParaRPr lang="cs-CZ" sz="1400" dirty="0"/>
          </a:p>
        </p:txBody>
      </p:sp>
      <p:sp>
        <p:nvSpPr>
          <p:cNvPr id="126" name="TextovéPole 125"/>
          <p:cNvSpPr txBox="1"/>
          <p:nvPr/>
        </p:nvSpPr>
        <p:spPr>
          <a:xfrm>
            <a:off x="3905347" y="5026135"/>
            <a:ext cx="653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Styren</a:t>
            </a:r>
            <a:endParaRPr lang="cs-CZ" sz="1400" dirty="0"/>
          </a:p>
        </p:txBody>
      </p:sp>
      <p:cxnSp>
        <p:nvCxnSpPr>
          <p:cNvPr id="128" name="Přímá spojnice se šipkou 127"/>
          <p:cNvCxnSpPr>
            <a:stCxn id="111" idx="3"/>
            <a:endCxn id="124" idx="1"/>
          </p:cNvCxnSpPr>
          <p:nvPr/>
        </p:nvCxnSpPr>
        <p:spPr>
          <a:xfrm flipV="1">
            <a:off x="1039257" y="4721728"/>
            <a:ext cx="514411" cy="615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>
            <a:stCxn id="124" idx="3"/>
            <a:endCxn id="131" idx="1"/>
          </p:cNvCxnSpPr>
          <p:nvPr/>
        </p:nvCxnSpPr>
        <p:spPr>
          <a:xfrm>
            <a:off x="2225711" y="4721728"/>
            <a:ext cx="3349936" cy="2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ovéPole 130"/>
          <p:cNvSpPr txBox="1"/>
          <p:nvPr/>
        </p:nvSpPr>
        <p:spPr>
          <a:xfrm>
            <a:off x="5575647" y="4595893"/>
            <a:ext cx="4310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Kyselina benzoová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benzaldehyd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benzylchlorid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TNT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135" name="Přímá spojnice se šipkou 134"/>
          <p:cNvCxnSpPr>
            <a:stCxn id="29" idx="2"/>
            <a:endCxn id="125" idx="0"/>
          </p:cNvCxnSpPr>
          <p:nvPr/>
        </p:nvCxnSpPr>
        <p:spPr>
          <a:xfrm>
            <a:off x="1931650" y="4415107"/>
            <a:ext cx="150041" cy="611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se šipkou 136"/>
          <p:cNvCxnSpPr>
            <a:stCxn id="35" idx="2"/>
            <a:endCxn id="125" idx="0"/>
          </p:cNvCxnSpPr>
          <p:nvPr/>
        </p:nvCxnSpPr>
        <p:spPr>
          <a:xfrm flipH="1">
            <a:off x="2081691" y="2888906"/>
            <a:ext cx="1078517" cy="2138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se šipkou 138"/>
          <p:cNvCxnSpPr>
            <a:stCxn id="125" idx="3"/>
            <a:endCxn id="126" idx="1"/>
          </p:cNvCxnSpPr>
          <p:nvPr/>
        </p:nvCxnSpPr>
        <p:spPr>
          <a:xfrm flipV="1">
            <a:off x="2619723" y="5180024"/>
            <a:ext cx="1285624" cy="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5598957" y="5039563"/>
            <a:ext cx="134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PS</a:t>
            </a:r>
            <a:endParaRPr lang="cs-CZ" sz="1400" dirty="0"/>
          </a:p>
        </p:txBody>
      </p:sp>
      <p:cxnSp>
        <p:nvCxnSpPr>
          <p:cNvPr id="143" name="Přímá spojnice se šipkou 142"/>
          <p:cNvCxnSpPr>
            <a:stCxn id="126" idx="3"/>
            <a:endCxn id="140" idx="1"/>
          </p:cNvCxnSpPr>
          <p:nvPr/>
        </p:nvCxnSpPr>
        <p:spPr>
          <a:xfrm>
            <a:off x="4558924" y="5180024"/>
            <a:ext cx="1040033" cy="1342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ovéPole 143"/>
          <p:cNvSpPr txBox="1"/>
          <p:nvPr/>
        </p:nvSpPr>
        <p:spPr>
          <a:xfrm>
            <a:off x="1577453" y="5485224"/>
            <a:ext cx="1390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Isopropylbenzen</a:t>
            </a:r>
            <a:endParaRPr lang="cs-CZ" sz="1400" dirty="0"/>
          </a:p>
        </p:txBody>
      </p:sp>
      <p:cxnSp>
        <p:nvCxnSpPr>
          <p:cNvPr id="146" name="Přímá spojnice se šipkou 145"/>
          <p:cNvCxnSpPr>
            <a:stCxn id="58" idx="2"/>
            <a:endCxn id="144" idx="0"/>
          </p:cNvCxnSpPr>
          <p:nvPr/>
        </p:nvCxnSpPr>
        <p:spPr>
          <a:xfrm flipH="1">
            <a:off x="2272612" y="3351593"/>
            <a:ext cx="764100" cy="213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se šipkou 147"/>
          <p:cNvCxnSpPr>
            <a:stCxn id="29" idx="2"/>
            <a:endCxn id="144" idx="0"/>
          </p:cNvCxnSpPr>
          <p:nvPr/>
        </p:nvCxnSpPr>
        <p:spPr>
          <a:xfrm>
            <a:off x="1931650" y="4415107"/>
            <a:ext cx="340962" cy="1070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148"/>
          <p:cNvSpPr txBox="1"/>
          <p:nvPr/>
        </p:nvSpPr>
        <p:spPr>
          <a:xfrm>
            <a:off x="5598957" y="5491235"/>
            <a:ext cx="1168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Fenol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aceton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151" name="Přímá spojnice se šipkou 150"/>
          <p:cNvCxnSpPr>
            <a:stCxn id="144" idx="3"/>
            <a:endCxn id="149" idx="1"/>
          </p:cNvCxnSpPr>
          <p:nvPr/>
        </p:nvCxnSpPr>
        <p:spPr>
          <a:xfrm>
            <a:off x="2967770" y="5639113"/>
            <a:ext cx="2631187" cy="6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/>
          <p:cNvSpPr txBox="1"/>
          <p:nvPr/>
        </p:nvSpPr>
        <p:spPr>
          <a:xfrm>
            <a:off x="1568316" y="5946140"/>
            <a:ext cx="700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Xyleny </a:t>
            </a:r>
            <a:endParaRPr lang="cs-CZ" sz="1400" dirty="0"/>
          </a:p>
        </p:txBody>
      </p:sp>
      <p:cxnSp>
        <p:nvCxnSpPr>
          <p:cNvPr id="154" name="Přímá spojnice se šipkou 153"/>
          <p:cNvCxnSpPr>
            <a:stCxn id="10" idx="3"/>
            <a:endCxn id="152" idx="1"/>
          </p:cNvCxnSpPr>
          <p:nvPr/>
        </p:nvCxnSpPr>
        <p:spPr>
          <a:xfrm>
            <a:off x="760250" y="2807666"/>
            <a:ext cx="808066" cy="3292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nice se šipkou 155"/>
          <p:cNvCxnSpPr>
            <a:stCxn id="152" idx="3"/>
          </p:cNvCxnSpPr>
          <p:nvPr/>
        </p:nvCxnSpPr>
        <p:spPr>
          <a:xfrm>
            <a:off x="2268444" y="6100029"/>
            <a:ext cx="3311929" cy="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ovéPole 160"/>
          <p:cNvSpPr txBox="1"/>
          <p:nvPr/>
        </p:nvSpPr>
        <p:spPr>
          <a:xfrm>
            <a:off x="1568316" y="627188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Naftalen</a:t>
            </a:r>
            <a:endParaRPr lang="cs-CZ" sz="1400" dirty="0"/>
          </a:p>
        </p:txBody>
      </p:sp>
      <p:cxnSp>
        <p:nvCxnSpPr>
          <p:cNvPr id="163" name="Přímá spojnice se šipkou 162"/>
          <p:cNvCxnSpPr>
            <a:stCxn id="111" idx="3"/>
            <a:endCxn id="161" idx="1"/>
          </p:cNvCxnSpPr>
          <p:nvPr/>
        </p:nvCxnSpPr>
        <p:spPr>
          <a:xfrm>
            <a:off x="1039257" y="5336970"/>
            <a:ext cx="529059" cy="108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se šipkou 164"/>
          <p:cNvCxnSpPr>
            <a:stCxn id="10" idx="3"/>
            <a:endCxn id="161" idx="1"/>
          </p:cNvCxnSpPr>
          <p:nvPr/>
        </p:nvCxnSpPr>
        <p:spPr>
          <a:xfrm>
            <a:off x="760250" y="2807666"/>
            <a:ext cx="808066" cy="361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nice se šipkou 168"/>
          <p:cNvCxnSpPr>
            <a:stCxn id="111" idx="3"/>
            <a:endCxn id="152" idx="1"/>
          </p:cNvCxnSpPr>
          <p:nvPr/>
        </p:nvCxnSpPr>
        <p:spPr>
          <a:xfrm>
            <a:off x="1039257" y="5336970"/>
            <a:ext cx="529059" cy="763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Přímá spojnice se šipkou 170"/>
          <p:cNvCxnSpPr>
            <a:stCxn id="161" idx="3"/>
          </p:cNvCxnSpPr>
          <p:nvPr/>
        </p:nvCxnSpPr>
        <p:spPr>
          <a:xfrm flipV="1">
            <a:off x="2379757" y="6106790"/>
            <a:ext cx="3200616" cy="31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ovéPole 186"/>
          <p:cNvSpPr txBox="1"/>
          <p:nvPr/>
        </p:nvSpPr>
        <p:spPr>
          <a:xfrm>
            <a:off x="1451521" y="1167258"/>
            <a:ext cx="90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Methanol</a:t>
            </a:r>
            <a:endParaRPr lang="cs-CZ" sz="1400" dirty="0"/>
          </a:p>
        </p:txBody>
      </p:sp>
      <p:cxnSp>
        <p:nvCxnSpPr>
          <p:cNvPr id="189" name="Přímá spojnice se šipkou 188"/>
          <p:cNvCxnSpPr>
            <a:stCxn id="2" idx="3"/>
            <a:endCxn id="187" idx="1"/>
          </p:cNvCxnSpPr>
          <p:nvPr/>
        </p:nvCxnSpPr>
        <p:spPr>
          <a:xfrm>
            <a:off x="867545" y="791829"/>
            <a:ext cx="583976" cy="52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>
            <a:stCxn id="187" idx="3"/>
            <a:endCxn id="192" idx="1"/>
          </p:cNvCxnSpPr>
          <p:nvPr/>
        </p:nvCxnSpPr>
        <p:spPr>
          <a:xfrm>
            <a:off x="2351767" y="1321147"/>
            <a:ext cx="3084767" cy="423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ovéPole 191"/>
          <p:cNvSpPr txBox="1"/>
          <p:nvPr/>
        </p:nvSpPr>
        <p:spPr>
          <a:xfrm>
            <a:off x="5436534" y="1591022"/>
            <a:ext cx="1207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methylaminy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8" name="TextovéPole 267"/>
          <p:cNvSpPr txBox="1"/>
          <p:nvPr/>
        </p:nvSpPr>
        <p:spPr>
          <a:xfrm>
            <a:off x="5598957" y="6260678"/>
            <a:ext cx="989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Naftylamin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9" name="TextovéPole 268"/>
          <p:cNvSpPr txBox="1"/>
          <p:nvPr/>
        </p:nvSpPr>
        <p:spPr>
          <a:xfrm>
            <a:off x="6960489" y="6260678"/>
            <a:ext cx="72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Barviva</a:t>
            </a:r>
            <a:endParaRPr lang="cs-CZ" sz="1400" dirty="0"/>
          </a:p>
        </p:txBody>
      </p:sp>
      <p:cxnSp>
        <p:nvCxnSpPr>
          <p:cNvPr id="271" name="Přímá spojnice se šipkou 270"/>
          <p:cNvCxnSpPr>
            <a:stCxn id="161" idx="3"/>
            <a:endCxn id="268" idx="1"/>
          </p:cNvCxnSpPr>
          <p:nvPr/>
        </p:nvCxnSpPr>
        <p:spPr>
          <a:xfrm flipV="1">
            <a:off x="2379757" y="6414567"/>
            <a:ext cx="3219200" cy="11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Přímá spojnice se šipkou 272"/>
          <p:cNvCxnSpPr>
            <a:stCxn id="268" idx="3"/>
            <a:endCxn id="269" idx="1"/>
          </p:cNvCxnSpPr>
          <p:nvPr/>
        </p:nvCxnSpPr>
        <p:spPr>
          <a:xfrm>
            <a:off x="6588908" y="6414567"/>
            <a:ext cx="371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ovéPole 279"/>
          <p:cNvSpPr txBox="1"/>
          <p:nvPr/>
        </p:nvSpPr>
        <p:spPr>
          <a:xfrm>
            <a:off x="1558257" y="6536914"/>
            <a:ext cx="69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Pyridin</a:t>
            </a:r>
            <a:endParaRPr lang="cs-CZ" sz="1400" dirty="0"/>
          </a:p>
        </p:txBody>
      </p:sp>
      <p:cxnSp>
        <p:nvCxnSpPr>
          <p:cNvPr id="282" name="Přímá spojnice se šipkou 281"/>
          <p:cNvCxnSpPr>
            <a:stCxn id="111" idx="3"/>
            <a:endCxn id="280" idx="1"/>
          </p:cNvCxnSpPr>
          <p:nvPr/>
        </p:nvCxnSpPr>
        <p:spPr>
          <a:xfrm>
            <a:off x="1039257" y="5336970"/>
            <a:ext cx="519000" cy="1353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>
            <a:off x="3894150" y="4352719"/>
            <a:ext cx="696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Kumen</a:t>
            </a:r>
            <a:endParaRPr lang="cs-CZ" sz="1400" dirty="0"/>
          </a:p>
        </p:txBody>
      </p:sp>
      <p:cxnSp>
        <p:nvCxnSpPr>
          <p:cNvPr id="11" name="Přímá spojnice se šipkou 10"/>
          <p:cNvCxnSpPr>
            <a:stCxn id="58" idx="2"/>
            <a:endCxn id="82" idx="1"/>
          </p:cNvCxnSpPr>
          <p:nvPr/>
        </p:nvCxnSpPr>
        <p:spPr>
          <a:xfrm>
            <a:off x="3036712" y="3351593"/>
            <a:ext cx="857438" cy="1155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29" idx="3"/>
            <a:endCxn id="82" idx="1"/>
          </p:cNvCxnSpPr>
          <p:nvPr/>
        </p:nvCxnSpPr>
        <p:spPr>
          <a:xfrm>
            <a:off x="2310504" y="4261219"/>
            <a:ext cx="1583646" cy="245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/>
          <p:cNvSpPr txBox="1"/>
          <p:nvPr/>
        </p:nvSpPr>
        <p:spPr>
          <a:xfrm>
            <a:off x="5580373" y="5952901"/>
            <a:ext cx="258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ftalanhydrid, kyselina </a:t>
            </a:r>
            <a:r>
              <a:rPr lang="cs-CZ" sz="1400" dirty="0" err="1" smtClean="0"/>
              <a:t>tereftalová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00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Přímá spojnice se šipkou 82"/>
          <p:cNvCxnSpPr>
            <a:stCxn id="5" idx="2"/>
            <a:endCxn id="77" idx="0"/>
          </p:cNvCxnSpPr>
          <p:nvPr/>
        </p:nvCxnSpPr>
        <p:spPr>
          <a:xfrm>
            <a:off x="1826141" y="505388"/>
            <a:ext cx="137505" cy="3140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530219"/>
            <a:ext cx="8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Zemní </a:t>
            </a:r>
          </a:p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plyn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4" name="Přímá spojnice se šipkou 3"/>
          <p:cNvCxnSpPr>
            <a:stCxn id="2" idx="3"/>
            <a:endCxn id="5" idx="1"/>
          </p:cNvCxnSpPr>
          <p:nvPr/>
        </p:nvCxnSpPr>
        <p:spPr>
          <a:xfrm flipV="1">
            <a:off x="867545" y="351500"/>
            <a:ext cx="582211" cy="440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449756" y="197611"/>
            <a:ext cx="752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</a:t>
            </a:r>
            <a:endParaRPr lang="cs-CZ" sz="1400" dirty="0"/>
          </a:p>
        </p:txBody>
      </p:sp>
      <p:cxnSp>
        <p:nvCxnSpPr>
          <p:cNvPr id="7" name="Přímá spojnice se šipkou 6"/>
          <p:cNvCxnSpPr>
            <a:stCxn id="2" idx="3"/>
          </p:cNvCxnSpPr>
          <p:nvPr/>
        </p:nvCxnSpPr>
        <p:spPr>
          <a:xfrm>
            <a:off x="867545" y="791829"/>
            <a:ext cx="2043519" cy="18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449756" y="830301"/>
            <a:ext cx="1942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Propan, butan, isobutan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312" y="2653777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Ropa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2" name="Přímá spojnice se šipkou 11"/>
          <p:cNvCxnSpPr>
            <a:stCxn id="10" idx="3"/>
            <a:endCxn id="8" idx="1"/>
          </p:cNvCxnSpPr>
          <p:nvPr/>
        </p:nvCxnSpPr>
        <p:spPr>
          <a:xfrm flipV="1">
            <a:off x="760250" y="984190"/>
            <a:ext cx="689506" cy="1823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449756" y="1516819"/>
            <a:ext cx="279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Pentan, hexan (z petrolejové frakce)</a:t>
            </a:r>
            <a:endParaRPr lang="cs-CZ" sz="1400" dirty="0"/>
          </a:p>
        </p:txBody>
      </p:sp>
      <p:cxnSp>
        <p:nvCxnSpPr>
          <p:cNvPr id="14" name="Přímá spojnice se šipkou 13"/>
          <p:cNvCxnSpPr>
            <a:stCxn id="10" idx="3"/>
            <a:endCxn id="13" idx="1"/>
          </p:cNvCxnSpPr>
          <p:nvPr/>
        </p:nvCxnSpPr>
        <p:spPr>
          <a:xfrm flipV="1">
            <a:off x="760250" y="1670708"/>
            <a:ext cx="689506" cy="1136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8" idx="3"/>
            <a:endCxn id="19" idx="1"/>
          </p:cNvCxnSpPr>
          <p:nvPr/>
        </p:nvCxnSpPr>
        <p:spPr>
          <a:xfrm>
            <a:off x="3392083" y="984190"/>
            <a:ext cx="2044451" cy="5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436534" y="883317"/>
            <a:ext cx="2753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C3, C4: </a:t>
            </a:r>
            <a:r>
              <a:rPr lang="cs-CZ" sz="1400" dirty="0" smtClean="0">
                <a:solidFill>
                  <a:srgbClr val="7030A0"/>
                </a:solidFill>
              </a:rPr>
              <a:t>Halogenidy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alkoholy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aminy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0" name="Přímá spojnice se šipkou 19"/>
          <p:cNvCxnSpPr>
            <a:stCxn id="5" idx="3"/>
            <a:endCxn id="22" idx="1"/>
          </p:cNvCxnSpPr>
          <p:nvPr/>
        </p:nvCxnSpPr>
        <p:spPr>
          <a:xfrm>
            <a:off x="2202526" y="351500"/>
            <a:ext cx="3254060" cy="2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456586" y="225165"/>
            <a:ext cx="328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Halogenidy </a:t>
            </a:r>
            <a:r>
              <a:rPr lang="cs-CZ" sz="1400" dirty="0" err="1" smtClean="0">
                <a:solidFill>
                  <a:srgbClr val="7030A0"/>
                </a:solidFill>
              </a:rPr>
              <a:t>methanu</a:t>
            </a:r>
            <a:r>
              <a:rPr lang="cs-CZ" sz="1400" dirty="0" smtClean="0"/>
              <a:t>, </a:t>
            </a:r>
            <a:r>
              <a:rPr lang="cs-CZ" sz="1400" b="1" dirty="0" smtClean="0"/>
              <a:t>C2H2</a:t>
            </a:r>
            <a:r>
              <a:rPr lang="cs-CZ" sz="1400" dirty="0" smtClean="0"/>
              <a:t>, HCN, H2, saze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449756" y="2138167"/>
            <a:ext cx="2597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Cyklohexan (z petrolejové frakce)</a:t>
            </a:r>
            <a:endParaRPr lang="cs-CZ" sz="1400" dirty="0"/>
          </a:p>
        </p:txBody>
      </p:sp>
      <p:cxnSp>
        <p:nvCxnSpPr>
          <p:cNvPr id="24" name="Přímá spojnice se šipkou 23"/>
          <p:cNvCxnSpPr>
            <a:stCxn id="10" idx="3"/>
            <a:endCxn id="23" idx="1"/>
          </p:cNvCxnSpPr>
          <p:nvPr/>
        </p:nvCxnSpPr>
        <p:spPr>
          <a:xfrm flipV="1">
            <a:off x="760250" y="2292056"/>
            <a:ext cx="689506" cy="515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3" idx="3"/>
            <a:endCxn id="28" idx="1"/>
          </p:cNvCxnSpPr>
          <p:nvPr/>
        </p:nvCxnSpPr>
        <p:spPr>
          <a:xfrm>
            <a:off x="4047583" y="2292056"/>
            <a:ext cx="1448700" cy="11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496283" y="2257457"/>
            <a:ext cx="238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Kyselina adipová, kaprolaktam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552796" y="4107330"/>
            <a:ext cx="7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Benzen </a:t>
            </a:r>
            <a:endParaRPr lang="cs-CZ" sz="1400" dirty="0"/>
          </a:p>
        </p:txBody>
      </p:sp>
      <p:cxnSp>
        <p:nvCxnSpPr>
          <p:cNvPr id="31" name="Přímá spojnice se šipkou 30"/>
          <p:cNvCxnSpPr>
            <a:stCxn id="29" idx="0"/>
            <a:endCxn id="23" idx="2"/>
          </p:cNvCxnSpPr>
          <p:nvPr/>
        </p:nvCxnSpPr>
        <p:spPr>
          <a:xfrm flipV="1">
            <a:off x="1931650" y="2445944"/>
            <a:ext cx="817020" cy="166138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3" idx="3"/>
            <a:endCxn id="34" idx="1"/>
          </p:cNvCxnSpPr>
          <p:nvPr/>
        </p:nvCxnSpPr>
        <p:spPr>
          <a:xfrm flipV="1">
            <a:off x="4047583" y="2061223"/>
            <a:ext cx="1409003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456586" y="1907334"/>
            <a:ext cx="345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Cyklohexanol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cyklohexanon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cyklohexylamin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496034" y="2581129"/>
            <a:ext cx="332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Ethylen</a:t>
            </a:r>
            <a:r>
              <a:rPr lang="cs-CZ" sz="1400" dirty="0" smtClean="0"/>
              <a:t> (benzin. i </a:t>
            </a:r>
            <a:r>
              <a:rPr lang="cs-CZ" sz="1400" dirty="0" err="1" smtClean="0"/>
              <a:t>petrol</a:t>
            </a:r>
            <a:r>
              <a:rPr lang="cs-CZ" sz="1400" dirty="0" smtClean="0"/>
              <a:t>. frakce, krakování)</a:t>
            </a:r>
            <a:endParaRPr lang="cs-CZ" sz="1400" dirty="0"/>
          </a:p>
        </p:txBody>
      </p:sp>
      <p:cxnSp>
        <p:nvCxnSpPr>
          <p:cNvPr id="37" name="Přímá spojnice se šipkou 36"/>
          <p:cNvCxnSpPr>
            <a:stCxn id="10" idx="3"/>
            <a:endCxn id="35" idx="1"/>
          </p:cNvCxnSpPr>
          <p:nvPr/>
        </p:nvCxnSpPr>
        <p:spPr>
          <a:xfrm flipV="1">
            <a:off x="760250" y="2735018"/>
            <a:ext cx="735784" cy="7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35" idx="3"/>
            <a:endCxn id="43" idx="1"/>
          </p:cNvCxnSpPr>
          <p:nvPr/>
        </p:nvCxnSpPr>
        <p:spPr>
          <a:xfrm>
            <a:off x="4824381" y="2735018"/>
            <a:ext cx="661853" cy="29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486234" y="2610978"/>
            <a:ext cx="510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PE, </a:t>
            </a:r>
            <a:r>
              <a:rPr lang="cs-CZ" sz="1400" dirty="0" err="1" smtClean="0">
                <a:solidFill>
                  <a:srgbClr val="FF0000"/>
                </a:solidFill>
              </a:rPr>
              <a:t>ethanol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halogenidy C2</a:t>
            </a:r>
            <a:r>
              <a:rPr lang="cs-CZ" sz="1400" dirty="0" smtClean="0"/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ethylenoxid</a:t>
            </a:r>
            <a:r>
              <a:rPr lang="cs-CZ" sz="1400" dirty="0" smtClean="0"/>
              <a:t>, </a:t>
            </a:r>
            <a:r>
              <a:rPr lang="cs-CZ" sz="1400" dirty="0" err="1" smtClean="0">
                <a:solidFill>
                  <a:srgbClr val="FF0000"/>
                </a:solidFill>
              </a:rPr>
              <a:t>ethylenglykol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496034" y="3043816"/>
            <a:ext cx="30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Propylen (petrolejová frakce, krakování)</a:t>
            </a:r>
            <a:endParaRPr lang="cs-CZ" sz="1400" dirty="0"/>
          </a:p>
        </p:txBody>
      </p:sp>
      <p:cxnSp>
        <p:nvCxnSpPr>
          <p:cNvPr id="61" name="Přímá spojnice se šipkou 60"/>
          <p:cNvCxnSpPr>
            <a:stCxn id="10" idx="3"/>
            <a:endCxn id="58" idx="1"/>
          </p:cNvCxnSpPr>
          <p:nvPr/>
        </p:nvCxnSpPr>
        <p:spPr>
          <a:xfrm>
            <a:off x="760250" y="2807666"/>
            <a:ext cx="735784" cy="390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>
            <a:stCxn id="58" idx="3"/>
            <a:endCxn id="67" idx="1"/>
          </p:cNvCxnSpPr>
          <p:nvPr/>
        </p:nvCxnSpPr>
        <p:spPr>
          <a:xfrm>
            <a:off x="4577390" y="3197705"/>
            <a:ext cx="928416" cy="2112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5505806" y="3064942"/>
            <a:ext cx="725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PP</a:t>
            </a:r>
            <a:endParaRPr lang="cs-CZ" sz="14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3867324" y="1080874"/>
            <a:ext cx="117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Buta-1,3-dien</a:t>
            </a:r>
            <a:endParaRPr lang="cs-CZ" sz="1400" dirty="0"/>
          </a:p>
        </p:txBody>
      </p:sp>
      <p:cxnSp>
        <p:nvCxnSpPr>
          <p:cNvPr id="71" name="Přímá spojnice se šipkou 70"/>
          <p:cNvCxnSpPr>
            <a:stCxn id="8" idx="2"/>
            <a:endCxn id="69" idx="1"/>
          </p:cNvCxnSpPr>
          <p:nvPr/>
        </p:nvCxnSpPr>
        <p:spPr>
          <a:xfrm>
            <a:off x="2420920" y="1138078"/>
            <a:ext cx="1446404" cy="9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>
            <a:stCxn id="69" idx="3"/>
            <a:endCxn id="75" idx="1"/>
          </p:cNvCxnSpPr>
          <p:nvPr/>
        </p:nvCxnSpPr>
        <p:spPr>
          <a:xfrm>
            <a:off x="5046878" y="1234763"/>
            <a:ext cx="409708" cy="16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5456586" y="1244476"/>
            <a:ext cx="1563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Syntetické kaučuky</a:t>
            </a:r>
            <a:endParaRPr lang="cs-CZ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1552796" y="3645664"/>
            <a:ext cx="82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Acetylen</a:t>
            </a:r>
            <a:endParaRPr lang="cs-CZ" sz="1400" dirty="0"/>
          </a:p>
        </p:txBody>
      </p:sp>
      <p:cxnSp>
        <p:nvCxnSpPr>
          <p:cNvPr id="79" name="Přímá spojnice se šipkou 78"/>
          <p:cNvCxnSpPr>
            <a:stCxn id="2" idx="3"/>
            <a:endCxn id="77" idx="1"/>
          </p:cNvCxnSpPr>
          <p:nvPr/>
        </p:nvCxnSpPr>
        <p:spPr>
          <a:xfrm>
            <a:off x="867545" y="791829"/>
            <a:ext cx="685251" cy="300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>
            <a:stCxn id="77" idx="3"/>
            <a:endCxn id="86" idx="1"/>
          </p:cNvCxnSpPr>
          <p:nvPr/>
        </p:nvCxnSpPr>
        <p:spPr>
          <a:xfrm flipV="1">
            <a:off x="2374496" y="3686939"/>
            <a:ext cx="3148496" cy="11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5522992" y="3533050"/>
            <a:ext cx="495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Halogenidy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vinylchlorid</a:t>
            </a:r>
            <a:r>
              <a:rPr lang="cs-CZ" sz="1400" dirty="0" smtClean="0"/>
              <a:t>, kyselina akrylová</a:t>
            </a:r>
            <a:endParaRPr lang="cs-CZ" sz="1400" dirty="0"/>
          </a:p>
        </p:txBody>
      </p:sp>
      <p:cxnSp>
        <p:nvCxnSpPr>
          <p:cNvPr id="89" name="Přímá spojnice se šipkou 88"/>
          <p:cNvCxnSpPr>
            <a:stCxn id="77" idx="0"/>
            <a:endCxn id="69" idx="2"/>
          </p:cNvCxnSpPr>
          <p:nvPr/>
        </p:nvCxnSpPr>
        <p:spPr>
          <a:xfrm flipV="1">
            <a:off x="1963646" y="1388651"/>
            <a:ext cx="2493455" cy="2257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5505806" y="4107413"/>
            <a:ext cx="514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Chlorbenzen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nitrobenzen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2,4-dinitrobenzen</a:t>
            </a:r>
            <a:r>
              <a:rPr lang="cs-CZ" sz="1400" dirty="0" smtClean="0"/>
              <a:t>, Léčiva, barviva</a:t>
            </a:r>
            <a:endParaRPr lang="cs-CZ" sz="1400" dirty="0"/>
          </a:p>
        </p:txBody>
      </p:sp>
      <p:sp>
        <p:nvSpPr>
          <p:cNvPr id="111" name="Obdélník 110"/>
          <p:cNvSpPr/>
          <p:nvPr/>
        </p:nvSpPr>
        <p:spPr>
          <a:xfrm>
            <a:off x="10289" y="4903670"/>
            <a:ext cx="10342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Dehet a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karbon</a:t>
            </a:r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. </a:t>
            </a:r>
          </a:p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plyn</a:t>
            </a:r>
            <a:r>
              <a:rPr lang="cs-CZ" sz="14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cs-CZ" sz="1400" dirty="0"/>
          </a:p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13" name="Přímá spojnice se šipkou 112"/>
          <p:cNvCxnSpPr>
            <a:stCxn id="111" idx="3"/>
            <a:endCxn id="29" idx="1"/>
          </p:cNvCxnSpPr>
          <p:nvPr/>
        </p:nvCxnSpPr>
        <p:spPr>
          <a:xfrm flipV="1">
            <a:off x="1044546" y="4261219"/>
            <a:ext cx="508250" cy="1119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>
            <a:stCxn id="29" idx="3"/>
            <a:endCxn id="110" idx="1"/>
          </p:cNvCxnSpPr>
          <p:nvPr/>
        </p:nvCxnSpPr>
        <p:spPr>
          <a:xfrm>
            <a:off x="2310504" y="4261219"/>
            <a:ext cx="3195302" cy="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1553668" y="4567839"/>
            <a:ext cx="672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Toluen</a:t>
            </a:r>
            <a:endParaRPr lang="cs-CZ" sz="1400" dirty="0"/>
          </a:p>
        </p:txBody>
      </p:sp>
      <p:sp>
        <p:nvSpPr>
          <p:cNvPr id="125" name="TextovéPole 124"/>
          <p:cNvSpPr txBox="1"/>
          <p:nvPr/>
        </p:nvSpPr>
        <p:spPr>
          <a:xfrm>
            <a:off x="1543659" y="5026928"/>
            <a:ext cx="1076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Ethylbenzen</a:t>
            </a:r>
            <a:endParaRPr lang="cs-CZ" sz="1400" dirty="0"/>
          </a:p>
        </p:txBody>
      </p:sp>
      <p:sp>
        <p:nvSpPr>
          <p:cNvPr id="126" name="TextovéPole 125"/>
          <p:cNvSpPr txBox="1"/>
          <p:nvPr/>
        </p:nvSpPr>
        <p:spPr>
          <a:xfrm>
            <a:off x="3905347" y="5026135"/>
            <a:ext cx="653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Styren</a:t>
            </a:r>
            <a:endParaRPr lang="cs-CZ" sz="1400" dirty="0"/>
          </a:p>
        </p:txBody>
      </p:sp>
      <p:cxnSp>
        <p:nvCxnSpPr>
          <p:cNvPr id="128" name="Přímá spojnice se šipkou 127"/>
          <p:cNvCxnSpPr>
            <a:stCxn id="111" idx="3"/>
            <a:endCxn id="124" idx="1"/>
          </p:cNvCxnSpPr>
          <p:nvPr/>
        </p:nvCxnSpPr>
        <p:spPr>
          <a:xfrm flipV="1">
            <a:off x="1044546" y="4721728"/>
            <a:ext cx="509122" cy="658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>
            <a:stCxn id="124" idx="3"/>
            <a:endCxn id="131" idx="1"/>
          </p:cNvCxnSpPr>
          <p:nvPr/>
        </p:nvCxnSpPr>
        <p:spPr>
          <a:xfrm>
            <a:off x="2225711" y="4721728"/>
            <a:ext cx="3349936" cy="2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ovéPole 130"/>
          <p:cNvSpPr txBox="1"/>
          <p:nvPr/>
        </p:nvSpPr>
        <p:spPr>
          <a:xfrm>
            <a:off x="5575647" y="4595893"/>
            <a:ext cx="4310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Kyselina benzoová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benzaldehyd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benzylchlorid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TNT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135" name="Přímá spojnice se šipkou 134"/>
          <p:cNvCxnSpPr>
            <a:stCxn id="29" idx="2"/>
            <a:endCxn id="125" idx="0"/>
          </p:cNvCxnSpPr>
          <p:nvPr/>
        </p:nvCxnSpPr>
        <p:spPr>
          <a:xfrm>
            <a:off x="1931650" y="4415107"/>
            <a:ext cx="150041" cy="611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se šipkou 136"/>
          <p:cNvCxnSpPr>
            <a:stCxn id="35" idx="2"/>
            <a:endCxn id="125" idx="0"/>
          </p:cNvCxnSpPr>
          <p:nvPr/>
        </p:nvCxnSpPr>
        <p:spPr>
          <a:xfrm flipH="1">
            <a:off x="2081691" y="2888906"/>
            <a:ext cx="1078517" cy="2138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se šipkou 138"/>
          <p:cNvCxnSpPr>
            <a:stCxn id="125" idx="3"/>
            <a:endCxn id="126" idx="1"/>
          </p:cNvCxnSpPr>
          <p:nvPr/>
        </p:nvCxnSpPr>
        <p:spPr>
          <a:xfrm flipV="1">
            <a:off x="2619723" y="5180024"/>
            <a:ext cx="1285624" cy="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5598957" y="5039563"/>
            <a:ext cx="134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PS</a:t>
            </a:r>
            <a:endParaRPr lang="cs-CZ" sz="1400" dirty="0"/>
          </a:p>
        </p:txBody>
      </p:sp>
      <p:cxnSp>
        <p:nvCxnSpPr>
          <p:cNvPr id="143" name="Přímá spojnice se šipkou 142"/>
          <p:cNvCxnSpPr>
            <a:stCxn id="126" idx="3"/>
            <a:endCxn id="140" idx="1"/>
          </p:cNvCxnSpPr>
          <p:nvPr/>
        </p:nvCxnSpPr>
        <p:spPr>
          <a:xfrm>
            <a:off x="4558924" y="5180024"/>
            <a:ext cx="1040033" cy="1342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ovéPole 143"/>
          <p:cNvSpPr txBox="1"/>
          <p:nvPr/>
        </p:nvSpPr>
        <p:spPr>
          <a:xfrm>
            <a:off x="1577453" y="5485224"/>
            <a:ext cx="1390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Isopropylbenzen</a:t>
            </a:r>
            <a:endParaRPr lang="cs-CZ" sz="1400" dirty="0"/>
          </a:p>
        </p:txBody>
      </p:sp>
      <p:cxnSp>
        <p:nvCxnSpPr>
          <p:cNvPr id="146" name="Přímá spojnice se šipkou 145"/>
          <p:cNvCxnSpPr>
            <a:stCxn id="58" idx="2"/>
            <a:endCxn id="144" idx="0"/>
          </p:cNvCxnSpPr>
          <p:nvPr/>
        </p:nvCxnSpPr>
        <p:spPr>
          <a:xfrm flipH="1">
            <a:off x="2272612" y="3351593"/>
            <a:ext cx="764100" cy="213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se šipkou 147"/>
          <p:cNvCxnSpPr>
            <a:stCxn id="29" idx="2"/>
            <a:endCxn id="144" idx="0"/>
          </p:cNvCxnSpPr>
          <p:nvPr/>
        </p:nvCxnSpPr>
        <p:spPr>
          <a:xfrm>
            <a:off x="1931650" y="4415107"/>
            <a:ext cx="340962" cy="1070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148"/>
          <p:cNvSpPr txBox="1"/>
          <p:nvPr/>
        </p:nvSpPr>
        <p:spPr>
          <a:xfrm>
            <a:off x="5598957" y="5491235"/>
            <a:ext cx="1168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Fenol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aceton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151" name="Přímá spojnice se šipkou 150"/>
          <p:cNvCxnSpPr>
            <a:stCxn id="144" idx="3"/>
            <a:endCxn id="149" idx="1"/>
          </p:cNvCxnSpPr>
          <p:nvPr/>
        </p:nvCxnSpPr>
        <p:spPr>
          <a:xfrm>
            <a:off x="2967770" y="5639113"/>
            <a:ext cx="2631187" cy="6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/>
          <p:cNvSpPr txBox="1"/>
          <p:nvPr/>
        </p:nvSpPr>
        <p:spPr>
          <a:xfrm>
            <a:off x="1568316" y="5946140"/>
            <a:ext cx="700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Xyleny </a:t>
            </a:r>
            <a:endParaRPr lang="cs-CZ" sz="1400" dirty="0"/>
          </a:p>
        </p:txBody>
      </p:sp>
      <p:cxnSp>
        <p:nvCxnSpPr>
          <p:cNvPr id="154" name="Přímá spojnice se šipkou 153"/>
          <p:cNvCxnSpPr>
            <a:stCxn id="10" idx="3"/>
            <a:endCxn id="152" idx="1"/>
          </p:cNvCxnSpPr>
          <p:nvPr/>
        </p:nvCxnSpPr>
        <p:spPr>
          <a:xfrm>
            <a:off x="760250" y="2807666"/>
            <a:ext cx="808066" cy="3292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nice se šipkou 155"/>
          <p:cNvCxnSpPr>
            <a:stCxn id="152" idx="3"/>
          </p:cNvCxnSpPr>
          <p:nvPr/>
        </p:nvCxnSpPr>
        <p:spPr>
          <a:xfrm>
            <a:off x="2268444" y="6100029"/>
            <a:ext cx="3311929" cy="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ovéPole 160"/>
          <p:cNvSpPr txBox="1"/>
          <p:nvPr/>
        </p:nvSpPr>
        <p:spPr>
          <a:xfrm>
            <a:off x="1568316" y="627188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Naftalen</a:t>
            </a:r>
            <a:endParaRPr lang="cs-CZ" sz="1400" dirty="0"/>
          </a:p>
        </p:txBody>
      </p:sp>
      <p:cxnSp>
        <p:nvCxnSpPr>
          <p:cNvPr id="163" name="Přímá spojnice se šipkou 162"/>
          <p:cNvCxnSpPr>
            <a:stCxn id="111" idx="3"/>
            <a:endCxn id="161" idx="1"/>
          </p:cNvCxnSpPr>
          <p:nvPr/>
        </p:nvCxnSpPr>
        <p:spPr>
          <a:xfrm>
            <a:off x="1044546" y="5380724"/>
            <a:ext cx="523770" cy="1045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se šipkou 164"/>
          <p:cNvCxnSpPr>
            <a:stCxn id="10" idx="3"/>
            <a:endCxn id="161" idx="1"/>
          </p:cNvCxnSpPr>
          <p:nvPr/>
        </p:nvCxnSpPr>
        <p:spPr>
          <a:xfrm>
            <a:off x="760250" y="2807666"/>
            <a:ext cx="808066" cy="361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nice se šipkou 168"/>
          <p:cNvCxnSpPr>
            <a:stCxn id="111" idx="3"/>
            <a:endCxn id="152" idx="1"/>
          </p:cNvCxnSpPr>
          <p:nvPr/>
        </p:nvCxnSpPr>
        <p:spPr>
          <a:xfrm>
            <a:off x="1044546" y="5380724"/>
            <a:ext cx="523770" cy="719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Přímá spojnice se šipkou 170"/>
          <p:cNvCxnSpPr>
            <a:stCxn id="161" idx="3"/>
          </p:cNvCxnSpPr>
          <p:nvPr/>
        </p:nvCxnSpPr>
        <p:spPr>
          <a:xfrm flipV="1">
            <a:off x="2379757" y="6106790"/>
            <a:ext cx="3200616" cy="31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ovéPole 173"/>
          <p:cNvSpPr txBox="1"/>
          <p:nvPr/>
        </p:nvSpPr>
        <p:spPr>
          <a:xfrm>
            <a:off x="8895493" y="-17274"/>
            <a:ext cx="1449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PVC</a:t>
            </a:r>
            <a:r>
              <a:rPr lang="cs-CZ" sz="1400" dirty="0" smtClean="0"/>
              <a:t> a další plasty</a:t>
            </a:r>
            <a:endParaRPr lang="cs-CZ" sz="1400" dirty="0"/>
          </a:p>
        </p:txBody>
      </p:sp>
      <p:cxnSp>
        <p:nvCxnSpPr>
          <p:cNvPr id="176" name="Přímá spojnice se šipkou 175"/>
          <p:cNvCxnSpPr>
            <a:endCxn id="174" idx="1"/>
          </p:cNvCxnSpPr>
          <p:nvPr/>
        </p:nvCxnSpPr>
        <p:spPr>
          <a:xfrm flipV="1">
            <a:off x="7362825" y="136615"/>
            <a:ext cx="1532668" cy="15388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ovéPole 183"/>
          <p:cNvSpPr txBox="1"/>
          <p:nvPr/>
        </p:nvSpPr>
        <p:spPr>
          <a:xfrm>
            <a:off x="9423843" y="3558045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PU</a:t>
            </a:r>
            <a:endParaRPr lang="cs-CZ" sz="1400" dirty="0"/>
          </a:p>
        </p:txBody>
      </p:sp>
      <p:cxnSp>
        <p:nvCxnSpPr>
          <p:cNvPr id="186" name="Přímá spojnice se šipkou 185"/>
          <p:cNvCxnSpPr>
            <a:endCxn id="184" idx="1"/>
          </p:cNvCxnSpPr>
          <p:nvPr/>
        </p:nvCxnSpPr>
        <p:spPr>
          <a:xfrm flipV="1">
            <a:off x="8378738" y="3711934"/>
            <a:ext cx="1045105" cy="47236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ovéPole 186"/>
          <p:cNvSpPr txBox="1"/>
          <p:nvPr/>
        </p:nvSpPr>
        <p:spPr>
          <a:xfrm>
            <a:off x="1451521" y="1167258"/>
            <a:ext cx="90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Methanol</a:t>
            </a:r>
            <a:endParaRPr lang="cs-CZ" sz="1400" dirty="0"/>
          </a:p>
        </p:txBody>
      </p:sp>
      <p:cxnSp>
        <p:nvCxnSpPr>
          <p:cNvPr id="189" name="Přímá spojnice se šipkou 188"/>
          <p:cNvCxnSpPr>
            <a:stCxn id="2" idx="3"/>
            <a:endCxn id="187" idx="1"/>
          </p:cNvCxnSpPr>
          <p:nvPr/>
        </p:nvCxnSpPr>
        <p:spPr>
          <a:xfrm>
            <a:off x="867545" y="791829"/>
            <a:ext cx="583976" cy="52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>
            <a:stCxn id="187" idx="3"/>
            <a:endCxn id="192" idx="1"/>
          </p:cNvCxnSpPr>
          <p:nvPr/>
        </p:nvCxnSpPr>
        <p:spPr>
          <a:xfrm>
            <a:off x="2351767" y="1321147"/>
            <a:ext cx="3084767" cy="423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ovéPole 191"/>
          <p:cNvSpPr txBox="1"/>
          <p:nvPr/>
        </p:nvSpPr>
        <p:spPr>
          <a:xfrm>
            <a:off x="5436534" y="1591022"/>
            <a:ext cx="1207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methylaminy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194" name="Přímá spojnice se šipkou 193"/>
          <p:cNvCxnSpPr>
            <a:endCxn id="198" idx="1"/>
          </p:cNvCxnSpPr>
          <p:nvPr/>
        </p:nvCxnSpPr>
        <p:spPr>
          <a:xfrm>
            <a:off x="6939431" y="2911171"/>
            <a:ext cx="206918" cy="282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ovéPole 197"/>
          <p:cNvSpPr txBox="1"/>
          <p:nvPr/>
        </p:nvSpPr>
        <p:spPr>
          <a:xfrm>
            <a:off x="7146349" y="3040273"/>
            <a:ext cx="1232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Ethylendiamin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3" name="TextovéPole 262"/>
          <p:cNvSpPr txBox="1"/>
          <p:nvPr/>
        </p:nvSpPr>
        <p:spPr>
          <a:xfrm>
            <a:off x="9907450" y="314711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Anilin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65" name="Přímá spojnice se šipkou 264"/>
          <p:cNvCxnSpPr>
            <a:endCxn id="263" idx="1"/>
          </p:cNvCxnSpPr>
          <p:nvPr/>
        </p:nvCxnSpPr>
        <p:spPr>
          <a:xfrm flipV="1">
            <a:off x="7280490" y="3301007"/>
            <a:ext cx="2626960" cy="858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Přímá spojnice se šipkou 266"/>
          <p:cNvCxnSpPr>
            <a:endCxn id="263" idx="1"/>
          </p:cNvCxnSpPr>
          <p:nvPr/>
        </p:nvCxnSpPr>
        <p:spPr>
          <a:xfrm flipV="1">
            <a:off x="6093932" y="3301007"/>
            <a:ext cx="3813518" cy="83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>
            <a:off x="5598957" y="6260678"/>
            <a:ext cx="989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Naftylamin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9" name="TextovéPole 268"/>
          <p:cNvSpPr txBox="1"/>
          <p:nvPr/>
        </p:nvSpPr>
        <p:spPr>
          <a:xfrm>
            <a:off x="6960489" y="6260678"/>
            <a:ext cx="72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Barviva</a:t>
            </a:r>
            <a:endParaRPr lang="cs-CZ" sz="1400" dirty="0"/>
          </a:p>
        </p:txBody>
      </p:sp>
      <p:cxnSp>
        <p:nvCxnSpPr>
          <p:cNvPr id="271" name="Přímá spojnice se šipkou 270"/>
          <p:cNvCxnSpPr>
            <a:stCxn id="161" idx="3"/>
            <a:endCxn id="268" idx="1"/>
          </p:cNvCxnSpPr>
          <p:nvPr/>
        </p:nvCxnSpPr>
        <p:spPr>
          <a:xfrm flipV="1">
            <a:off x="2379757" y="6414567"/>
            <a:ext cx="3219200" cy="11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Přímá spojnice se šipkou 272"/>
          <p:cNvCxnSpPr>
            <a:stCxn id="268" idx="3"/>
            <a:endCxn id="269" idx="1"/>
          </p:cNvCxnSpPr>
          <p:nvPr/>
        </p:nvCxnSpPr>
        <p:spPr>
          <a:xfrm>
            <a:off x="6588908" y="6414567"/>
            <a:ext cx="371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ovéPole 279"/>
          <p:cNvSpPr txBox="1"/>
          <p:nvPr/>
        </p:nvSpPr>
        <p:spPr>
          <a:xfrm>
            <a:off x="1558257" y="6536914"/>
            <a:ext cx="69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Pyridin</a:t>
            </a:r>
            <a:endParaRPr lang="cs-CZ" sz="1400" dirty="0"/>
          </a:p>
        </p:txBody>
      </p:sp>
      <p:cxnSp>
        <p:nvCxnSpPr>
          <p:cNvPr id="282" name="Přímá spojnice se šipkou 281"/>
          <p:cNvCxnSpPr>
            <a:stCxn id="111" idx="3"/>
            <a:endCxn id="280" idx="1"/>
          </p:cNvCxnSpPr>
          <p:nvPr/>
        </p:nvCxnSpPr>
        <p:spPr>
          <a:xfrm>
            <a:off x="1044546" y="5380724"/>
            <a:ext cx="513711" cy="1310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/>
          <p:cNvSpPr txBox="1"/>
          <p:nvPr/>
        </p:nvSpPr>
        <p:spPr>
          <a:xfrm>
            <a:off x="3894150" y="4352719"/>
            <a:ext cx="696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Kumen</a:t>
            </a:r>
            <a:endParaRPr lang="cs-CZ" sz="1400" dirty="0"/>
          </a:p>
        </p:txBody>
      </p:sp>
      <p:cxnSp>
        <p:nvCxnSpPr>
          <p:cNvPr id="91" name="Přímá spojnice se šipkou 90"/>
          <p:cNvCxnSpPr>
            <a:endCxn id="90" idx="1"/>
          </p:cNvCxnSpPr>
          <p:nvPr/>
        </p:nvCxnSpPr>
        <p:spPr>
          <a:xfrm>
            <a:off x="3036712" y="3351593"/>
            <a:ext cx="857438" cy="1155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se šipkou 91"/>
          <p:cNvCxnSpPr>
            <a:endCxn id="90" idx="1"/>
          </p:cNvCxnSpPr>
          <p:nvPr/>
        </p:nvCxnSpPr>
        <p:spPr>
          <a:xfrm>
            <a:off x="2310504" y="4261219"/>
            <a:ext cx="1583646" cy="245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se šipkou 92"/>
          <p:cNvCxnSpPr/>
          <p:nvPr/>
        </p:nvCxnSpPr>
        <p:spPr>
          <a:xfrm>
            <a:off x="4242355" y="4660496"/>
            <a:ext cx="1701245" cy="912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ovéPole 93"/>
          <p:cNvSpPr txBox="1"/>
          <p:nvPr/>
        </p:nvSpPr>
        <p:spPr>
          <a:xfrm>
            <a:off x="5553728" y="5949096"/>
            <a:ext cx="258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ftalanhydrid, kyselina </a:t>
            </a:r>
            <a:r>
              <a:rPr lang="cs-CZ" sz="1400" dirty="0" err="1" smtClean="0"/>
              <a:t>tereftalová</a:t>
            </a:r>
            <a:endParaRPr lang="cs-CZ" sz="1400" dirty="0"/>
          </a:p>
        </p:txBody>
      </p:sp>
      <p:cxnSp>
        <p:nvCxnSpPr>
          <p:cNvPr id="95" name="Přímá spojnice se šipkou 94"/>
          <p:cNvCxnSpPr/>
          <p:nvPr/>
        </p:nvCxnSpPr>
        <p:spPr>
          <a:xfrm flipV="1">
            <a:off x="6281109" y="5787809"/>
            <a:ext cx="2246366" cy="23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8597326" y="5649309"/>
            <a:ext cx="114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Kyselina ftalová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107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Přímá spojnice se šipkou 284"/>
          <p:cNvCxnSpPr>
            <a:stCxn id="187" idx="3"/>
            <a:endCxn id="283" idx="1"/>
          </p:cNvCxnSpPr>
          <p:nvPr/>
        </p:nvCxnSpPr>
        <p:spPr>
          <a:xfrm flipV="1">
            <a:off x="2351767" y="672755"/>
            <a:ext cx="6626128" cy="6483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>
            <a:stCxn id="5" idx="2"/>
            <a:endCxn id="77" idx="0"/>
          </p:cNvCxnSpPr>
          <p:nvPr/>
        </p:nvCxnSpPr>
        <p:spPr>
          <a:xfrm>
            <a:off x="1826141" y="505388"/>
            <a:ext cx="137505" cy="3140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530219"/>
            <a:ext cx="8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Zemní </a:t>
            </a:r>
          </a:p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plyn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4" name="Přímá spojnice se šipkou 3"/>
          <p:cNvCxnSpPr>
            <a:stCxn id="2" idx="3"/>
            <a:endCxn id="5" idx="1"/>
          </p:cNvCxnSpPr>
          <p:nvPr/>
        </p:nvCxnSpPr>
        <p:spPr>
          <a:xfrm flipV="1">
            <a:off x="867545" y="351500"/>
            <a:ext cx="582211" cy="440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449756" y="197611"/>
            <a:ext cx="752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</a:t>
            </a:r>
            <a:endParaRPr lang="cs-CZ" sz="1400" dirty="0"/>
          </a:p>
        </p:txBody>
      </p:sp>
      <p:cxnSp>
        <p:nvCxnSpPr>
          <p:cNvPr id="7" name="Přímá spojnice se šipkou 6"/>
          <p:cNvCxnSpPr>
            <a:stCxn id="2" idx="3"/>
          </p:cNvCxnSpPr>
          <p:nvPr/>
        </p:nvCxnSpPr>
        <p:spPr>
          <a:xfrm>
            <a:off x="867545" y="791829"/>
            <a:ext cx="2043519" cy="18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449756" y="830301"/>
            <a:ext cx="1942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Propan, butan, isobutan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312" y="2653777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Ropa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2" name="Přímá spojnice se šipkou 11"/>
          <p:cNvCxnSpPr>
            <a:stCxn id="10" idx="3"/>
            <a:endCxn id="8" idx="1"/>
          </p:cNvCxnSpPr>
          <p:nvPr/>
        </p:nvCxnSpPr>
        <p:spPr>
          <a:xfrm flipV="1">
            <a:off x="760250" y="984190"/>
            <a:ext cx="689506" cy="1823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449756" y="1516819"/>
            <a:ext cx="279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Pentan, hexan (z petrolejové frakce)</a:t>
            </a:r>
            <a:endParaRPr lang="cs-CZ" sz="1400" dirty="0"/>
          </a:p>
        </p:txBody>
      </p:sp>
      <p:cxnSp>
        <p:nvCxnSpPr>
          <p:cNvPr id="14" name="Přímá spojnice se šipkou 13"/>
          <p:cNvCxnSpPr>
            <a:stCxn id="10" idx="3"/>
            <a:endCxn id="13" idx="1"/>
          </p:cNvCxnSpPr>
          <p:nvPr/>
        </p:nvCxnSpPr>
        <p:spPr>
          <a:xfrm flipV="1">
            <a:off x="760250" y="1670708"/>
            <a:ext cx="689506" cy="1136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8" idx="3"/>
            <a:endCxn id="19" idx="1"/>
          </p:cNvCxnSpPr>
          <p:nvPr/>
        </p:nvCxnSpPr>
        <p:spPr>
          <a:xfrm>
            <a:off x="3392083" y="984190"/>
            <a:ext cx="2044451" cy="5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436534" y="883317"/>
            <a:ext cx="2753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C3, C4: </a:t>
            </a:r>
            <a:r>
              <a:rPr lang="cs-CZ" sz="1400" dirty="0" smtClean="0">
                <a:solidFill>
                  <a:srgbClr val="7030A0"/>
                </a:solidFill>
              </a:rPr>
              <a:t>Halogenidy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alkoholy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aminy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0" name="Přímá spojnice se šipkou 19"/>
          <p:cNvCxnSpPr>
            <a:stCxn id="5" idx="3"/>
            <a:endCxn id="22" idx="1"/>
          </p:cNvCxnSpPr>
          <p:nvPr/>
        </p:nvCxnSpPr>
        <p:spPr>
          <a:xfrm>
            <a:off x="2202526" y="351500"/>
            <a:ext cx="3254060" cy="2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456586" y="225165"/>
            <a:ext cx="328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Halogenidy </a:t>
            </a:r>
            <a:r>
              <a:rPr lang="cs-CZ" sz="1400" dirty="0" err="1" smtClean="0">
                <a:solidFill>
                  <a:srgbClr val="7030A0"/>
                </a:solidFill>
              </a:rPr>
              <a:t>methanu</a:t>
            </a:r>
            <a:r>
              <a:rPr lang="cs-CZ" sz="1400" dirty="0" smtClean="0"/>
              <a:t>, </a:t>
            </a:r>
            <a:r>
              <a:rPr lang="cs-CZ" sz="1400" b="1" dirty="0" smtClean="0"/>
              <a:t>C2H2</a:t>
            </a:r>
            <a:r>
              <a:rPr lang="cs-CZ" sz="1400" dirty="0" smtClean="0"/>
              <a:t>, HCN, H2, saze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449756" y="2138167"/>
            <a:ext cx="2597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Cyklohexan (z petrolejové frakce)</a:t>
            </a:r>
            <a:endParaRPr lang="cs-CZ" sz="1400" dirty="0"/>
          </a:p>
        </p:txBody>
      </p:sp>
      <p:cxnSp>
        <p:nvCxnSpPr>
          <p:cNvPr id="24" name="Přímá spojnice se šipkou 23"/>
          <p:cNvCxnSpPr>
            <a:stCxn id="10" idx="3"/>
            <a:endCxn id="23" idx="1"/>
          </p:cNvCxnSpPr>
          <p:nvPr/>
        </p:nvCxnSpPr>
        <p:spPr>
          <a:xfrm flipV="1">
            <a:off x="760250" y="2292056"/>
            <a:ext cx="689506" cy="515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3" idx="3"/>
            <a:endCxn id="28" idx="1"/>
          </p:cNvCxnSpPr>
          <p:nvPr/>
        </p:nvCxnSpPr>
        <p:spPr>
          <a:xfrm>
            <a:off x="4047583" y="2292056"/>
            <a:ext cx="1448700" cy="11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496283" y="2257457"/>
            <a:ext cx="238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Kyselina adipová</a:t>
            </a:r>
            <a:r>
              <a:rPr lang="cs-CZ" sz="1400" dirty="0" smtClean="0"/>
              <a:t>, kaprolaktam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552796" y="4107330"/>
            <a:ext cx="7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Benzen </a:t>
            </a:r>
            <a:endParaRPr lang="cs-CZ" sz="1400" dirty="0"/>
          </a:p>
        </p:txBody>
      </p:sp>
      <p:cxnSp>
        <p:nvCxnSpPr>
          <p:cNvPr id="31" name="Přímá spojnice se šipkou 30"/>
          <p:cNvCxnSpPr>
            <a:stCxn id="29" idx="0"/>
            <a:endCxn id="23" idx="2"/>
          </p:cNvCxnSpPr>
          <p:nvPr/>
        </p:nvCxnSpPr>
        <p:spPr>
          <a:xfrm flipV="1">
            <a:off x="1931650" y="2445944"/>
            <a:ext cx="817020" cy="166138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3" idx="3"/>
            <a:endCxn id="34" idx="1"/>
          </p:cNvCxnSpPr>
          <p:nvPr/>
        </p:nvCxnSpPr>
        <p:spPr>
          <a:xfrm flipV="1">
            <a:off x="4047583" y="2061223"/>
            <a:ext cx="1409003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456586" y="1907334"/>
            <a:ext cx="345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Cyklohexanol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cyklohexanon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cyklohexylamin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496034" y="2581129"/>
            <a:ext cx="332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Ethylen</a:t>
            </a:r>
            <a:r>
              <a:rPr lang="cs-CZ" sz="1400" dirty="0" smtClean="0"/>
              <a:t> (benzin. i </a:t>
            </a:r>
            <a:r>
              <a:rPr lang="cs-CZ" sz="1400" dirty="0" err="1" smtClean="0"/>
              <a:t>petrol</a:t>
            </a:r>
            <a:r>
              <a:rPr lang="cs-CZ" sz="1400" dirty="0" smtClean="0"/>
              <a:t>. frakce, krakování)</a:t>
            </a:r>
            <a:endParaRPr lang="cs-CZ" sz="1400" dirty="0"/>
          </a:p>
        </p:txBody>
      </p:sp>
      <p:cxnSp>
        <p:nvCxnSpPr>
          <p:cNvPr id="37" name="Přímá spojnice se šipkou 36"/>
          <p:cNvCxnSpPr>
            <a:stCxn id="10" idx="3"/>
            <a:endCxn id="35" idx="1"/>
          </p:cNvCxnSpPr>
          <p:nvPr/>
        </p:nvCxnSpPr>
        <p:spPr>
          <a:xfrm flipV="1">
            <a:off x="760250" y="2735018"/>
            <a:ext cx="735784" cy="7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35" idx="3"/>
            <a:endCxn id="43" idx="1"/>
          </p:cNvCxnSpPr>
          <p:nvPr/>
        </p:nvCxnSpPr>
        <p:spPr>
          <a:xfrm>
            <a:off x="4824381" y="2735018"/>
            <a:ext cx="661853" cy="29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486234" y="2610978"/>
            <a:ext cx="510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PE, </a:t>
            </a:r>
            <a:r>
              <a:rPr lang="cs-CZ" sz="1400" dirty="0" err="1" smtClean="0">
                <a:solidFill>
                  <a:srgbClr val="FF0000"/>
                </a:solidFill>
              </a:rPr>
              <a:t>ethanol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halogenidy C2</a:t>
            </a:r>
            <a:r>
              <a:rPr lang="cs-CZ" sz="1400" dirty="0" smtClean="0"/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ethylenoxid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496034" y="3043816"/>
            <a:ext cx="30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Propylen (petrolejová frakce, krakování)</a:t>
            </a:r>
            <a:endParaRPr lang="cs-CZ" sz="1400" dirty="0"/>
          </a:p>
        </p:txBody>
      </p:sp>
      <p:cxnSp>
        <p:nvCxnSpPr>
          <p:cNvPr id="61" name="Přímá spojnice se šipkou 60"/>
          <p:cNvCxnSpPr>
            <a:stCxn id="10" idx="3"/>
            <a:endCxn id="58" idx="1"/>
          </p:cNvCxnSpPr>
          <p:nvPr/>
        </p:nvCxnSpPr>
        <p:spPr>
          <a:xfrm>
            <a:off x="760250" y="2807666"/>
            <a:ext cx="735784" cy="390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>
            <a:stCxn id="58" idx="3"/>
            <a:endCxn id="67" idx="1"/>
          </p:cNvCxnSpPr>
          <p:nvPr/>
        </p:nvCxnSpPr>
        <p:spPr>
          <a:xfrm>
            <a:off x="4577390" y="3197705"/>
            <a:ext cx="928416" cy="2112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5505806" y="3064942"/>
            <a:ext cx="725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PP</a:t>
            </a:r>
            <a:endParaRPr lang="cs-CZ" sz="14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3867324" y="1080874"/>
            <a:ext cx="117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Buta-1,3-dien</a:t>
            </a:r>
            <a:endParaRPr lang="cs-CZ" sz="1400" dirty="0"/>
          </a:p>
        </p:txBody>
      </p:sp>
      <p:cxnSp>
        <p:nvCxnSpPr>
          <p:cNvPr id="71" name="Přímá spojnice se šipkou 70"/>
          <p:cNvCxnSpPr>
            <a:stCxn id="8" idx="2"/>
            <a:endCxn id="69" idx="1"/>
          </p:cNvCxnSpPr>
          <p:nvPr/>
        </p:nvCxnSpPr>
        <p:spPr>
          <a:xfrm>
            <a:off x="2420920" y="1138078"/>
            <a:ext cx="1446404" cy="9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>
            <a:stCxn id="69" idx="3"/>
            <a:endCxn id="75" idx="1"/>
          </p:cNvCxnSpPr>
          <p:nvPr/>
        </p:nvCxnSpPr>
        <p:spPr>
          <a:xfrm>
            <a:off x="5046878" y="1234763"/>
            <a:ext cx="409708" cy="16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5456586" y="1244476"/>
            <a:ext cx="1563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Syntetické kaučuky</a:t>
            </a:r>
            <a:endParaRPr lang="cs-CZ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1552796" y="3645664"/>
            <a:ext cx="82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Acetylen</a:t>
            </a:r>
            <a:endParaRPr lang="cs-CZ" sz="1400" dirty="0"/>
          </a:p>
        </p:txBody>
      </p:sp>
      <p:cxnSp>
        <p:nvCxnSpPr>
          <p:cNvPr id="79" name="Přímá spojnice se šipkou 78"/>
          <p:cNvCxnSpPr>
            <a:stCxn id="2" idx="3"/>
            <a:endCxn id="77" idx="1"/>
          </p:cNvCxnSpPr>
          <p:nvPr/>
        </p:nvCxnSpPr>
        <p:spPr>
          <a:xfrm>
            <a:off x="867545" y="791829"/>
            <a:ext cx="685251" cy="300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>
            <a:stCxn id="77" idx="3"/>
            <a:endCxn id="86" idx="1"/>
          </p:cNvCxnSpPr>
          <p:nvPr/>
        </p:nvCxnSpPr>
        <p:spPr>
          <a:xfrm flipV="1">
            <a:off x="2374496" y="3686939"/>
            <a:ext cx="3148496" cy="11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5522992" y="3533050"/>
            <a:ext cx="495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Halogenidy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vinylchlorid</a:t>
            </a:r>
            <a:r>
              <a:rPr lang="cs-CZ" sz="1400" dirty="0" smtClean="0"/>
              <a:t>, kyselina akrylová</a:t>
            </a:r>
            <a:endParaRPr lang="cs-CZ" sz="1400" dirty="0"/>
          </a:p>
        </p:txBody>
      </p:sp>
      <p:cxnSp>
        <p:nvCxnSpPr>
          <p:cNvPr id="89" name="Přímá spojnice se šipkou 88"/>
          <p:cNvCxnSpPr>
            <a:stCxn id="77" idx="0"/>
            <a:endCxn id="69" idx="2"/>
          </p:cNvCxnSpPr>
          <p:nvPr/>
        </p:nvCxnSpPr>
        <p:spPr>
          <a:xfrm flipV="1">
            <a:off x="1963646" y="1388651"/>
            <a:ext cx="2493455" cy="2257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5505806" y="4107413"/>
            <a:ext cx="514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Chlorbenzen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nitrobenzen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2,4-dinitrobenzen</a:t>
            </a:r>
            <a:r>
              <a:rPr lang="cs-CZ" sz="1400" dirty="0" smtClean="0"/>
              <a:t>, Léčiva, barviva</a:t>
            </a:r>
            <a:endParaRPr lang="cs-CZ" sz="1400" dirty="0"/>
          </a:p>
        </p:txBody>
      </p:sp>
      <p:sp>
        <p:nvSpPr>
          <p:cNvPr id="111" name="Obdélník 110"/>
          <p:cNvSpPr/>
          <p:nvPr/>
        </p:nvSpPr>
        <p:spPr>
          <a:xfrm>
            <a:off x="5000" y="4967638"/>
            <a:ext cx="10342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Dehet a </a:t>
            </a:r>
          </a:p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Karbon. </a:t>
            </a:r>
          </a:p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plyn</a:t>
            </a:r>
            <a:r>
              <a:rPr lang="cs-CZ" sz="14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cs-CZ" sz="1400" dirty="0"/>
          </a:p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13" name="Přímá spojnice se šipkou 112"/>
          <p:cNvCxnSpPr>
            <a:stCxn id="111" idx="3"/>
            <a:endCxn id="29" idx="1"/>
          </p:cNvCxnSpPr>
          <p:nvPr/>
        </p:nvCxnSpPr>
        <p:spPr>
          <a:xfrm flipV="1">
            <a:off x="1039257" y="4261219"/>
            <a:ext cx="513539" cy="1183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>
            <a:stCxn id="29" idx="3"/>
            <a:endCxn id="110" idx="1"/>
          </p:cNvCxnSpPr>
          <p:nvPr/>
        </p:nvCxnSpPr>
        <p:spPr>
          <a:xfrm>
            <a:off x="2310504" y="4261219"/>
            <a:ext cx="3195302" cy="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1553668" y="4567839"/>
            <a:ext cx="672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Toluen</a:t>
            </a:r>
            <a:endParaRPr lang="cs-CZ" sz="1400" dirty="0"/>
          </a:p>
        </p:txBody>
      </p:sp>
      <p:sp>
        <p:nvSpPr>
          <p:cNvPr id="125" name="TextovéPole 124"/>
          <p:cNvSpPr txBox="1"/>
          <p:nvPr/>
        </p:nvSpPr>
        <p:spPr>
          <a:xfrm>
            <a:off x="1543659" y="5026928"/>
            <a:ext cx="1076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Ethylbenzen</a:t>
            </a:r>
            <a:endParaRPr lang="cs-CZ" sz="1400" dirty="0"/>
          </a:p>
        </p:txBody>
      </p:sp>
      <p:sp>
        <p:nvSpPr>
          <p:cNvPr id="126" name="TextovéPole 125"/>
          <p:cNvSpPr txBox="1"/>
          <p:nvPr/>
        </p:nvSpPr>
        <p:spPr>
          <a:xfrm>
            <a:off x="3905347" y="5026135"/>
            <a:ext cx="653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Styren</a:t>
            </a:r>
            <a:endParaRPr lang="cs-CZ" sz="1400" dirty="0"/>
          </a:p>
        </p:txBody>
      </p:sp>
      <p:cxnSp>
        <p:nvCxnSpPr>
          <p:cNvPr id="128" name="Přímá spojnice se šipkou 127"/>
          <p:cNvCxnSpPr>
            <a:stCxn id="111" idx="3"/>
            <a:endCxn id="124" idx="1"/>
          </p:cNvCxnSpPr>
          <p:nvPr/>
        </p:nvCxnSpPr>
        <p:spPr>
          <a:xfrm flipV="1">
            <a:off x="1039257" y="4721728"/>
            <a:ext cx="514411" cy="72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>
            <a:stCxn id="124" idx="3"/>
            <a:endCxn id="131" idx="1"/>
          </p:cNvCxnSpPr>
          <p:nvPr/>
        </p:nvCxnSpPr>
        <p:spPr>
          <a:xfrm>
            <a:off x="2225711" y="4721728"/>
            <a:ext cx="3349936" cy="2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ovéPole 130"/>
          <p:cNvSpPr txBox="1"/>
          <p:nvPr/>
        </p:nvSpPr>
        <p:spPr>
          <a:xfrm>
            <a:off x="5575647" y="4595893"/>
            <a:ext cx="4310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Kyselina benzoová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benzaldehyd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benzylchlorid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TNT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135" name="Přímá spojnice se šipkou 134"/>
          <p:cNvCxnSpPr>
            <a:stCxn id="29" idx="2"/>
            <a:endCxn id="125" idx="0"/>
          </p:cNvCxnSpPr>
          <p:nvPr/>
        </p:nvCxnSpPr>
        <p:spPr>
          <a:xfrm>
            <a:off x="1931650" y="4415107"/>
            <a:ext cx="150041" cy="611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se šipkou 136"/>
          <p:cNvCxnSpPr>
            <a:stCxn id="35" idx="2"/>
            <a:endCxn id="125" idx="0"/>
          </p:cNvCxnSpPr>
          <p:nvPr/>
        </p:nvCxnSpPr>
        <p:spPr>
          <a:xfrm flipH="1">
            <a:off x="2081691" y="2888906"/>
            <a:ext cx="1078517" cy="2138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se šipkou 138"/>
          <p:cNvCxnSpPr>
            <a:stCxn id="125" idx="3"/>
            <a:endCxn id="126" idx="1"/>
          </p:cNvCxnSpPr>
          <p:nvPr/>
        </p:nvCxnSpPr>
        <p:spPr>
          <a:xfrm flipV="1">
            <a:off x="2619723" y="5180024"/>
            <a:ext cx="1285624" cy="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5598957" y="5039563"/>
            <a:ext cx="134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PS</a:t>
            </a:r>
            <a:endParaRPr lang="cs-CZ" sz="1400" dirty="0"/>
          </a:p>
        </p:txBody>
      </p:sp>
      <p:cxnSp>
        <p:nvCxnSpPr>
          <p:cNvPr id="143" name="Přímá spojnice se šipkou 142"/>
          <p:cNvCxnSpPr>
            <a:stCxn id="126" idx="3"/>
            <a:endCxn id="140" idx="1"/>
          </p:cNvCxnSpPr>
          <p:nvPr/>
        </p:nvCxnSpPr>
        <p:spPr>
          <a:xfrm>
            <a:off x="4558924" y="5180024"/>
            <a:ext cx="1040033" cy="1342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ovéPole 143"/>
          <p:cNvSpPr txBox="1"/>
          <p:nvPr/>
        </p:nvSpPr>
        <p:spPr>
          <a:xfrm>
            <a:off x="1577453" y="5485224"/>
            <a:ext cx="1390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Isopropylbenzen</a:t>
            </a:r>
            <a:endParaRPr lang="cs-CZ" sz="1400" dirty="0"/>
          </a:p>
        </p:txBody>
      </p:sp>
      <p:cxnSp>
        <p:nvCxnSpPr>
          <p:cNvPr id="146" name="Přímá spojnice se šipkou 145"/>
          <p:cNvCxnSpPr>
            <a:stCxn id="58" idx="2"/>
            <a:endCxn id="144" idx="0"/>
          </p:cNvCxnSpPr>
          <p:nvPr/>
        </p:nvCxnSpPr>
        <p:spPr>
          <a:xfrm flipH="1">
            <a:off x="2272612" y="3351593"/>
            <a:ext cx="764100" cy="213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se šipkou 147"/>
          <p:cNvCxnSpPr>
            <a:stCxn id="29" idx="2"/>
            <a:endCxn id="144" idx="0"/>
          </p:cNvCxnSpPr>
          <p:nvPr/>
        </p:nvCxnSpPr>
        <p:spPr>
          <a:xfrm>
            <a:off x="1931650" y="4415107"/>
            <a:ext cx="340962" cy="1070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148"/>
          <p:cNvSpPr txBox="1"/>
          <p:nvPr/>
        </p:nvSpPr>
        <p:spPr>
          <a:xfrm>
            <a:off x="5598957" y="5491235"/>
            <a:ext cx="1168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Fenol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aceton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151" name="Přímá spojnice se šipkou 150"/>
          <p:cNvCxnSpPr>
            <a:stCxn id="144" idx="3"/>
            <a:endCxn id="149" idx="1"/>
          </p:cNvCxnSpPr>
          <p:nvPr/>
        </p:nvCxnSpPr>
        <p:spPr>
          <a:xfrm>
            <a:off x="2967770" y="5639113"/>
            <a:ext cx="2631187" cy="6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/>
          <p:cNvSpPr txBox="1"/>
          <p:nvPr/>
        </p:nvSpPr>
        <p:spPr>
          <a:xfrm>
            <a:off x="1568316" y="5946140"/>
            <a:ext cx="700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Xyleny </a:t>
            </a:r>
            <a:endParaRPr lang="cs-CZ" sz="1400" dirty="0"/>
          </a:p>
        </p:txBody>
      </p:sp>
      <p:cxnSp>
        <p:nvCxnSpPr>
          <p:cNvPr id="154" name="Přímá spojnice se šipkou 153"/>
          <p:cNvCxnSpPr>
            <a:stCxn id="10" idx="3"/>
            <a:endCxn id="152" idx="1"/>
          </p:cNvCxnSpPr>
          <p:nvPr/>
        </p:nvCxnSpPr>
        <p:spPr>
          <a:xfrm>
            <a:off x="760250" y="2807666"/>
            <a:ext cx="808066" cy="3292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nice se šipkou 155"/>
          <p:cNvCxnSpPr>
            <a:stCxn id="152" idx="3"/>
          </p:cNvCxnSpPr>
          <p:nvPr/>
        </p:nvCxnSpPr>
        <p:spPr>
          <a:xfrm>
            <a:off x="2268444" y="6100029"/>
            <a:ext cx="3311929" cy="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ovéPole 160"/>
          <p:cNvSpPr txBox="1"/>
          <p:nvPr/>
        </p:nvSpPr>
        <p:spPr>
          <a:xfrm>
            <a:off x="1568316" y="627188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Naftalen</a:t>
            </a:r>
            <a:endParaRPr lang="cs-CZ" sz="1400" dirty="0"/>
          </a:p>
        </p:txBody>
      </p:sp>
      <p:cxnSp>
        <p:nvCxnSpPr>
          <p:cNvPr id="163" name="Přímá spojnice se šipkou 162"/>
          <p:cNvCxnSpPr>
            <a:stCxn id="111" idx="3"/>
            <a:endCxn id="161" idx="1"/>
          </p:cNvCxnSpPr>
          <p:nvPr/>
        </p:nvCxnSpPr>
        <p:spPr>
          <a:xfrm>
            <a:off x="1039257" y="5444692"/>
            <a:ext cx="529059" cy="981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se šipkou 164"/>
          <p:cNvCxnSpPr>
            <a:stCxn id="10" idx="3"/>
            <a:endCxn id="161" idx="1"/>
          </p:cNvCxnSpPr>
          <p:nvPr/>
        </p:nvCxnSpPr>
        <p:spPr>
          <a:xfrm>
            <a:off x="760250" y="2807666"/>
            <a:ext cx="808066" cy="361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nice se šipkou 168"/>
          <p:cNvCxnSpPr>
            <a:stCxn id="111" idx="3"/>
            <a:endCxn id="152" idx="1"/>
          </p:cNvCxnSpPr>
          <p:nvPr/>
        </p:nvCxnSpPr>
        <p:spPr>
          <a:xfrm>
            <a:off x="1039257" y="5444692"/>
            <a:ext cx="529059" cy="655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Přímá spojnice se šipkou 170"/>
          <p:cNvCxnSpPr>
            <a:stCxn id="161" idx="3"/>
          </p:cNvCxnSpPr>
          <p:nvPr/>
        </p:nvCxnSpPr>
        <p:spPr>
          <a:xfrm flipV="1">
            <a:off x="2379757" y="6106790"/>
            <a:ext cx="3200616" cy="31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ovéPole 173"/>
          <p:cNvSpPr txBox="1"/>
          <p:nvPr/>
        </p:nvSpPr>
        <p:spPr>
          <a:xfrm>
            <a:off x="8895493" y="-17274"/>
            <a:ext cx="1449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PVC</a:t>
            </a:r>
            <a:r>
              <a:rPr lang="cs-CZ" sz="1400" dirty="0" smtClean="0"/>
              <a:t> a další plasty</a:t>
            </a:r>
            <a:endParaRPr lang="cs-CZ" sz="1400" dirty="0"/>
          </a:p>
        </p:txBody>
      </p:sp>
      <p:cxnSp>
        <p:nvCxnSpPr>
          <p:cNvPr id="176" name="Přímá spojnice se šipkou 175"/>
          <p:cNvCxnSpPr>
            <a:endCxn id="174" idx="1"/>
          </p:cNvCxnSpPr>
          <p:nvPr/>
        </p:nvCxnSpPr>
        <p:spPr>
          <a:xfrm flipV="1">
            <a:off x="7362825" y="136615"/>
            <a:ext cx="1532668" cy="15388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ovéPole 183"/>
          <p:cNvSpPr txBox="1"/>
          <p:nvPr/>
        </p:nvSpPr>
        <p:spPr>
          <a:xfrm>
            <a:off x="9423843" y="3558045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PU</a:t>
            </a:r>
            <a:endParaRPr lang="cs-CZ" sz="1400" dirty="0"/>
          </a:p>
        </p:txBody>
      </p:sp>
      <p:cxnSp>
        <p:nvCxnSpPr>
          <p:cNvPr id="186" name="Přímá spojnice se šipkou 185"/>
          <p:cNvCxnSpPr>
            <a:endCxn id="184" idx="1"/>
          </p:cNvCxnSpPr>
          <p:nvPr/>
        </p:nvCxnSpPr>
        <p:spPr>
          <a:xfrm flipV="1">
            <a:off x="8378738" y="3711934"/>
            <a:ext cx="1045105" cy="47236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ovéPole 186"/>
          <p:cNvSpPr txBox="1"/>
          <p:nvPr/>
        </p:nvSpPr>
        <p:spPr>
          <a:xfrm>
            <a:off x="1451521" y="1167258"/>
            <a:ext cx="90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Methanol</a:t>
            </a:r>
            <a:endParaRPr lang="cs-CZ" sz="1400" dirty="0"/>
          </a:p>
        </p:txBody>
      </p:sp>
      <p:cxnSp>
        <p:nvCxnSpPr>
          <p:cNvPr id="189" name="Přímá spojnice se šipkou 188"/>
          <p:cNvCxnSpPr>
            <a:stCxn id="2" idx="3"/>
            <a:endCxn id="187" idx="1"/>
          </p:cNvCxnSpPr>
          <p:nvPr/>
        </p:nvCxnSpPr>
        <p:spPr>
          <a:xfrm>
            <a:off x="867545" y="791829"/>
            <a:ext cx="583976" cy="52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>
            <a:stCxn id="187" idx="3"/>
            <a:endCxn id="192" idx="1"/>
          </p:cNvCxnSpPr>
          <p:nvPr/>
        </p:nvCxnSpPr>
        <p:spPr>
          <a:xfrm>
            <a:off x="2351767" y="1321147"/>
            <a:ext cx="3084767" cy="423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ovéPole 191"/>
          <p:cNvSpPr txBox="1"/>
          <p:nvPr/>
        </p:nvSpPr>
        <p:spPr>
          <a:xfrm>
            <a:off x="5436534" y="1591022"/>
            <a:ext cx="1207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methylaminy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194" name="Přímá spojnice se šipkou 193"/>
          <p:cNvCxnSpPr>
            <a:endCxn id="198" idx="1"/>
          </p:cNvCxnSpPr>
          <p:nvPr/>
        </p:nvCxnSpPr>
        <p:spPr>
          <a:xfrm>
            <a:off x="6939431" y="2911171"/>
            <a:ext cx="206918" cy="282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ovéPole 197"/>
          <p:cNvSpPr txBox="1"/>
          <p:nvPr/>
        </p:nvSpPr>
        <p:spPr>
          <a:xfrm>
            <a:off x="7146349" y="3040273"/>
            <a:ext cx="1232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Ethylendiamin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3" name="TextovéPole 262"/>
          <p:cNvSpPr txBox="1"/>
          <p:nvPr/>
        </p:nvSpPr>
        <p:spPr>
          <a:xfrm>
            <a:off x="9907450" y="314711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Anilin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65" name="Přímá spojnice se šipkou 264"/>
          <p:cNvCxnSpPr>
            <a:endCxn id="263" idx="1"/>
          </p:cNvCxnSpPr>
          <p:nvPr/>
        </p:nvCxnSpPr>
        <p:spPr>
          <a:xfrm flipV="1">
            <a:off x="7280490" y="3301007"/>
            <a:ext cx="2626960" cy="858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Přímá spojnice se šipkou 266"/>
          <p:cNvCxnSpPr>
            <a:endCxn id="263" idx="1"/>
          </p:cNvCxnSpPr>
          <p:nvPr/>
        </p:nvCxnSpPr>
        <p:spPr>
          <a:xfrm flipV="1">
            <a:off x="6093932" y="3301007"/>
            <a:ext cx="3813518" cy="83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>
            <a:off x="5598957" y="6260678"/>
            <a:ext cx="989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Naftylamin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9" name="TextovéPole 268"/>
          <p:cNvSpPr txBox="1"/>
          <p:nvPr/>
        </p:nvSpPr>
        <p:spPr>
          <a:xfrm>
            <a:off x="6960489" y="6260678"/>
            <a:ext cx="72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Barviva</a:t>
            </a:r>
            <a:endParaRPr lang="cs-CZ" sz="1400" dirty="0"/>
          </a:p>
        </p:txBody>
      </p:sp>
      <p:cxnSp>
        <p:nvCxnSpPr>
          <p:cNvPr id="271" name="Přímá spojnice se šipkou 270"/>
          <p:cNvCxnSpPr>
            <a:stCxn id="161" idx="3"/>
            <a:endCxn id="268" idx="1"/>
          </p:cNvCxnSpPr>
          <p:nvPr/>
        </p:nvCxnSpPr>
        <p:spPr>
          <a:xfrm flipV="1">
            <a:off x="2379757" y="6414567"/>
            <a:ext cx="3219200" cy="11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Přímá spojnice se šipkou 272"/>
          <p:cNvCxnSpPr>
            <a:stCxn id="268" idx="3"/>
            <a:endCxn id="269" idx="1"/>
          </p:cNvCxnSpPr>
          <p:nvPr/>
        </p:nvCxnSpPr>
        <p:spPr>
          <a:xfrm>
            <a:off x="6588908" y="6414567"/>
            <a:ext cx="371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ovéPole 279"/>
          <p:cNvSpPr txBox="1"/>
          <p:nvPr/>
        </p:nvSpPr>
        <p:spPr>
          <a:xfrm>
            <a:off x="1558257" y="6536914"/>
            <a:ext cx="69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Pyridin</a:t>
            </a:r>
            <a:endParaRPr lang="cs-CZ" sz="1400" dirty="0"/>
          </a:p>
        </p:txBody>
      </p:sp>
      <p:cxnSp>
        <p:nvCxnSpPr>
          <p:cNvPr id="282" name="Přímá spojnice se šipkou 281"/>
          <p:cNvCxnSpPr>
            <a:stCxn id="111" idx="3"/>
            <a:endCxn id="280" idx="1"/>
          </p:cNvCxnSpPr>
          <p:nvPr/>
        </p:nvCxnSpPr>
        <p:spPr>
          <a:xfrm>
            <a:off x="1039257" y="5444692"/>
            <a:ext cx="519000" cy="1246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ovéPole 282"/>
          <p:cNvSpPr txBox="1"/>
          <p:nvPr/>
        </p:nvSpPr>
        <p:spPr>
          <a:xfrm>
            <a:off x="8977895" y="518866"/>
            <a:ext cx="1113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formaldehyd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286" name="TextovéPole 285"/>
          <p:cNvSpPr txBox="1"/>
          <p:nvPr/>
        </p:nvSpPr>
        <p:spPr>
          <a:xfrm>
            <a:off x="9027664" y="960609"/>
            <a:ext cx="1072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acetaldehyd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288" name="Přímá spojnice se šipkou 287"/>
          <p:cNvCxnSpPr>
            <a:endCxn id="286" idx="1"/>
          </p:cNvCxnSpPr>
          <p:nvPr/>
        </p:nvCxnSpPr>
        <p:spPr>
          <a:xfrm flipV="1">
            <a:off x="6211816" y="1114498"/>
            <a:ext cx="2815848" cy="15246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Přímá spojnice se šipkou 290"/>
          <p:cNvCxnSpPr>
            <a:stCxn id="302" idx="0"/>
            <a:endCxn id="292" idx="1"/>
          </p:cNvCxnSpPr>
          <p:nvPr/>
        </p:nvCxnSpPr>
        <p:spPr>
          <a:xfrm flipV="1">
            <a:off x="10126046" y="1458034"/>
            <a:ext cx="225168" cy="299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ovéPole 291"/>
          <p:cNvSpPr txBox="1"/>
          <p:nvPr/>
        </p:nvSpPr>
        <p:spPr>
          <a:xfrm>
            <a:off x="10351214" y="1304145"/>
            <a:ext cx="68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aceton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301" name="Přímá spojnice se šipkou 300"/>
          <p:cNvCxnSpPr/>
          <p:nvPr/>
        </p:nvCxnSpPr>
        <p:spPr>
          <a:xfrm flipV="1">
            <a:off x="2006670" y="1907334"/>
            <a:ext cx="7224419" cy="123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ovéPole 301"/>
          <p:cNvSpPr txBox="1"/>
          <p:nvPr/>
        </p:nvSpPr>
        <p:spPr>
          <a:xfrm>
            <a:off x="9231089" y="1757083"/>
            <a:ext cx="1789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Propan-2-ol, propanol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306" name="Přímá spojnice se šipkou 305"/>
          <p:cNvCxnSpPr>
            <a:stCxn id="286" idx="0"/>
            <a:endCxn id="307" idx="1"/>
          </p:cNvCxnSpPr>
          <p:nvPr/>
        </p:nvCxnSpPr>
        <p:spPr>
          <a:xfrm flipV="1">
            <a:off x="9563741" y="322120"/>
            <a:ext cx="1295057" cy="63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ovéPole 306"/>
          <p:cNvSpPr txBox="1"/>
          <p:nvPr/>
        </p:nvSpPr>
        <p:spPr>
          <a:xfrm>
            <a:off x="10858798" y="168231"/>
            <a:ext cx="74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butanol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309" name="Přímá spojnice se šipkou 308"/>
          <p:cNvCxnSpPr>
            <a:endCxn id="307" idx="1"/>
          </p:cNvCxnSpPr>
          <p:nvPr/>
        </p:nvCxnSpPr>
        <p:spPr>
          <a:xfrm flipV="1">
            <a:off x="2264018" y="322120"/>
            <a:ext cx="8594780" cy="2576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Přímá spojnice se šipkou 310"/>
          <p:cNvCxnSpPr>
            <a:endCxn id="312" idx="1"/>
          </p:cNvCxnSpPr>
          <p:nvPr/>
        </p:nvCxnSpPr>
        <p:spPr>
          <a:xfrm>
            <a:off x="6269194" y="2116507"/>
            <a:ext cx="3147967" cy="213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ovéPole 311"/>
          <p:cNvSpPr txBox="1"/>
          <p:nvPr/>
        </p:nvSpPr>
        <p:spPr>
          <a:xfrm>
            <a:off x="9417161" y="2176042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vlákna</a:t>
            </a:r>
            <a:endParaRPr lang="cs-CZ" sz="1400" dirty="0"/>
          </a:p>
        </p:txBody>
      </p:sp>
      <p:cxnSp>
        <p:nvCxnSpPr>
          <p:cNvPr id="315" name="Přímá spojnice se šipkou 314"/>
          <p:cNvCxnSpPr/>
          <p:nvPr/>
        </p:nvCxnSpPr>
        <p:spPr>
          <a:xfrm flipV="1">
            <a:off x="5943600" y="2151574"/>
            <a:ext cx="96817" cy="342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9381130" y="2579742"/>
            <a:ext cx="1153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ethylenglykol</a:t>
            </a:r>
            <a:endParaRPr lang="cs-CZ" sz="1400" dirty="0"/>
          </a:p>
        </p:txBody>
      </p:sp>
      <p:cxnSp>
        <p:nvCxnSpPr>
          <p:cNvPr id="9" name="Přímá spojnice se šipkou 8"/>
          <p:cNvCxnSpPr>
            <a:endCxn id="3" idx="1"/>
          </p:cNvCxnSpPr>
          <p:nvPr/>
        </p:nvCxnSpPr>
        <p:spPr>
          <a:xfrm flipV="1">
            <a:off x="8462064" y="2733631"/>
            <a:ext cx="919066" cy="11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43" idx="3"/>
            <a:endCxn id="26" idx="1"/>
          </p:cNvCxnSpPr>
          <p:nvPr/>
        </p:nvCxnSpPr>
        <p:spPr>
          <a:xfrm flipV="1">
            <a:off x="10587984" y="2214203"/>
            <a:ext cx="638543" cy="55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1226527" y="198337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Nemrznoucí </a:t>
            </a:r>
          </a:p>
          <a:p>
            <a:r>
              <a:rPr lang="cs-CZ" sz="1200" dirty="0" smtClean="0"/>
              <a:t>kapaliny</a:t>
            </a:r>
            <a:endParaRPr lang="cs-CZ" sz="1200" dirty="0"/>
          </a:p>
        </p:txBody>
      </p:sp>
      <p:sp>
        <p:nvSpPr>
          <p:cNvPr id="114" name="Obdélník 113"/>
          <p:cNvSpPr/>
          <p:nvPr/>
        </p:nvSpPr>
        <p:spPr>
          <a:xfrm>
            <a:off x="9407871" y="2874337"/>
            <a:ext cx="751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glycerol</a:t>
            </a:r>
            <a:endParaRPr lang="cs-CZ" sz="1400" dirty="0"/>
          </a:p>
        </p:txBody>
      </p:sp>
      <p:cxnSp>
        <p:nvCxnSpPr>
          <p:cNvPr id="256" name="Přímá spojnice se šipkou 255"/>
          <p:cNvCxnSpPr>
            <a:stCxn id="58" idx="3"/>
            <a:endCxn id="114" idx="1"/>
          </p:cNvCxnSpPr>
          <p:nvPr/>
        </p:nvCxnSpPr>
        <p:spPr>
          <a:xfrm flipV="1">
            <a:off x="4577390" y="3028226"/>
            <a:ext cx="4830481" cy="169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Přímá spojnice se šipkou 258"/>
          <p:cNvCxnSpPr>
            <a:stCxn id="114" idx="3"/>
            <a:endCxn id="120" idx="1"/>
          </p:cNvCxnSpPr>
          <p:nvPr/>
        </p:nvCxnSpPr>
        <p:spPr>
          <a:xfrm flipV="1">
            <a:off x="10159615" y="2795222"/>
            <a:ext cx="1066912" cy="23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11226527" y="2472056"/>
            <a:ext cx="870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Kosmetika,</a:t>
            </a:r>
          </a:p>
          <a:p>
            <a:r>
              <a:rPr lang="cs-CZ" sz="1200" dirty="0" smtClean="0"/>
              <a:t>Farmacie,</a:t>
            </a:r>
          </a:p>
          <a:p>
            <a:r>
              <a:rPr lang="cs-CZ" sz="1200" dirty="0" smtClean="0"/>
              <a:t>Potrav. </a:t>
            </a:r>
            <a:r>
              <a:rPr lang="cs-CZ" sz="1200" dirty="0" err="1" smtClean="0"/>
              <a:t>pr</a:t>
            </a:r>
            <a:r>
              <a:rPr lang="cs-CZ" sz="1200" dirty="0"/>
              <a:t>.</a:t>
            </a:r>
          </a:p>
        </p:txBody>
      </p:sp>
      <p:sp>
        <p:nvSpPr>
          <p:cNvPr id="127" name="TextovéPole 126"/>
          <p:cNvSpPr txBox="1"/>
          <p:nvPr/>
        </p:nvSpPr>
        <p:spPr>
          <a:xfrm>
            <a:off x="11042882" y="3145408"/>
            <a:ext cx="1164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Nitroglycerol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74" name="Přímá spojnice se šipkou 273"/>
          <p:cNvCxnSpPr>
            <a:stCxn id="263" idx="3"/>
            <a:endCxn id="127" idx="1"/>
          </p:cNvCxnSpPr>
          <p:nvPr/>
        </p:nvCxnSpPr>
        <p:spPr>
          <a:xfrm flipV="1">
            <a:off x="10510500" y="3299297"/>
            <a:ext cx="532382" cy="1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/>
          <p:cNvSpPr txBox="1"/>
          <p:nvPr/>
        </p:nvSpPr>
        <p:spPr>
          <a:xfrm>
            <a:off x="8574787" y="5031785"/>
            <a:ext cx="3484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Plasty, syntetické pryskyřice, dezinfekce, barviva, atd.</a:t>
            </a:r>
            <a:endParaRPr lang="cs-CZ" sz="1200" dirty="0"/>
          </a:p>
        </p:txBody>
      </p:sp>
      <p:cxnSp>
        <p:nvCxnSpPr>
          <p:cNvPr id="279" name="Přímá spojnice se šipkou 278"/>
          <p:cNvCxnSpPr>
            <a:endCxn id="133" idx="1"/>
          </p:cNvCxnSpPr>
          <p:nvPr/>
        </p:nvCxnSpPr>
        <p:spPr>
          <a:xfrm flipV="1">
            <a:off x="6056323" y="5170285"/>
            <a:ext cx="2518464" cy="390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nice se šipkou 140"/>
          <p:cNvCxnSpPr>
            <a:endCxn id="142" idx="1"/>
          </p:cNvCxnSpPr>
          <p:nvPr/>
        </p:nvCxnSpPr>
        <p:spPr>
          <a:xfrm flipV="1">
            <a:off x="5979875" y="5417274"/>
            <a:ext cx="2617451" cy="13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8597326" y="5278774"/>
            <a:ext cx="2423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Kyselina pikrová (2,4,6-trinitrofenol)</a:t>
            </a:r>
            <a:endParaRPr lang="cs-CZ" sz="1200" dirty="0"/>
          </a:p>
        </p:txBody>
      </p:sp>
      <p:cxnSp>
        <p:nvCxnSpPr>
          <p:cNvPr id="41" name="Přímá spojnice se šipkou 40"/>
          <p:cNvCxnSpPr>
            <a:stCxn id="161" idx="3"/>
          </p:cNvCxnSpPr>
          <p:nvPr/>
        </p:nvCxnSpPr>
        <p:spPr>
          <a:xfrm>
            <a:off x="2379757" y="6425770"/>
            <a:ext cx="3219200" cy="26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bdélník 146"/>
          <p:cNvSpPr/>
          <p:nvPr/>
        </p:nvSpPr>
        <p:spPr>
          <a:xfrm>
            <a:off x="5619069" y="6536913"/>
            <a:ext cx="696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naftoly</a:t>
            </a:r>
            <a:endParaRPr lang="cs-CZ" sz="1400" dirty="0"/>
          </a:p>
        </p:txBody>
      </p:sp>
      <p:sp>
        <p:nvSpPr>
          <p:cNvPr id="150" name="TextovéPole 149"/>
          <p:cNvSpPr txBox="1"/>
          <p:nvPr/>
        </p:nvSpPr>
        <p:spPr>
          <a:xfrm>
            <a:off x="6960489" y="6536913"/>
            <a:ext cx="72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Barviva</a:t>
            </a:r>
            <a:endParaRPr lang="cs-CZ" sz="1400" dirty="0"/>
          </a:p>
        </p:txBody>
      </p:sp>
      <p:cxnSp>
        <p:nvCxnSpPr>
          <p:cNvPr id="153" name="Přímá spojnice se šipkou 152"/>
          <p:cNvCxnSpPr>
            <a:endCxn id="150" idx="1"/>
          </p:cNvCxnSpPr>
          <p:nvPr/>
        </p:nvCxnSpPr>
        <p:spPr>
          <a:xfrm flipV="1">
            <a:off x="6231785" y="6690802"/>
            <a:ext cx="728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6226432" y="1498871"/>
            <a:ext cx="2831589" cy="1160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ovéPole 157"/>
          <p:cNvSpPr txBox="1"/>
          <p:nvPr/>
        </p:nvSpPr>
        <p:spPr>
          <a:xfrm>
            <a:off x="9037785" y="1323522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ether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53" name="Přímá spojnice se šipkou 52"/>
          <p:cNvCxnSpPr>
            <a:stCxn id="43" idx="3"/>
            <a:endCxn id="162" idx="2"/>
          </p:cNvCxnSpPr>
          <p:nvPr/>
        </p:nvCxnSpPr>
        <p:spPr>
          <a:xfrm flipV="1">
            <a:off x="10587984" y="1639834"/>
            <a:ext cx="869754" cy="11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bdélník 161"/>
          <p:cNvSpPr/>
          <p:nvPr/>
        </p:nvSpPr>
        <p:spPr>
          <a:xfrm>
            <a:off x="10982479" y="1332057"/>
            <a:ext cx="950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1,4-dioxan</a:t>
            </a:r>
            <a:endParaRPr lang="cs-CZ" sz="1400" dirty="0"/>
          </a:p>
        </p:txBody>
      </p:sp>
      <p:sp>
        <p:nvSpPr>
          <p:cNvPr id="166" name="TextovéPole 165"/>
          <p:cNvSpPr txBox="1"/>
          <p:nvPr/>
        </p:nvSpPr>
        <p:spPr>
          <a:xfrm>
            <a:off x="3894150" y="4352719"/>
            <a:ext cx="696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Kumen</a:t>
            </a:r>
            <a:endParaRPr lang="cs-CZ" sz="1400" dirty="0"/>
          </a:p>
        </p:txBody>
      </p:sp>
      <p:cxnSp>
        <p:nvCxnSpPr>
          <p:cNvPr id="167" name="Přímá spojnice se šipkou 166"/>
          <p:cNvCxnSpPr>
            <a:endCxn id="166" idx="1"/>
          </p:cNvCxnSpPr>
          <p:nvPr/>
        </p:nvCxnSpPr>
        <p:spPr>
          <a:xfrm>
            <a:off x="3036712" y="3351593"/>
            <a:ext cx="857438" cy="1155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Přímá spojnice se šipkou 167"/>
          <p:cNvCxnSpPr>
            <a:endCxn id="166" idx="1"/>
          </p:cNvCxnSpPr>
          <p:nvPr/>
        </p:nvCxnSpPr>
        <p:spPr>
          <a:xfrm>
            <a:off x="2310504" y="4261219"/>
            <a:ext cx="1583646" cy="245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Přímá spojnice se šipkou 169"/>
          <p:cNvCxnSpPr/>
          <p:nvPr/>
        </p:nvCxnSpPr>
        <p:spPr>
          <a:xfrm>
            <a:off x="4242355" y="4660496"/>
            <a:ext cx="1701245" cy="912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Přímá spojnice se šipkou 171"/>
          <p:cNvCxnSpPr>
            <a:endCxn id="292" idx="2"/>
          </p:cNvCxnSpPr>
          <p:nvPr/>
        </p:nvCxnSpPr>
        <p:spPr>
          <a:xfrm flipV="1">
            <a:off x="4590559" y="1611922"/>
            <a:ext cx="6102512" cy="2894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ovéPole 179"/>
          <p:cNvSpPr txBox="1"/>
          <p:nvPr/>
        </p:nvSpPr>
        <p:spPr>
          <a:xfrm>
            <a:off x="5580373" y="5952901"/>
            <a:ext cx="258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ftalanhydrid, kyselina </a:t>
            </a:r>
            <a:r>
              <a:rPr lang="cs-CZ" sz="1400" dirty="0" err="1" smtClean="0"/>
              <a:t>tereftalová</a:t>
            </a:r>
            <a:endParaRPr lang="cs-CZ" sz="1400" dirty="0"/>
          </a:p>
        </p:txBody>
      </p:sp>
      <p:cxnSp>
        <p:nvCxnSpPr>
          <p:cNvPr id="181" name="Přímá spojnice se šipkou 180"/>
          <p:cNvCxnSpPr/>
          <p:nvPr/>
        </p:nvCxnSpPr>
        <p:spPr>
          <a:xfrm flipV="1">
            <a:off x="6281109" y="5787809"/>
            <a:ext cx="2246366" cy="23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ovéPole 181"/>
          <p:cNvSpPr txBox="1"/>
          <p:nvPr/>
        </p:nvSpPr>
        <p:spPr>
          <a:xfrm>
            <a:off x="8597326" y="5649309"/>
            <a:ext cx="114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Kyselina ftalová</a:t>
            </a:r>
            <a:endParaRPr lang="cs-CZ" sz="1200" dirty="0"/>
          </a:p>
        </p:txBody>
      </p:sp>
      <p:sp>
        <p:nvSpPr>
          <p:cNvPr id="188" name="TextovéPole 187"/>
          <p:cNvSpPr txBox="1"/>
          <p:nvPr/>
        </p:nvSpPr>
        <p:spPr>
          <a:xfrm>
            <a:off x="10706211" y="5491722"/>
            <a:ext cx="553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Plasty</a:t>
            </a:r>
            <a:endParaRPr lang="cs-CZ" sz="1200" dirty="0"/>
          </a:p>
        </p:txBody>
      </p:sp>
      <p:cxnSp>
        <p:nvCxnSpPr>
          <p:cNvPr id="190" name="Přímá spojnice se šipkou 189"/>
          <p:cNvCxnSpPr>
            <a:endCxn id="188" idx="1"/>
          </p:cNvCxnSpPr>
          <p:nvPr/>
        </p:nvCxnSpPr>
        <p:spPr>
          <a:xfrm flipV="1">
            <a:off x="9747193" y="5630222"/>
            <a:ext cx="959018" cy="15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ovéPole 192"/>
          <p:cNvSpPr txBox="1"/>
          <p:nvPr/>
        </p:nvSpPr>
        <p:spPr>
          <a:xfrm>
            <a:off x="10739846" y="5807640"/>
            <a:ext cx="1276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Pryskyřice, estery</a:t>
            </a:r>
            <a:endParaRPr lang="cs-CZ" sz="1200" dirty="0"/>
          </a:p>
        </p:txBody>
      </p:sp>
      <p:cxnSp>
        <p:nvCxnSpPr>
          <p:cNvPr id="195" name="Přímá spojnice se šipkou 194"/>
          <p:cNvCxnSpPr>
            <a:endCxn id="193" idx="1"/>
          </p:cNvCxnSpPr>
          <p:nvPr/>
        </p:nvCxnSpPr>
        <p:spPr>
          <a:xfrm>
            <a:off x="9747193" y="5787809"/>
            <a:ext cx="992653" cy="158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5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Přímá spojnice se šipkou 284"/>
          <p:cNvCxnSpPr>
            <a:stCxn id="187" idx="3"/>
            <a:endCxn id="283" idx="1"/>
          </p:cNvCxnSpPr>
          <p:nvPr/>
        </p:nvCxnSpPr>
        <p:spPr>
          <a:xfrm flipV="1">
            <a:off x="2351767" y="672755"/>
            <a:ext cx="6626128" cy="6483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>
            <a:stCxn id="5" idx="2"/>
            <a:endCxn id="77" idx="0"/>
          </p:cNvCxnSpPr>
          <p:nvPr/>
        </p:nvCxnSpPr>
        <p:spPr>
          <a:xfrm>
            <a:off x="1826141" y="505388"/>
            <a:ext cx="137505" cy="3140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530219"/>
            <a:ext cx="8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Zemní </a:t>
            </a:r>
          </a:p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plyn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4" name="Přímá spojnice se šipkou 3"/>
          <p:cNvCxnSpPr>
            <a:stCxn id="2" idx="3"/>
            <a:endCxn id="5" idx="1"/>
          </p:cNvCxnSpPr>
          <p:nvPr/>
        </p:nvCxnSpPr>
        <p:spPr>
          <a:xfrm flipV="1">
            <a:off x="867545" y="351500"/>
            <a:ext cx="582211" cy="440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449756" y="197611"/>
            <a:ext cx="752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</a:t>
            </a:r>
            <a:endParaRPr lang="cs-CZ" sz="1400" dirty="0"/>
          </a:p>
        </p:txBody>
      </p:sp>
      <p:cxnSp>
        <p:nvCxnSpPr>
          <p:cNvPr id="7" name="Přímá spojnice se šipkou 6"/>
          <p:cNvCxnSpPr>
            <a:stCxn id="2" idx="3"/>
          </p:cNvCxnSpPr>
          <p:nvPr/>
        </p:nvCxnSpPr>
        <p:spPr>
          <a:xfrm>
            <a:off x="867545" y="791829"/>
            <a:ext cx="2043519" cy="18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449756" y="830301"/>
            <a:ext cx="1942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Propan, butan, isobutan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312" y="2653777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Ropa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2" name="Přímá spojnice se šipkou 11"/>
          <p:cNvCxnSpPr>
            <a:stCxn id="10" idx="3"/>
            <a:endCxn id="8" idx="1"/>
          </p:cNvCxnSpPr>
          <p:nvPr/>
        </p:nvCxnSpPr>
        <p:spPr>
          <a:xfrm flipV="1">
            <a:off x="760250" y="984190"/>
            <a:ext cx="689506" cy="1823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449756" y="1516819"/>
            <a:ext cx="279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Pentan, hexan (z petrolejové frakce)</a:t>
            </a:r>
            <a:endParaRPr lang="cs-CZ" sz="1400" dirty="0"/>
          </a:p>
        </p:txBody>
      </p:sp>
      <p:cxnSp>
        <p:nvCxnSpPr>
          <p:cNvPr id="14" name="Přímá spojnice se šipkou 13"/>
          <p:cNvCxnSpPr>
            <a:stCxn id="10" idx="3"/>
            <a:endCxn id="13" idx="1"/>
          </p:cNvCxnSpPr>
          <p:nvPr/>
        </p:nvCxnSpPr>
        <p:spPr>
          <a:xfrm flipV="1">
            <a:off x="760250" y="1670708"/>
            <a:ext cx="689506" cy="1136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8" idx="3"/>
            <a:endCxn id="19" idx="1"/>
          </p:cNvCxnSpPr>
          <p:nvPr/>
        </p:nvCxnSpPr>
        <p:spPr>
          <a:xfrm>
            <a:off x="3392083" y="984190"/>
            <a:ext cx="2044451" cy="5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436534" y="883317"/>
            <a:ext cx="2753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C3, C4: </a:t>
            </a:r>
            <a:r>
              <a:rPr lang="cs-CZ" sz="1400" dirty="0" smtClean="0">
                <a:solidFill>
                  <a:srgbClr val="7030A0"/>
                </a:solidFill>
              </a:rPr>
              <a:t>Halogenidy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alkoholy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aminy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0" name="Přímá spojnice se šipkou 19"/>
          <p:cNvCxnSpPr>
            <a:stCxn id="5" idx="3"/>
            <a:endCxn id="22" idx="1"/>
          </p:cNvCxnSpPr>
          <p:nvPr/>
        </p:nvCxnSpPr>
        <p:spPr>
          <a:xfrm>
            <a:off x="2202526" y="351500"/>
            <a:ext cx="3254060" cy="2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456586" y="225165"/>
            <a:ext cx="328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Halogenidy </a:t>
            </a:r>
            <a:r>
              <a:rPr lang="cs-CZ" sz="1400" dirty="0" err="1" smtClean="0">
                <a:solidFill>
                  <a:srgbClr val="7030A0"/>
                </a:solidFill>
              </a:rPr>
              <a:t>methanu</a:t>
            </a:r>
            <a:r>
              <a:rPr lang="cs-CZ" sz="1400" dirty="0" smtClean="0"/>
              <a:t>, </a:t>
            </a:r>
            <a:r>
              <a:rPr lang="cs-CZ" sz="1400" b="1" dirty="0" smtClean="0"/>
              <a:t>C2H2</a:t>
            </a:r>
            <a:r>
              <a:rPr lang="cs-CZ" sz="1400" dirty="0" smtClean="0"/>
              <a:t>, HCN, H2, saze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449756" y="2138167"/>
            <a:ext cx="2597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Cyklohexan (z petrolejové frakce)</a:t>
            </a:r>
            <a:endParaRPr lang="cs-CZ" sz="1400" dirty="0"/>
          </a:p>
        </p:txBody>
      </p:sp>
      <p:cxnSp>
        <p:nvCxnSpPr>
          <p:cNvPr id="24" name="Přímá spojnice se šipkou 23"/>
          <p:cNvCxnSpPr>
            <a:stCxn id="10" idx="3"/>
            <a:endCxn id="23" idx="1"/>
          </p:cNvCxnSpPr>
          <p:nvPr/>
        </p:nvCxnSpPr>
        <p:spPr>
          <a:xfrm flipV="1">
            <a:off x="760250" y="2292056"/>
            <a:ext cx="689506" cy="515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3" idx="3"/>
            <a:endCxn id="28" idx="1"/>
          </p:cNvCxnSpPr>
          <p:nvPr/>
        </p:nvCxnSpPr>
        <p:spPr>
          <a:xfrm>
            <a:off x="4047583" y="2292056"/>
            <a:ext cx="1448700" cy="11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496283" y="2257457"/>
            <a:ext cx="238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Kyselina adipová</a:t>
            </a:r>
            <a:r>
              <a:rPr lang="cs-CZ" sz="1400" dirty="0" smtClean="0"/>
              <a:t>, kaprolaktam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552796" y="4107330"/>
            <a:ext cx="7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Benzen </a:t>
            </a:r>
            <a:endParaRPr lang="cs-CZ" sz="1400" dirty="0"/>
          </a:p>
        </p:txBody>
      </p:sp>
      <p:cxnSp>
        <p:nvCxnSpPr>
          <p:cNvPr id="31" name="Přímá spojnice se šipkou 30"/>
          <p:cNvCxnSpPr>
            <a:stCxn id="29" idx="0"/>
            <a:endCxn id="23" idx="2"/>
          </p:cNvCxnSpPr>
          <p:nvPr/>
        </p:nvCxnSpPr>
        <p:spPr>
          <a:xfrm flipV="1">
            <a:off x="1931650" y="2445944"/>
            <a:ext cx="817020" cy="166138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3" idx="3"/>
            <a:endCxn id="34" idx="1"/>
          </p:cNvCxnSpPr>
          <p:nvPr/>
        </p:nvCxnSpPr>
        <p:spPr>
          <a:xfrm flipV="1">
            <a:off x="4047583" y="2061223"/>
            <a:ext cx="1409003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456586" y="1907334"/>
            <a:ext cx="3613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Cyklohexanol</a:t>
            </a:r>
            <a:r>
              <a:rPr lang="cs-CZ" sz="1400" dirty="0" smtClean="0"/>
              <a:t>→ </a:t>
            </a:r>
            <a:r>
              <a:rPr lang="cs-CZ" sz="1400" dirty="0" smtClean="0">
                <a:solidFill>
                  <a:srgbClr val="FF0000"/>
                </a:solidFill>
              </a:rPr>
              <a:t>cyklohexanon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cyklohexylamin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496034" y="2581129"/>
            <a:ext cx="332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Ethylen</a:t>
            </a:r>
            <a:r>
              <a:rPr lang="cs-CZ" sz="1400" dirty="0" smtClean="0"/>
              <a:t> (benzin. i </a:t>
            </a:r>
            <a:r>
              <a:rPr lang="cs-CZ" sz="1400" dirty="0" err="1" smtClean="0"/>
              <a:t>petrol</a:t>
            </a:r>
            <a:r>
              <a:rPr lang="cs-CZ" sz="1400" dirty="0" smtClean="0"/>
              <a:t>. frakce, krakování)</a:t>
            </a:r>
            <a:endParaRPr lang="cs-CZ" sz="1400" dirty="0"/>
          </a:p>
        </p:txBody>
      </p:sp>
      <p:cxnSp>
        <p:nvCxnSpPr>
          <p:cNvPr id="37" name="Přímá spojnice se šipkou 36"/>
          <p:cNvCxnSpPr>
            <a:stCxn id="10" idx="3"/>
            <a:endCxn id="35" idx="1"/>
          </p:cNvCxnSpPr>
          <p:nvPr/>
        </p:nvCxnSpPr>
        <p:spPr>
          <a:xfrm flipV="1">
            <a:off x="760250" y="2735018"/>
            <a:ext cx="735784" cy="7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35" idx="3"/>
            <a:endCxn id="43" idx="1"/>
          </p:cNvCxnSpPr>
          <p:nvPr/>
        </p:nvCxnSpPr>
        <p:spPr>
          <a:xfrm>
            <a:off x="4824381" y="2735018"/>
            <a:ext cx="661853" cy="29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486234" y="2610978"/>
            <a:ext cx="510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PE, </a:t>
            </a:r>
            <a:r>
              <a:rPr lang="cs-CZ" sz="1400" dirty="0" err="1" smtClean="0">
                <a:solidFill>
                  <a:srgbClr val="FF0000"/>
                </a:solidFill>
              </a:rPr>
              <a:t>ethanol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halogenidy C2</a:t>
            </a:r>
            <a:r>
              <a:rPr lang="cs-CZ" sz="1400" dirty="0" smtClean="0"/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ethylenoxid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496034" y="3043816"/>
            <a:ext cx="30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Propylen (petrolejová frakce, krakování)</a:t>
            </a:r>
            <a:endParaRPr lang="cs-CZ" sz="1400" dirty="0"/>
          </a:p>
        </p:txBody>
      </p:sp>
      <p:cxnSp>
        <p:nvCxnSpPr>
          <p:cNvPr id="61" name="Přímá spojnice se šipkou 60"/>
          <p:cNvCxnSpPr>
            <a:stCxn id="10" idx="3"/>
            <a:endCxn id="58" idx="1"/>
          </p:cNvCxnSpPr>
          <p:nvPr/>
        </p:nvCxnSpPr>
        <p:spPr>
          <a:xfrm>
            <a:off x="760250" y="2807666"/>
            <a:ext cx="735784" cy="390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>
            <a:stCxn id="58" idx="3"/>
            <a:endCxn id="67" idx="1"/>
          </p:cNvCxnSpPr>
          <p:nvPr/>
        </p:nvCxnSpPr>
        <p:spPr>
          <a:xfrm>
            <a:off x="4577390" y="3197705"/>
            <a:ext cx="928416" cy="2112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5505806" y="3064942"/>
            <a:ext cx="725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PP</a:t>
            </a:r>
            <a:endParaRPr lang="cs-CZ" sz="14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3867324" y="1080874"/>
            <a:ext cx="117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Buta-1,3-dien</a:t>
            </a:r>
            <a:endParaRPr lang="cs-CZ" sz="1400" dirty="0"/>
          </a:p>
        </p:txBody>
      </p:sp>
      <p:cxnSp>
        <p:nvCxnSpPr>
          <p:cNvPr id="71" name="Přímá spojnice se šipkou 70"/>
          <p:cNvCxnSpPr>
            <a:stCxn id="8" idx="2"/>
            <a:endCxn id="69" idx="1"/>
          </p:cNvCxnSpPr>
          <p:nvPr/>
        </p:nvCxnSpPr>
        <p:spPr>
          <a:xfrm>
            <a:off x="2420920" y="1138078"/>
            <a:ext cx="1446404" cy="9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>
            <a:stCxn id="69" idx="3"/>
            <a:endCxn id="75" idx="1"/>
          </p:cNvCxnSpPr>
          <p:nvPr/>
        </p:nvCxnSpPr>
        <p:spPr>
          <a:xfrm>
            <a:off x="5046878" y="1234763"/>
            <a:ext cx="409708" cy="16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5456586" y="1244476"/>
            <a:ext cx="1563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Syntetické kaučuky</a:t>
            </a:r>
            <a:endParaRPr lang="cs-CZ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1552796" y="3645664"/>
            <a:ext cx="82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Acetylen</a:t>
            </a:r>
            <a:endParaRPr lang="cs-CZ" sz="1400" dirty="0"/>
          </a:p>
        </p:txBody>
      </p:sp>
      <p:cxnSp>
        <p:nvCxnSpPr>
          <p:cNvPr id="79" name="Přímá spojnice se šipkou 78"/>
          <p:cNvCxnSpPr>
            <a:stCxn id="2" idx="3"/>
            <a:endCxn id="77" idx="1"/>
          </p:cNvCxnSpPr>
          <p:nvPr/>
        </p:nvCxnSpPr>
        <p:spPr>
          <a:xfrm>
            <a:off x="867545" y="791829"/>
            <a:ext cx="685251" cy="300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>
            <a:stCxn id="77" idx="3"/>
            <a:endCxn id="86" idx="1"/>
          </p:cNvCxnSpPr>
          <p:nvPr/>
        </p:nvCxnSpPr>
        <p:spPr>
          <a:xfrm flipV="1">
            <a:off x="2374496" y="3686939"/>
            <a:ext cx="3148496" cy="11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5522992" y="3533050"/>
            <a:ext cx="495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Halogenidy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vinylchlorid</a:t>
            </a:r>
            <a:r>
              <a:rPr lang="cs-CZ" sz="1400" dirty="0" smtClean="0"/>
              <a:t>, kyselina akrylová</a:t>
            </a:r>
            <a:endParaRPr lang="cs-CZ" sz="1400" dirty="0"/>
          </a:p>
        </p:txBody>
      </p:sp>
      <p:cxnSp>
        <p:nvCxnSpPr>
          <p:cNvPr id="89" name="Přímá spojnice se šipkou 88"/>
          <p:cNvCxnSpPr>
            <a:stCxn id="77" idx="0"/>
            <a:endCxn id="69" idx="2"/>
          </p:cNvCxnSpPr>
          <p:nvPr/>
        </p:nvCxnSpPr>
        <p:spPr>
          <a:xfrm flipV="1">
            <a:off x="1963646" y="1388651"/>
            <a:ext cx="2493455" cy="2257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5505806" y="4107413"/>
            <a:ext cx="514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Chlorbenzen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nitrobenzen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2,4-dinitrobenzen</a:t>
            </a:r>
            <a:r>
              <a:rPr lang="cs-CZ" sz="1400" dirty="0" smtClean="0"/>
              <a:t>, Léčiva, barviva</a:t>
            </a:r>
            <a:endParaRPr lang="cs-CZ" sz="1400" dirty="0"/>
          </a:p>
        </p:txBody>
      </p:sp>
      <p:sp>
        <p:nvSpPr>
          <p:cNvPr id="111" name="Obdélník 110"/>
          <p:cNvSpPr/>
          <p:nvPr/>
        </p:nvSpPr>
        <p:spPr>
          <a:xfrm>
            <a:off x="5000" y="4967638"/>
            <a:ext cx="10342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Dehet a </a:t>
            </a:r>
          </a:p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Karbon. </a:t>
            </a:r>
          </a:p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plyn</a:t>
            </a:r>
            <a:r>
              <a:rPr lang="cs-CZ" sz="14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cs-CZ" sz="1400" dirty="0"/>
          </a:p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13" name="Přímá spojnice se šipkou 112"/>
          <p:cNvCxnSpPr>
            <a:stCxn id="111" idx="3"/>
            <a:endCxn id="29" idx="1"/>
          </p:cNvCxnSpPr>
          <p:nvPr/>
        </p:nvCxnSpPr>
        <p:spPr>
          <a:xfrm flipV="1">
            <a:off x="1039257" y="4261219"/>
            <a:ext cx="513539" cy="1183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>
            <a:stCxn id="29" idx="3"/>
            <a:endCxn id="110" idx="1"/>
          </p:cNvCxnSpPr>
          <p:nvPr/>
        </p:nvCxnSpPr>
        <p:spPr>
          <a:xfrm>
            <a:off x="2310504" y="4261219"/>
            <a:ext cx="3195302" cy="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1553668" y="4567839"/>
            <a:ext cx="672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Toluen</a:t>
            </a:r>
            <a:endParaRPr lang="cs-CZ" sz="1400" dirty="0"/>
          </a:p>
        </p:txBody>
      </p:sp>
      <p:sp>
        <p:nvSpPr>
          <p:cNvPr id="125" name="TextovéPole 124"/>
          <p:cNvSpPr txBox="1"/>
          <p:nvPr/>
        </p:nvSpPr>
        <p:spPr>
          <a:xfrm>
            <a:off x="1543659" y="5026928"/>
            <a:ext cx="1076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Ethylbenzen</a:t>
            </a:r>
            <a:endParaRPr lang="cs-CZ" sz="1400" dirty="0"/>
          </a:p>
        </p:txBody>
      </p:sp>
      <p:sp>
        <p:nvSpPr>
          <p:cNvPr id="126" name="TextovéPole 125"/>
          <p:cNvSpPr txBox="1"/>
          <p:nvPr/>
        </p:nvSpPr>
        <p:spPr>
          <a:xfrm>
            <a:off x="3905347" y="5026135"/>
            <a:ext cx="653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Styren</a:t>
            </a:r>
            <a:endParaRPr lang="cs-CZ" sz="1400" dirty="0"/>
          </a:p>
        </p:txBody>
      </p:sp>
      <p:cxnSp>
        <p:nvCxnSpPr>
          <p:cNvPr id="128" name="Přímá spojnice se šipkou 127"/>
          <p:cNvCxnSpPr>
            <a:stCxn id="111" idx="3"/>
            <a:endCxn id="124" idx="1"/>
          </p:cNvCxnSpPr>
          <p:nvPr/>
        </p:nvCxnSpPr>
        <p:spPr>
          <a:xfrm flipV="1">
            <a:off x="1039257" y="4721728"/>
            <a:ext cx="514411" cy="72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>
            <a:stCxn id="124" idx="3"/>
            <a:endCxn id="131" idx="1"/>
          </p:cNvCxnSpPr>
          <p:nvPr/>
        </p:nvCxnSpPr>
        <p:spPr>
          <a:xfrm>
            <a:off x="2225711" y="4721728"/>
            <a:ext cx="3349936" cy="2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ovéPole 130"/>
          <p:cNvSpPr txBox="1"/>
          <p:nvPr/>
        </p:nvSpPr>
        <p:spPr>
          <a:xfrm>
            <a:off x="5575647" y="4595893"/>
            <a:ext cx="4310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Kyselina benzoová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benzaldehyd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benzylchlorid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TNT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135" name="Přímá spojnice se šipkou 134"/>
          <p:cNvCxnSpPr>
            <a:stCxn id="29" idx="2"/>
            <a:endCxn id="125" idx="0"/>
          </p:cNvCxnSpPr>
          <p:nvPr/>
        </p:nvCxnSpPr>
        <p:spPr>
          <a:xfrm>
            <a:off x="1931650" y="4415107"/>
            <a:ext cx="150041" cy="611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se šipkou 136"/>
          <p:cNvCxnSpPr>
            <a:stCxn id="35" idx="2"/>
            <a:endCxn id="125" idx="0"/>
          </p:cNvCxnSpPr>
          <p:nvPr/>
        </p:nvCxnSpPr>
        <p:spPr>
          <a:xfrm flipH="1">
            <a:off x="2081691" y="2888906"/>
            <a:ext cx="1078517" cy="2138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se šipkou 138"/>
          <p:cNvCxnSpPr>
            <a:stCxn id="125" idx="3"/>
            <a:endCxn id="126" idx="1"/>
          </p:cNvCxnSpPr>
          <p:nvPr/>
        </p:nvCxnSpPr>
        <p:spPr>
          <a:xfrm flipV="1">
            <a:off x="2619723" y="5180024"/>
            <a:ext cx="1285624" cy="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5598957" y="5039563"/>
            <a:ext cx="134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PS</a:t>
            </a:r>
            <a:endParaRPr lang="cs-CZ" sz="1400" dirty="0"/>
          </a:p>
        </p:txBody>
      </p:sp>
      <p:cxnSp>
        <p:nvCxnSpPr>
          <p:cNvPr id="143" name="Přímá spojnice se šipkou 142"/>
          <p:cNvCxnSpPr>
            <a:stCxn id="126" idx="3"/>
            <a:endCxn id="140" idx="1"/>
          </p:cNvCxnSpPr>
          <p:nvPr/>
        </p:nvCxnSpPr>
        <p:spPr>
          <a:xfrm>
            <a:off x="4558924" y="5180024"/>
            <a:ext cx="1040033" cy="1342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ovéPole 143"/>
          <p:cNvSpPr txBox="1"/>
          <p:nvPr/>
        </p:nvSpPr>
        <p:spPr>
          <a:xfrm>
            <a:off x="1577453" y="5485224"/>
            <a:ext cx="1390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Isopropylbenzen</a:t>
            </a:r>
            <a:endParaRPr lang="cs-CZ" sz="1400" dirty="0"/>
          </a:p>
        </p:txBody>
      </p:sp>
      <p:cxnSp>
        <p:nvCxnSpPr>
          <p:cNvPr id="146" name="Přímá spojnice se šipkou 145"/>
          <p:cNvCxnSpPr>
            <a:stCxn id="58" idx="2"/>
            <a:endCxn id="144" idx="0"/>
          </p:cNvCxnSpPr>
          <p:nvPr/>
        </p:nvCxnSpPr>
        <p:spPr>
          <a:xfrm flipH="1">
            <a:off x="2272612" y="3351593"/>
            <a:ext cx="764100" cy="213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se šipkou 147"/>
          <p:cNvCxnSpPr>
            <a:stCxn id="29" idx="2"/>
            <a:endCxn id="144" idx="0"/>
          </p:cNvCxnSpPr>
          <p:nvPr/>
        </p:nvCxnSpPr>
        <p:spPr>
          <a:xfrm>
            <a:off x="1931650" y="4415107"/>
            <a:ext cx="340962" cy="1070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148"/>
          <p:cNvSpPr txBox="1"/>
          <p:nvPr/>
        </p:nvSpPr>
        <p:spPr>
          <a:xfrm>
            <a:off x="5598957" y="5491235"/>
            <a:ext cx="1168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Fenol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aceton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151" name="Přímá spojnice se šipkou 150"/>
          <p:cNvCxnSpPr>
            <a:stCxn id="144" idx="3"/>
            <a:endCxn id="149" idx="1"/>
          </p:cNvCxnSpPr>
          <p:nvPr/>
        </p:nvCxnSpPr>
        <p:spPr>
          <a:xfrm>
            <a:off x="2967770" y="5639113"/>
            <a:ext cx="2631187" cy="6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/>
          <p:cNvSpPr txBox="1"/>
          <p:nvPr/>
        </p:nvSpPr>
        <p:spPr>
          <a:xfrm>
            <a:off x="1568316" y="5946140"/>
            <a:ext cx="700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Xyleny </a:t>
            </a:r>
            <a:endParaRPr lang="cs-CZ" sz="1400" dirty="0"/>
          </a:p>
        </p:txBody>
      </p:sp>
      <p:cxnSp>
        <p:nvCxnSpPr>
          <p:cNvPr id="154" name="Přímá spojnice se šipkou 153"/>
          <p:cNvCxnSpPr>
            <a:stCxn id="10" idx="3"/>
            <a:endCxn id="152" idx="1"/>
          </p:cNvCxnSpPr>
          <p:nvPr/>
        </p:nvCxnSpPr>
        <p:spPr>
          <a:xfrm>
            <a:off x="760250" y="2807666"/>
            <a:ext cx="808066" cy="3292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nice se šipkou 155"/>
          <p:cNvCxnSpPr>
            <a:stCxn id="152" idx="3"/>
            <a:endCxn id="157" idx="1"/>
          </p:cNvCxnSpPr>
          <p:nvPr/>
        </p:nvCxnSpPr>
        <p:spPr>
          <a:xfrm>
            <a:off x="2268444" y="6100029"/>
            <a:ext cx="3311929" cy="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ovéPole 156"/>
          <p:cNvSpPr txBox="1"/>
          <p:nvPr/>
        </p:nvSpPr>
        <p:spPr>
          <a:xfrm>
            <a:off x="5580373" y="5952901"/>
            <a:ext cx="258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ftalanhydrid, kyselina </a:t>
            </a:r>
            <a:r>
              <a:rPr lang="cs-CZ" sz="1400" dirty="0" err="1" smtClean="0"/>
              <a:t>tereftalová</a:t>
            </a:r>
            <a:endParaRPr lang="cs-CZ" sz="1400" dirty="0"/>
          </a:p>
        </p:txBody>
      </p:sp>
      <p:sp>
        <p:nvSpPr>
          <p:cNvPr id="161" name="TextovéPole 160"/>
          <p:cNvSpPr txBox="1"/>
          <p:nvPr/>
        </p:nvSpPr>
        <p:spPr>
          <a:xfrm>
            <a:off x="1568316" y="627188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Naftalen</a:t>
            </a:r>
            <a:endParaRPr lang="cs-CZ" sz="1400" dirty="0"/>
          </a:p>
        </p:txBody>
      </p:sp>
      <p:cxnSp>
        <p:nvCxnSpPr>
          <p:cNvPr id="163" name="Přímá spojnice se šipkou 162"/>
          <p:cNvCxnSpPr>
            <a:stCxn id="111" idx="3"/>
            <a:endCxn id="161" idx="1"/>
          </p:cNvCxnSpPr>
          <p:nvPr/>
        </p:nvCxnSpPr>
        <p:spPr>
          <a:xfrm>
            <a:off x="1039257" y="5444692"/>
            <a:ext cx="529059" cy="981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se šipkou 164"/>
          <p:cNvCxnSpPr>
            <a:stCxn id="10" idx="3"/>
            <a:endCxn id="161" idx="1"/>
          </p:cNvCxnSpPr>
          <p:nvPr/>
        </p:nvCxnSpPr>
        <p:spPr>
          <a:xfrm>
            <a:off x="760250" y="2807666"/>
            <a:ext cx="808066" cy="361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nice se šipkou 168"/>
          <p:cNvCxnSpPr>
            <a:stCxn id="111" idx="3"/>
            <a:endCxn id="152" idx="1"/>
          </p:cNvCxnSpPr>
          <p:nvPr/>
        </p:nvCxnSpPr>
        <p:spPr>
          <a:xfrm>
            <a:off x="1039257" y="5444692"/>
            <a:ext cx="529059" cy="655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Přímá spojnice se šipkou 170"/>
          <p:cNvCxnSpPr>
            <a:stCxn id="161" idx="3"/>
            <a:endCxn id="157" idx="1"/>
          </p:cNvCxnSpPr>
          <p:nvPr/>
        </p:nvCxnSpPr>
        <p:spPr>
          <a:xfrm flipV="1">
            <a:off x="2379757" y="6106790"/>
            <a:ext cx="3200616" cy="31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ovéPole 173"/>
          <p:cNvSpPr txBox="1"/>
          <p:nvPr/>
        </p:nvSpPr>
        <p:spPr>
          <a:xfrm>
            <a:off x="8895493" y="-17274"/>
            <a:ext cx="1449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PVC</a:t>
            </a:r>
            <a:r>
              <a:rPr lang="cs-CZ" sz="1400" dirty="0" smtClean="0"/>
              <a:t> a další plasty</a:t>
            </a:r>
            <a:endParaRPr lang="cs-CZ" sz="1400" dirty="0"/>
          </a:p>
        </p:txBody>
      </p:sp>
      <p:cxnSp>
        <p:nvCxnSpPr>
          <p:cNvPr id="176" name="Přímá spojnice se šipkou 175"/>
          <p:cNvCxnSpPr>
            <a:endCxn id="174" idx="1"/>
          </p:cNvCxnSpPr>
          <p:nvPr/>
        </p:nvCxnSpPr>
        <p:spPr>
          <a:xfrm flipV="1">
            <a:off x="7362825" y="136615"/>
            <a:ext cx="1532668" cy="15388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ovéPole 183"/>
          <p:cNvSpPr txBox="1"/>
          <p:nvPr/>
        </p:nvSpPr>
        <p:spPr>
          <a:xfrm>
            <a:off x="9423843" y="3558045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PU</a:t>
            </a:r>
            <a:endParaRPr lang="cs-CZ" sz="1400" dirty="0"/>
          </a:p>
        </p:txBody>
      </p:sp>
      <p:cxnSp>
        <p:nvCxnSpPr>
          <p:cNvPr id="186" name="Přímá spojnice se šipkou 185"/>
          <p:cNvCxnSpPr>
            <a:endCxn id="184" idx="1"/>
          </p:cNvCxnSpPr>
          <p:nvPr/>
        </p:nvCxnSpPr>
        <p:spPr>
          <a:xfrm flipV="1">
            <a:off x="8378738" y="3711934"/>
            <a:ext cx="1045105" cy="47236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ovéPole 186"/>
          <p:cNvSpPr txBox="1"/>
          <p:nvPr/>
        </p:nvSpPr>
        <p:spPr>
          <a:xfrm>
            <a:off x="1451521" y="1167258"/>
            <a:ext cx="90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Methanol</a:t>
            </a:r>
            <a:endParaRPr lang="cs-CZ" sz="1400" dirty="0"/>
          </a:p>
        </p:txBody>
      </p:sp>
      <p:cxnSp>
        <p:nvCxnSpPr>
          <p:cNvPr id="189" name="Přímá spojnice se šipkou 188"/>
          <p:cNvCxnSpPr>
            <a:stCxn id="2" idx="3"/>
            <a:endCxn id="187" idx="1"/>
          </p:cNvCxnSpPr>
          <p:nvPr/>
        </p:nvCxnSpPr>
        <p:spPr>
          <a:xfrm>
            <a:off x="867545" y="791829"/>
            <a:ext cx="583976" cy="52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>
            <a:stCxn id="187" idx="3"/>
            <a:endCxn id="192" idx="1"/>
          </p:cNvCxnSpPr>
          <p:nvPr/>
        </p:nvCxnSpPr>
        <p:spPr>
          <a:xfrm>
            <a:off x="2351767" y="1321147"/>
            <a:ext cx="3084767" cy="423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ovéPole 191"/>
          <p:cNvSpPr txBox="1"/>
          <p:nvPr/>
        </p:nvSpPr>
        <p:spPr>
          <a:xfrm>
            <a:off x="5436534" y="1591022"/>
            <a:ext cx="1207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methylaminy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194" name="Přímá spojnice se šipkou 193"/>
          <p:cNvCxnSpPr>
            <a:endCxn id="198" idx="1"/>
          </p:cNvCxnSpPr>
          <p:nvPr/>
        </p:nvCxnSpPr>
        <p:spPr>
          <a:xfrm>
            <a:off x="6939431" y="2911171"/>
            <a:ext cx="206918" cy="282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ovéPole 197"/>
          <p:cNvSpPr txBox="1"/>
          <p:nvPr/>
        </p:nvSpPr>
        <p:spPr>
          <a:xfrm>
            <a:off x="7146349" y="3040273"/>
            <a:ext cx="1232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Ethylendiamin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3" name="TextovéPole 262"/>
          <p:cNvSpPr txBox="1"/>
          <p:nvPr/>
        </p:nvSpPr>
        <p:spPr>
          <a:xfrm>
            <a:off x="9907450" y="314711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Anilin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65" name="Přímá spojnice se šipkou 264"/>
          <p:cNvCxnSpPr>
            <a:endCxn id="263" idx="1"/>
          </p:cNvCxnSpPr>
          <p:nvPr/>
        </p:nvCxnSpPr>
        <p:spPr>
          <a:xfrm flipV="1">
            <a:off x="7280490" y="3301007"/>
            <a:ext cx="2626960" cy="858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Přímá spojnice se šipkou 266"/>
          <p:cNvCxnSpPr>
            <a:endCxn id="263" idx="1"/>
          </p:cNvCxnSpPr>
          <p:nvPr/>
        </p:nvCxnSpPr>
        <p:spPr>
          <a:xfrm flipV="1">
            <a:off x="6093932" y="3301007"/>
            <a:ext cx="3813518" cy="83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>
            <a:off x="5598957" y="6260678"/>
            <a:ext cx="989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Naftylamin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9" name="TextovéPole 268"/>
          <p:cNvSpPr txBox="1"/>
          <p:nvPr/>
        </p:nvSpPr>
        <p:spPr>
          <a:xfrm>
            <a:off x="6960489" y="6260678"/>
            <a:ext cx="72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Barviva</a:t>
            </a:r>
            <a:endParaRPr lang="cs-CZ" sz="1400" dirty="0"/>
          </a:p>
        </p:txBody>
      </p:sp>
      <p:cxnSp>
        <p:nvCxnSpPr>
          <p:cNvPr id="271" name="Přímá spojnice se šipkou 270"/>
          <p:cNvCxnSpPr>
            <a:stCxn id="161" idx="3"/>
            <a:endCxn id="268" idx="1"/>
          </p:cNvCxnSpPr>
          <p:nvPr/>
        </p:nvCxnSpPr>
        <p:spPr>
          <a:xfrm flipV="1">
            <a:off x="2379757" y="6414567"/>
            <a:ext cx="3219200" cy="11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Přímá spojnice se šipkou 272"/>
          <p:cNvCxnSpPr>
            <a:stCxn id="268" idx="3"/>
            <a:endCxn id="269" idx="1"/>
          </p:cNvCxnSpPr>
          <p:nvPr/>
        </p:nvCxnSpPr>
        <p:spPr>
          <a:xfrm>
            <a:off x="6588908" y="6414567"/>
            <a:ext cx="371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ovéPole 279"/>
          <p:cNvSpPr txBox="1"/>
          <p:nvPr/>
        </p:nvSpPr>
        <p:spPr>
          <a:xfrm>
            <a:off x="1558257" y="6536914"/>
            <a:ext cx="69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Pyridin</a:t>
            </a:r>
            <a:endParaRPr lang="cs-CZ" sz="1400" dirty="0"/>
          </a:p>
        </p:txBody>
      </p:sp>
      <p:cxnSp>
        <p:nvCxnSpPr>
          <p:cNvPr id="282" name="Přímá spojnice se šipkou 281"/>
          <p:cNvCxnSpPr>
            <a:stCxn id="111" idx="3"/>
            <a:endCxn id="280" idx="1"/>
          </p:cNvCxnSpPr>
          <p:nvPr/>
        </p:nvCxnSpPr>
        <p:spPr>
          <a:xfrm>
            <a:off x="1039257" y="5444692"/>
            <a:ext cx="519000" cy="1246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ovéPole 282"/>
          <p:cNvSpPr txBox="1"/>
          <p:nvPr/>
        </p:nvSpPr>
        <p:spPr>
          <a:xfrm>
            <a:off x="8977895" y="518866"/>
            <a:ext cx="1113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formaldehyd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286" name="TextovéPole 285"/>
          <p:cNvSpPr txBox="1"/>
          <p:nvPr/>
        </p:nvSpPr>
        <p:spPr>
          <a:xfrm>
            <a:off x="9027664" y="960609"/>
            <a:ext cx="1072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acetaldehyd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288" name="Přímá spojnice se šipkou 287"/>
          <p:cNvCxnSpPr>
            <a:endCxn id="286" idx="1"/>
          </p:cNvCxnSpPr>
          <p:nvPr/>
        </p:nvCxnSpPr>
        <p:spPr>
          <a:xfrm flipV="1">
            <a:off x="6211816" y="1114498"/>
            <a:ext cx="2815848" cy="15246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Přímá spojnice se šipkou 290"/>
          <p:cNvCxnSpPr>
            <a:stCxn id="302" idx="0"/>
            <a:endCxn id="292" idx="1"/>
          </p:cNvCxnSpPr>
          <p:nvPr/>
        </p:nvCxnSpPr>
        <p:spPr>
          <a:xfrm flipV="1">
            <a:off x="10126046" y="1514231"/>
            <a:ext cx="253893" cy="242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ovéPole 291"/>
          <p:cNvSpPr txBox="1"/>
          <p:nvPr/>
        </p:nvSpPr>
        <p:spPr>
          <a:xfrm>
            <a:off x="10379939" y="1360342"/>
            <a:ext cx="68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aceton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301" name="Přímá spojnice se šipkou 300"/>
          <p:cNvCxnSpPr/>
          <p:nvPr/>
        </p:nvCxnSpPr>
        <p:spPr>
          <a:xfrm flipV="1">
            <a:off x="2006670" y="1907334"/>
            <a:ext cx="7224419" cy="123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ovéPole 301"/>
          <p:cNvSpPr txBox="1"/>
          <p:nvPr/>
        </p:nvSpPr>
        <p:spPr>
          <a:xfrm>
            <a:off x="9231089" y="1757083"/>
            <a:ext cx="1789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Propan-2-ol, propanol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306" name="Přímá spojnice se šipkou 305"/>
          <p:cNvCxnSpPr>
            <a:stCxn id="286" idx="0"/>
            <a:endCxn id="307" idx="1"/>
          </p:cNvCxnSpPr>
          <p:nvPr/>
        </p:nvCxnSpPr>
        <p:spPr>
          <a:xfrm flipV="1">
            <a:off x="9563741" y="322120"/>
            <a:ext cx="1295057" cy="63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ovéPole 306"/>
          <p:cNvSpPr txBox="1"/>
          <p:nvPr/>
        </p:nvSpPr>
        <p:spPr>
          <a:xfrm>
            <a:off x="10858798" y="168231"/>
            <a:ext cx="74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butanol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309" name="Přímá spojnice se šipkou 308"/>
          <p:cNvCxnSpPr>
            <a:endCxn id="307" idx="1"/>
          </p:cNvCxnSpPr>
          <p:nvPr/>
        </p:nvCxnSpPr>
        <p:spPr>
          <a:xfrm flipV="1">
            <a:off x="2264018" y="322120"/>
            <a:ext cx="8594780" cy="2576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Přímá spojnice se šipkou 310"/>
          <p:cNvCxnSpPr>
            <a:endCxn id="312" idx="1"/>
          </p:cNvCxnSpPr>
          <p:nvPr/>
        </p:nvCxnSpPr>
        <p:spPr>
          <a:xfrm>
            <a:off x="6269194" y="2116507"/>
            <a:ext cx="3147967" cy="213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ovéPole 311"/>
          <p:cNvSpPr txBox="1"/>
          <p:nvPr/>
        </p:nvSpPr>
        <p:spPr>
          <a:xfrm>
            <a:off x="9417161" y="2176042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vlákna</a:t>
            </a:r>
            <a:endParaRPr lang="cs-CZ" sz="1400" dirty="0"/>
          </a:p>
        </p:txBody>
      </p:sp>
      <p:cxnSp>
        <p:nvCxnSpPr>
          <p:cNvPr id="315" name="Přímá spojnice se šipkou 314"/>
          <p:cNvCxnSpPr/>
          <p:nvPr/>
        </p:nvCxnSpPr>
        <p:spPr>
          <a:xfrm flipV="1">
            <a:off x="5943600" y="2151574"/>
            <a:ext cx="96817" cy="342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9381130" y="2579742"/>
            <a:ext cx="1153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ethylenglykol</a:t>
            </a:r>
            <a:endParaRPr lang="cs-CZ" sz="1400" dirty="0"/>
          </a:p>
        </p:txBody>
      </p:sp>
      <p:cxnSp>
        <p:nvCxnSpPr>
          <p:cNvPr id="9" name="Přímá spojnice se šipkou 8"/>
          <p:cNvCxnSpPr>
            <a:endCxn id="3" idx="1"/>
          </p:cNvCxnSpPr>
          <p:nvPr/>
        </p:nvCxnSpPr>
        <p:spPr>
          <a:xfrm flipV="1">
            <a:off x="8462064" y="2733631"/>
            <a:ext cx="919066" cy="11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43" idx="3"/>
            <a:endCxn id="26" idx="1"/>
          </p:cNvCxnSpPr>
          <p:nvPr/>
        </p:nvCxnSpPr>
        <p:spPr>
          <a:xfrm flipV="1">
            <a:off x="10587984" y="2214203"/>
            <a:ext cx="638543" cy="55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1226527" y="198337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Nemrznoucí </a:t>
            </a:r>
          </a:p>
          <a:p>
            <a:r>
              <a:rPr lang="cs-CZ" sz="1200" dirty="0" smtClean="0"/>
              <a:t>kapaliny</a:t>
            </a:r>
            <a:endParaRPr lang="cs-CZ" sz="1200" dirty="0"/>
          </a:p>
        </p:txBody>
      </p:sp>
      <p:sp>
        <p:nvSpPr>
          <p:cNvPr id="114" name="Obdélník 113"/>
          <p:cNvSpPr/>
          <p:nvPr/>
        </p:nvSpPr>
        <p:spPr>
          <a:xfrm>
            <a:off x="9407871" y="2874337"/>
            <a:ext cx="751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glycerol</a:t>
            </a:r>
            <a:endParaRPr lang="cs-CZ" sz="1400" dirty="0"/>
          </a:p>
        </p:txBody>
      </p:sp>
      <p:cxnSp>
        <p:nvCxnSpPr>
          <p:cNvPr id="256" name="Přímá spojnice se šipkou 255"/>
          <p:cNvCxnSpPr>
            <a:stCxn id="58" idx="3"/>
            <a:endCxn id="114" idx="1"/>
          </p:cNvCxnSpPr>
          <p:nvPr/>
        </p:nvCxnSpPr>
        <p:spPr>
          <a:xfrm flipV="1">
            <a:off x="4577390" y="3028226"/>
            <a:ext cx="4830481" cy="169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Přímá spojnice se šipkou 258"/>
          <p:cNvCxnSpPr>
            <a:stCxn id="114" idx="3"/>
            <a:endCxn id="120" idx="1"/>
          </p:cNvCxnSpPr>
          <p:nvPr/>
        </p:nvCxnSpPr>
        <p:spPr>
          <a:xfrm flipV="1">
            <a:off x="10159615" y="2795222"/>
            <a:ext cx="1066912" cy="23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11226527" y="2472056"/>
            <a:ext cx="870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Kosmetika,</a:t>
            </a:r>
          </a:p>
          <a:p>
            <a:r>
              <a:rPr lang="cs-CZ" sz="1200" dirty="0" smtClean="0"/>
              <a:t>Farmacie,</a:t>
            </a:r>
          </a:p>
          <a:p>
            <a:r>
              <a:rPr lang="cs-CZ" sz="1200" dirty="0" smtClean="0"/>
              <a:t>Potrav. </a:t>
            </a:r>
            <a:r>
              <a:rPr lang="cs-CZ" sz="1200" dirty="0" err="1" smtClean="0"/>
              <a:t>pr</a:t>
            </a:r>
            <a:r>
              <a:rPr lang="cs-CZ" sz="1200" dirty="0"/>
              <a:t>.</a:t>
            </a:r>
          </a:p>
        </p:txBody>
      </p:sp>
      <p:sp>
        <p:nvSpPr>
          <p:cNvPr id="127" name="TextovéPole 126"/>
          <p:cNvSpPr txBox="1"/>
          <p:nvPr/>
        </p:nvSpPr>
        <p:spPr>
          <a:xfrm>
            <a:off x="11042882" y="3145408"/>
            <a:ext cx="1164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Nitroglycerol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74" name="Přímá spojnice se šipkou 273"/>
          <p:cNvCxnSpPr>
            <a:stCxn id="263" idx="3"/>
            <a:endCxn id="127" idx="1"/>
          </p:cNvCxnSpPr>
          <p:nvPr/>
        </p:nvCxnSpPr>
        <p:spPr>
          <a:xfrm flipV="1">
            <a:off x="10510500" y="3299297"/>
            <a:ext cx="532382" cy="1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/>
          <p:cNvSpPr txBox="1"/>
          <p:nvPr/>
        </p:nvSpPr>
        <p:spPr>
          <a:xfrm>
            <a:off x="8574787" y="5031785"/>
            <a:ext cx="3484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Plasty, syntetické pryskyřice, dezinfekce, barviva, atd.</a:t>
            </a:r>
            <a:endParaRPr lang="cs-CZ" sz="1200" dirty="0"/>
          </a:p>
        </p:txBody>
      </p:sp>
      <p:cxnSp>
        <p:nvCxnSpPr>
          <p:cNvPr id="279" name="Přímá spojnice se šipkou 278"/>
          <p:cNvCxnSpPr>
            <a:endCxn id="133" idx="1"/>
          </p:cNvCxnSpPr>
          <p:nvPr/>
        </p:nvCxnSpPr>
        <p:spPr>
          <a:xfrm flipV="1">
            <a:off x="6056323" y="5170285"/>
            <a:ext cx="2518464" cy="390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nice se šipkou 140"/>
          <p:cNvCxnSpPr>
            <a:endCxn id="142" idx="1"/>
          </p:cNvCxnSpPr>
          <p:nvPr/>
        </p:nvCxnSpPr>
        <p:spPr>
          <a:xfrm flipV="1">
            <a:off x="5979875" y="5417274"/>
            <a:ext cx="2617451" cy="13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8597326" y="5278774"/>
            <a:ext cx="2423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Kyselina pikrová (2,4,6-trinitrofenol)</a:t>
            </a:r>
            <a:endParaRPr lang="cs-CZ" sz="1200" dirty="0"/>
          </a:p>
        </p:txBody>
      </p:sp>
      <p:cxnSp>
        <p:nvCxnSpPr>
          <p:cNvPr id="41" name="Přímá spojnice se šipkou 40"/>
          <p:cNvCxnSpPr>
            <a:stCxn id="161" idx="3"/>
          </p:cNvCxnSpPr>
          <p:nvPr/>
        </p:nvCxnSpPr>
        <p:spPr>
          <a:xfrm>
            <a:off x="2379757" y="6425770"/>
            <a:ext cx="3219200" cy="26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bdélník 146"/>
          <p:cNvSpPr/>
          <p:nvPr/>
        </p:nvSpPr>
        <p:spPr>
          <a:xfrm>
            <a:off x="5619069" y="6536913"/>
            <a:ext cx="696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naftoly</a:t>
            </a:r>
            <a:endParaRPr lang="cs-CZ" sz="1400" dirty="0"/>
          </a:p>
        </p:txBody>
      </p:sp>
      <p:sp>
        <p:nvSpPr>
          <p:cNvPr id="150" name="TextovéPole 149"/>
          <p:cNvSpPr txBox="1"/>
          <p:nvPr/>
        </p:nvSpPr>
        <p:spPr>
          <a:xfrm>
            <a:off x="6960489" y="6536913"/>
            <a:ext cx="72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Barviva</a:t>
            </a:r>
            <a:endParaRPr lang="cs-CZ" sz="1400" dirty="0"/>
          </a:p>
        </p:txBody>
      </p:sp>
      <p:cxnSp>
        <p:nvCxnSpPr>
          <p:cNvPr id="153" name="Přímá spojnice se šipkou 152"/>
          <p:cNvCxnSpPr>
            <a:endCxn id="150" idx="1"/>
          </p:cNvCxnSpPr>
          <p:nvPr/>
        </p:nvCxnSpPr>
        <p:spPr>
          <a:xfrm flipV="1">
            <a:off x="6231785" y="6690802"/>
            <a:ext cx="728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6226432" y="1498871"/>
            <a:ext cx="2831589" cy="1160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ovéPole 157"/>
          <p:cNvSpPr txBox="1"/>
          <p:nvPr/>
        </p:nvSpPr>
        <p:spPr>
          <a:xfrm>
            <a:off x="9037785" y="1323522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ether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53" name="Přímá spojnice se šipkou 52"/>
          <p:cNvCxnSpPr>
            <a:stCxn id="43" idx="3"/>
            <a:endCxn id="162" idx="2"/>
          </p:cNvCxnSpPr>
          <p:nvPr/>
        </p:nvCxnSpPr>
        <p:spPr>
          <a:xfrm flipV="1">
            <a:off x="10587984" y="1721505"/>
            <a:ext cx="1074015" cy="1043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bdélník 161"/>
          <p:cNvSpPr/>
          <p:nvPr/>
        </p:nvSpPr>
        <p:spPr>
          <a:xfrm>
            <a:off x="11186740" y="1413728"/>
            <a:ext cx="950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1,4-dioxan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425638" y="518417"/>
            <a:ext cx="617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Plasty</a:t>
            </a:r>
            <a:endParaRPr lang="cs-CZ" sz="1400" dirty="0"/>
          </a:p>
        </p:txBody>
      </p:sp>
      <p:cxnSp>
        <p:nvCxnSpPr>
          <p:cNvPr id="16" name="Přímá spojnice se šipkou 15"/>
          <p:cNvCxnSpPr>
            <a:stCxn id="283" idx="3"/>
            <a:endCxn id="11" idx="1"/>
          </p:cNvCxnSpPr>
          <p:nvPr/>
        </p:nvCxnSpPr>
        <p:spPr>
          <a:xfrm flipV="1">
            <a:off x="10091085" y="672306"/>
            <a:ext cx="1334553" cy="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bdélník 133"/>
          <p:cNvSpPr/>
          <p:nvPr/>
        </p:nvSpPr>
        <p:spPr>
          <a:xfrm>
            <a:off x="10409628" y="684508"/>
            <a:ext cx="1142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Kyselina octová</a:t>
            </a:r>
            <a:endParaRPr lang="cs-CZ" sz="1200" dirty="0"/>
          </a:p>
        </p:txBody>
      </p:sp>
      <p:sp>
        <p:nvSpPr>
          <p:cNvPr id="136" name="Obdélník 135"/>
          <p:cNvSpPr/>
          <p:nvPr/>
        </p:nvSpPr>
        <p:spPr>
          <a:xfrm>
            <a:off x="10416039" y="883242"/>
            <a:ext cx="10477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Acetanhydrid </a:t>
            </a:r>
            <a:endParaRPr lang="cs-CZ" sz="1200" dirty="0"/>
          </a:p>
        </p:txBody>
      </p:sp>
      <p:sp>
        <p:nvSpPr>
          <p:cNvPr id="138" name="Obdélník 137"/>
          <p:cNvSpPr/>
          <p:nvPr/>
        </p:nvSpPr>
        <p:spPr>
          <a:xfrm>
            <a:off x="10418210" y="1120940"/>
            <a:ext cx="694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Butanol </a:t>
            </a:r>
            <a:endParaRPr lang="cs-CZ" sz="1200" dirty="0"/>
          </a:p>
        </p:txBody>
      </p:sp>
      <p:cxnSp>
        <p:nvCxnSpPr>
          <p:cNvPr id="258" name="Přímá spojnice se šipkou 257"/>
          <p:cNvCxnSpPr>
            <a:stCxn id="286" idx="3"/>
            <a:endCxn id="134" idx="1"/>
          </p:cNvCxnSpPr>
          <p:nvPr/>
        </p:nvCxnSpPr>
        <p:spPr>
          <a:xfrm flipV="1">
            <a:off x="10099817" y="823008"/>
            <a:ext cx="309811" cy="29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římá spojnice se šipkou 260"/>
          <p:cNvCxnSpPr>
            <a:stCxn id="286" idx="3"/>
            <a:endCxn id="136" idx="1"/>
          </p:cNvCxnSpPr>
          <p:nvPr/>
        </p:nvCxnSpPr>
        <p:spPr>
          <a:xfrm flipV="1">
            <a:off x="10099817" y="1021742"/>
            <a:ext cx="316222" cy="9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Přímá spojnice se šipkou 263"/>
          <p:cNvCxnSpPr>
            <a:stCxn id="286" idx="3"/>
            <a:endCxn id="138" idx="1"/>
          </p:cNvCxnSpPr>
          <p:nvPr/>
        </p:nvCxnSpPr>
        <p:spPr>
          <a:xfrm>
            <a:off x="10099817" y="1114498"/>
            <a:ext cx="318393" cy="144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9047513" y="4344637"/>
            <a:ext cx="2397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Barviva, léčiva, další aromat. </a:t>
            </a:r>
            <a:r>
              <a:rPr lang="cs-CZ" sz="1200" dirty="0" err="1" smtClean="0"/>
              <a:t>Slouč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cxnSp>
        <p:nvCxnSpPr>
          <p:cNvPr id="270" name="Přímá spojnice se šipkou 269"/>
          <p:cNvCxnSpPr>
            <a:endCxn id="145" idx="1"/>
          </p:cNvCxnSpPr>
          <p:nvPr/>
        </p:nvCxnSpPr>
        <p:spPr>
          <a:xfrm flipV="1">
            <a:off x="7884373" y="4483137"/>
            <a:ext cx="1163140" cy="206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ovéPole 154"/>
          <p:cNvSpPr txBox="1"/>
          <p:nvPr/>
        </p:nvSpPr>
        <p:spPr>
          <a:xfrm>
            <a:off x="11488192" y="964950"/>
            <a:ext cx="717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Laky, </a:t>
            </a:r>
          </a:p>
          <a:p>
            <a:r>
              <a:rPr lang="cs-CZ" sz="1200" dirty="0" err="1" smtClean="0"/>
              <a:t>rozpouš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cxnSp>
        <p:nvCxnSpPr>
          <p:cNvPr id="284" name="Přímá spojnice se šipkou 283"/>
          <p:cNvCxnSpPr>
            <a:stCxn id="292" idx="3"/>
            <a:endCxn id="155" idx="1"/>
          </p:cNvCxnSpPr>
          <p:nvPr/>
        </p:nvCxnSpPr>
        <p:spPr>
          <a:xfrm flipV="1">
            <a:off x="11063652" y="1195783"/>
            <a:ext cx="424540" cy="318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6433028" y="2115655"/>
            <a:ext cx="453112" cy="1964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ovéPole 158"/>
          <p:cNvSpPr txBox="1"/>
          <p:nvPr/>
        </p:nvSpPr>
        <p:spPr>
          <a:xfrm>
            <a:off x="3894150" y="4352719"/>
            <a:ext cx="696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Kumen</a:t>
            </a:r>
            <a:endParaRPr lang="cs-CZ" sz="1400" dirty="0"/>
          </a:p>
        </p:txBody>
      </p:sp>
      <p:cxnSp>
        <p:nvCxnSpPr>
          <p:cNvPr id="160" name="Přímá spojnice se šipkou 159"/>
          <p:cNvCxnSpPr>
            <a:endCxn id="159" idx="1"/>
          </p:cNvCxnSpPr>
          <p:nvPr/>
        </p:nvCxnSpPr>
        <p:spPr>
          <a:xfrm>
            <a:off x="3036712" y="3351593"/>
            <a:ext cx="857438" cy="1155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Přímá spojnice se šipkou 163"/>
          <p:cNvCxnSpPr>
            <a:endCxn id="159" idx="1"/>
          </p:cNvCxnSpPr>
          <p:nvPr/>
        </p:nvCxnSpPr>
        <p:spPr>
          <a:xfrm>
            <a:off x="2310504" y="4261219"/>
            <a:ext cx="1583646" cy="245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Přímá spojnice se šipkou 165"/>
          <p:cNvCxnSpPr/>
          <p:nvPr/>
        </p:nvCxnSpPr>
        <p:spPr>
          <a:xfrm>
            <a:off x="4242355" y="4660496"/>
            <a:ext cx="1701245" cy="912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Přímá spojnice se šipkou 166"/>
          <p:cNvCxnSpPr/>
          <p:nvPr/>
        </p:nvCxnSpPr>
        <p:spPr>
          <a:xfrm flipV="1">
            <a:off x="4590559" y="1668119"/>
            <a:ext cx="6131237" cy="283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Přímá spojnice se šipkou 167"/>
          <p:cNvCxnSpPr>
            <a:stCxn id="29" idx="3"/>
          </p:cNvCxnSpPr>
          <p:nvPr/>
        </p:nvCxnSpPr>
        <p:spPr>
          <a:xfrm>
            <a:off x="2310504" y="4261219"/>
            <a:ext cx="3212488" cy="21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ovéPole 169"/>
          <p:cNvSpPr txBox="1"/>
          <p:nvPr/>
        </p:nvSpPr>
        <p:spPr>
          <a:xfrm>
            <a:off x="5566712" y="4356664"/>
            <a:ext cx="1338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Maleinanhydrid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172" name="Přímá spojnice se šipkou 171"/>
          <p:cNvCxnSpPr/>
          <p:nvPr/>
        </p:nvCxnSpPr>
        <p:spPr>
          <a:xfrm flipV="1">
            <a:off x="6281109" y="5787809"/>
            <a:ext cx="2246366" cy="23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ovéPole 172"/>
          <p:cNvSpPr txBox="1"/>
          <p:nvPr/>
        </p:nvSpPr>
        <p:spPr>
          <a:xfrm>
            <a:off x="8597326" y="5649309"/>
            <a:ext cx="114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Kyselina ftalová</a:t>
            </a:r>
            <a:endParaRPr lang="cs-CZ" sz="1200" dirty="0"/>
          </a:p>
        </p:txBody>
      </p:sp>
      <p:sp>
        <p:nvSpPr>
          <p:cNvPr id="178" name="TextovéPole 177"/>
          <p:cNvSpPr txBox="1"/>
          <p:nvPr/>
        </p:nvSpPr>
        <p:spPr>
          <a:xfrm>
            <a:off x="8308005" y="4292785"/>
            <a:ext cx="617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Plasty</a:t>
            </a:r>
            <a:endParaRPr lang="cs-CZ" sz="1200" dirty="0"/>
          </a:p>
        </p:txBody>
      </p:sp>
      <p:cxnSp>
        <p:nvCxnSpPr>
          <p:cNvPr id="179" name="Přímá spojnice se šipkou 178"/>
          <p:cNvCxnSpPr>
            <a:stCxn id="170" idx="3"/>
            <a:endCxn id="180" idx="1"/>
          </p:cNvCxnSpPr>
          <p:nvPr/>
        </p:nvCxnSpPr>
        <p:spPr>
          <a:xfrm flipV="1">
            <a:off x="6904899" y="4457293"/>
            <a:ext cx="173849" cy="53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ovéPole 179"/>
          <p:cNvSpPr txBox="1"/>
          <p:nvPr/>
        </p:nvSpPr>
        <p:spPr>
          <a:xfrm>
            <a:off x="7078748" y="4318793"/>
            <a:ext cx="1106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solidFill>
                  <a:srgbClr val="FF0000"/>
                </a:solidFill>
              </a:rPr>
              <a:t>Kys</a:t>
            </a:r>
            <a:r>
              <a:rPr lang="cs-CZ" sz="1200" dirty="0" smtClean="0">
                <a:solidFill>
                  <a:srgbClr val="FF0000"/>
                </a:solidFill>
              </a:rPr>
              <a:t>. maleinová</a:t>
            </a:r>
            <a:endParaRPr lang="cs-CZ" sz="1200" dirty="0">
              <a:solidFill>
                <a:srgbClr val="FF0000"/>
              </a:solidFill>
            </a:endParaRPr>
          </a:p>
        </p:txBody>
      </p:sp>
      <p:cxnSp>
        <p:nvCxnSpPr>
          <p:cNvPr id="57" name="Přímá spojnice se šipkou 56"/>
          <p:cNvCxnSpPr>
            <a:stCxn id="180" idx="3"/>
            <a:endCxn id="178" idx="1"/>
          </p:cNvCxnSpPr>
          <p:nvPr/>
        </p:nvCxnSpPr>
        <p:spPr>
          <a:xfrm flipV="1">
            <a:off x="8185589" y="4431285"/>
            <a:ext cx="122416" cy="26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ovéPole 187"/>
          <p:cNvSpPr txBox="1"/>
          <p:nvPr/>
        </p:nvSpPr>
        <p:spPr>
          <a:xfrm>
            <a:off x="10706211" y="5491722"/>
            <a:ext cx="553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Plasty</a:t>
            </a:r>
            <a:endParaRPr lang="cs-CZ" sz="1200" dirty="0"/>
          </a:p>
        </p:txBody>
      </p:sp>
      <p:cxnSp>
        <p:nvCxnSpPr>
          <p:cNvPr id="190" name="Přímá spojnice se šipkou 189"/>
          <p:cNvCxnSpPr>
            <a:endCxn id="188" idx="1"/>
          </p:cNvCxnSpPr>
          <p:nvPr/>
        </p:nvCxnSpPr>
        <p:spPr>
          <a:xfrm flipV="1">
            <a:off x="9747193" y="5630222"/>
            <a:ext cx="959018" cy="15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ovéPole 192"/>
          <p:cNvSpPr txBox="1"/>
          <p:nvPr/>
        </p:nvSpPr>
        <p:spPr>
          <a:xfrm>
            <a:off x="10739846" y="5807640"/>
            <a:ext cx="1276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Pryskyřice, estery</a:t>
            </a:r>
            <a:endParaRPr lang="cs-CZ" sz="1200" dirty="0"/>
          </a:p>
        </p:txBody>
      </p:sp>
      <p:cxnSp>
        <p:nvCxnSpPr>
          <p:cNvPr id="195" name="Přímá spojnice se šipkou 194"/>
          <p:cNvCxnSpPr>
            <a:endCxn id="193" idx="1"/>
          </p:cNvCxnSpPr>
          <p:nvPr/>
        </p:nvCxnSpPr>
        <p:spPr>
          <a:xfrm>
            <a:off x="9747193" y="5787809"/>
            <a:ext cx="992653" cy="158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d/d9/Types_of_offshore_oil_and_gas_stru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67" y="2200851"/>
            <a:ext cx="5715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33059" y="4553483"/>
            <a:ext cx="5809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Koncepty těžebních systémů pro moře, od fixních platforem připevněným ke dnu, k plovoucím platformám, až k automatizovaným podmořským těžebním systémům.</a:t>
            </a:r>
            <a:endParaRPr lang="cs-CZ" sz="1400" dirty="0"/>
          </a:p>
        </p:txBody>
      </p:sp>
      <p:pic>
        <p:nvPicPr>
          <p:cNvPr id="18438" name="Picture 6" descr="https://upload.wikimedia.org/wikipedia/commons/7/76/Oil_%26_gas_injection_w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7" y="15061"/>
            <a:ext cx="1620982" cy="68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4717" y="427243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Ropa - těžba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  <p:pic>
        <p:nvPicPr>
          <p:cNvPr id="18440" name="Picture 8" descr="https://upload.wikimedia.org/wikipedia/commons/thumb/9/98/Oil_well_scheme.svg/528px-Oil_well_schem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09" y="1487054"/>
            <a:ext cx="1871488" cy="28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Přímá spojnice se šipkou 284"/>
          <p:cNvCxnSpPr>
            <a:stCxn id="187" idx="3"/>
            <a:endCxn id="283" idx="1"/>
          </p:cNvCxnSpPr>
          <p:nvPr/>
        </p:nvCxnSpPr>
        <p:spPr>
          <a:xfrm flipV="1">
            <a:off x="2351767" y="672755"/>
            <a:ext cx="6626128" cy="6483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>
            <a:stCxn id="5" idx="2"/>
            <a:endCxn id="77" idx="0"/>
          </p:cNvCxnSpPr>
          <p:nvPr/>
        </p:nvCxnSpPr>
        <p:spPr>
          <a:xfrm>
            <a:off x="1826141" y="505388"/>
            <a:ext cx="137505" cy="31402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530219"/>
            <a:ext cx="8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Zemní </a:t>
            </a:r>
          </a:p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plyn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4" name="Přímá spojnice se šipkou 3"/>
          <p:cNvCxnSpPr>
            <a:stCxn id="2" idx="3"/>
            <a:endCxn id="5" idx="1"/>
          </p:cNvCxnSpPr>
          <p:nvPr/>
        </p:nvCxnSpPr>
        <p:spPr>
          <a:xfrm flipV="1">
            <a:off x="867545" y="351500"/>
            <a:ext cx="582211" cy="440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449756" y="197611"/>
            <a:ext cx="752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</a:t>
            </a:r>
            <a:endParaRPr lang="cs-CZ" sz="1400" dirty="0"/>
          </a:p>
        </p:txBody>
      </p:sp>
      <p:cxnSp>
        <p:nvCxnSpPr>
          <p:cNvPr id="7" name="Přímá spojnice se šipkou 6"/>
          <p:cNvCxnSpPr>
            <a:stCxn id="2" idx="3"/>
          </p:cNvCxnSpPr>
          <p:nvPr/>
        </p:nvCxnSpPr>
        <p:spPr>
          <a:xfrm>
            <a:off x="867545" y="791829"/>
            <a:ext cx="2043519" cy="186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449756" y="830301"/>
            <a:ext cx="1942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Propan, butan, isobutan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312" y="2653777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Ropa</a:t>
            </a:r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2" name="Přímá spojnice se šipkou 11"/>
          <p:cNvCxnSpPr>
            <a:stCxn id="10" idx="3"/>
            <a:endCxn id="8" idx="1"/>
          </p:cNvCxnSpPr>
          <p:nvPr/>
        </p:nvCxnSpPr>
        <p:spPr>
          <a:xfrm flipV="1">
            <a:off x="760250" y="984190"/>
            <a:ext cx="689506" cy="1823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449756" y="1516819"/>
            <a:ext cx="279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Pentan, hexan (z petrolejové frakce)</a:t>
            </a:r>
            <a:endParaRPr lang="cs-CZ" sz="1400" dirty="0"/>
          </a:p>
        </p:txBody>
      </p:sp>
      <p:cxnSp>
        <p:nvCxnSpPr>
          <p:cNvPr id="14" name="Přímá spojnice se šipkou 13"/>
          <p:cNvCxnSpPr>
            <a:stCxn id="10" idx="3"/>
            <a:endCxn id="13" idx="1"/>
          </p:cNvCxnSpPr>
          <p:nvPr/>
        </p:nvCxnSpPr>
        <p:spPr>
          <a:xfrm flipV="1">
            <a:off x="760250" y="1670708"/>
            <a:ext cx="689506" cy="1136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8" idx="3"/>
            <a:endCxn id="19" idx="1"/>
          </p:cNvCxnSpPr>
          <p:nvPr/>
        </p:nvCxnSpPr>
        <p:spPr>
          <a:xfrm>
            <a:off x="3392083" y="984190"/>
            <a:ext cx="2044451" cy="5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436534" y="883317"/>
            <a:ext cx="2753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C3, C4: </a:t>
            </a:r>
            <a:r>
              <a:rPr lang="cs-CZ" sz="1400" dirty="0" smtClean="0">
                <a:solidFill>
                  <a:srgbClr val="7030A0"/>
                </a:solidFill>
              </a:rPr>
              <a:t>Halogenidy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alkoholy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aminy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0" name="Přímá spojnice se šipkou 19"/>
          <p:cNvCxnSpPr>
            <a:stCxn id="5" idx="3"/>
            <a:endCxn id="22" idx="1"/>
          </p:cNvCxnSpPr>
          <p:nvPr/>
        </p:nvCxnSpPr>
        <p:spPr>
          <a:xfrm>
            <a:off x="2202526" y="351500"/>
            <a:ext cx="3254060" cy="2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456586" y="225165"/>
            <a:ext cx="328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Halogenidy </a:t>
            </a:r>
            <a:r>
              <a:rPr lang="cs-CZ" sz="1400" dirty="0" err="1" smtClean="0">
                <a:solidFill>
                  <a:srgbClr val="7030A0"/>
                </a:solidFill>
              </a:rPr>
              <a:t>methanu</a:t>
            </a:r>
            <a:r>
              <a:rPr lang="cs-CZ" sz="1400" dirty="0" smtClean="0"/>
              <a:t>, </a:t>
            </a:r>
            <a:r>
              <a:rPr lang="cs-CZ" sz="1400" b="1" dirty="0" smtClean="0"/>
              <a:t>C2H2</a:t>
            </a:r>
            <a:r>
              <a:rPr lang="cs-CZ" sz="1400" dirty="0" smtClean="0"/>
              <a:t>, HCN, H2, saze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449756" y="2138167"/>
            <a:ext cx="2597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Cyklohexan (z petrolejové frakce)</a:t>
            </a:r>
            <a:endParaRPr lang="cs-CZ" sz="1400" dirty="0"/>
          </a:p>
        </p:txBody>
      </p:sp>
      <p:cxnSp>
        <p:nvCxnSpPr>
          <p:cNvPr id="24" name="Přímá spojnice se šipkou 23"/>
          <p:cNvCxnSpPr>
            <a:stCxn id="10" idx="3"/>
            <a:endCxn id="23" idx="1"/>
          </p:cNvCxnSpPr>
          <p:nvPr/>
        </p:nvCxnSpPr>
        <p:spPr>
          <a:xfrm flipV="1">
            <a:off x="760250" y="2292056"/>
            <a:ext cx="689506" cy="515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3" idx="3"/>
            <a:endCxn id="28" idx="1"/>
          </p:cNvCxnSpPr>
          <p:nvPr/>
        </p:nvCxnSpPr>
        <p:spPr>
          <a:xfrm>
            <a:off x="4047583" y="2292056"/>
            <a:ext cx="1448700" cy="11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496283" y="2257457"/>
            <a:ext cx="238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Kyselina adipová</a:t>
            </a:r>
            <a:r>
              <a:rPr lang="cs-CZ" sz="1400" dirty="0" smtClean="0"/>
              <a:t>, kaprolaktam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552796" y="4107330"/>
            <a:ext cx="7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Benzen </a:t>
            </a:r>
            <a:endParaRPr lang="cs-CZ" sz="1400" dirty="0"/>
          </a:p>
        </p:txBody>
      </p:sp>
      <p:cxnSp>
        <p:nvCxnSpPr>
          <p:cNvPr id="31" name="Přímá spojnice se šipkou 30"/>
          <p:cNvCxnSpPr>
            <a:stCxn id="29" idx="0"/>
            <a:endCxn id="23" idx="2"/>
          </p:cNvCxnSpPr>
          <p:nvPr/>
        </p:nvCxnSpPr>
        <p:spPr>
          <a:xfrm flipV="1">
            <a:off x="1931650" y="2445944"/>
            <a:ext cx="817020" cy="166138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3" idx="3"/>
            <a:endCxn id="34" idx="1"/>
          </p:cNvCxnSpPr>
          <p:nvPr/>
        </p:nvCxnSpPr>
        <p:spPr>
          <a:xfrm flipV="1">
            <a:off x="4047583" y="2061223"/>
            <a:ext cx="1409003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456586" y="1907334"/>
            <a:ext cx="3613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Cyklohexanol</a:t>
            </a:r>
            <a:r>
              <a:rPr lang="cs-CZ" sz="1400" dirty="0" smtClean="0"/>
              <a:t>→ </a:t>
            </a:r>
            <a:r>
              <a:rPr lang="cs-CZ" sz="1400" dirty="0" smtClean="0">
                <a:solidFill>
                  <a:srgbClr val="FF0000"/>
                </a:solidFill>
              </a:rPr>
              <a:t>cyklohexanon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cyklohexylamin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496034" y="2581129"/>
            <a:ext cx="332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Ethylen</a:t>
            </a:r>
            <a:r>
              <a:rPr lang="cs-CZ" sz="1400" dirty="0" smtClean="0"/>
              <a:t> (benzin. i </a:t>
            </a:r>
            <a:r>
              <a:rPr lang="cs-CZ" sz="1400" dirty="0" err="1" smtClean="0"/>
              <a:t>petrol</a:t>
            </a:r>
            <a:r>
              <a:rPr lang="cs-CZ" sz="1400" dirty="0" smtClean="0"/>
              <a:t>. frakce, krakování)</a:t>
            </a:r>
            <a:endParaRPr lang="cs-CZ" sz="1400" dirty="0"/>
          </a:p>
        </p:txBody>
      </p:sp>
      <p:cxnSp>
        <p:nvCxnSpPr>
          <p:cNvPr id="37" name="Přímá spojnice se šipkou 36"/>
          <p:cNvCxnSpPr>
            <a:stCxn id="10" idx="3"/>
            <a:endCxn id="35" idx="1"/>
          </p:cNvCxnSpPr>
          <p:nvPr/>
        </p:nvCxnSpPr>
        <p:spPr>
          <a:xfrm flipV="1">
            <a:off x="760250" y="2735018"/>
            <a:ext cx="735784" cy="72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35" idx="3"/>
            <a:endCxn id="43" idx="1"/>
          </p:cNvCxnSpPr>
          <p:nvPr/>
        </p:nvCxnSpPr>
        <p:spPr>
          <a:xfrm>
            <a:off x="4824381" y="2735018"/>
            <a:ext cx="661853" cy="29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486234" y="2610978"/>
            <a:ext cx="510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PE, </a:t>
            </a:r>
            <a:r>
              <a:rPr lang="cs-CZ" sz="1400" dirty="0" err="1" smtClean="0">
                <a:solidFill>
                  <a:srgbClr val="FF0000"/>
                </a:solidFill>
              </a:rPr>
              <a:t>ethanol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halogenidy C2</a:t>
            </a:r>
            <a:r>
              <a:rPr lang="cs-CZ" sz="1400" dirty="0" smtClean="0"/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ethylenoxid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496034" y="3043816"/>
            <a:ext cx="30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Propylen (petrolejová frakce, krakování)</a:t>
            </a:r>
            <a:endParaRPr lang="cs-CZ" sz="1400" dirty="0"/>
          </a:p>
        </p:txBody>
      </p:sp>
      <p:cxnSp>
        <p:nvCxnSpPr>
          <p:cNvPr id="61" name="Přímá spojnice se šipkou 60"/>
          <p:cNvCxnSpPr>
            <a:stCxn id="10" idx="3"/>
            <a:endCxn id="58" idx="1"/>
          </p:cNvCxnSpPr>
          <p:nvPr/>
        </p:nvCxnSpPr>
        <p:spPr>
          <a:xfrm>
            <a:off x="760250" y="2807666"/>
            <a:ext cx="735784" cy="390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>
            <a:stCxn id="58" idx="3"/>
            <a:endCxn id="67" idx="1"/>
          </p:cNvCxnSpPr>
          <p:nvPr/>
        </p:nvCxnSpPr>
        <p:spPr>
          <a:xfrm>
            <a:off x="4577390" y="3197705"/>
            <a:ext cx="928416" cy="2112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5505806" y="3064942"/>
            <a:ext cx="725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PP</a:t>
            </a:r>
            <a:endParaRPr lang="cs-CZ" sz="14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3867324" y="1080874"/>
            <a:ext cx="117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Buta-1,3-dien</a:t>
            </a:r>
            <a:endParaRPr lang="cs-CZ" sz="1400" dirty="0"/>
          </a:p>
        </p:txBody>
      </p:sp>
      <p:cxnSp>
        <p:nvCxnSpPr>
          <p:cNvPr id="71" name="Přímá spojnice se šipkou 70"/>
          <p:cNvCxnSpPr>
            <a:stCxn id="8" idx="2"/>
            <a:endCxn id="69" idx="1"/>
          </p:cNvCxnSpPr>
          <p:nvPr/>
        </p:nvCxnSpPr>
        <p:spPr>
          <a:xfrm>
            <a:off x="2420920" y="1138078"/>
            <a:ext cx="1446404" cy="9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>
            <a:stCxn id="69" idx="3"/>
            <a:endCxn id="75" idx="1"/>
          </p:cNvCxnSpPr>
          <p:nvPr/>
        </p:nvCxnSpPr>
        <p:spPr>
          <a:xfrm>
            <a:off x="5046878" y="1234763"/>
            <a:ext cx="409708" cy="16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5456586" y="1244476"/>
            <a:ext cx="1563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Syntetické kaučuky</a:t>
            </a:r>
            <a:endParaRPr lang="cs-CZ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1552796" y="3645664"/>
            <a:ext cx="82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Acetylen</a:t>
            </a:r>
            <a:endParaRPr lang="cs-CZ" sz="1400" dirty="0"/>
          </a:p>
        </p:txBody>
      </p:sp>
      <p:cxnSp>
        <p:nvCxnSpPr>
          <p:cNvPr id="79" name="Přímá spojnice se šipkou 78"/>
          <p:cNvCxnSpPr>
            <a:stCxn id="2" idx="3"/>
            <a:endCxn id="77" idx="1"/>
          </p:cNvCxnSpPr>
          <p:nvPr/>
        </p:nvCxnSpPr>
        <p:spPr>
          <a:xfrm>
            <a:off x="867545" y="791829"/>
            <a:ext cx="685251" cy="300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/>
          <p:cNvCxnSpPr>
            <a:stCxn id="77" idx="3"/>
            <a:endCxn id="86" idx="1"/>
          </p:cNvCxnSpPr>
          <p:nvPr/>
        </p:nvCxnSpPr>
        <p:spPr>
          <a:xfrm flipV="1">
            <a:off x="2374496" y="3686939"/>
            <a:ext cx="3148496" cy="11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5522992" y="3533050"/>
            <a:ext cx="495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Halogenidy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vinylchlorid</a:t>
            </a:r>
            <a:r>
              <a:rPr lang="cs-CZ" sz="1400" dirty="0" smtClean="0"/>
              <a:t>, kyselina akrylová (propenová)</a:t>
            </a:r>
            <a:endParaRPr lang="cs-CZ" sz="1400" dirty="0"/>
          </a:p>
        </p:txBody>
      </p:sp>
      <p:cxnSp>
        <p:nvCxnSpPr>
          <p:cNvPr id="89" name="Přímá spojnice se šipkou 88"/>
          <p:cNvCxnSpPr>
            <a:stCxn id="77" idx="0"/>
            <a:endCxn id="69" idx="2"/>
          </p:cNvCxnSpPr>
          <p:nvPr/>
        </p:nvCxnSpPr>
        <p:spPr>
          <a:xfrm flipV="1">
            <a:off x="1963646" y="1388651"/>
            <a:ext cx="2493455" cy="2257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5505806" y="4107413"/>
            <a:ext cx="5145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7030A0"/>
                </a:solidFill>
              </a:rPr>
              <a:t>Chlorbenzen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nitrobenzen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2,4-dinitrobenzen</a:t>
            </a:r>
            <a:r>
              <a:rPr lang="cs-CZ" sz="1400" dirty="0" smtClean="0"/>
              <a:t>, Léčiva, barviva</a:t>
            </a:r>
            <a:endParaRPr lang="cs-CZ" sz="1400" dirty="0"/>
          </a:p>
        </p:txBody>
      </p:sp>
      <p:sp>
        <p:nvSpPr>
          <p:cNvPr id="111" name="Obdélník 110"/>
          <p:cNvSpPr/>
          <p:nvPr/>
        </p:nvSpPr>
        <p:spPr>
          <a:xfrm>
            <a:off x="5000" y="4967638"/>
            <a:ext cx="10342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Dehet a </a:t>
            </a:r>
          </a:p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Karbon. </a:t>
            </a:r>
          </a:p>
          <a:p>
            <a:r>
              <a:rPr lang="cs-CZ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plyn</a:t>
            </a:r>
            <a:r>
              <a:rPr lang="cs-CZ" sz="14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cs-CZ" sz="1400" dirty="0"/>
          </a:p>
          <a:p>
            <a:r>
              <a:rPr lang="cs-CZ" sz="1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sz="1400" dirty="0"/>
          </a:p>
        </p:txBody>
      </p:sp>
      <p:cxnSp>
        <p:nvCxnSpPr>
          <p:cNvPr id="113" name="Přímá spojnice se šipkou 112"/>
          <p:cNvCxnSpPr>
            <a:stCxn id="111" idx="3"/>
            <a:endCxn id="29" idx="1"/>
          </p:cNvCxnSpPr>
          <p:nvPr/>
        </p:nvCxnSpPr>
        <p:spPr>
          <a:xfrm flipV="1">
            <a:off x="1039257" y="4261219"/>
            <a:ext cx="513539" cy="1183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>
            <a:stCxn id="29" idx="3"/>
            <a:endCxn id="110" idx="1"/>
          </p:cNvCxnSpPr>
          <p:nvPr/>
        </p:nvCxnSpPr>
        <p:spPr>
          <a:xfrm>
            <a:off x="2310504" y="4261219"/>
            <a:ext cx="3195302" cy="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1553668" y="4567839"/>
            <a:ext cx="672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Toluen</a:t>
            </a:r>
            <a:endParaRPr lang="cs-CZ" sz="1400" dirty="0"/>
          </a:p>
        </p:txBody>
      </p:sp>
      <p:sp>
        <p:nvSpPr>
          <p:cNvPr id="125" name="TextovéPole 124"/>
          <p:cNvSpPr txBox="1"/>
          <p:nvPr/>
        </p:nvSpPr>
        <p:spPr>
          <a:xfrm>
            <a:off x="1543659" y="5026928"/>
            <a:ext cx="1076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Ethylbenzen</a:t>
            </a:r>
            <a:endParaRPr lang="cs-CZ" sz="1400" dirty="0"/>
          </a:p>
        </p:txBody>
      </p:sp>
      <p:sp>
        <p:nvSpPr>
          <p:cNvPr id="126" name="TextovéPole 125"/>
          <p:cNvSpPr txBox="1"/>
          <p:nvPr/>
        </p:nvSpPr>
        <p:spPr>
          <a:xfrm>
            <a:off x="3905347" y="5026135"/>
            <a:ext cx="653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Styren</a:t>
            </a:r>
            <a:endParaRPr lang="cs-CZ" sz="1400" dirty="0"/>
          </a:p>
        </p:txBody>
      </p:sp>
      <p:cxnSp>
        <p:nvCxnSpPr>
          <p:cNvPr id="128" name="Přímá spojnice se šipkou 127"/>
          <p:cNvCxnSpPr>
            <a:stCxn id="111" idx="3"/>
            <a:endCxn id="124" idx="1"/>
          </p:cNvCxnSpPr>
          <p:nvPr/>
        </p:nvCxnSpPr>
        <p:spPr>
          <a:xfrm flipV="1">
            <a:off x="1039257" y="4721728"/>
            <a:ext cx="514411" cy="722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>
            <a:stCxn id="124" idx="3"/>
            <a:endCxn id="131" idx="1"/>
          </p:cNvCxnSpPr>
          <p:nvPr/>
        </p:nvCxnSpPr>
        <p:spPr>
          <a:xfrm>
            <a:off x="2225711" y="4721728"/>
            <a:ext cx="3349936" cy="2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ovéPole 130"/>
          <p:cNvSpPr txBox="1"/>
          <p:nvPr/>
        </p:nvSpPr>
        <p:spPr>
          <a:xfrm>
            <a:off x="5575647" y="4595893"/>
            <a:ext cx="4310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Kyselina benzoová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benzaldehyd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7030A0"/>
                </a:solidFill>
              </a:rPr>
              <a:t>benzylchlorid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0070C0"/>
                </a:solidFill>
              </a:rPr>
              <a:t>TNT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135" name="Přímá spojnice se šipkou 134"/>
          <p:cNvCxnSpPr>
            <a:stCxn id="29" idx="2"/>
            <a:endCxn id="125" idx="0"/>
          </p:cNvCxnSpPr>
          <p:nvPr/>
        </p:nvCxnSpPr>
        <p:spPr>
          <a:xfrm>
            <a:off x="1931650" y="4415107"/>
            <a:ext cx="150041" cy="611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se šipkou 136"/>
          <p:cNvCxnSpPr>
            <a:stCxn id="35" idx="2"/>
            <a:endCxn id="125" idx="0"/>
          </p:cNvCxnSpPr>
          <p:nvPr/>
        </p:nvCxnSpPr>
        <p:spPr>
          <a:xfrm flipH="1">
            <a:off x="2081691" y="2888906"/>
            <a:ext cx="1078517" cy="2138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se šipkou 138"/>
          <p:cNvCxnSpPr>
            <a:stCxn id="125" idx="3"/>
            <a:endCxn id="126" idx="1"/>
          </p:cNvCxnSpPr>
          <p:nvPr/>
        </p:nvCxnSpPr>
        <p:spPr>
          <a:xfrm flipV="1">
            <a:off x="2619723" y="5180024"/>
            <a:ext cx="1285624" cy="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ovéPole 139"/>
          <p:cNvSpPr txBox="1"/>
          <p:nvPr/>
        </p:nvSpPr>
        <p:spPr>
          <a:xfrm>
            <a:off x="5598957" y="5039563"/>
            <a:ext cx="134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PS</a:t>
            </a:r>
            <a:endParaRPr lang="cs-CZ" sz="1400" dirty="0"/>
          </a:p>
        </p:txBody>
      </p:sp>
      <p:cxnSp>
        <p:nvCxnSpPr>
          <p:cNvPr id="143" name="Přímá spojnice se šipkou 142"/>
          <p:cNvCxnSpPr>
            <a:stCxn id="126" idx="3"/>
            <a:endCxn id="140" idx="1"/>
          </p:cNvCxnSpPr>
          <p:nvPr/>
        </p:nvCxnSpPr>
        <p:spPr>
          <a:xfrm>
            <a:off x="4558924" y="5180024"/>
            <a:ext cx="1040033" cy="1342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ovéPole 143"/>
          <p:cNvSpPr txBox="1"/>
          <p:nvPr/>
        </p:nvSpPr>
        <p:spPr>
          <a:xfrm>
            <a:off x="1577453" y="5485224"/>
            <a:ext cx="1390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Isopropylbenzen</a:t>
            </a:r>
            <a:endParaRPr lang="cs-CZ" sz="1400" dirty="0"/>
          </a:p>
        </p:txBody>
      </p:sp>
      <p:cxnSp>
        <p:nvCxnSpPr>
          <p:cNvPr id="146" name="Přímá spojnice se šipkou 145"/>
          <p:cNvCxnSpPr>
            <a:stCxn id="58" idx="2"/>
            <a:endCxn id="144" idx="0"/>
          </p:cNvCxnSpPr>
          <p:nvPr/>
        </p:nvCxnSpPr>
        <p:spPr>
          <a:xfrm flipH="1">
            <a:off x="2272612" y="3351593"/>
            <a:ext cx="764100" cy="2133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se šipkou 147"/>
          <p:cNvCxnSpPr>
            <a:stCxn id="29" idx="2"/>
            <a:endCxn id="144" idx="0"/>
          </p:cNvCxnSpPr>
          <p:nvPr/>
        </p:nvCxnSpPr>
        <p:spPr>
          <a:xfrm>
            <a:off x="1931650" y="4415107"/>
            <a:ext cx="340962" cy="1070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148"/>
          <p:cNvSpPr txBox="1"/>
          <p:nvPr/>
        </p:nvSpPr>
        <p:spPr>
          <a:xfrm>
            <a:off x="5598957" y="5491235"/>
            <a:ext cx="1168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Fenol</a:t>
            </a:r>
            <a:r>
              <a:rPr lang="cs-CZ" sz="1400" dirty="0" smtClean="0"/>
              <a:t>, </a:t>
            </a:r>
            <a:r>
              <a:rPr lang="cs-CZ" sz="1400" dirty="0" smtClean="0">
                <a:solidFill>
                  <a:srgbClr val="FF0000"/>
                </a:solidFill>
              </a:rPr>
              <a:t>aceton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151" name="Přímá spojnice se šipkou 150"/>
          <p:cNvCxnSpPr>
            <a:stCxn id="144" idx="3"/>
            <a:endCxn id="149" idx="1"/>
          </p:cNvCxnSpPr>
          <p:nvPr/>
        </p:nvCxnSpPr>
        <p:spPr>
          <a:xfrm>
            <a:off x="2967770" y="5639113"/>
            <a:ext cx="2631187" cy="6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/>
          <p:cNvSpPr txBox="1"/>
          <p:nvPr/>
        </p:nvSpPr>
        <p:spPr>
          <a:xfrm>
            <a:off x="1568316" y="5946140"/>
            <a:ext cx="700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Xyleny </a:t>
            </a:r>
            <a:endParaRPr lang="cs-CZ" sz="1400" dirty="0"/>
          </a:p>
        </p:txBody>
      </p:sp>
      <p:cxnSp>
        <p:nvCxnSpPr>
          <p:cNvPr id="154" name="Přímá spojnice se šipkou 153"/>
          <p:cNvCxnSpPr>
            <a:stCxn id="10" idx="3"/>
            <a:endCxn id="152" idx="1"/>
          </p:cNvCxnSpPr>
          <p:nvPr/>
        </p:nvCxnSpPr>
        <p:spPr>
          <a:xfrm>
            <a:off x="760250" y="2807666"/>
            <a:ext cx="808066" cy="32923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Přímá spojnice se šipkou 155"/>
          <p:cNvCxnSpPr>
            <a:stCxn id="152" idx="3"/>
            <a:endCxn id="196" idx="1"/>
          </p:cNvCxnSpPr>
          <p:nvPr/>
        </p:nvCxnSpPr>
        <p:spPr>
          <a:xfrm>
            <a:off x="2268444" y="6100029"/>
            <a:ext cx="3311929" cy="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ovéPole 160"/>
          <p:cNvSpPr txBox="1"/>
          <p:nvPr/>
        </p:nvSpPr>
        <p:spPr>
          <a:xfrm>
            <a:off x="1568316" y="627188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Naftalen</a:t>
            </a:r>
            <a:endParaRPr lang="cs-CZ" sz="1400" dirty="0"/>
          </a:p>
        </p:txBody>
      </p:sp>
      <p:cxnSp>
        <p:nvCxnSpPr>
          <p:cNvPr id="163" name="Přímá spojnice se šipkou 162"/>
          <p:cNvCxnSpPr>
            <a:stCxn id="111" idx="3"/>
            <a:endCxn id="161" idx="1"/>
          </p:cNvCxnSpPr>
          <p:nvPr/>
        </p:nvCxnSpPr>
        <p:spPr>
          <a:xfrm>
            <a:off x="1039257" y="5444692"/>
            <a:ext cx="529059" cy="981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Přímá spojnice se šipkou 164"/>
          <p:cNvCxnSpPr>
            <a:stCxn id="10" idx="3"/>
            <a:endCxn id="161" idx="1"/>
          </p:cNvCxnSpPr>
          <p:nvPr/>
        </p:nvCxnSpPr>
        <p:spPr>
          <a:xfrm>
            <a:off x="760250" y="2807666"/>
            <a:ext cx="808066" cy="361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nice se šipkou 168"/>
          <p:cNvCxnSpPr>
            <a:stCxn id="111" idx="3"/>
            <a:endCxn id="152" idx="1"/>
          </p:cNvCxnSpPr>
          <p:nvPr/>
        </p:nvCxnSpPr>
        <p:spPr>
          <a:xfrm>
            <a:off x="1039257" y="5444692"/>
            <a:ext cx="529059" cy="655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Přímá spojnice se šipkou 170"/>
          <p:cNvCxnSpPr>
            <a:stCxn id="161" idx="3"/>
            <a:endCxn id="196" idx="1"/>
          </p:cNvCxnSpPr>
          <p:nvPr/>
        </p:nvCxnSpPr>
        <p:spPr>
          <a:xfrm flipV="1">
            <a:off x="2379757" y="6106790"/>
            <a:ext cx="3200616" cy="31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ovéPole 173"/>
          <p:cNvSpPr txBox="1"/>
          <p:nvPr/>
        </p:nvSpPr>
        <p:spPr>
          <a:xfrm>
            <a:off x="9206917" y="116445"/>
            <a:ext cx="1264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7030A0"/>
                </a:solidFill>
              </a:rPr>
              <a:t>PVC</a:t>
            </a:r>
            <a:r>
              <a:rPr lang="cs-CZ" sz="1200" dirty="0" smtClean="0"/>
              <a:t> a další plasty</a:t>
            </a:r>
            <a:endParaRPr lang="cs-CZ" sz="1200" dirty="0"/>
          </a:p>
        </p:txBody>
      </p:sp>
      <p:cxnSp>
        <p:nvCxnSpPr>
          <p:cNvPr id="176" name="Přímá spojnice se šipkou 175"/>
          <p:cNvCxnSpPr>
            <a:endCxn id="174" idx="1"/>
          </p:cNvCxnSpPr>
          <p:nvPr/>
        </p:nvCxnSpPr>
        <p:spPr>
          <a:xfrm flipV="1">
            <a:off x="7590100" y="254945"/>
            <a:ext cx="1616817" cy="5285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ovéPole 183"/>
          <p:cNvSpPr txBox="1"/>
          <p:nvPr/>
        </p:nvSpPr>
        <p:spPr>
          <a:xfrm>
            <a:off x="9707679" y="375759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PU</a:t>
            </a:r>
            <a:endParaRPr lang="cs-CZ" sz="1400" dirty="0"/>
          </a:p>
        </p:txBody>
      </p:sp>
      <p:cxnSp>
        <p:nvCxnSpPr>
          <p:cNvPr id="186" name="Přímá spojnice se šipkou 185"/>
          <p:cNvCxnSpPr>
            <a:endCxn id="184" idx="1"/>
          </p:cNvCxnSpPr>
          <p:nvPr/>
        </p:nvCxnSpPr>
        <p:spPr>
          <a:xfrm flipV="1">
            <a:off x="8597326" y="3911481"/>
            <a:ext cx="1110353" cy="25853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ovéPole 186"/>
          <p:cNvSpPr txBox="1"/>
          <p:nvPr/>
        </p:nvSpPr>
        <p:spPr>
          <a:xfrm>
            <a:off x="1451521" y="1167258"/>
            <a:ext cx="90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Methanol</a:t>
            </a:r>
            <a:endParaRPr lang="cs-CZ" sz="1400" dirty="0"/>
          </a:p>
        </p:txBody>
      </p:sp>
      <p:cxnSp>
        <p:nvCxnSpPr>
          <p:cNvPr id="189" name="Přímá spojnice se šipkou 188"/>
          <p:cNvCxnSpPr>
            <a:stCxn id="2" idx="3"/>
            <a:endCxn id="187" idx="1"/>
          </p:cNvCxnSpPr>
          <p:nvPr/>
        </p:nvCxnSpPr>
        <p:spPr>
          <a:xfrm>
            <a:off x="867545" y="791829"/>
            <a:ext cx="583976" cy="52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>
            <a:stCxn id="187" idx="3"/>
            <a:endCxn id="192" idx="1"/>
          </p:cNvCxnSpPr>
          <p:nvPr/>
        </p:nvCxnSpPr>
        <p:spPr>
          <a:xfrm>
            <a:off x="2351767" y="1321147"/>
            <a:ext cx="3084767" cy="423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ovéPole 191"/>
          <p:cNvSpPr txBox="1"/>
          <p:nvPr/>
        </p:nvSpPr>
        <p:spPr>
          <a:xfrm>
            <a:off x="5436534" y="1591022"/>
            <a:ext cx="1207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methylaminy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194" name="Přímá spojnice se šipkou 193"/>
          <p:cNvCxnSpPr>
            <a:endCxn id="198" idx="1"/>
          </p:cNvCxnSpPr>
          <p:nvPr/>
        </p:nvCxnSpPr>
        <p:spPr>
          <a:xfrm>
            <a:off x="6939431" y="2911171"/>
            <a:ext cx="206918" cy="282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ovéPole 197"/>
          <p:cNvSpPr txBox="1"/>
          <p:nvPr/>
        </p:nvSpPr>
        <p:spPr>
          <a:xfrm>
            <a:off x="7146349" y="3040273"/>
            <a:ext cx="1232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Ethylendiamin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3" name="TextovéPole 262"/>
          <p:cNvSpPr txBox="1"/>
          <p:nvPr/>
        </p:nvSpPr>
        <p:spPr>
          <a:xfrm>
            <a:off x="9907450" y="314711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Anilin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65" name="Přímá spojnice se šipkou 264"/>
          <p:cNvCxnSpPr>
            <a:endCxn id="263" idx="1"/>
          </p:cNvCxnSpPr>
          <p:nvPr/>
        </p:nvCxnSpPr>
        <p:spPr>
          <a:xfrm flipV="1">
            <a:off x="7280490" y="3301007"/>
            <a:ext cx="2626960" cy="858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Přímá spojnice se šipkou 266"/>
          <p:cNvCxnSpPr>
            <a:endCxn id="263" idx="1"/>
          </p:cNvCxnSpPr>
          <p:nvPr/>
        </p:nvCxnSpPr>
        <p:spPr>
          <a:xfrm flipV="1">
            <a:off x="6093932" y="3301007"/>
            <a:ext cx="3813518" cy="83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>
            <a:off x="5598957" y="6260678"/>
            <a:ext cx="989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Naftylamin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69" name="TextovéPole 268"/>
          <p:cNvSpPr txBox="1"/>
          <p:nvPr/>
        </p:nvSpPr>
        <p:spPr>
          <a:xfrm>
            <a:off x="6960489" y="6260678"/>
            <a:ext cx="72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Barviva</a:t>
            </a:r>
            <a:endParaRPr lang="cs-CZ" sz="1400" dirty="0"/>
          </a:p>
        </p:txBody>
      </p:sp>
      <p:cxnSp>
        <p:nvCxnSpPr>
          <p:cNvPr id="271" name="Přímá spojnice se šipkou 270"/>
          <p:cNvCxnSpPr>
            <a:stCxn id="161" idx="3"/>
            <a:endCxn id="268" idx="1"/>
          </p:cNvCxnSpPr>
          <p:nvPr/>
        </p:nvCxnSpPr>
        <p:spPr>
          <a:xfrm flipV="1">
            <a:off x="2379757" y="6414567"/>
            <a:ext cx="3219200" cy="11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Přímá spojnice se šipkou 272"/>
          <p:cNvCxnSpPr>
            <a:stCxn id="268" idx="3"/>
            <a:endCxn id="269" idx="1"/>
          </p:cNvCxnSpPr>
          <p:nvPr/>
        </p:nvCxnSpPr>
        <p:spPr>
          <a:xfrm>
            <a:off x="6588908" y="6414567"/>
            <a:ext cx="371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ovéPole 279"/>
          <p:cNvSpPr txBox="1"/>
          <p:nvPr/>
        </p:nvSpPr>
        <p:spPr>
          <a:xfrm>
            <a:off x="1558257" y="6536914"/>
            <a:ext cx="69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Pyridin</a:t>
            </a:r>
            <a:endParaRPr lang="cs-CZ" sz="1400" dirty="0"/>
          </a:p>
        </p:txBody>
      </p:sp>
      <p:cxnSp>
        <p:nvCxnSpPr>
          <p:cNvPr id="282" name="Přímá spojnice se šipkou 281"/>
          <p:cNvCxnSpPr>
            <a:stCxn id="111" idx="3"/>
            <a:endCxn id="280" idx="1"/>
          </p:cNvCxnSpPr>
          <p:nvPr/>
        </p:nvCxnSpPr>
        <p:spPr>
          <a:xfrm>
            <a:off x="1039257" y="5444692"/>
            <a:ext cx="519000" cy="1246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ovéPole 282"/>
          <p:cNvSpPr txBox="1"/>
          <p:nvPr/>
        </p:nvSpPr>
        <p:spPr>
          <a:xfrm>
            <a:off x="8977895" y="518866"/>
            <a:ext cx="1113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formaldehyd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286" name="TextovéPole 285"/>
          <p:cNvSpPr txBox="1"/>
          <p:nvPr/>
        </p:nvSpPr>
        <p:spPr>
          <a:xfrm>
            <a:off x="9027664" y="960609"/>
            <a:ext cx="1072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acetaldehyd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288" name="Přímá spojnice se šipkou 287"/>
          <p:cNvCxnSpPr>
            <a:endCxn id="286" idx="1"/>
          </p:cNvCxnSpPr>
          <p:nvPr/>
        </p:nvCxnSpPr>
        <p:spPr>
          <a:xfrm flipV="1">
            <a:off x="6211816" y="1114498"/>
            <a:ext cx="2815848" cy="15246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Přímá spojnice se šipkou 290"/>
          <p:cNvCxnSpPr>
            <a:stCxn id="302" idx="0"/>
            <a:endCxn id="292" idx="1"/>
          </p:cNvCxnSpPr>
          <p:nvPr/>
        </p:nvCxnSpPr>
        <p:spPr>
          <a:xfrm flipV="1">
            <a:off x="10126046" y="1514231"/>
            <a:ext cx="253893" cy="242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ovéPole 291"/>
          <p:cNvSpPr txBox="1"/>
          <p:nvPr/>
        </p:nvSpPr>
        <p:spPr>
          <a:xfrm>
            <a:off x="10379939" y="1360342"/>
            <a:ext cx="68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aceton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301" name="Přímá spojnice se šipkou 300"/>
          <p:cNvCxnSpPr/>
          <p:nvPr/>
        </p:nvCxnSpPr>
        <p:spPr>
          <a:xfrm flipV="1">
            <a:off x="2006670" y="1907334"/>
            <a:ext cx="7224419" cy="123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ovéPole 301"/>
          <p:cNvSpPr txBox="1"/>
          <p:nvPr/>
        </p:nvSpPr>
        <p:spPr>
          <a:xfrm>
            <a:off x="9231089" y="1757083"/>
            <a:ext cx="1789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Propan-2-ol, propanol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306" name="Přímá spojnice se šipkou 305"/>
          <p:cNvCxnSpPr>
            <a:stCxn id="286" idx="0"/>
            <a:endCxn id="307" idx="1"/>
          </p:cNvCxnSpPr>
          <p:nvPr/>
        </p:nvCxnSpPr>
        <p:spPr>
          <a:xfrm flipV="1">
            <a:off x="9563741" y="306731"/>
            <a:ext cx="1295057" cy="653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ovéPole 306"/>
          <p:cNvSpPr txBox="1"/>
          <p:nvPr/>
        </p:nvSpPr>
        <p:spPr>
          <a:xfrm>
            <a:off x="10858798" y="168231"/>
            <a:ext cx="665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butanol</a:t>
            </a:r>
            <a:endParaRPr lang="cs-CZ" sz="1200" dirty="0">
              <a:solidFill>
                <a:srgbClr val="FF0000"/>
              </a:solidFill>
            </a:endParaRPr>
          </a:p>
        </p:txBody>
      </p:sp>
      <p:cxnSp>
        <p:nvCxnSpPr>
          <p:cNvPr id="309" name="Přímá spojnice se šipkou 308"/>
          <p:cNvCxnSpPr>
            <a:endCxn id="307" idx="1"/>
          </p:cNvCxnSpPr>
          <p:nvPr/>
        </p:nvCxnSpPr>
        <p:spPr>
          <a:xfrm flipV="1">
            <a:off x="2264018" y="306731"/>
            <a:ext cx="8594780" cy="259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Přímá spojnice se šipkou 310"/>
          <p:cNvCxnSpPr>
            <a:endCxn id="312" idx="1"/>
          </p:cNvCxnSpPr>
          <p:nvPr/>
        </p:nvCxnSpPr>
        <p:spPr>
          <a:xfrm>
            <a:off x="6269194" y="2116507"/>
            <a:ext cx="3147967" cy="213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ovéPole 311"/>
          <p:cNvSpPr txBox="1"/>
          <p:nvPr/>
        </p:nvSpPr>
        <p:spPr>
          <a:xfrm>
            <a:off x="9417161" y="2176042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vlákna</a:t>
            </a:r>
            <a:endParaRPr lang="cs-CZ" sz="1400" dirty="0"/>
          </a:p>
        </p:txBody>
      </p:sp>
      <p:cxnSp>
        <p:nvCxnSpPr>
          <p:cNvPr id="315" name="Přímá spojnice se šipkou 314"/>
          <p:cNvCxnSpPr/>
          <p:nvPr/>
        </p:nvCxnSpPr>
        <p:spPr>
          <a:xfrm flipV="1">
            <a:off x="5943600" y="2151574"/>
            <a:ext cx="96817" cy="342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9381130" y="2579742"/>
            <a:ext cx="1153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ethylenglykol</a:t>
            </a:r>
            <a:endParaRPr lang="cs-CZ" sz="1400" dirty="0"/>
          </a:p>
        </p:txBody>
      </p:sp>
      <p:cxnSp>
        <p:nvCxnSpPr>
          <p:cNvPr id="9" name="Přímá spojnice se šipkou 8"/>
          <p:cNvCxnSpPr>
            <a:endCxn id="3" idx="1"/>
          </p:cNvCxnSpPr>
          <p:nvPr/>
        </p:nvCxnSpPr>
        <p:spPr>
          <a:xfrm flipV="1">
            <a:off x="8462064" y="2733631"/>
            <a:ext cx="919066" cy="11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43" idx="3"/>
            <a:endCxn id="26" idx="1"/>
          </p:cNvCxnSpPr>
          <p:nvPr/>
        </p:nvCxnSpPr>
        <p:spPr>
          <a:xfrm flipV="1">
            <a:off x="10587984" y="2214203"/>
            <a:ext cx="638543" cy="55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1226527" y="198337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Nemrznoucí </a:t>
            </a:r>
          </a:p>
          <a:p>
            <a:r>
              <a:rPr lang="cs-CZ" sz="1200" dirty="0" smtClean="0"/>
              <a:t>kapaliny</a:t>
            </a:r>
            <a:endParaRPr lang="cs-CZ" sz="1200" dirty="0"/>
          </a:p>
        </p:txBody>
      </p:sp>
      <p:sp>
        <p:nvSpPr>
          <p:cNvPr id="114" name="Obdélník 113"/>
          <p:cNvSpPr/>
          <p:nvPr/>
        </p:nvSpPr>
        <p:spPr>
          <a:xfrm>
            <a:off x="9407871" y="2874337"/>
            <a:ext cx="751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glycerol</a:t>
            </a:r>
            <a:endParaRPr lang="cs-CZ" sz="1400" dirty="0"/>
          </a:p>
        </p:txBody>
      </p:sp>
      <p:cxnSp>
        <p:nvCxnSpPr>
          <p:cNvPr id="256" name="Přímá spojnice se šipkou 255"/>
          <p:cNvCxnSpPr>
            <a:stCxn id="58" idx="3"/>
            <a:endCxn id="114" idx="1"/>
          </p:cNvCxnSpPr>
          <p:nvPr/>
        </p:nvCxnSpPr>
        <p:spPr>
          <a:xfrm flipV="1">
            <a:off x="4577390" y="3028226"/>
            <a:ext cx="4830481" cy="169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Přímá spojnice se šipkou 258"/>
          <p:cNvCxnSpPr>
            <a:stCxn id="114" idx="3"/>
            <a:endCxn id="120" idx="1"/>
          </p:cNvCxnSpPr>
          <p:nvPr/>
        </p:nvCxnSpPr>
        <p:spPr>
          <a:xfrm flipV="1">
            <a:off x="10159615" y="2795222"/>
            <a:ext cx="1066912" cy="23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11226527" y="2472056"/>
            <a:ext cx="870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Kosmetika,</a:t>
            </a:r>
          </a:p>
          <a:p>
            <a:r>
              <a:rPr lang="cs-CZ" sz="1200" dirty="0" smtClean="0"/>
              <a:t>Farmacie,</a:t>
            </a:r>
          </a:p>
          <a:p>
            <a:r>
              <a:rPr lang="cs-CZ" sz="1200" dirty="0" smtClean="0"/>
              <a:t>Potrav. </a:t>
            </a:r>
            <a:r>
              <a:rPr lang="cs-CZ" sz="1200" dirty="0" err="1" smtClean="0"/>
              <a:t>pr</a:t>
            </a:r>
            <a:r>
              <a:rPr lang="cs-CZ" sz="1200" dirty="0"/>
              <a:t>.</a:t>
            </a:r>
          </a:p>
        </p:txBody>
      </p:sp>
      <p:sp>
        <p:nvSpPr>
          <p:cNvPr id="127" name="TextovéPole 126"/>
          <p:cNvSpPr txBox="1"/>
          <p:nvPr/>
        </p:nvSpPr>
        <p:spPr>
          <a:xfrm>
            <a:off x="11042882" y="3145408"/>
            <a:ext cx="1164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70C0"/>
                </a:solidFill>
              </a:rPr>
              <a:t>Nitroglycerol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endParaRPr lang="cs-CZ" sz="1400" dirty="0">
              <a:solidFill>
                <a:srgbClr val="0070C0"/>
              </a:solidFill>
            </a:endParaRPr>
          </a:p>
        </p:txBody>
      </p:sp>
      <p:cxnSp>
        <p:nvCxnSpPr>
          <p:cNvPr id="274" name="Přímá spojnice se šipkou 273"/>
          <p:cNvCxnSpPr>
            <a:stCxn id="263" idx="3"/>
            <a:endCxn id="127" idx="1"/>
          </p:cNvCxnSpPr>
          <p:nvPr/>
        </p:nvCxnSpPr>
        <p:spPr>
          <a:xfrm flipV="1">
            <a:off x="10510500" y="3299297"/>
            <a:ext cx="532382" cy="1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Přímá spojnice se šipkou 276"/>
          <p:cNvCxnSpPr>
            <a:stCxn id="178" idx="2"/>
          </p:cNvCxnSpPr>
          <p:nvPr/>
        </p:nvCxnSpPr>
        <p:spPr>
          <a:xfrm>
            <a:off x="4242355" y="4660496"/>
            <a:ext cx="1701245" cy="912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/>
          <p:cNvSpPr txBox="1"/>
          <p:nvPr/>
        </p:nvSpPr>
        <p:spPr>
          <a:xfrm>
            <a:off x="8574787" y="5031785"/>
            <a:ext cx="3484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Plasty, syntetické pryskyřice, dezinfekce, barviva, atd.</a:t>
            </a:r>
            <a:endParaRPr lang="cs-CZ" sz="1200" dirty="0"/>
          </a:p>
        </p:txBody>
      </p:sp>
      <p:cxnSp>
        <p:nvCxnSpPr>
          <p:cNvPr id="279" name="Přímá spojnice se šipkou 278"/>
          <p:cNvCxnSpPr>
            <a:endCxn id="133" idx="1"/>
          </p:cNvCxnSpPr>
          <p:nvPr/>
        </p:nvCxnSpPr>
        <p:spPr>
          <a:xfrm flipV="1">
            <a:off x="6056323" y="5170285"/>
            <a:ext cx="2518464" cy="390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Přímá spojnice se šipkou 140"/>
          <p:cNvCxnSpPr>
            <a:endCxn id="142" idx="1"/>
          </p:cNvCxnSpPr>
          <p:nvPr/>
        </p:nvCxnSpPr>
        <p:spPr>
          <a:xfrm flipV="1">
            <a:off x="5979875" y="5417274"/>
            <a:ext cx="2617451" cy="13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8597326" y="5278774"/>
            <a:ext cx="2423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Kyselina pikrová (2,4,6-trinitrofenol)</a:t>
            </a:r>
            <a:endParaRPr lang="cs-CZ" sz="1200" dirty="0"/>
          </a:p>
        </p:txBody>
      </p:sp>
      <p:cxnSp>
        <p:nvCxnSpPr>
          <p:cNvPr id="41" name="Přímá spojnice se šipkou 40"/>
          <p:cNvCxnSpPr>
            <a:stCxn id="161" idx="3"/>
          </p:cNvCxnSpPr>
          <p:nvPr/>
        </p:nvCxnSpPr>
        <p:spPr>
          <a:xfrm>
            <a:off x="2379757" y="6425770"/>
            <a:ext cx="3219200" cy="26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bdélník 146"/>
          <p:cNvSpPr/>
          <p:nvPr/>
        </p:nvSpPr>
        <p:spPr>
          <a:xfrm>
            <a:off x="5619069" y="6536913"/>
            <a:ext cx="696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naftoly</a:t>
            </a:r>
            <a:endParaRPr lang="cs-CZ" sz="1400" dirty="0"/>
          </a:p>
        </p:txBody>
      </p:sp>
      <p:sp>
        <p:nvSpPr>
          <p:cNvPr id="150" name="TextovéPole 149"/>
          <p:cNvSpPr txBox="1"/>
          <p:nvPr/>
        </p:nvSpPr>
        <p:spPr>
          <a:xfrm>
            <a:off x="6960489" y="6536913"/>
            <a:ext cx="722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Barviva</a:t>
            </a:r>
            <a:endParaRPr lang="cs-CZ" sz="1400" dirty="0"/>
          </a:p>
        </p:txBody>
      </p:sp>
      <p:cxnSp>
        <p:nvCxnSpPr>
          <p:cNvPr id="153" name="Přímá spojnice se šipkou 152"/>
          <p:cNvCxnSpPr>
            <a:endCxn id="150" idx="1"/>
          </p:cNvCxnSpPr>
          <p:nvPr/>
        </p:nvCxnSpPr>
        <p:spPr>
          <a:xfrm flipV="1">
            <a:off x="6231785" y="6690802"/>
            <a:ext cx="728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6226432" y="1498871"/>
            <a:ext cx="2831589" cy="1160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ovéPole 157"/>
          <p:cNvSpPr txBox="1"/>
          <p:nvPr/>
        </p:nvSpPr>
        <p:spPr>
          <a:xfrm>
            <a:off x="9037785" y="1323522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ether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53" name="Přímá spojnice se šipkou 52"/>
          <p:cNvCxnSpPr>
            <a:stCxn id="43" idx="3"/>
            <a:endCxn id="162" idx="2"/>
          </p:cNvCxnSpPr>
          <p:nvPr/>
        </p:nvCxnSpPr>
        <p:spPr>
          <a:xfrm flipV="1">
            <a:off x="10587984" y="1721505"/>
            <a:ext cx="1074015" cy="1043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bdélník 161"/>
          <p:cNvSpPr/>
          <p:nvPr/>
        </p:nvSpPr>
        <p:spPr>
          <a:xfrm>
            <a:off x="11186740" y="1413728"/>
            <a:ext cx="950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1,4-dioxan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425638" y="518417"/>
            <a:ext cx="553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Plasty</a:t>
            </a:r>
            <a:endParaRPr lang="cs-CZ" sz="1200" dirty="0"/>
          </a:p>
        </p:txBody>
      </p:sp>
      <p:cxnSp>
        <p:nvCxnSpPr>
          <p:cNvPr id="16" name="Přímá spojnice se šipkou 15"/>
          <p:cNvCxnSpPr>
            <a:stCxn id="283" idx="3"/>
            <a:endCxn id="11" idx="1"/>
          </p:cNvCxnSpPr>
          <p:nvPr/>
        </p:nvCxnSpPr>
        <p:spPr>
          <a:xfrm flipV="1">
            <a:off x="10091085" y="656917"/>
            <a:ext cx="1334553" cy="1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bdélník 133"/>
          <p:cNvSpPr/>
          <p:nvPr/>
        </p:nvSpPr>
        <p:spPr>
          <a:xfrm>
            <a:off x="10409628" y="684508"/>
            <a:ext cx="17690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Kyselina octová → octany</a:t>
            </a:r>
            <a:endParaRPr lang="cs-CZ" sz="1200" dirty="0"/>
          </a:p>
        </p:txBody>
      </p:sp>
      <p:sp>
        <p:nvSpPr>
          <p:cNvPr id="136" name="Obdélník 135"/>
          <p:cNvSpPr/>
          <p:nvPr/>
        </p:nvSpPr>
        <p:spPr>
          <a:xfrm>
            <a:off x="10416039" y="883242"/>
            <a:ext cx="1884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Acetanhydrid→ </a:t>
            </a:r>
            <a:r>
              <a:rPr lang="cs-CZ" sz="1200" dirty="0" err="1" smtClean="0">
                <a:solidFill>
                  <a:srgbClr val="FF0000"/>
                </a:solidFill>
              </a:rPr>
              <a:t>ethylacetát</a:t>
            </a:r>
            <a:endParaRPr lang="cs-CZ" sz="1200" dirty="0" smtClean="0"/>
          </a:p>
          <a:p>
            <a:r>
              <a:rPr lang="cs-CZ" sz="1200" dirty="0" smtClean="0">
                <a:solidFill>
                  <a:srgbClr val="FF0000"/>
                </a:solidFill>
              </a:rPr>
              <a:t> </a:t>
            </a:r>
            <a:endParaRPr lang="cs-CZ" sz="1200" dirty="0"/>
          </a:p>
        </p:txBody>
      </p:sp>
      <p:sp>
        <p:nvSpPr>
          <p:cNvPr id="138" name="Obdélník 137"/>
          <p:cNvSpPr/>
          <p:nvPr/>
        </p:nvSpPr>
        <p:spPr>
          <a:xfrm>
            <a:off x="10418210" y="1120940"/>
            <a:ext cx="694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Butanol </a:t>
            </a:r>
            <a:endParaRPr lang="cs-CZ" sz="1200" dirty="0"/>
          </a:p>
        </p:txBody>
      </p:sp>
      <p:cxnSp>
        <p:nvCxnSpPr>
          <p:cNvPr id="258" name="Přímá spojnice se šipkou 257"/>
          <p:cNvCxnSpPr>
            <a:stCxn id="286" idx="3"/>
            <a:endCxn id="134" idx="1"/>
          </p:cNvCxnSpPr>
          <p:nvPr/>
        </p:nvCxnSpPr>
        <p:spPr>
          <a:xfrm flipV="1">
            <a:off x="10099817" y="823008"/>
            <a:ext cx="309811" cy="29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římá spojnice se šipkou 260"/>
          <p:cNvCxnSpPr>
            <a:stCxn id="286" idx="3"/>
            <a:endCxn id="136" idx="1"/>
          </p:cNvCxnSpPr>
          <p:nvPr/>
        </p:nvCxnSpPr>
        <p:spPr>
          <a:xfrm flipV="1">
            <a:off x="10099817" y="1114075"/>
            <a:ext cx="316222" cy="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Přímá spojnice se šipkou 263"/>
          <p:cNvCxnSpPr>
            <a:stCxn id="286" idx="3"/>
            <a:endCxn id="138" idx="1"/>
          </p:cNvCxnSpPr>
          <p:nvPr/>
        </p:nvCxnSpPr>
        <p:spPr>
          <a:xfrm>
            <a:off x="10099817" y="1114498"/>
            <a:ext cx="318393" cy="144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9047513" y="4344637"/>
            <a:ext cx="2397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Barviva, léčiva, další aromat. </a:t>
            </a:r>
            <a:r>
              <a:rPr lang="cs-CZ" sz="1200" dirty="0" err="1" smtClean="0"/>
              <a:t>Slouč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cxnSp>
        <p:nvCxnSpPr>
          <p:cNvPr id="270" name="Přímá spojnice se šipkou 269"/>
          <p:cNvCxnSpPr>
            <a:endCxn id="145" idx="1"/>
          </p:cNvCxnSpPr>
          <p:nvPr/>
        </p:nvCxnSpPr>
        <p:spPr>
          <a:xfrm flipV="1">
            <a:off x="7884373" y="4483137"/>
            <a:ext cx="1163140" cy="206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ovéPole 154"/>
          <p:cNvSpPr txBox="1"/>
          <p:nvPr/>
        </p:nvSpPr>
        <p:spPr>
          <a:xfrm>
            <a:off x="11502097" y="1031622"/>
            <a:ext cx="717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Laky, </a:t>
            </a:r>
          </a:p>
          <a:p>
            <a:r>
              <a:rPr lang="cs-CZ" sz="1200" dirty="0" err="1" smtClean="0"/>
              <a:t>rozpouš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cxnSp>
        <p:nvCxnSpPr>
          <p:cNvPr id="284" name="Přímá spojnice se šipkou 283"/>
          <p:cNvCxnSpPr>
            <a:stCxn id="292" idx="3"/>
            <a:endCxn id="155" idx="1"/>
          </p:cNvCxnSpPr>
          <p:nvPr/>
        </p:nvCxnSpPr>
        <p:spPr>
          <a:xfrm flipV="1">
            <a:off x="11063652" y="1262455"/>
            <a:ext cx="438445" cy="251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6433028" y="2115655"/>
            <a:ext cx="453112" cy="1964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59" idx="1"/>
          </p:cNvCxnSpPr>
          <p:nvPr/>
        </p:nvCxnSpPr>
        <p:spPr>
          <a:xfrm>
            <a:off x="8736586" y="3770675"/>
            <a:ext cx="1839946" cy="5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ovéPole 158"/>
          <p:cNvSpPr txBox="1"/>
          <p:nvPr/>
        </p:nvSpPr>
        <p:spPr>
          <a:xfrm>
            <a:off x="10576532" y="3505800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Polyakrylové</a:t>
            </a:r>
            <a:r>
              <a:rPr lang="cs-CZ" sz="1200" dirty="0" smtClean="0"/>
              <a:t> plasty, </a:t>
            </a:r>
          </a:p>
          <a:p>
            <a:r>
              <a:rPr lang="cs-CZ" sz="1200" dirty="0" smtClean="0"/>
              <a:t>Polyakrylát</a:t>
            </a:r>
          </a:p>
          <a:p>
            <a:r>
              <a:rPr lang="cs-CZ" sz="1200" dirty="0" smtClean="0"/>
              <a:t>Estery → Zubní protézy</a:t>
            </a:r>
            <a:endParaRPr lang="cs-CZ" sz="1200" dirty="0"/>
          </a:p>
        </p:txBody>
      </p:sp>
      <p:cxnSp>
        <p:nvCxnSpPr>
          <p:cNvPr id="160" name="Přímá spojnice se šipkou 159"/>
          <p:cNvCxnSpPr/>
          <p:nvPr/>
        </p:nvCxnSpPr>
        <p:spPr>
          <a:xfrm>
            <a:off x="6056323" y="2151574"/>
            <a:ext cx="259219" cy="160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Pravoúhlá spojnice 265"/>
          <p:cNvCxnSpPr>
            <a:endCxn id="164" idx="1"/>
          </p:cNvCxnSpPr>
          <p:nvPr/>
        </p:nvCxnSpPr>
        <p:spPr>
          <a:xfrm>
            <a:off x="6442640" y="2471712"/>
            <a:ext cx="1648530" cy="49998"/>
          </a:xfrm>
          <a:prstGeom prst="bentConnector3">
            <a:avLst>
              <a:gd name="adj1" fmla="val 8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ovéPole 163"/>
          <p:cNvSpPr txBox="1"/>
          <p:nvPr/>
        </p:nvSpPr>
        <p:spPr>
          <a:xfrm>
            <a:off x="8091170" y="2367821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nilon</a:t>
            </a:r>
            <a:endParaRPr lang="cs-CZ" sz="1400" dirty="0"/>
          </a:p>
        </p:txBody>
      </p:sp>
      <p:sp>
        <p:nvSpPr>
          <p:cNvPr id="166" name="TextovéPole 165"/>
          <p:cNvSpPr txBox="1"/>
          <p:nvPr/>
        </p:nvSpPr>
        <p:spPr>
          <a:xfrm>
            <a:off x="9097144" y="4829138"/>
            <a:ext cx="1661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Konzervant</a:t>
            </a:r>
            <a:r>
              <a:rPr lang="cs-CZ" sz="1200" dirty="0" smtClean="0"/>
              <a:t>, antioxidant</a:t>
            </a:r>
            <a:endParaRPr lang="cs-CZ" sz="1200" dirty="0"/>
          </a:p>
        </p:txBody>
      </p:sp>
      <p:cxnSp>
        <p:nvCxnSpPr>
          <p:cNvPr id="49" name="Pravoúhlá spojnice 48"/>
          <p:cNvCxnSpPr/>
          <p:nvPr/>
        </p:nvCxnSpPr>
        <p:spPr>
          <a:xfrm>
            <a:off x="6442640" y="4827991"/>
            <a:ext cx="2709862" cy="150519"/>
          </a:xfrm>
          <a:prstGeom prst="bentConnector3">
            <a:avLst>
              <a:gd name="adj1" fmla="val 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ovéPole 169"/>
          <p:cNvSpPr txBox="1"/>
          <p:nvPr/>
        </p:nvSpPr>
        <p:spPr>
          <a:xfrm>
            <a:off x="8593970" y="5954780"/>
            <a:ext cx="766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Tesil</a:t>
            </a:r>
            <a:endParaRPr lang="cs-CZ" sz="1200" dirty="0"/>
          </a:p>
        </p:txBody>
      </p:sp>
      <p:cxnSp>
        <p:nvCxnSpPr>
          <p:cNvPr id="172" name="Přímá spojnice se šipkou 171"/>
          <p:cNvCxnSpPr>
            <a:stCxn id="196" idx="3"/>
            <a:endCxn id="170" idx="1"/>
          </p:cNvCxnSpPr>
          <p:nvPr/>
        </p:nvCxnSpPr>
        <p:spPr>
          <a:xfrm flipV="1">
            <a:off x="8161592" y="6093280"/>
            <a:ext cx="432378" cy="13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ovéPole 176"/>
          <p:cNvSpPr txBox="1"/>
          <p:nvPr/>
        </p:nvSpPr>
        <p:spPr>
          <a:xfrm>
            <a:off x="8583131" y="5471613"/>
            <a:ext cx="2723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Pryskyřice, estery</a:t>
            </a:r>
            <a:endParaRPr lang="cs-CZ" sz="1200" dirty="0"/>
          </a:p>
        </p:txBody>
      </p:sp>
      <p:sp>
        <p:nvSpPr>
          <p:cNvPr id="178" name="TextovéPole 177"/>
          <p:cNvSpPr txBox="1"/>
          <p:nvPr/>
        </p:nvSpPr>
        <p:spPr>
          <a:xfrm>
            <a:off x="3894150" y="4352719"/>
            <a:ext cx="696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Kumen</a:t>
            </a:r>
            <a:endParaRPr lang="cs-CZ" sz="1400" dirty="0"/>
          </a:p>
        </p:txBody>
      </p:sp>
      <p:cxnSp>
        <p:nvCxnSpPr>
          <p:cNvPr id="179" name="Přímá spojnice se šipkou 178"/>
          <p:cNvCxnSpPr>
            <a:endCxn id="178" idx="1"/>
          </p:cNvCxnSpPr>
          <p:nvPr/>
        </p:nvCxnSpPr>
        <p:spPr>
          <a:xfrm>
            <a:off x="3036712" y="3351593"/>
            <a:ext cx="857438" cy="1155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Přímá spojnice se šipkou 179"/>
          <p:cNvCxnSpPr>
            <a:endCxn id="178" idx="1"/>
          </p:cNvCxnSpPr>
          <p:nvPr/>
        </p:nvCxnSpPr>
        <p:spPr>
          <a:xfrm>
            <a:off x="2310504" y="4261219"/>
            <a:ext cx="1583646" cy="245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>
            <a:stCxn id="178" idx="3"/>
            <a:endCxn id="292" idx="2"/>
          </p:cNvCxnSpPr>
          <p:nvPr/>
        </p:nvCxnSpPr>
        <p:spPr>
          <a:xfrm flipV="1">
            <a:off x="4590559" y="1668119"/>
            <a:ext cx="6131237" cy="283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ovéPole 184"/>
          <p:cNvSpPr txBox="1"/>
          <p:nvPr/>
        </p:nvSpPr>
        <p:spPr>
          <a:xfrm>
            <a:off x="5566712" y="4356664"/>
            <a:ext cx="1338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Maleinanhydrid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188" name="TextovéPole 187"/>
          <p:cNvSpPr txBox="1"/>
          <p:nvPr/>
        </p:nvSpPr>
        <p:spPr>
          <a:xfrm>
            <a:off x="8308005" y="4292785"/>
            <a:ext cx="617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Plasty</a:t>
            </a:r>
            <a:endParaRPr lang="cs-CZ" sz="1200" dirty="0"/>
          </a:p>
        </p:txBody>
      </p:sp>
      <p:cxnSp>
        <p:nvCxnSpPr>
          <p:cNvPr id="190" name="Přímá spojnice se šipkou 189"/>
          <p:cNvCxnSpPr>
            <a:stCxn id="185" idx="3"/>
            <a:endCxn id="193" idx="1"/>
          </p:cNvCxnSpPr>
          <p:nvPr/>
        </p:nvCxnSpPr>
        <p:spPr>
          <a:xfrm flipV="1">
            <a:off x="6904899" y="4457293"/>
            <a:ext cx="173849" cy="53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ovéPole 192"/>
          <p:cNvSpPr txBox="1"/>
          <p:nvPr/>
        </p:nvSpPr>
        <p:spPr>
          <a:xfrm>
            <a:off x="7078748" y="4318793"/>
            <a:ext cx="1106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solidFill>
                  <a:srgbClr val="FF0000"/>
                </a:solidFill>
              </a:rPr>
              <a:t>Kys</a:t>
            </a:r>
            <a:r>
              <a:rPr lang="cs-CZ" sz="1200" dirty="0" smtClean="0">
                <a:solidFill>
                  <a:srgbClr val="FF0000"/>
                </a:solidFill>
              </a:rPr>
              <a:t>. maleinová</a:t>
            </a:r>
            <a:endParaRPr lang="cs-CZ" sz="1200" dirty="0">
              <a:solidFill>
                <a:srgbClr val="FF0000"/>
              </a:solidFill>
            </a:endParaRPr>
          </a:p>
        </p:txBody>
      </p:sp>
      <p:cxnSp>
        <p:nvCxnSpPr>
          <p:cNvPr id="195" name="Přímá spojnice se šipkou 194"/>
          <p:cNvCxnSpPr>
            <a:stCxn id="193" idx="3"/>
            <a:endCxn id="188" idx="1"/>
          </p:cNvCxnSpPr>
          <p:nvPr/>
        </p:nvCxnSpPr>
        <p:spPr>
          <a:xfrm flipV="1">
            <a:off x="8185589" y="4431285"/>
            <a:ext cx="122416" cy="26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ovéPole 195"/>
          <p:cNvSpPr txBox="1"/>
          <p:nvPr/>
        </p:nvSpPr>
        <p:spPr>
          <a:xfrm>
            <a:off x="5580373" y="5952901"/>
            <a:ext cx="258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ftalanhydrid, kyselina </a:t>
            </a:r>
            <a:r>
              <a:rPr lang="cs-CZ" sz="1400" dirty="0" err="1" smtClean="0"/>
              <a:t>tereftalová</a:t>
            </a:r>
            <a:endParaRPr lang="cs-CZ" sz="1400" dirty="0"/>
          </a:p>
        </p:txBody>
      </p:sp>
      <p:cxnSp>
        <p:nvCxnSpPr>
          <p:cNvPr id="197" name="Přímá spojnice se šipkou 196"/>
          <p:cNvCxnSpPr/>
          <p:nvPr/>
        </p:nvCxnSpPr>
        <p:spPr>
          <a:xfrm flipV="1">
            <a:off x="6281109" y="5787809"/>
            <a:ext cx="2246366" cy="23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ovéPole 198"/>
          <p:cNvSpPr txBox="1"/>
          <p:nvPr/>
        </p:nvSpPr>
        <p:spPr>
          <a:xfrm>
            <a:off x="8597326" y="5649309"/>
            <a:ext cx="114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Kyselina ftalová</a:t>
            </a:r>
            <a:endParaRPr lang="cs-CZ" sz="1200" dirty="0"/>
          </a:p>
        </p:txBody>
      </p:sp>
      <p:sp>
        <p:nvSpPr>
          <p:cNvPr id="200" name="TextovéPole 199"/>
          <p:cNvSpPr txBox="1"/>
          <p:nvPr/>
        </p:nvSpPr>
        <p:spPr>
          <a:xfrm>
            <a:off x="10706211" y="5491722"/>
            <a:ext cx="553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Plasty</a:t>
            </a:r>
            <a:endParaRPr lang="cs-CZ" sz="1200" dirty="0"/>
          </a:p>
        </p:txBody>
      </p:sp>
      <p:cxnSp>
        <p:nvCxnSpPr>
          <p:cNvPr id="201" name="Přímá spojnice se šipkou 200"/>
          <p:cNvCxnSpPr>
            <a:stCxn id="199" idx="3"/>
            <a:endCxn id="200" idx="1"/>
          </p:cNvCxnSpPr>
          <p:nvPr/>
        </p:nvCxnSpPr>
        <p:spPr>
          <a:xfrm flipV="1">
            <a:off x="9747193" y="5630222"/>
            <a:ext cx="959018" cy="15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ovéPole 201"/>
          <p:cNvSpPr txBox="1"/>
          <p:nvPr/>
        </p:nvSpPr>
        <p:spPr>
          <a:xfrm>
            <a:off x="5580373" y="5952901"/>
            <a:ext cx="258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ftalanhydrid, kyselina </a:t>
            </a:r>
            <a:r>
              <a:rPr lang="cs-CZ" sz="1400" dirty="0" err="1" smtClean="0"/>
              <a:t>tereftalová</a:t>
            </a:r>
            <a:endParaRPr lang="cs-CZ" sz="1400" dirty="0"/>
          </a:p>
        </p:txBody>
      </p:sp>
      <p:cxnSp>
        <p:nvCxnSpPr>
          <p:cNvPr id="203" name="Přímá spojnice se šipkou 202"/>
          <p:cNvCxnSpPr/>
          <p:nvPr/>
        </p:nvCxnSpPr>
        <p:spPr>
          <a:xfrm flipV="1">
            <a:off x="6281109" y="5787809"/>
            <a:ext cx="2246366" cy="23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ovéPole 203"/>
          <p:cNvSpPr txBox="1"/>
          <p:nvPr/>
        </p:nvSpPr>
        <p:spPr>
          <a:xfrm>
            <a:off x="8597326" y="5649309"/>
            <a:ext cx="114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Kyselina ftalová</a:t>
            </a:r>
            <a:endParaRPr lang="cs-CZ" sz="1200" dirty="0"/>
          </a:p>
        </p:txBody>
      </p:sp>
      <p:sp>
        <p:nvSpPr>
          <p:cNvPr id="205" name="TextovéPole 204"/>
          <p:cNvSpPr txBox="1"/>
          <p:nvPr/>
        </p:nvSpPr>
        <p:spPr>
          <a:xfrm>
            <a:off x="10739846" y="5807640"/>
            <a:ext cx="817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Pryskyřice</a:t>
            </a:r>
            <a:endParaRPr lang="cs-CZ" sz="1200" dirty="0"/>
          </a:p>
        </p:txBody>
      </p:sp>
      <p:cxnSp>
        <p:nvCxnSpPr>
          <p:cNvPr id="206" name="Přímá spojnice se šipkou 205"/>
          <p:cNvCxnSpPr>
            <a:stCxn id="204" idx="3"/>
            <a:endCxn id="205" idx="1"/>
          </p:cNvCxnSpPr>
          <p:nvPr/>
        </p:nvCxnSpPr>
        <p:spPr>
          <a:xfrm>
            <a:off x="9747193" y="5787809"/>
            <a:ext cx="992653" cy="158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Přímá spojnice se šipkou 208"/>
          <p:cNvCxnSpPr/>
          <p:nvPr/>
        </p:nvCxnSpPr>
        <p:spPr>
          <a:xfrm>
            <a:off x="2310504" y="4261219"/>
            <a:ext cx="3212488" cy="21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bdélník 81"/>
          <p:cNvSpPr/>
          <p:nvPr/>
        </p:nvSpPr>
        <p:spPr>
          <a:xfrm>
            <a:off x="10764911" y="6093279"/>
            <a:ext cx="141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Estery → </a:t>
            </a:r>
          </a:p>
          <a:p>
            <a:r>
              <a:rPr lang="cs-CZ" sz="1200" dirty="0" smtClean="0"/>
              <a:t>změkčovadlo plastů</a:t>
            </a:r>
            <a:endParaRPr lang="cs-CZ" sz="1200" dirty="0"/>
          </a:p>
        </p:txBody>
      </p:sp>
      <p:cxnSp>
        <p:nvCxnSpPr>
          <p:cNvPr id="213" name="Přímá spojnice se šipkou 212"/>
          <p:cNvCxnSpPr>
            <a:stCxn id="199" idx="3"/>
            <a:endCxn id="82" idx="1"/>
          </p:cNvCxnSpPr>
          <p:nvPr/>
        </p:nvCxnSpPr>
        <p:spPr>
          <a:xfrm>
            <a:off x="9747193" y="5787809"/>
            <a:ext cx="1017718" cy="53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ovéPole 215"/>
          <p:cNvSpPr txBox="1"/>
          <p:nvPr/>
        </p:nvSpPr>
        <p:spPr>
          <a:xfrm>
            <a:off x="8037109" y="-46297"/>
            <a:ext cx="129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Kyselina mravenčí</a:t>
            </a:r>
            <a:endParaRPr lang="cs-CZ" sz="1200" dirty="0"/>
          </a:p>
        </p:txBody>
      </p:sp>
      <p:cxnSp>
        <p:nvCxnSpPr>
          <p:cNvPr id="90" name="Pravoúhlá spojnice 89"/>
          <p:cNvCxnSpPr/>
          <p:nvPr/>
        </p:nvCxnSpPr>
        <p:spPr>
          <a:xfrm flipV="1">
            <a:off x="7785066" y="73743"/>
            <a:ext cx="287948" cy="199003"/>
          </a:xfrm>
          <a:prstGeom prst="bentConnector3">
            <a:avLst>
              <a:gd name="adj1" fmla="val 3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Přímá spojnice se šipkou 224"/>
          <p:cNvCxnSpPr>
            <a:endCxn id="228" idx="1"/>
          </p:cNvCxnSpPr>
          <p:nvPr/>
        </p:nvCxnSpPr>
        <p:spPr>
          <a:xfrm>
            <a:off x="8736586" y="3773485"/>
            <a:ext cx="1915784" cy="47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ovéPole 227"/>
          <p:cNvSpPr txBox="1"/>
          <p:nvPr/>
        </p:nvSpPr>
        <p:spPr>
          <a:xfrm>
            <a:off x="10652370" y="4113805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Akylonitril</a:t>
            </a:r>
            <a:r>
              <a:rPr lang="cs-CZ" sz="1200" dirty="0" smtClean="0"/>
              <a:t> → Vlákna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070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0145" y="58847"/>
            <a:ext cx="1049251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i="0" u="none" strike="noStrike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Použitá literatura</a:t>
            </a:r>
          </a:p>
          <a:p>
            <a:endParaRPr lang="cs-CZ" sz="1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"/>
              </a:rPr>
              <a:t>Wikipedie</a:t>
            </a:r>
          </a:p>
          <a:p>
            <a:pPr algn="just"/>
            <a:endParaRPr lang="cs-CZ" sz="16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  <a:hlinkClick r:id="rId2"/>
            </a:endParaRPr>
          </a:p>
          <a:p>
            <a:pPr algn="just"/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"/>
              </a:rPr>
              <a:t>http://geologie.vsb.cz/loziska/suroviny/vyuziti_ropy.html</a:t>
            </a:r>
            <a:endParaRPr lang="cs-CZ" sz="16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cs-CZ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Pacák, Jak porozumět organické chemii.</a:t>
            </a:r>
          </a:p>
          <a:p>
            <a:pPr algn="just"/>
            <a:endParaRPr lang="cs-CZ" sz="16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Dopita, M., Havlena, V., Pešek, J.: Ložiska fosilních paliv. Praha: SNTL, 1985. 264 s.</a:t>
            </a:r>
          </a:p>
          <a:p>
            <a:pPr algn="just"/>
            <a:endParaRPr lang="cs-CZ" sz="1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Hrdina, R., 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Machalický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O.: Uhlíkaté suroviny a jejich zpracování [online]. Katedra technologie organických látek, Chemicko-technologická fakulta, Univerzita Pardubice, 2002 [cit. 2007-03-11]. PDF formát. Dostupný z www: &lt;URL: </a:t>
            </a:r>
            <a:r>
              <a:rPr lang="cs-CZ" sz="1600" b="0" i="0" u="none" strike="noStrike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http://www.upce.cz/</a:t>
            </a:r>
            <a:r>
              <a:rPr lang="cs-CZ" sz="1600" b="0" i="0" u="none" strike="noStrike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priloha</a:t>
            </a:r>
            <a:r>
              <a:rPr lang="cs-CZ" sz="1600" b="0" i="0" u="none" strike="noStrike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/</a:t>
            </a:r>
            <a:r>
              <a:rPr lang="cs-CZ" sz="1600" b="0" i="0" u="none" strike="noStrike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ktol-csuroviny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</a:p>
          <a:p>
            <a:pPr algn="just"/>
            <a:endParaRPr lang="cs-CZ" sz="1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Jovlevová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J. (tisková mluvčí Paramo, a.s.). Ústní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sdělelní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Pardubice, dne 26. listopadu 2007.</a:t>
            </a:r>
          </a:p>
          <a:p>
            <a:pPr algn="just"/>
            <a:endParaRPr lang="cs-CZ" sz="1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Mleziva, J.,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Šňupárek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J.: Polymery - výroba, struktura, vlastnosti, využití. 2.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přeprac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vyd. Praha: Sobotáles, 2000. 544 s.</a:t>
            </a:r>
          </a:p>
          <a:p>
            <a:pPr algn="just"/>
            <a:endParaRPr lang="cs-CZ" sz="1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Ney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R., 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Smakowski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T. (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red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.):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Bilans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0" u="none" strike="noStrike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Gospodarki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Surowcami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Mineralnymi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Polski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 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Świata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1999-2003.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Krakow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Pracownia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Polityki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Surowcowej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2005. 1023 s.</a:t>
            </a:r>
          </a:p>
          <a:p>
            <a:pPr algn="just"/>
            <a:endParaRPr lang="cs-CZ" sz="1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Ptáček, L. et al.: Nauka o materiálu II. 2.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opr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 </a:t>
            </a:r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rozš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vyd. Brno: Akademické nakladatelství CERM, 2002. 392 s.</a:t>
            </a:r>
          </a:p>
          <a:p>
            <a:pPr algn="just"/>
            <a:endParaRPr lang="cs-CZ" sz="1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Raab, M.: Materiály a člověk. Praha: Encyklopedický dům, 1999. 228 s.</a:t>
            </a:r>
          </a:p>
          <a:p>
            <a:pPr algn="just"/>
            <a:endParaRPr lang="cs-CZ" sz="1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cs-CZ" sz="1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Wiseman</a:t>
            </a:r>
            <a:r>
              <a:rPr lang="cs-CZ" sz="1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P.: Základy petrochemie. Praha: SNTL, 1988. 264 s.</a:t>
            </a:r>
            <a:endParaRPr lang="cs-CZ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521" y="214807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Zpracování r</a:t>
            </a:r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opy</a:t>
            </a:r>
            <a:endParaRPr lang="cs-CZ" dirty="0"/>
          </a:p>
        </p:txBody>
      </p:sp>
      <p:pic>
        <p:nvPicPr>
          <p:cNvPr id="2050" name="Picture 2" descr="https://upload.wikimedia.org/wikipedia/commons/thumb/7/71/Crude_Oil_Distillation-cz.svg/260px-Crude_Oil_Distillation-cz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0" y="1124803"/>
            <a:ext cx="3649808" cy="48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1/13/Continuous_Binary_Fractional_Distill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31" y="1537925"/>
            <a:ext cx="2984789" cy="43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521" y="214807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Zpracování r</a:t>
            </a:r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opy</a:t>
            </a:r>
            <a:endParaRPr lang="cs-CZ" dirty="0"/>
          </a:p>
        </p:txBody>
      </p:sp>
      <p:pic>
        <p:nvPicPr>
          <p:cNvPr id="2050" name="Picture 2" descr="https://upload.wikimedia.org/wikipedia/commons/thumb/7/71/Crude_Oil_Distillation-cz.svg/260px-Crude_Oil_Distillation-cz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0" y="1124803"/>
            <a:ext cx="3649808" cy="48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544" y="2131139"/>
            <a:ext cx="6800850" cy="17907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37056" y="5230153"/>
            <a:ext cx="508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https://www.youtube.com/watch?v=82KHGne2TOw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37056" y="5556372"/>
            <a:ext cx="5023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https://www.youtube.com/watch?v=Z6OyNB8V7Hc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337056" y="5882591"/>
            <a:ext cx="5646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https://www.youtube.com/watch?v=gYnGgre83CI&amp;t=190s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341772" y="6214979"/>
            <a:ext cx="508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https://www.youtube.com/watch?v=BaBMXgVBQKk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337056" y="4694627"/>
            <a:ext cx="473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Verdana" panose="020B0604030504040204" pitchFamily="34" charset="0"/>
              </a:rPr>
              <a:t>Frakční destilace – animace (anglicky):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2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2/21/Oil_expo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095"/>
            <a:ext cx="12331786" cy="52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521" y="214807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Produkce ropy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3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ýsledek obrázku pro ropná skv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57" y="1382857"/>
            <a:ext cx="89725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521" y="214807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Ropná skvrna</a:t>
            </a:r>
            <a:endParaRPr lang="cs-CZ" dirty="0"/>
          </a:p>
        </p:txBody>
      </p:sp>
      <p:pic>
        <p:nvPicPr>
          <p:cNvPr id="21508" name="Picture 4" descr="Výsledek obrázku pro ropná skv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29" y="399473"/>
            <a:ext cx="2857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3" y="4134355"/>
            <a:ext cx="33337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Výsledek obrázku pro ropná skvr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229" y="4429631"/>
            <a:ext cx="3238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img19.rajce.idnes.cz/d1902/4/4190/4190693_cf7251710bc29b90ba4a8ffd5cf2b6ae/images/oilspill08.jpg?v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42" y="4456979"/>
            <a:ext cx="3916179" cy="20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g19.rajce.idnes.cz/d1902/4/4190/4190693_cf7251710bc29b90ba4a8ffd5cf2b6ae/images/d29_24418031.jpg?v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17" y="889268"/>
            <a:ext cx="8624743" cy="56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521" y="214807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Mexický záliv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4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ýsledek obrázku pro ropné hav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39" y="341746"/>
            <a:ext cx="57340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1517" y="150152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Ropa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5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1418</Words>
  <Application>Microsoft Office PowerPoint</Application>
  <PresentationFormat>Širokoúhlá obrazovka</PresentationFormat>
  <Paragraphs>488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Droid Serif</vt:lpstr>
      <vt:lpstr>inherit</vt:lpstr>
      <vt:lpstr>Times New Roman</vt:lpstr>
      <vt:lpstr>Verdana</vt:lpstr>
      <vt:lpstr>Motiv Office</vt:lpstr>
      <vt:lpstr>Základní suroviny průmyslové výroby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suroviny průmyslové výroby</dc:title>
  <dc:creator>user</dc:creator>
  <cp:lastModifiedBy>user</cp:lastModifiedBy>
  <cp:revision>40</cp:revision>
  <cp:lastPrinted>2017-04-18T14:11:27Z</cp:lastPrinted>
  <dcterms:created xsi:type="dcterms:W3CDTF">2017-01-16T09:28:07Z</dcterms:created>
  <dcterms:modified xsi:type="dcterms:W3CDTF">2017-04-18T15:19:36Z</dcterms:modified>
</cp:coreProperties>
</file>