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2" r:id="rId5"/>
    <p:sldId id="265" r:id="rId6"/>
    <p:sldId id="264" r:id="rId7"/>
    <p:sldId id="259" r:id="rId8"/>
    <p:sldId id="260" r:id="rId9"/>
    <p:sldId id="297" r:id="rId10"/>
    <p:sldId id="298" r:id="rId11"/>
    <p:sldId id="306" r:id="rId12"/>
    <p:sldId id="307" r:id="rId13"/>
    <p:sldId id="301" r:id="rId14"/>
    <p:sldId id="299" r:id="rId15"/>
    <p:sldId id="302" r:id="rId16"/>
    <p:sldId id="303" r:id="rId17"/>
    <p:sldId id="258" r:id="rId18"/>
    <p:sldId id="310" r:id="rId19"/>
    <p:sldId id="266" r:id="rId20"/>
    <p:sldId id="293" r:id="rId21"/>
    <p:sldId id="294" r:id="rId22"/>
    <p:sldId id="263" r:id="rId23"/>
    <p:sldId id="267" r:id="rId24"/>
    <p:sldId id="295" r:id="rId25"/>
    <p:sldId id="282" r:id="rId26"/>
    <p:sldId id="308" r:id="rId27"/>
    <p:sldId id="309" r:id="rId28"/>
    <p:sldId id="311" r:id="rId29"/>
    <p:sldId id="275" r:id="rId30"/>
    <p:sldId id="270" r:id="rId31"/>
    <p:sldId id="312" r:id="rId32"/>
    <p:sldId id="313" r:id="rId33"/>
    <p:sldId id="271" r:id="rId34"/>
    <p:sldId id="278" r:id="rId35"/>
    <p:sldId id="262" r:id="rId36"/>
    <p:sldId id="280" r:id="rId37"/>
    <p:sldId id="314" r:id="rId38"/>
    <p:sldId id="272" r:id="rId39"/>
    <p:sldId id="273" r:id="rId40"/>
    <p:sldId id="276" r:id="rId41"/>
    <p:sldId id="279" r:id="rId42"/>
    <p:sldId id="315" r:id="rId43"/>
    <p:sldId id="277" r:id="rId44"/>
    <p:sldId id="269" r:id="rId45"/>
    <p:sldId id="268" r:id="rId46"/>
    <p:sldId id="283" r:id="rId47"/>
    <p:sldId id="284" r:id="rId48"/>
    <p:sldId id="285" r:id="rId49"/>
    <p:sldId id="286" r:id="rId50"/>
    <p:sldId id="287" r:id="rId51"/>
    <p:sldId id="296" r:id="rId52"/>
    <p:sldId id="288" r:id="rId53"/>
    <p:sldId id="289" r:id="rId54"/>
    <p:sldId id="290" r:id="rId5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0447" autoAdjust="0"/>
  </p:normalViewPr>
  <p:slideViewPr>
    <p:cSldViewPr snapToGrid="0">
      <p:cViewPr varScale="1">
        <p:scale>
          <a:sx n="99" d="100"/>
          <a:sy n="99" d="100"/>
        </p:scale>
        <p:origin x="192" y="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66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7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21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67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97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25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09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3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8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98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F1BB-CB76-4ECA-9A3A-FFF71666D23E}" type="datetimeFigureOut">
              <a:rPr lang="cs-CZ" smtClean="0"/>
              <a:t>19.4.2017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1EFB-6B8D-4CCB-8AC9-797AE765F9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58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tgAz70_JY" TargetMode="External"/><Relationship Id="rId2" Type="http://schemas.openxmlformats.org/officeDocument/2006/relationships/hyperlink" Target="https://www.youtube.com/watch?v=o312f5u0Ep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X5lwbnAAcw" TargetMode="External"/><Relationship Id="rId4" Type="http://schemas.openxmlformats.org/officeDocument/2006/relationships/hyperlink" Target="https://www.youtube.com/watch?v=3WZZXPOsPN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312f5u0Epk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X5lwbnAAcw" TargetMode="External"/><Relationship Id="rId5" Type="http://schemas.openxmlformats.org/officeDocument/2006/relationships/hyperlink" Target="https://www.youtube.com/watch?v=3WZZXPOsPNI" TargetMode="External"/><Relationship Id="rId4" Type="http://schemas.openxmlformats.org/officeDocument/2006/relationships/hyperlink" Target="https://www.youtube.com/watch?v=RBtgAz70_J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tgAz70_JY" TargetMode="External"/><Relationship Id="rId2" Type="http://schemas.openxmlformats.org/officeDocument/2006/relationships/hyperlink" Target="https://www.youtube.com/watch?v=o312f5u0Ep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hyperlink" Target="https://www.youtube.com/watch?v=UX5lwbnAAcw" TargetMode="External"/><Relationship Id="rId4" Type="http://schemas.openxmlformats.org/officeDocument/2006/relationships/hyperlink" Target="https://www.youtube.com/watch?v=3WZZXPOsPNI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hOZqCVk5gE" TargetMode="External"/><Relationship Id="rId4" Type="http://schemas.openxmlformats.org/officeDocument/2006/relationships/hyperlink" Target="https://www.youtube.com/watch?v=r7giUCU8x_k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20rRKorXos" TargetMode="External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cGd-0kaTxs" TargetMode="Externa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3AbAnKs6c" TargetMode="External"/><Relationship Id="rId2" Type="http://schemas.openxmlformats.org/officeDocument/2006/relationships/hyperlink" Target="https://www.youtube.com/watch?v=bPLREpfZ63I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live.com/38892661/chiralita-a-jeji-vyznam-pro-zivot-a-chemii" TargetMode="External"/><Relationship Id="rId2" Type="http://schemas.openxmlformats.org/officeDocument/2006/relationships/hyperlink" Target="http://kubusz.net/axialni_chiralita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1710" y="25724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Struktura organických sloučenin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 </a:t>
            </a:r>
            <a:br>
              <a:rPr lang="cs-CZ" b="1" dirty="0" smtClean="0"/>
            </a:br>
            <a:r>
              <a:rPr lang="cs-CZ" b="1" dirty="0" smtClean="0">
                <a:solidFill>
                  <a:srgbClr val="00B050"/>
                </a:solidFill>
              </a:rPr>
              <a:t>Stereochemie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...ve výuce organické chemie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36435" y="5784129"/>
            <a:ext cx="9144000" cy="997671"/>
          </a:xfrm>
        </p:spPr>
        <p:txBody>
          <a:bodyPr/>
          <a:lstStyle/>
          <a:p>
            <a:r>
              <a:rPr lang="cs-CZ" dirty="0" smtClean="0"/>
              <a:t>Materiál určený pro podporu předmětu Didaktika organické chemie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059277" y="6333222"/>
            <a:ext cx="256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RNDr. </a:t>
            </a:r>
            <a:r>
              <a:rPr lang="cs-CZ" dirty="0" smtClean="0"/>
              <a:t>Milada </a:t>
            </a:r>
            <a:r>
              <a:rPr lang="cs-CZ" dirty="0"/>
              <a:t>Teplá, Ph.D.</a:t>
            </a:r>
          </a:p>
        </p:txBody>
      </p:sp>
    </p:spTree>
    <p:extLst>
      <p:ext uri="{BB962C8B-B14F-4D97-AF65-F5344CB8AC3E}">
        <p14:creationId xmlns:p14="http://schemas.microsoft.com/office/powerpoint/2010/main" val="17523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7449278" cy="48641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80226" y="1407097"/>
            <a:ext cx="53117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pecificky  definované  projekční  konvence:</a:t>
            </a:r>
          </a:p>
          <a:p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Fischerova</a:t>
            </a:r>
            <a:r>
              <a:rPr lang="cs-CZ" sz="2400" dirty="0" smtClean="0"/>
              <a:t> 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solidFill>
                  <a:srgbClr val="0000FF"/>
                </a:solidFill>
              </a:rPr>
              <a:t>Newmanova</a:t>
            </a:r>
            <a:r>
              <a:rPr lang="cs-CZ" sz="2400" dirty="0" smtClean="0"/>
              <a:t>  projekce,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rgbClr val="00B050"/>
                </a:solidFill>
              </a:rPr>
              <a:t>sawhorse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projection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(perspektivní znázornění řetězce) 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solidFill>
                  <a:srgbClr val="7030A0"/>
                </a:solidFill>
              </a:rPr>
              <a:t>wedge</a:t>
            </a:r>
            <a:r>
              <a:rPr lang="cs-CZ" sz="2400" b="1" dirty="0" smtClean="0"/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projection</a:t>
            </a:r>
            <a:r>
              <a:rPr lang="cs-CZ" sz="2400" dirty="0" smtClean="0"/>
              <a:t> (použití klínů)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 smtClean="0"/>
              <a:t>se řídí vlastními pravidly. </a:t>
            </a:r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dirty="0" smtClean="0"/>
              <a:t>(</a:t>
            </a:r>
            <a:r>
              <a:rPr lang="cs-CZ" dirty="0" err="1" smtClean="0"/>
              <a:t>Sawhorse</a:t>
            </a:r>
            <a:r>
              <a:rPr lang="cs-CZ" dirty="0" smtClean="0"/>
              <a:t> je v angličtině koza na řezání dřeva, kterou taková projekce může připomínat.)</a:t>
            </a:r>
            <a:endParaRPr lang="cs-CZ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81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80226" y="1407097"/>
            <a:ext cx="53117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pecificky  definované  projekční  konvence:</a:t>
            </a:r>
          </a:p>
          <a:p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Fischerova</a:t>
            </a:r>
            <a:r>
              <a:rPr lang="cs-CZ" sz="2400" dirty="0" smtClean="0"/>
              <a:t> 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solidFill>
                  <a:srgbClr val="0000FF"/>
                </a:solidFill>
              </a:rPr>
              <a:t>Newmanova</a:t>
            </a:r>
            <a:r>
              <a:rPr lang="cs-CZ" sz="2400" dirty="0" smtClean="0"/>
              <a:t>  projekce,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rgbClr val="00B050"/>
                </a:solidFill>
              </a:rPr>
              <a:t>sawhorse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projection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(perspektivní znázornění řetězce) 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solidFill>
                  <a:srgbClr val="7030A0"/>
                </a:solidFill>
              </a:rPr>
              <a:t>wedge</a:t>
            </a:r>
            <a:r>
              <a:rPr lang="cs-CZ" sz="2400" b="1" dirty="0" smtClean="0"/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projection</a:t>
            </a:r>
            <a:r>
              <a:rPr lang="cs-CZ" sz="2400" dirty="0" smtClean="0"/>
              <a:t> (použití klínů)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 smtClean="0"/>
              <a:t>se řídí vlastními pravidly. </a:t>
            </a:r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dirty="0" smtClean="0"/>
              <a:t>(</a:t>
            </a:r>
            <a:r>
              <a:rPr lang="cs-CZ" dirty="0" err="1" smtClean="0"/>
              <a:t>Sawhorse</a:t>
            </a:r>
            <a:r>
              <a:rPr lang="cs-CZ" dirty="0" smtClean="0"/>
              <a:t> je v angličtině koza na řezání dřeva, kterou taková projekce může připomínat.)</a:t>
            </a:r>
            <a:endParaRPr lang="cs-CZ" b="0" i="0" dirty="0">
              <a:effectLst/>
            </a:endParaRPr>
          </a:p>
        </p:txBody>
      </p:sp>
      <p:pic>
        <p:nvPicPr>
          <p:cNvPr id="1026" name="Picture 2" descr="Výsledek obrázku pro wedge projection open w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690812"/>
            <a:ext cx="6283482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sawhorse proj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7"/>
          <a:stretch/>
        </p:blipFill>
        <p:spPr bwMode="auto">
          <a:xfrm>
            <a:off x="106318" y="2768599"/>
            <a:ext cx="7000964" cy="265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80226" y="1407097"/>
            <a:ext cx="53117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pecificky  definované  projekční  konvence:</a:t>
            </a:r>
          </a:p>
          <a:p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Fischerova</a:t>
            </a:r>
            <a:r>
              <a:rPr lang="cs-CZ" sz="2400" dirty="0" smtClean="0"/>
              <a:t> 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solidFill>
                  <a:srgbClr val="0000FF"/>
                </a:solidFill>
              </a:rPr>
              <a:t>Newmanova</a:t>
            </a:r>
            <a:r>
              <a:rPr lang="cs-CZ" sz="2400" dirty="0" smtClean="0"/>
              <a:t>  projekce,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>
                <a:solidFill>
                  <a:srgbClr val="00B050"/>
                </a:solidFill>
              </a:rPr>
              <a:t>sawhorse</a:t>
            </a:r>
            <a:r>
              <a:rPr lang="cs-CZ" sz="2400" b="1" dirty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projection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smtClean="0"/>
              <a:t>(perspektivní znázornění řetězce) 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solidFill>
                  <a:srgbClr val="7030A0"/>
                </a:solidFill>
              </a:rPr>
              <a:t>wedge</a:t>
            </a:r>
            <a:r>
              <a:rPr lang="cs-CZ" sz="2400" b="1" dirty="0" smtClean="0"/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projection</a:t>
            </a:r>
            <a:r>
              <a:rPr lang="cs-CZ" sz="2400" dirty="0" smtClean="0"/>
              <a:t> (použití klínů)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 smtClean="0"/>
              <a:t>se řídí vlastními pravidly. </a:t>
            </a:r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dirty="0" smtClean="0"/>
              <a:t>(</a:t>
            </a:r>
            <a:r>
              <a:rPr lang="cs-CZ" dirty="0" err="1" smtClean="0"/>
              <a:t>Sawhorse</a:t>
            </a:r>
            <a:r>
              <a:rPr lang="cs-CZ" dirty="0" smtClean="0"/>
              <a:t> jev angličtině koza na řezání dřeva, kterou taková projekce může připomínat.)</a:t>
            </a:r>
            <a:endParaRPr lang="cs-CZ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198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060450" y="1257300"/>
            <a:ext cx="10598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Atomy  vodíku  </a:t>
            </a:r>
            <a:r>
              <a:rPr lang="cs-CZ" sz="2400" b="1" dirty="0"/>
              <a:t>na  </a:t>
            </a:r>
            <a:r>
              <a:rPr lang="cs-CZ" sz="2400" b="1" dirty="0" err="1"/>
              <a:t>stereogenních</a:t>
            </a:r>
            <a:r>
              <a:rPr lang="cs-CZ" sz="2400" b="1" dirty="0"/>
              <a:t>  centrech  </a:t>
            </a:r>
            <a:r>
              <a:rPr lang="cs-CZ" sz="2400" b="1" dirty="0" smtClean="0"/>
              <a:t>se uvádějí vždy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acyklických </a:t>
            </a:r>
            <a:r>
              <a:rPr lang="cs-CZ" sz="2400" dirty="0" smtClean="0"/>
              <a:t>strukturách (obr. 4) </a:t>
            </a:r>
            <a:r>
              <a:rPr lang="cs-CZ" sz="2400" dirty="0"/>
              <a:t>se </a:t>
            </a:r>
            <a:r>
              <a:rPr lang="cs-CZ" sz="2400" dirty="0" smtClean="0"/>
              <a:t>substituenty na  </a:t>
            </a:r>
            <a:r>
              <a:rPr lang="cs-CZ" sz="2400" b="1" dirty="0" err="1"/>
              <a:t>stereogenních</a:t>
            </a:r>
            <a:r>
              <a:rPr lang="cs-CZ" sz="2400" dirty="0"/>
              <a:t>  </a:t>
            </a:r>
            <a:r>
              <a:rPr lang="cs-CZ" sz="2400" b="1" dirty="0"/>
              <a:t>centrech</a:t>
            </a:r>
            <a:r>
              <a:rPr lang="cs-CZ" sz="2400" dirty="0"/>
              <a:t>  uvádějí  jako  směřující  nad  a  </a:t>
            </a:r>
            <a:r>
              <a:rPr lang="cs-CZ" sz="2400" dirty="0" smtClean="0"/>
              <a:t>pod rovinu </a:t>
            </a:r>
            <a:r>
              <a:rPr lang="cs-CZ" sz="2400" dirty="0"/>
              <a:t>nákresny; vazby znázorněné čarou základní tloušťky </a:t>
            </a:r>
            <a:r>
              <a:rPr lang="cs-CZ" sz="2400" dirty="0" smtClean="0"/>
              <a:t>leží v </a:t>
            </a:r>
            <a:r>
              <a:rPr lang="cs-CZ" sz="2400" dirty="0"/>
              <a:t>rovině položené do nákresny.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0000FF"/>
                </a:solidFill>
              </a:rPr>
              <a:t>Špička </a:t>
            </a:r>
            <a:r>
              <a:rPr lang="cs-CZ" sz="2400" b="1" dirty="0">
                <a:solidFill>
                  <a:srgbClr val="0000FF"/>
                </a:solidFill>
              </a:rPr>
              <a:t>klínu </a:t>
            </a:r>
            <a:r>
              <a:rPr lang="cs-CZ" sz="2400" dirty="0"/>
              <a:t>je vždy </a:t>
            </a:r>
            <a:r>
              <a:rPr lang="cs-CZ" sz="2400" dirty="0" smtClean="0"/>
              <a:t>připojena ke </a:t>
            </a:r>
            <a:r>
              <a:rPr lang="cs-CZ" sz="2400" b="1" dirty="0" err="1">
                <a:solidFill>
                  <a:srgbClr val="0000FF"/>
                </a:solidFill>
              </a:rPr>
              <a:t>stereogennímu</a:t>
            </a:r>
            <a:r>
              <a:rPr lang="cs-CZ" sz="2400" b="1" dirty="0">
                <a:solidFill>
                  <a:srgbClr val="0000FF"/>
                </a:solidFill>
              </a:rPr>
              <a:t> centru</a:t>
            </a:r>
            <a:r>
              <a:rPr lang="cs-CZ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-135" t="7332" r="135" b="7515"/>
          <a:stretch/>
        </p:blipFill>
        <p:spPr>
          <a:xfrm>
            <a:off x="1296986" y="3683000"/>
            <a:ext cx="9421813" cy="28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2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755774"/>
            <a:ext cx="9525644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3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62" y="1433512"/>
            <a:ext cx="9465729" cy="33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7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46065"/>
          <a:stretch/>
        </p:blipFill>
        <p:spPr>
          <a:xfrm>
            <a:off x="1651000" y="1042987"/>
            <a:ext cx="8826996" cy="251301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698624" y="5880785"/>
            <a:ext cx="9121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00FF"/>
                </a:solidFill>
              </a:rPr>
              <a:t>Je  také  velmi  důležité,  aby  </a:t>
            </a:r>
            <a:r>
              <a:rPr lang="cs-CZ" sz="2400" b="1" dirty="0" smtClean="0">
                <a:solidFill>
                  <a:srgbClr val="0000FF"/>
                </a:solidFill>
              </a:rPr>
              <a:t>vazba „</a:t>
            </a:r>
            <a:r>
              <a:rPr lang="cs-CZ" sz="2400" b="1" dirty="0">
                <a:solidFill>
                  <a:srgbClr val="0000FF"/>
                </a:solidFill>
              </a:rPr>
              <a:t>vzadu" byla řádně přerušena.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7890" b="7947"/>
          <a:stretch/>
        </p:blipFill>
        <p:spPr>
          <a:xfrm>
            <a:off x="1831975" y="3543300"/>
            <a:ext cx="7923730" cy="228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24400" y="6388100"/>
            <a:ext cx="210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Rovnoběžnost čar!!!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415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9379" y="252465"/>
            <a:ext cx="3567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3. Stereochemie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0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9379" y="252465"/>
            <a:ext cx="3567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3. Stereochemie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08364" y="1297779"/>
            <a:ext cx="9836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Stereochemie se </a:t>
            </a:r>
            <a:r>
              <a:rPr lang="cs-CZ" sz="3200" dirty="0"/>
              <a:t>zabývá </a:t>
            </a:r>
            <a:r>
              <a:rPr lang="cs-CZ" sz="3200" b="1" dirty="0">
                <a:solidFill>
                  <a:srgbClr val="0000FF"/>
                </a:solidFill>
              </a:rPr>
              <a:t>prostorovým uspořádáním atomů v molekulách</a:t>
            </a:r>
            <a:r>
              <a:rPr lang="cs-CZ" sz="3200" b="1" dirty="0"/>
              <a:t> </a:t>
            </a:r>
            <a:r>
              <a:rPr lang="cs-CZ" sz="3200" dirty="0"/>
              <a:t>a jeho vlivem na vlastnosti molekul a průběh chemických </a:t>
            </a:r>
            <a:r>
              <a:rPr lang="cs-CZ" sz="3200" dirty="0" smtClean="0"/>
              <a:t>reakcí.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4191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01476" y="316458"/>
            <a:ext cx="6685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Isomerie 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08364" y="1297779"/>
            <a:ext cx="9836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Isomerie </a:t>
            </a:r>
            <a:r>
              <a:rPr lang="cs-CZ" sz="3200" dirty="0"/>
              <a:t>je vzájemný stav dvou či více </a:t>
            </a:r>
            <a:r>
              <a:rPr lang="cs-CZ" sz="3200" dirty="0" smtClean="0"/>
              <a:t>molekul mající </a:t>
            </a:r>
            <a:r>
              <a:rPr lang="cs-CZ" sz="3200" dirty="0"/>
              <a:t>stejný sumární </a:t>
            </a:r>
            <a:r>
              <a:rPr lang="cs-CZ" sz="3200" dirty="0" smtClean="0"/>
              <a:t>vzorec, avšak které se liší strukturním </a:t>
            </a:r>
            <a:r>
              <a:rPr lang="cs-CZ" sz="3200" dirty="0"/>
              <a:t>uspořádáním atomů v molekule. 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427295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27756" y="181297"/>
            <a:ext cx="2630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1. Struktura</a:t>
            </a:r>
            <a:endParaRPr lang="cs-CZ" sz="4000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/>
          <p:cNvCxnSpPr>
            <a:stCxn id="2" idx="2"/>
          </p:cNvCxnSpPr>
          <p:nvPr/>
        </p:nvCxnSpPr>
        <p:spPr>
          <a:xfrm flipH="1">
            <a:off x="2752172" y="889183"/>
            <a:ext cx="3090913" cy="49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ýsledek obrázku pro cyklohex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8" y="2833919"/>
            <a:ext cx="1976196" cy="11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yklohex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68" y="2697592"/>
            <a:ext cx="1110436" cy="14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50597" y="1383037"/>
            <a:ext cx="5203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Konstituce</a:t>
            </a:r>
            <a:r>
              <a:rPr lang="cs-CZ" sz="2400" b="1" dirty="0"/>
              <a:t> </a:t>
            </a:r>
            <a:r>
              <a:rPr lang="cs-CZ" sz="2400" dirty="0" smtClean="0"/>
              <a:t>popisuje </a:t>
            </a:r>
            <a:r>
              <a:rPr lang="cs-CZ" sz="2400" dirty="0"/>
              <a:t>druh a pořadí atomů i vazeb v molekule bez ohledu na jejich prostorové uspořádání. </a:t>
            </a:r>
          </a:p>
        </p:txBody>
      </p:sp>
    </p:spTree>
    <p:extLst>
      <p:ext uri="{BB962C8B-B14F-4D97-AF65-F5344CB8AC3E}">
        <p14:creationId xmlns:p14="http://schemas.microsoft.com/office/powerpoint/2010/main" val="17402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01476" y="316458"/>
            <a:ext cx="6685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Isomerie 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08364" y="1297779"/>
            <a:ext cx="9836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Isomerie </a:t>
            </a:r>
            <a:r>
              <a:rPr lang="cs-CZ" sz="3200" dirty="0"/>
              <a:t>je vzájemný stav dvou či více </a:t>
            </a:r>
            <a:r>
              <a:rPr lang="cs-CZ" sz="3200" dirty="0" smtClean="0"/>
              <a:t>molekul mající </a:t>
            </a:r>
            <a:r>
              <a:rPr lang="cs-CZ" sz="3200" dirty="0"/>
              <a:t>stejný sumární </a:t>
            </a:r>
            <a:r>
              <a:rPr lang="cs-CZ" sz="3200" dirty="0" smtClean="0"/>
              <a:t>vzorec, avšak které se liší strukturním </a:t>
            </a:r>
            <a:r>
              <a:rPr lang="cs-CZ" sz="3200" dirty="0"/>
              <a:t>uspořádáním atomů v molekule. </a:t>
            </a:r>
            <a:endParaRPr lang="cs-CZ" sz="3200" dirty="0" smtClean="0"/>
          </a:p>
        </p:txBody>
      </p:sp>
      <p:cxnSp>
        <p:nvCxnSpPr>
          <p:cNvPr id="7" name="Přímá spojnice se šipkou 6"/>
          <p:cNvCxnSpPr>
            <a:stCxn id="4" idx="2"/>
            <a:endCxn id="10" idx="0"/>
          </p:cNvCxnSpPr>
          <p:nvPr/>
        </p:nvCxnSpPr>
        <p:spPr>
          <a:xfrm flipH="1">
            <a:off x="3532955" y="2867439"/>
            <a:ext cx="2493773" cy="56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084971" y="3431301"/>
            <a:ext cx="489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A) Konstituční (strukturní) isomery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36" name="Přímá spojnice se šipkou 35"/>
          <p:cNvCxnSpPr>
            <a:stCxn id="10" idx="2"/>
            <a:endCxn id="43" idx="0"/>
          </p:cNvCxnSpPr>
          <p:nvPr/>
        </p:nvCxnSpPr>
        <p:spPr>
          <a:xfrm flipH="1">
            <a:off x="850425" y="3892966"/>
            <a:ext cx="2682530" cy="1041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stCxn id="10" idx="2"/>
            <a:endCxn id="44" idx="0"/>
          </p:cNvCxnSpPr>
          <p:nvPr/>
        </p:nvCxnSpPr>
        <p:spPr>
          <a:xfrm flipH="1">
            <a:off x="1983909" y="3892966"/>
            <a:ext cx="1549046" cy="215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0" idx="2"/>
            <a:endCxn id="45" idx="0"/>
          </p:cNvCxnSpPr>
          <p:nvPr/>
        </p:nvCxnSpPr>
        <p:spPr>
          <a:xfrm>
            <a:off x="3532955" y="3892966"/>
            <a:ext cx="796282" cy="215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10" idx="2"/>
            <a:endCxn id="46" idx="0"/>
          </p:cNvCxnSpPr>
          <p:nvPr/>
        </p:nvCxnSpPr>
        <p:spPr>
          <a:xfrm>
            <a:off x="3532955" y="3892966"/>
            <a:ext cx="1414272" cy="113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359361" y="4934315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řetězová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455367" y="6043452"/>
            <a:ext cx="10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polohová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308733" y="6043452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Funkční (skupinová)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4329237" y="5025255"/>
            <a:ext cx="123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tautomerie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10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01476" y="316458"/>
            <a:ext cx="6685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Isomerie 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08364" y="1297779"/>
            <a:ext cx="9836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Isomerie </a:t>
            </a:r>
            <a:r>
              <a:rPr lang="cs-CZ" sz="3200" dirty="0"/>
              <a:t>je vzájemný stav dvou či více </a:t>
            </a:r>
            <a:r>
              <a:rPr lang="cs-CZ" sz="3200" dirty="0" smtClean="0"/>
              <a:t>molekul mající </a:t>
            </a:r>
            <a:r>
              <a:rPr lang="cs-CZ" sz="3200" dirty="0"/>
              <a:t>stejný sumární </a:t>
            </a:r>
            <a:r>
              <a:rPr lang="cs-CZ" sz="3200" dirty="0" smtClean="0"/>
              <a:t>vzorec, avšak které se liší strukturním </a:t>
            </a:r>
            <a:r>
              <a:rPr lang="cs-CZ" sz="3200" dirty="0"/>
              <a:t>uspořádáním atomů v molekule. </a:t>
            </a:r>
            <a:endParaRPr lang="cs-CZ" sz="3200" dirty="0" smtClean="0"/>
          </a:p>
        </p:txBody>
      </p:sp>
      <p:cxnSp>
        <p:nvCxnSpPr>
          <p:cNvPr id="7" name="Přímá spojnice se šipkou 6"/>
          <p:cNvCxnSpPr>
            <a:stCxn id="4" idx="2"/>
            <a:endCxn id="10" idx="0"/>
          </p:cNvCxnSpPr>
          <p:nvPr/>
        </p:nvCxnSpPr>
        <p:spPr>
          <a:xfrm flipH="1">
            <a:off x="3532955" y="2867439"/>
            <a:ext cx="2493773" cy="56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4" idx="2"/>
            <a:endCxn id="14" idx="0"/>
          </p:cNvCxnSpPr>
          <p:nvPr/>
        </p:nvCxnSpPr>
        <p:spPr>
          <a:xfrm>
            <a:off x="6026728" y="2867439"/>
            <a:ext cx="2691854" cy="546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084971" y="3431301"/>
            <a:ext cx="489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A) Konstituční (strukturní) isomery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63464" y="3414309"/>
            <a:ext cx="531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B) Stereoisomery (konfigurační isomery)</a:t>
            </a:r>
            <a:endParaRPr lang="cs-CZ" sz="2400" b="1" dirty="0">
              <a:solidFill>
                <a:srgbClr val="00B050"/>
              </a:solidFill>
            </a:endParaRPr>
          </a:p>
        </p:txBody>
      </p:sp>
      <p:cxnSp>
        <p:nvCxnSpPr>
          <p:cNvPr id="20" name="Přímá spojnice se šipkou 19"/>
          <p:cNvCxnSpPr>
            <a:stCxn id="14" idx="2"/>
            <a:endCxn id="23" idx="0"/>
          </p:cNvCxnSpPr>
          <p:nvPr/>
        </p:nvCxnSpPr>
        <p:spPr>
          <a:xfrm flipH="1">
            <a:off x="6897763" y="3875974"/>
            <a:ext cx="1820819" cy="68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4" idx="2"/>
            <a:endCxn id="27" idx="0"/>
          </p:cNvCxnSpPr>
          <p:nvPr/>
        </p:nvCxnSpPr>
        <p:spPr>
          <a:xfrm flipH="1">
            <a:off x="8549465" y="3875974"/>
            <a:ext cx="169117" cy="1169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6204784" y="4564382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</a:lstStyle>
          <a:p>
            <a:r>
              <a:rPr lang="cs-CZ" dirty="0" err="1"/>
              <a:t>Enantiomery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633445" y="5045969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</a:lstStyle>
          <a:p>
            <a:r>
              <a:rPr lang="cs-CZ" dirty="0" err="1"/>
              <a:t>Diastereoisomery</a:t>
            </a:r>
            <a:endParaRPr lang="cs-CZ" dirty="0"/>
          </a:p>
        </p:txBody>
      </p:sp>
      <p:cxnSp>
        <p:nvCxnSpPr>
          <p:cNvPr id="36" name="Přímá spojnice se šipkou 35"/>
          <p:cNvCxnSpPr>
            <a:stCxn id="10" idx="2"/>
            <a:endCxn id="43" idx="0"/>
          </p:cNvCxnSpPr>
          <p:nvPr/>
        </p:nvCxnSpPr>
        <p:spPr>
          <a:xfrm flipH="1">
            <a:off x="850425" y="3892966"/>
            <a:ext cx="2682530" cy="1041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>
            <a:stCxn id="10" idx="2"/>
            <a:endCxn id="44" idx="0"/>
          </p:cNvCxnSpPr>
          <p:nvPr/>
        </p:nvCxnSpPr>
        <p:spPr>
          <a:xfrm flipH="1">
            <a:off x="1983909" y="3892966"/>
            <a:ext cx="1549046" cy="215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0" idx="2"/>
            <a:endCxn id="45" idx="0"/>
          </p:cNvCxnSpPr>
          <p:nvPr/>
        </p:nvCxnSpPr>
        <p:spPr>
          <a:xfrm>
            <a:off x="3532955" y="3892966"/>
            <a:ext cx="796282" cy="215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10" idx="2"/>
            <a:endCxn id="46" idx="0"/>
          </p:cNvCxnSpPr>
          <p:nvPr/>
        </p:nvCxnSpPr>
        <p:spPr>
          <a:xfrm>
            <a:off x="3532955" y="3892966"/>
            <a:ext cx="1414272" cy="113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359361" y="4934315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řetězová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1455367" y="6043452"/>
            <a:ext cx="10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polohová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308733" y="6043452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Funkční (skupinová)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4329237" y="5025255"/>
            <a:ext cx="123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tautomerie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9686843" y="4563590"/>
            <a:ext cx="2212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00FF"/>
                </a:solidFill>
              </a:rPr>
              <a:t>C)</a:t>
            </a:r>
            <a:r>
              <a:rPr lang="cs-CZ" sz="2400" b="1" dirty="0">
                <a:solidFill>
                  <a:srgbClr val="0000FF"/>
                </a:solidFill>
              </a:rPr>
              <a:t> </a:t>
            </a:r>
            <a:r>
              <a:rPr lang="cs-CZ" sz="2400" b="1" dirty="0" smtClean="0">
                <a:solidFill>
                  <a:srgbClr val="0000FF"/>
                </a:solidFill>
              </a:rPr>
              <a:t>Konformační </a:t>
            </a:r>
          </a:p>
          <a:p>
            <a:pPr algn="ctr"/>
            <a:r>
              <a:rPr lang="cs-CZ" sz="2400" b="1" dirty="0" smtClean="0">
                <a:solidFill>
                  <a:srgbClr val="0000FF"/>
                </a:solidFill>
              </a:rPr>
              <a:t>isomery</a:t>
            </a:r>
            <a:endParaRPr lang="cs-CZ" sz="2400" b="1" dirty="0">
              <a:solidFill>
                <a:srgbClr val="0000FF"/>
              </a:solidFill>
            </a:endParaRPr>
          </a:p>
        </p:txBody>
      </p:sp>
      <p:cxnSp>
        <p:nvCxnSpPr>
          <p:cNvPr id="76" name="Přímá spojnice se šipkou 75"/>
          <p:cNvCxnSpPr>
            <a:stCxn id="14" idx="2"/>
            <a:endCxn id="59" idx="0"/>
          </p:cNvCxnSpPr>
          <p:nvPr/>
        </p:nvCxnSpPr>
        <p:spPr>
          <a:xfrm>
            <a:off x="8718582" y="3875974"/>
            <a:ext cx="2074462" cy="68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69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42047" y="298648"/>
            <a:ext cx="733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A) Konstituční </a:t>
            </a:r>
            <a:r>
              <a:rPr lang="cs-CZ" sz="4000" dirty="0">
                <a:solidFill>
                  <a:srgbClr val="FF0000"/>
                </a:solidFill>
              </a:rPr>
              <a:t>(strukturní) isomery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39416" y="1412210"/>
            <a:ext cx="1274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řetězová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80322" y="4546401"/>
            <a:ext cx="1378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polohová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04802" y="4792622"/>
            <a:ext cx="272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Funkční (skupinová)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9144734" y="2355404"/>
            <a:ext cx="16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tautomerie</a:t>
            </a:r>
            <a:endParaRPr lang="cs-CZ" sz="2400" b="1" dirty="0"/>
          </a:p>
        </p:txBody>
      </p:sp>
      <p:pic>
        <p:nvPicPr>
          <p:cNvPr id="8198" name="Picture 6" descr="Výsledek obrázku pro keto en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61" y="2941374"/>
            <a:ext cx="3440934" cy="12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26" y="5293127"/>
            <a:ext cx="1943100" cy="15430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899" y="4582418"/>
            <a:ext cx="4057650" cy="1866900"/>
          </a:xfrm>
          <a:prstGeom prst="rect">
            <a:avLst/>
          </a:prstGeom>
        </p:spPr>
      </p:pic>
      <p:cxnSp>
        <p:nvCxnSpPr>
          <p:cNvPr id="11" name="Přímá spojnice se šipkou 10"/>
          <p:cNvCxnSpPr>
            <a:stCxn id="3" idx="2"/>
            <a:endCxn id="5" idx="3"/>
          </p:cNvCxnSpPr>
          <p:nvPr/>
        </p:nvCxnSpPr>
        <p:spPr>
          <a:xfrm flipH="1">
            <a:off x="2813547" y="1006534"/>
            <a:ext cx="3197133" cy="636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3" idx="2"/>
            <a:endCxn id="6" idx="0"/>
          </p:cNvCxnSpPr>
          <p:nvPr/>
        </p:nvCxnSpPr>
        <p:spPr>
          <a:xfrm flipH="1">
            <a:off x="1969485" y="1006534"/>
            <a:ext cx="4041195" cy="3539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3" idx="2"/>
            <a:endCxn id="7" idx="0"/>
          </p:cNvCxnSpPr>
          <p:nvPr/>
        </p:nvCxnSpPr>
        <p:spPr>
          <a:xfrm flipH="1">
            <a:off x="5865976" y="1006534"/>
            <a:ext cx="144704" cy="3786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3" idx="2"/>
            <a:endCxn id="8" idx="1"/>
          </p:cNvCxnSpPr>
          <p:nvPr/>
        </p:nvCxnSpPr>
        <p:spPr>
          <a:xfrm>
            <a:off x="6010680" y="1006534"/>
            <a:ext cx="3134054" cy="1579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s://upload.wikimedia.org/wikipedia/commons/5/55/Izomery_pentan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0" y="1861498"/>
            <a:ext cx="6787662" cy="17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uten.sv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98"/>
          <a:stretch/>
        </p:blipFill>
        <p:spPr bwMode="auto">
          <a:xfrm>
            <a:off x="-206867" y="5280630"/>
            <a:ext cx="4181475" cy="5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85051" y="297869"/>
            <a:ext cx="3757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B) Stereoisomery</a:t>
            </a:r>
            <a:endParaRPr lang="cs-CZ" sz="4000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5563" y="1283855"/>
            <a:ext cx="1068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Stereogenní</a:t>
            </a:r>
            <a:r>
              <a:rPr lang="cs-CZ" sz="2400" b="1" dirty="0" smtClean="0">
                <a:solidFill>
                  <a:srgbClr val="00B050"/>
                </a:solidFill>
              </a:rPr>
              <a:t> jednotka (prvek)  </a:t>
            </a:r>
            <a:r>
              <a:rPr lang="cs-CZ" dirty="0" smtClean="0"/>
              <a:t>– strukturní motiv v molekule, ve kterém dochází k jevu stereoisomerie</a:t>
            </a:r>
            <a:endParaRPr lang="cs-CZ" dirty="0"/>
          </a:p>
        </p:txBody>
      </p:sp>
      <p:cxnSp>
        <p:nvCxnSpPr>
          <p:cNvPr id="5" name="Přímá spojnice se šipkou 4"/>
          <p:cNvCxnSpPr>
            <a:stCxn id="3" idx="2"/>
            <a:endCxn id="6" idx="0"/>
          </p:cNvCxnSpPr>
          <p:nvPr/>
        </p:nvCxnSpPr>
        <p:spPr>
          <a:xfrm flipH="1">
            <a:off x="2331217" y="1745520"/>
            <a:ext cx="3307668" cy="52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95563" y="2272573"/>
            <a:ext cx="407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Stereogenní</a:t>
            </a:r>
            <a:r>
              <a:rPr lang="cs-CZ" b="1" dirty="0" smtClean="0"/>
              <a:t> centrum </a:t>
            </a:r>
            <a:r>
              <a:rPr lang="cs-CZ" dirty="0" smtClean="0"/>
              <a:t>(např. chirální uhlík)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3" idx="2"/>
            <a:endCxn id="13" idx="0"/>
          </p:cNvCxnSpPr>
          <p:nvPr/>
        </p:nvCxnSpPr>
        <p:spPr>
          <a:xfrm>
            <a:off x="5638885" y="1745520"/>
            <a:ext cx="1541298" cy="91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3" idx="2"/>
            <a:endCxn id="17" idx="0"/>
          </p:cNvCxnSpPr>
          <p:nvPr/>
        </p:nvCxnSpPr>
        <p:spPr>
          <a:xfrm>
            <a:off x="5638885" y="1745520"/>
            <a:ext cx="5276215" cy="17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870768" y="2660744"/>
            <a:ext cx="461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Skupina substituentů na dvojné </a:t>
            </a:r>
            <a:r>
              <a:rPr lang="cs-CZ" b="1" dirty="0" smtClean="0"/>
              <a:t>vazbě či kruhu</a:t>
            </a:r>
          </a:p>
          <a:p>
            <a:r>
              <a:rPr lang="cs-CZ" dirty="0" smtClean="0"/>
              <a:t>(</a:t>
            </a:r>
            <a:r>
              <a:rPr lang="cs-CZ" i="1" dirty="0" smtClean="0"/>
              <a:t>cis/trans</a:t>
            </a:r>
            <a:r>
              <a:rPr lang="cs-CZ" dirty="0" smtClean="0"/>
              <a:t> </a:t>
            </a:r>
            <a:r>
              <a:rPr lang="cs-CZ" dirty="0" smtClean="0"/>
              <a:t>isomerie)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9578452" y="1920979"/>
            <a:ext cx="267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Jiné</a:t>
            </a:r>
            <a:r>
              <a:rPr lang="cs-CZ" dirty="0" smtClean="0"/>
              <a:t> (např. axiální chiralita)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8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85051" y="297869"/>
            <a:ext cx="3757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B) Stereoisomery</a:t>
            </a:r>
            <a:endParaRPr lang="cs-CZ" sz="4000" dirty="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5563" y="1283855"/>
            <a:ext cx="10686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Stereogenní</a:t>
            </a:r>
            <a:r>
              <a:rPr lang="cs-CZ" sz="2400" b="1" dirty="0" smtClean="0">
                <a:solidFill>
                  <a:srgbClr val="00B050"/>
                </a:solidFill>
              </a:rPr>
              <a:t> jednotka (prvek)  </a:t>
            </a:r>
            <a:r>
              <a:rPr lang="cs-CZ" dirty="0" smtClean="0"/>
              <a:t>– strukturní motiv v molekule, ve kterém dochází k jevu stereoisomerie</a:t>
            </a:r>
            <a:endParaRPr lang="cs-CZ" dirty="0"/>
          </a:p>
        </p:txBody>
      </p:sp>
      <p:cxnSp>
        <p:nvCxnSpPr>
          <p:cNvPr id="5" name="Přímá spojnice se šipkou 4"/>
          <p:cNvCxnSpPr>
            <a:stCxn id="3" idx="2"/>
            <a:endCxn id="6" idx="0"/>
          </p:cNvCxnSpPr>
          <p:nvPr/>
        </p:nvCxnSpPr>
        <p:spPr>
          <a:xfrm flipH="1">
            <a:off x="2331217" y="1745520"/>
            <a:ext cx="3307668" cy="52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95563" y="2272573"/>
            <a:ext cx="407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Stereogenní</a:t>
            </a:r>
            <a:r>
              <a:rPr lang="cs-CZ" b="1" dirty="0" smtClean="0"/>
              <a:t> centrum </a:t>
            </a:r>
            <a:r>
              <a:rPr lang="cs-CZ" dirty="0" smtClean="0"/>
              <a:t>(např. chirální uhlík)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3" idx="2"/>
            <a:endCxn id="13" idx="0"/>
          </p:cNvCxnSpPr>
          <p:nvPr/>
        </p:nvCxnSpPr>
        <p:spPr>
          <a:xfrm>
            <a:off x="5638885" y="1745520"/>
            <a:ext cx="1541298" cy="915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3" idx="2"/>
            <a:endCxn id="17" idx="0"/>
          </p:cNvCxnSpPr>
          <p:nvPr/>
        </p:nvCxnSpPr>
        <p:spPr>
          <a:xfrm>
            <a:off x="5638885" y="1745520"/>
            <a:ext cx="5276215" cy="17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870768" y="2660744"/>
            <a:ext cx="461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Skupina substituentů na dvojné </a:t>
            </a:r>
            <a:r>
              <a:rPr lang="cs-CZ" b="1" dirty="0" smtClean="0"/>
              <a:t>vazbě či </a:t>
            </a:r>
            <a:r>
              <a:rPr lang="cs-CZ" b="1" dirty="0" smtClean="0"/>
              <a:t>kruh</a:t>
            </a:r>
            <a:r>
              <a:rPr lang="cs-CZ" b="1" dirty="0" smtClean="0"/>
              <a:t>u</a:t>
            </a:r>
            <a:endParaRPr lang="cs-CZ" b="1" dirty="0" smtClean="0"/>
          </a:p>
          <a:p>
            <a:r>
              <a:rPr lang="cs-CZ" dirty="0" smtClean="0"/>
              <a:t>(</a:t>
            </a:r>
            <a:r>
              <a:rPr lang="cs-CZ" i="1" dirty="0" smtClean="0"/>
              <a:t>cis/trans</a:t>
            </a:r>
            <a:r>
              <a:rPr lang="cs-CZ" dirty="0" smtClean="0"/>
              <a:t> isomerie)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9578452" y="1920979"/>
            <a:ext cx="267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Jiné</a:t>
            </a:r>
            <a:r>
              <a:rPr lang="cs-CZ" dirty="0" smtClean="0"/>
              <a:t> (např. axiální chiralita)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95563" y="3785058"/>
            <a:ext cx="858972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Chirální objekt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– každý objekt, který </a:t>
            </a:r>
            <a:r>
              <a:rPr lang="cs-CZ" b="1" dirty="0" smtClean="0"/>
              <a:t>není ztotožnitelný </a:t>
            </a:r>
            <a:r>
              <a:rPr lang="cs-CZ" dirty="0" smtClean="0"/>
              <a:t>se</a:t>
            </a:r>
            <a:r>
              <a:rPr lang="cs-CZ" b="1" dirty="0" smtClean="0"/>
              <a:t> </a:t>
            </a:r>
            <a:r>
              <a:rPr lang="cs-CZ" dirty="0" smtClean="0"/>
              <a:t>svým zrcadlovým obrazem.</a:t>
            </a:r>
          </a:p>
          <a:p>
            <a:r>
              <a:rPr lang="cs-CZ" sz="2400" b="1" dirty="0" err="1" smtClean="0"/>
              <a:t>Achirální</a:t>
            </a:r>
            <a:r>
              <a:rPr lang="cs-CZ" sz="2400" b="1" dirty="0" smtClean="0"/>
              <a:t> objekt </a:t>
            </a:r>
            <a:r>
              <a:rPr lang="cs-CZ" dirty="0" smtClean="0"/>
              <a:t>– je </a:t>
            </a:r>
            <a:r>
              <a:rPr lang="cs-CZ" dirty="0"/>
              <a:t>ztotožnitelný. </a:t>
            </a:r>
            <a:endParaRPr lang="cs-CZ" dirty="0" smtClean="0"/>
          </a:p>
          <a:p>
            <a:r>
              <a:rPr lang="cs-CZ" sz="2400" b="1" dirty="0" smtClean="0">
                <a:solidFill>
                  <a:srgbClr val="00B050"/>
                </a:solidFill>
              </a:rPr>
              <a:t>Chiralita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neztotožnitelnost</a:t>
            </a:r>
            <a:r>
              <a:rPr lang="cs-CZ" dirty="0" smtClean="0"/>
              <a:t> zrcadlového obrazu molekuly se svým vzorem.</a:t>
            </a:r>
          </a:p>
          <a:p>
            <a:endParaRPr lang="cs-CZ" dirty="0" smtClean="0"/>
          </a:p>
          <a:p>
            <a:r>
              <a:rPr lang="cs-CZ" dirty="0" smtClean="0"/>
              <a:t>Chiralita molekuly může být vyvolána přítomností </a:t>
            </a:r>
            <a:r>
              <a:rPr lang="cs-CZ" sz="2400" b="1" dirty="0" smtClean="0">
                <a:solidFill>
                  <a:srgbClr val="00B050"/>
                </a:solidFill>
              </a:rPr>
              <a:t>prvků chirality</a:t>
            </a:r>
            <a:r>
              <a:rPr lang="cs-CZ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Chirální centrum (centrální chiralita)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00FF"/>
                </a:solidFill>
              </a:rPr>
              <a:t>Chirální osa (axiální chiralita)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00FF"/>
                </a:solidFill>
              </a:rPr>
              <a:t>Chirální rovina (planární chiralita)</a:t>
            </a:r>
          </a:p>
        </p:txBody>
      </p:sp>
      <p:pic>
        <p:nvPicPr>
          <p:cNvPr id="25" name="Picture 2" descr="https://upload.wikimedia.org/wikipedia/commons/thumb/e/e8/Chirality_with_hands.svg/765px-Chirality_with_hand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63" y="4244379"/>
            <a:ext cx="3600710" cy="24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8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61743" y="298647"/>
            <a:ext cx="8255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Symetrie/asymetrie/chiralita molekuly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4" y="1332304"/>
            <a:ext cx="4241546" cy="217707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61743" y="298647"/>
            <a:ext cx="8255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Symetrie/asymetrie/chiralita molekuly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88" y="1199870"/>
            <a:ext cx="3749184" cy="24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4" y="1332304"/>
            <a:ext cx="4241546" cy="217707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61743" y="298647"/>
            <a:ext cx="8255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Symetrie/asymetrie/chiralita molekuly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88" y="1199870"/>
            <a:ext cx="3749184" cy="244194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8802" y="3835153"/>
            <a:ext cx="8043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Molekula je </a:t>
            </a:r>
            <a:r>
              <a:rPr lang="cs-CZ" sz="2000" b="1" dirty="0" smtClean="0">
                <a:solidFill>
                  <a:srgbClr val="FF0000"/>
                </a:solidFill>
              </a:rPr>
              <a:t>symetrická</a:t>
            </a:r>
            <a:r>
              <a:rPr lang="cs-CZ" sz="2000" dirty="0" smtClean="0"/>
              <a:t>, má-li alespoň jeden prvek symetrie.</a:t>
            </a:r>
          </a:p>
          <a:p>
            <a:r>
              <a:rPr lang="cs-CZ" sz="2000" dirty="0" smtClean="0"/>
              <a:t>Molekula je </a:t>
            </a:r>
            <a:r>
              <a:rPr lang="cs-CZ" sz="2000" b="1" dirty="0" smtClean="0">
                <a:solidFill>
                  <a:srgbClr val="0000FF"/>
                </a:solidFill>
              </a:rPr>
              <a:t>asymetrická</a:t>
            </a:r>
            <a:r>
              <a:rPr lang="cs-CZ" sz="2000" dirty="0" smtClean="0"/>
              <a:t>, nemá-li žádný prvek symetrie.</a:t>
            </a:r>
          </a:p>
          <a:p>
            <a:r>
              <a:rPr lang="cs-CZ" sz="2000" dirty="0" smtClean="0"/>
              <a:t>Molekuly a je </a:t>
            </a:r>
            <a:r>
              <a:rPr lang="cs-CZ" sz="2000" b="1" dirty="0" smtClean="0">
                <a:solidFill>
                  <a:srgbClr val="00B050"/>
                </a:solidFill>
              </a:rPr>
              <a:t>chirální</a:t>
            </a:r>
            <a:r>
              <a:rPr lang="cs-CZ" sz="2000" dirty="0" smtClean="0"/>
              <a:t>, pokud ji</a:t>
            </a:r>
            <a:r>
              <a:rPr lang="cs-CZ" sz="2000" dirty="0"/>
              <a:t> </a:t>
            </a:r>
            <a:r>
              <a:rPr lang="cs-CZ" sz="2000" b="1" dirty="0"/>
              <a:t>nelze ztotožnit s </a:t>
            </a:r>
            <a:r>
              <a:rPr lang="cs-CZ" sz="2000" b="1" dirty="0" smtClean="0"/>
              <a:t>svým zrcadlovým obrazem.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Molekuly jsou </a:t>
            </a:r>
            <a:r>
              <a:rPr lang="cs-CZ" sz="2000" b="1" dirty="0" err="1" smtClean="0">
                <a:solidFill>
                  <a:srgbClr val="7030A0"/>
                </a:solidFill>
              </a:rPr>
              <a:t>achirální</a:t>
            </a:r>
            <a:r>
              <a:rPr lang="cs-CZ" sz="2000" dirty="0" smtClean="0"/>
              <a:t>, jsou-li </a:t>
            </a:r>
            <a:r>
              <a:rPr lang="cs-CZ" sz="2000" dirty="0"/>
              <a:t>ztotožnitelné se svým </a:t>
            </a:r>
            <a:r>
              <a:rPr lang="cs-CZ" sz="2000" dirty="0" smtClean="0"/>
              <a:t>obrazem.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507" y="4235162"/>
            <a:ext cx="28860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4" y="1332304"/>
            <a:ext cx="4241546" cy="217707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61743" y="298647"/>
            <a:ext cx="8255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Symetrie/asymetrie/chiralita molekuly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388" y="1199870"/>
            <a:ext cx="3749184" cy="244194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8802" y="3835153"/>
            <a:ext cx="8168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Molekula je </a:t>
            </a:r>
            <a:r>
              <a:rPr lang="cs-CZ" sz="2000" b="1" dirty="0" smtClean="0">
                <a:solidFill>
                  <a:srgbClr val="FF0000"/>
                </a:solidFill>
              </a:rPr>
              <a:t>symetrická</a:t>
            </a:r>
            <a:r>
              <a:rPr lang="cs-CZ" sz="2000" dirty="0" smtClean="0"/>
              <a:t>, má-li alespoň jeden prvek symetrie.</a:t>
            </a:r>
          </a:p>
          <a:p>
            <a:r>
              <a:rPr lang="cs-CZ" sz="2000" dirty="0" smtClean="0"/>
              <a:t>Molekula je </a:t>
            </a:r>
            <a:r>
              <a:rPr lang="cs-CZ" sz="2000" b="1" dirty="0" smtClean="0">
                <a:solidFill>
                  <a:srgbClr val="0000FF"/>
                </a:solidFill>
              </a:rPr>
              <a:t>asymetrická</a:t>
            </a:r>
            <a:r>
              <a:rPr lang="cs-CZ" sz="2000" dirty="0" smtClean="0"/>
              <a:t>, nemá-li žádný prvek symetrie.</a:t>
            </a:r>
          </a:p>
          <a:p>
            <a:r>
              <a:rPr lang="cs-CZ" sz="2000" dirty="0" smtClean="0"/>
              <a:t>Molekuly a je </a:t>
            </a:r>
            <a:r>
              <a:rPr lang="cs-CZ" sz="2000" b="1" dirty="0" smtClean="0">
                <a:solidFill>
                  <a:srgbClr val="00B050"/>
                </a:solidFill>
              </a:rPr>
              <a:t>chirální</a:t>
            </a:r>
            <a:r>
              <a:rPr lang="cs-CZ" sz="2000" dirty="0" smtClean="0"/>
              <a:t>, pokud ji</a:t>
            </a:r>
            <a:r>
              <a:rPr lang="cs-CZ" sz="2000" dirty="0"/>
              <a:t> </a:t>
            </a:r>
            <a:r>
              <a:rPr lang="cs-CZ" sz="2000" b="1" dirty="0"/>
              <a:t>nelze ztotožnit s </a:t>
            </a:r>
            <a:r>
              <a:rPr lang="cs-CZ" sz="2000" b="1" dirty="0" smtClean="0"/>
              <a:t>svým zrcadlovým obrazem.</a:t>
            </a:r>
            <a:r>
              <a:rPr lang="cs-CZ" sz="2000" dirty="0" smtClean="0"/>
              <a:t> Molekuly jsou </a:t>
            </a:r>
            <a:r>
              <a:rPr lang="cs-CZ" sz="2000" b="1" dirty="0" err="1" smtClean="0">
                <a:solidFill>
                  <a:srgbClr val="7030A0"/>
                </a:solidFill>
              </a:rPr>
              <a:t>achirální</a:t>
            </a:r>
            <a:r>
              <a:rPr lang="cs-CZ" sz="2000" dirty="0" smtClean="0"/>
              <a:t>, jsou-li </a:t>
            </a:r>
            <a:r>
              <a:rPr lang="cs-CZ" sz="2000" dirty="0"/>
              <a:t>ztotožnitelné se svým </a:t>
            </a:r>
            <a:r>
              <a:rPr lang="cs-CZ" sz="2000" dirty="0" smtClean="0"/>
              <a:t>obrazem.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00B050"/>
                </a:solidFill>
              </a:rPr>
              <a:t>Chirální</a:t>
            </a:r>
            <a:r>
              <a:rPr lang="cs-CZ" sz="2000" dirty="0" smtClean="0">
                <a:solidFill>
                  <a:srgbClr val="00B050"/>
                </a:solidFill>
              </a:rPr>
              <a:t> </a:t>
            </a:r>
            <a:r>
              <a:rPr lang="cs-CZ" sz="2000" dirty="0" smtClean="0"/>
              <a:t>molekula </a:t>
            </a:r>
            <a:r>
              <a:rPr lang="cs-CZ" sz="2000" dirty="0"/>
              <a:t>je taková, která </a:t>
            </a:r>
            <a:r>
              <a:rPr lang="cs-CZ" sz="2000" b="1" dirty="0"/>
              <a:t>neobsahuje rotačně reflexní osy symetrie </a:t>
            </a:r>
            <a:r>
              <a:rPr lang="cs-CZ" sz="2000" b="1" dirty="0" smtClean="0"/>
              <a:t>(tedy ani rovinu ani střed symetrie)</a:t>
            </a:r>
            <a:r>
              <a:rPr lang="cs-CZ" sz="2000" dirty="0" smtClean="0"/>
              <a:t>. 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Avšak </a:t>
            </a:r>
            <a:r>
              <a:rPr lang="cs-CZ" sz="2000" dirty="0" smtClean="0">
                <a:solidFill>
                  <a:schemeClr val="bg1">
                    <a:lumMod val="65000"/>
                  </a:schemeClr>
                </a:solidFill>
              </a:rPr>
              <a:t>Přítomnost n-četné 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jednoduché osy symetrie není naproti tomu zábranou chirality. </a:t>
            </a:r>
            <a:endParaRPr lang="cs-CZ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2000" b="1" dirty="0" smtClean="0"/>
              <a:t>Každá asymetrická molekula je chirální, obráceně to platit nemusí.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507" y="4235162"/>
            <a:ext cx="28860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17" y="1424886"/>
            <a:ext cx="7333674" cy="50427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61743" y="298647"/>
            <a:ext cx="8255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Symetrie/asymetrie/chiralita molekuly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27756" y="181297"/>
            <a:ext cx="2630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1. Struktura</a:t>
            </a:r>
            <a:endParaRPr lang="cs-CZ" sz="4000" dirty="0">
              <a:solidFill>
                <a:srgbClr val="FF0000"/>
              </a:solidFill>
            </a:endParaRPr>
          </a:p>
        </p:txBody>
      </p:sp>
      <p:cxnSp>
        <p:nvCxnSpPr>
          <p:cNvPr id="5" name="Přímá spojnice se šipkou 4"/>
          <p:cNvCxnSpPr>
            <a:stCxn id="2" idx="2"/>
          </p:cNvCxnSpPr>
          <p:nvPr/>
        </p:nvCxnSpPr>
        <p:spPr>
          <a:xfrm flipH="1">
            <a:off x="2752172" y="889183"/>
            <a:ext cx="3090913" cy="49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" idx="2"/>
          </p:cNvCxnSpPr>
          <p:nvPr/>
        </p:nvCxnSpPr>
        <p:spPr>
          <a:xfrm>
            <a:off x="5843085" y="889183"/>
            <a:ext cx="3524495" cy="49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ýsledek obrázku pro cyklohex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08" y="2833919"/>
            <a:ext cx="1976196" cy="11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cyklohex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68" y="2697592"/>
            <a:ext cx="1110436" cy="14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cyklohex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88" y="2987116"/>
            <a:ext cx="4071674" cy="15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50597" y="1383037"/>
            <a:ext cx="5203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Konstituce</a:t>
            </a:r>
            <a:r>
              <a:rPr lang="cs-CZ" sz="2400" b="1" dirty="0"/>
              <a:t> </a:t>
            </a:r>
            <a:r>
              <a:rPr lang="cs-CZ" sz="2400" dirty="0" smtClean="0"/>
              <a:t>popisuje </a:t>
            </a:r>
            <a:r>
              <a:rPr lang="cs-CZ" sz="2400" dirty="0"/>
              <a:t>druh a pořadí atomů i vazeb v molekule bez ohledu na jejich prostorové uspořádání.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628606" y="1383037"/>
            <a:ext cx="5477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Konfigurace</a:t>
            </a:r>
            <a:r>
              <a:rPr lang="cs-CZ" sz="2400" dirty="0" smtClean="0"/>
              <a:t> </a:t>
            </a:r>
            <a:r>
              <a:rPr lang="cs-CZ" sz="2400" dirty="0"/>
              <a:t>vyjadřuje prostorové uspořádání atomů bez ohledu na rotaci kolem jednoduchých vazeb.</a:t>
            </a:r>
          </a:p>
        </p:txBody>
      </p:sp>
    </p:spTree>
    <p:extLst>
      <p:ext uri="{BB962C8B-B14F-4D97-AF65-F5344CB8AC3E}">
        <p14:creationId xmlns:p14="http://schemas.microsoft.com/office/powerpoint/2010/main" val="1194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28414" y="222448"/>
            <a:ext cx="38730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B050"/>
                </a:solidFill>
              </a:rPr>
              <a:t>B) Stereoisomery </a:t>
            </a:r>
          </a:p>
          <a:p>
            <a:pPr algn="ctr"/>
            <a:r>
              <a:rPr lang="cs-CZ" dirty="0" smtClean="0">
                <a:solidFill>
                  <a:srgbClr val="00B050"/>
                </a:solidFill>
              </a:rPr>
              <a:t>(vztah dvou isomerů vůči sobě)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3" name="Přímá spojnice se šipkou 2"/>
          <p:cNvCxnSpPr>
            <a:stCxn id="2" idx="2"/>
            <a:endCxn id="5" idx="0"/>
          </p:cNvCxnSpPr>
          <p:nvPr/>
        </p:nvCxnSpPr>
        <p:spPr>
          <a:xfrm flipH="1">
            <a:off x="1643740" y="1207333"/>
            <a:ext cx="4221198" cy="538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>
            <a:stCxn id="2" idx="2"/>
            <a:endCxn id="6" idx="0"/>
          </p:cNvCxnSpPr>
          <p:nvPr/>
        </p:nvCxnSpPr>
        <p:spPr>
          <a:xfrm>
            <a:off x="5864938" y="1207333"/>
            <a:ext cx="0" cy="1257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731439" y="1746243"/>
            <a:ext cx="182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</a:lstStyle>
          <a:p>
            <a:r>
              <a:rPr lang="cs-CZ" sz="2400" b="1" dirty="0" err="1">
                <a:solidFill>
                  <a:srgbClr val="00B050"/>
                </a:solidFill>
              </a:rPr>
              <a:t>Enantiomery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46367" y="2465030"/>
            <a:ext cx="2437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</a:lstStyle>
          <a:p>
            <a:r>
              <a:rPr lang="cs-CZ" sz="2400" b="1" dirty="0" err="1">
                <a:solidFill>
                  <a:srgbClr val="00B050"/>
                </a:solidFill>
              </a:rPr>
              <a:t>Diastereoisomery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73835" y="1561576"/>
            <a:ext cx="188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Konformační 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isomery</a:t>
            </a:r>
            <a:endParaRPr lang="cs-CZ" sz="2400" b="1" dirty="0">
              <a:solidFill>
                <a:srgbClr val="0000FF"/>
              </a:solidFill>
            </a:endParaRPr>
          </a:p>
        </p:txBody>
      </p:sp>
      <p:cxnSp>
        <p:nvCxnSpPr>
          <p:cNvPr id="8" name="Přímá spojnice se šipkou 7"/>
          <p:cNvCxnSpPr>
            <a:stCxn id="2" idx="2"/>
            <a:endCxn id="7" idx="1"/>
          </p:cNvCxnSpPr>
          <p:nvPr/>
        </p:nvCxnSpPr>
        <p:spPr>
          <a:xfrm>
            <a:off x="5864938" y="1207333"/>
            <a:ext cx="3308897" cy="769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418589" y="4883961"/>
            <a:ext cx="4661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 smtClean="0"/>
              <a:t>Úvod </a:t>
            </a:r>
            <a:r>
              <a:rPr lang="cs-CZ" sz="1200" b="1" dirty="0"/>
              <a:t>do chirality (optická aktivita, </a:t>
            </a:r>
            <a:r>
              <a:rPr lang="cs-CZ" sz="1200" b="1" dirty="0" err="1"/>
              <a:t>enantiomery</a:t>
            </a:r>
            <a:r>
              <a:rPr lang="cs-CZ" sz="1200" b="1" dirty="0"/>
              <a:t>)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u="sng" dirty="0">
                <a:hlinkClick r:id="rId2"/>
              </a:rPr>
              <a:t>https://www.youtube.com/watch?v=o312f5u0Epk</a:t>
            </a:r>
            <a:r>
              <a:rPr lang="cs-CZ" sz="1200" dirty="0"/>
              <a:t>  </a:t>
            </a:r>
            <a:br>
              <a:rPr lang="cs-CZ" sz="1200" dirty="0"/>
            </a:br>
            <a:r>
              <a:rPr lang="cs-CZ" sz="1200" u="sng" dirty="0">
                <a:hlinkClick r:id="rId3"/>
              </a:rPr>
              <a:t>https://www.youtube.com/watch?v=RBtgAz70_JY</a:t>
            </a:r>
            <a:r>
              <a:rPr lang="cs-CZ" sz="1200" dirty="0"/>
              <a:t>  </a:t>
            </a:r>
            <a:endParaRPr lang="cs-CZ" sz="1200" dirty="0" smtClean="0"/>
          </a:p>
          <a:p>
            <a:pPr algn="r"/>
            <a:r>
              <a:rPr lang="cs-CZ" sz="1200" dirty="0" smtClean="0"/>
              <a:t>(</a:t>
            </a:r>
            <a:r>
              <a:rPr lang="cs-CZ" sz="1200" dirty="0"/>
              <a:t>optická aktivita, </a:t>
            </a:r>
            <a:r>
              <a:rPr lang="cs-CZ" sz="1200" dirty="0" err="1"/>
              <a:t>enantiomer</a:t>
            </a:r>
            <a:r>
              <a:rPr lang="cs-CZ" sz="1200" dirty="0"/>
              <a:t>, stačí od 0:00 do 0:30) </a:t>
            </a:r>
          </a:p>
          <a:p>
            <a:pPr algn="r"/>
            <a:r>
              <a:rPr lang="cs-CZ" sz="1200" b="1" dirty="0"/>
              <a:t>Podobné video: chiralita, </a:t>
            </a:r>
            <a:r>
              <a:rPr lang="cs-CZ" sz="1200" b="1" dirty="0" err="1"/>
              <a:t>enantimery</a:t>
            </a:r>
            <a:endParaRPr lang="cs-CZ" sz="1200" dirty="0"/>
          </a:p>
          <a:p>
            <a:pPr algn="r"/>
            <a:r>
              <a:rPr lang="cs-CZ" sz="1200" u="sng" dirty="0">
                <a:hlinkClick r:id="rId4"/>
              </a:rPr>
              <a:t>https://www.youtube.com/watch?v=3WZZXPOsPNI</a:t>
            </a:r>
            <a:r>
              <a:rPr lang="cs-CZ" sz="1200" dirty="0"/>
              <a:t>  </a:t>
            </a:r>
          </a:p>
          <a:p>
            <a:pPr algn="r"/>
            <a:r>
              <a:rPr lang="cs-CZ" sz="1200" b="1" dirty="0" err="1" smtClean="0"/>
              <a:t>Enantiomery</a:t>
            </a:r>
            <a:r>
              <a:rPr lang="cs-CZ" sz="1200" b="1" dirty="0"/>
              <a:t>, </a:t>
            </a:r>
            <a:r>
              <a:rPr lang="cs-CZ" sz="1200" b="1" dirty="0" err="1"/>
              <a:t>diastereomery</a:t>
            </a:r>
            <a:r>
              <a:rPr lang="cs-CZ" sz="1200" b="1" dirty="0"/>
              <a:t>, </a:t>
            </a:r>
            <a:r>
              <a:rPr lang="cs-CZ" sz="1200" b="1" dirty="0" err="1"/>
              <a:t>mezoformy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b="1" dirty="0">
                <a:hlinkClick r:id="rId5"/>
              </a:rPr>
              <a:t>https</a:t>
            </a:r>
            <a:r>
              <a:rPr lang="cs-CZ" sz="1200" b="1" dirty="0" smtClean="0">
                <a:hlinkClick r:id="rId5"/>
              </a:rPr>
              <a:t>://www.youtube.com/watch?v=UX5lwbnAAcw</a:t>
            </a:r>
            <a:endParaRPr lang="cs-CZ" sz="1200" b="1" dirty="0" smtClean="0"/>
          </a:p>
          <a:p>
            <a:pPr algn="r"/>
            <a:r>
              <a:rPr lang="cs-CZ" sz="1200" b="1" dirty="0" smtClean="0"/>
              <a:t>D- </a:t>
            </a:r>
            <a:r>
              <a:rPr lang="cs-CZ" sz="1200" b="1" dirty="0"/>
              <a:t>a L-alanin</a:t>
            </a:r>
            <a:endParaRPr lang="cs-CZ" sz="1200" dirty="0"/>
          </a:p>
          <a:p>
            <a:pPr algn="r"/>
            <a:r>
              <a:rPr lang="cs-CZ" sz="1200" u="sng" dirty="0">
                <a:hlinkClick r:id="rId3"/>
              </a:rPr>
              <a:t>https://www.youtube.com/watch?v=RBtgAz70_JY</a:t>
            </a:r>
            <a:r>
              <a:rPr lang="cs-CZ" sz="1200" b="1" dirty="0" smtClean="0"/>
              <a:t>  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589074" y="3626676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  <a:endParaRPr lang="cs-CZ" dirty="0" smtClean="0"/>
          </a:p>
          <a:p>
            <a:endParaRPr lang="cs-CZ" dirty="0" smtClean="0"/>
          </a:p>
          <a:p>
            <a:pPr>
              <a:spcAft>
                <a:spcPts val="0"/>
              </a:spcAft>
            </a:pPr>
            <a:endParaRPr lang="cs-CZ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28414" y="222448"/>
            <a:ext cx="38730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B050"/>
                </a:solidFill>
              </a:rPr>
              <a:t>B) Stereoisomery </a:t>
            </a:r>
          </a:p>
          <a:p>
            <a:pPr algn="ctr"/>
            <a:r>
              <a:rPr lang="cs-CZ" dirty="0" smtClean="0">
                <a:solidFill>
                  <a:srgbClr val="00B050"/>
                </a:solidFill>
              </a:rPr>
              <a:t>(vztah dvou isomerů vůči sobě)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3" name="Přímá spojnice se šipkou 2"/>
          <p:cNvCxnSpPr>
            <a:stCxn id="2" idx="2"/>
            <a:endCxn id="5" idx="0"/>
          </p:cNvCxnSpPr>
          <p:nvPr/>
        </p:nvCxnSpPr>
        <p:spPr>
          <a:xfrm flipH="1">
            <a:off x="1643740" y="1207333"/>
            <a:ext cx="4221198" cy="538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>
            <a:stCxn id="2" idx="2"/>
            <a:endCxn id="6" idx="0"/>
          </p:cNvCxnSpPr>
          <p:nvPr/>
        </p:nvCxnSpPr>
        <p:spPr>
          <a:xfrm>
            <a:off x="5864938" y="1207333"/>
            <a:ext cx="0" cy="1257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731439" y="1746243"/>
            <a:ext cx="182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</a:lstStyle>
          <a:p>
            <a:r>
              <a:rPr lang="cs-CZ" sz="2400" b="1" dirty="0" err="1">
                <a:solidFill>
                  <a:srgbClr val="00B050"/>
                </a:solidFill>
              </a:rPr>
              <a:t>Enantiomery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46367" y="2465030"/>
            <a:ext cx="2437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</a:lstStyle>
          <a:p>
            <a:r>
              <a:rPr lang="cs-CZ" sz="2400" b="1" dirty="0" err="1">
                <a:solidFill>
                  <a:srgbClr val="00B050"/>
                </a:solidFill>
              </a:rPr>
              <a:t>Diastereoisomery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73835" y="1561576"/>
            <a:ext cx="188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Konformační 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isomery</a:t>
            </a:r>
            <a:endParaRPr lang="cs-CZ" sz="2400" b="1" dirty="0">
              <a:solidFill>
                <a:srgbClr val="0000FF"/>
              </a:solidFill>
            </a:endParaRPr>
          </a:p>
        </p:txBody>
      </p:sp>
      <p:cxnSp>
        <p:nvCxnSpPr>
          <p:cNvPr id="8" name="Přímá spojnice se šipkou 7"/>
          <p:cNvCxnSpPr>
            <a:stCxn id="2" idx="2"/>
            <a:endCxn id="7" idx="1"/>
          </p:cNvCxnSpPr>
          <p:nvPr/>
        </p:nvCxnSpPr>
        <p:spPr>
          <a:xfrm>
            <a:off x="5864938" y="1207333"/>
            <a:ext cx="3308897" cy="769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61981" y="2454129"/>
            <a:ext cx="2893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Dva chirální stereoisomery, které jsou ve vztahu vzor/zrcadlový obraz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09947" y="5605476"/>
            <a:ext cx="130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</a:lstStyle>
          <a:p>
            <a:r>
              <a:rPr lang="cs-CZ" sz="2400" b="1" dirty="0">
                <a:solidFill>
                  <a:srgbClr val="00B050"/>
                </a:solidFill>
              </a:rPr>
              <a:t>R</a:t>
            </a:r>
            <a:r>
              <a:rPr lang="cs-CZ" sz="2400" b="1" dirty="0" smtClean="0">
                <a:solidFill>
                  <a:srgbClr val="00B050"/>
                </a:solidFill>
              </a:rPr>
              <a:t>acemát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14861" y="6026941"/>
            <a:ext cx="289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Ekvimolární směs dvou </a:t>
            </a:r>
            <a:r>
              <a:rPr lang="cs-CZ" dirty="0" err="1" smtClean="0"/>
              <a:t>enatiomerů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" name="Picture 2" descr="https://upload.wikimedia.org/wikipedia/commons/thumb/e/e8/Chirality_with_hands.svg/765px-Chirality_with_hand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7" y="3458615"/>
            <a:ext cx="2797105" cy="189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7418589" y="4883961"/>
            <a:ext cx="4661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 smtClean="0"/>
              <a:t>Úvod </a:t>
            </a:r>
            <a:r>
              <a:rPr lang="cs-CZ" sz="1200" b="1" dirty="0"/>
              <a:t>do chirality (optická aktivita, </a:t>
            </a:r>
            <a:r>
              <a:rPr lang="cs-CZ" sz="1200" b="1" dirty="0" err="1"/>
              <a:t>enantiomery</a:t>
            </a:r>
            <a:r>
              <a:rPr lang="cs-CZ" sz="1200" b="1" dirty="0"/>
              <a:t>)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u="sng" dirty="0">
                <a:hlinkClick r:id="rId3"/>
              </a:rPr>
              <a:t>https://www.youtube.com/watch?v=o312f5u0Epk</a:t>
            </a:r>
            <a:r>
              <a:rPr lang="cs-CZ" sz="1200" dirty="0"/>
              <a:t>  </a:t>
            </a:r>
            <a:br>
              <a:rPr lang="cs-CZ" sz="1200" dirty="0"/>
            </a:br>
            <a:r>
              <a:rPr lang="cs-CZ" sz="1200" u="sng" dirty="0">
                <a:hlinkClick r:id="rId4"/>
              </a:rPr>
              <a:t>https://www.youtube.com/watch?v=RBtgAz70_JY</a:t>
            </a:r>
            <a:r>
              <a:rPr lang="cs-CZ" sz="1200" dirty="0"/>
              <a:t>  </a:t>
            </a:r>
            <a:endParaRPr lang="cs-CZ" sz="1200" dirty="0" smtClean="0"/>
          </a:p>
          <a:p>
            <a:pPr algn="r"/>
            <a:r>
              <a:rPr lang="cs-CZ" sz="1200" dirty="0" smtClean="0"/>
              <a:t>(</a:t>
            </a:r>
            <a:r>
              <a:rPr lang="cs-CZ" sz="1200" dirty="0"/>
              <a:t>optická aktivita, </a:t>
            </a:r>
            <a:r>
              <a:rPr lang="cs-CZ" sz="1200" dirty="0" err="1"/>
              <a:t>enantiomer</a:t>
            </a:r>
            <a:r>
              <a:rPr lang="cs-CZ" sz="1200" dirty="0"/>
              <a:t>, stačí od 0:00 do 0:30) </a:t>
            </a:r>
          </a:p>
          <a:p>
            <a:pPr algn="r"/>
            <a:r>
              <a:rPr lang="cs-CZ" sz="1200" b="1" dirty="0"/>
              <a:t>Podobné video: chiralita, </a:t>
            </a:r>
            <a:r>
              <a:rPr lang="cs-CZ" sz="1200" b="1" dirty="0" err="1"/>
              <a:t>enantimery</a:t>
            </a:r>
            <a:endParaRPr lang="cs-CZ" sz="1200" dirty="0"/>
          </a:p>
          <a:p>
            <a:pPr algn="r"/>
            <a:r>
              <a:rPr lang="cs-CZ" sz="1200" u="sng" dirty="0">
                <a:hlinkClick r:id="rId5"/>
              </a:rPr>
              <a:t>https://www.youtube.com/watch?v=3WZZXPOsPNI</a:t>
            </a:r>
            <a:r>
              <a:rPr lang="cs-CZ" sz="1200" dirty="0"/>
              <a:t>  </a:t>
            </a:r>
          </a:p>
          <a:p>
            <a:pPr algn="r"/>
            <a:r>
              <a:rPr lang="cs-CZ" sz="1200" b="1" dirty="0" err="1" smtClean="0"/>
              <a:t>Enantiomery</a:t>
            </a:r>
            <a:r>
              <a:rPr lang="cs-CZ" sz="1200" b="1" dirty="0"/>
              <a:t>, </a:t>
            </a:r>
            <a:r>
              <a:rPr lang="cs-CZ" sz="1200" b="1" dirty="0" err="1"/>
              <a:t>diastereomery</a:t>
            </a:r>
            <a:r>
              <a:rPr lang="cs-CZ" sz="1200" b="1" dirty="0"/>
              <a:t>, </a:t>
            </a:r>
            <a:r>
              <a:rPr lang="cs-CZ" sz="1200" b="1" dirty="0" err="1"/>
              <a:t>mezoformy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b="1" dirty="0">
                <a:hlinkClick r:id="rId6"/>
              </a:rPr>
              <a:t>https</a:t>
            </a:r>
            <a:r>
              <a:rPr lang="cs-CZ" sz="1200" b="1" dirty="0" smtClean="0">
                <a:hlinkClick r:id="rId6"/>
              </a:rPr>
              <a:t>://www.youtube.com/watch?v=UX5lwbnAAcw</a:t>
            </a:r>
            <a:endParaRPr lang="cs-CZ" sz="1200" b="1" dirty="0" smtClean="0"/>
          </a:p>
          <a:p>
            <a:pPr algn="r"/>
            <a:r>
              <a:rPr lang="cs-CZ" sz="1200" b="1" dirty="0" smtClean="0"/>
              <a:t>D- </a:t>
            </a:r>
            <a:r>
              <a:rPr lang="cs-CZ" sz="1200" b="1" dirty="0"/>
              <a:t>a L-alanin</a:t>
            </a:r>
            <a:endParaRPr lang="cs-CZ" sz="1200" dirty="0"/>
          </a:p>
          <a:p>
            <a:pPr algn="r"/>
            <a:r>
              <a:rPr lang="cs-CZ" sz="1200" u="sng" dirty="0">
                <a:hlinkClick r:id="rId4"/>
              </a:rPr>
              <a:t>https://www.youtube.com/watch?v=RBtgAz70_JY</a:t>
            </a:r>
            <a:r>
              <a:rPr lang="cs-CZ" sz="1200" b="1" dirty="0" smtClean="0"/>
              <a:t>  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589074" y="3626676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  <a:endParaRPr lang="cs-CZ" dirty="0" smtClean="0"/>
          </a:p>
          <a:p>
            <a:endParaRPr lang="cs-CZ" dirty="0" smtClean="0"/>
          </a:p>
          <a:p>
            <a:pPr>
              <a:spcAft>
                <a:spcPts val="0"/>
              </a:spcAft>
            </a:pPr>
            <a:endParaRPr lang="cs-CZ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28414" y="222448"/>
            <a:ext cx="387304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00B050"/>
                </a:solidFill>
              </a:rPr>
              <a:t>B) Stereoisomery </a:t>
            </a:r>
          </a:p>
          <a:p>
            <a:pPr algn="ctr"/>
            <a:r>
              <a:rPr lang="cs-CZ" dirty="0" smtClean="0">
                <a:solidFill>
                  <a:srgbClr val="00B050"/>
                </a:solidFill>
              </a:rPr>
              <a:t>(vztah dvou isomerů vůči sobě)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3" name="Přímá spojnice se šipkou 2"/>
          <p:cNvCxnSpPr>
            <a:stCxn id="2" idx="2"/>
            <a:endCxn id="5" idx="0"/>
          </p:cNvCxnSpPr>
          <p:nvPr/>
        </p:nvCxnSpPr>
        <p:spPr>
          <a:xfrm flipH="1">
            <a:off x="1643740" y="1207333"/>
            <a:ext cx="4221198" cy="538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>
            <a:stCxn id="2" idx="2"/>
            <a:endCxn id="6" idx="0"/>
          </p:cNvCxnSpPr>
          <p:nvPr/>
        </p:nvCxnSpPr>
        <p:spPr>
          <a:xfrm>
            <a:off x="5864938" y="1207333"/>
            <a:ext cx="0" cy="1257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731439" y="1746243"/>
            <a:ext cx="182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</a:lstStyle>
          <a:p>
            <a:r>
              <a:rPr lang="cs-CZ" sz="2400" b="1" dirty="0" err="1">
                <a:solidFill>
                  <a:srgbClr val="00B050"/>
                </a:solidFill>
              </a:rPr>
              <a:t>Enantiomery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46367" y="2465030"/>
            <a:ext cx="2437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</a:lstStyle>
          <a:p>
            <a:r>
              <a:rPr lang="cs-CZ" sz="2400" b="1" dirty="0" err="1">
                <a:solidFill>
                  <a:srgbClr val="00B050"/>
                </a:solidFill>
              </a:rPr>
              <a:t>Diastereoisomery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73835" y="1561576"/>
            <a:ext cx="188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Konformační 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isomery</a:t>
            </a:r>
            <a:endParaRPr lang="cs-CZ" sz="2400" b="1" dirty="0">
              <a:solidFill>
                <a:srgbClr val="0000FF"/>
              </a:solidFill>
            </a:endParaRPr>
          </a:p>
        </p:txBody>
      </p:sp>
      <p:cxnSp>
        <p:nvCxnSpPr>
          <p:cNvPr id="8" name="Přímá spojnice se šipkou 7"/>
          <p:cNvCxnSpPr>
            <a:stCxn id="2" idx="2"/>
            <a:endCxn id="7" idx="1"/>
          </p:cNvCxnSpPr>
          <p:nvPr/>
        </p:nvCxnSpPr>
        <p:spPr>
          <a:xfrm>
            <a:off x="5864938" y="1207333"/>
            <a:ext cx="3308897" cy="769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61981" y="2454129"/>
            <a:ext cx="2893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Dva chirální stereoisomery, které jsou ve vztahu vzor/zrcadlový obraz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646367" y="2962387"/>
            <a:ext cx="40594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Dva neidentické stereoisomery, které nejsou </a:t>
            </a:r>
            <a:r>
              <a:rPr lang="cs-CZ" dirty="0" err="1" smtClean="0"/>
              <a:t>enantiomery</a:t>
            </a:r>
            <a:r>
              <a:rPr lang="cs-CZ" dirty="0" smtClean="0"/>
              <a:t>.</a:t>
            </a:r>
          </a:p>
          <a:p>
            <a:r>
              <a:rPr lang="cs-CZ" dirty="0" smtClean="0"/>
              <a:t>Mohou být chirální i </a:t>
            </a:r>
            <a:r>
              <a:rPr lang="cs-CZ" dirty="0" err="1" smtClean="0"/>
              <a:t>achirální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/>
              <a:t>Achirální</a:t>
            </a:r>
            <a:r>
              <a:rPr lang="cs-CZ" b="1" dirty="0" smtClean="0"/>
              <a:t> </a:t>
            </a:r>
            <a:r>
              <a:rPr lang="cs-CZ" b="1" dirty="0" err="1" smtClean="0"/>
              <a:t>diastereoisomer</a:t>
            </a:r>
            <a:r>
              <a:rPr lang="cs-CZ" b="1" dirty="0" smtClean="0"/>
              <a:t> </a:t>
            </a:r>
            <a:r>
              <a:rPr lang="cs-CZ" dirty="0" smtClean="0"/>
              <a:t>je </a:t>
            </a:r>
            <a:r>
              <a:rPr lang="cs-CZ" sz="2400" b="1" dirty="0" err="1" smtClean="0">
                <a:solidFill>
                  <a:srgbClr val="00B050"/>
                </a:solidFill>
              </a:rPr>
              <a:t>mesoforma</a:t>
            </a:r>
            <a:r>
              <a:rPr lang="cs-CZ" dirty="0" smtClean="0"/>
              <a:t>, je-li ve skupině stereoisomerů (jeden konstituční vzorec) alespoň jeden </a:t>
            </a:r>
            <a:r>
              <a:rPr lang="cs-CZ" dirty="0" err="1" smtClean="0"/>
              <a:t>enantiomerní</a:t>
            </a:r>
            <a:r>
              <a:rPr lang="cs-CZ" dirty="0" smtClean="0"/>
              <a:t> pár.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418589" y="4883961"/>
            <a:ext cx="4661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 smtClean="0"/>
              <a:t>Úvod </a:t>
            </a:r>
            <a:r>
              <a:rPr lang="cs-CZ" sz="1200" b="1" dirty="0"/>
              <a:t>do chirality (optická aktivita, </a:t>
            </a:r>
            <a:r>
              <a:rPr lang="cs-CZ" sz="1200" b="1" dirty="0" err="1"/>
              <a:t>enantiomery</a:t>
            </a:r>
            <a:r>
              <a:rPr lang="cs-CZ" sz="1200" b="1" dirty="0"/>
              <a:t>)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u="sng" dirty="0">
                <a:hlinkClick r:id="rId2"/>
              </a:rPr>
              <a:t>https://www.youtube.com/watch?v=o312f5u0Epk</a:t>
            </a:r>
            <a:r>
              <a:rPr lang="cs-CZ" sz="1200" dirty="0"/>
              <a:t>  </a:t>
            </a:r>
            <a:br>
              <a:rPr lang="cs-CZ" sz="1200" dirty="0"/>
            </a:br>
            <a:r>
              <a:rPr lang="cs-CZ" sz="1200" u="sng" dirty="0">
                <a:hlinkClick r:id="rId3"/>
              </a:rPr>
              <a:t>https://www.youtube.com/watch?v=RBtgAz70_JY</a:t>
            </a:r>
            <a:r>
              <a:rPr lang="cs-CZ" sz="1200" dirty="0"/>
              <a:t>  </a:t>
            </a:r>
            <a:endParaRPr lang="cs-CZ" sz="1200" dirty="0" smtClean="0"/>
          </a:p>
          <a:p>
            <a:pPr algn="r"/>
            <a:r>
              <a:rPr lang="cs-CZ" sz="1200" dirty="0" smtClean="0"/>
              <a:t>(</a:t>
            </a:r>
            <a:r>
              <a:rPr lang="cs-CZ" sz="1200" dirty="0"/>
              <a:t>optická aktivita, </a:t>
            </a:r>
            <a:r>
              <a:rPr lang="cs-CZ" sz="1200" dirty="0" err="1"/>
              <a:t>enantiomer</a:t>
            </a:r>
            <a:r>
              <a:rPr lang="cs-CZ" sz="1200" dirty="0"/>
              <a:t>, stačí od 0:00 do 0:30) </a:t>
            </a:r>
          </a:p>
          <a:p>
            <a:pPr algn="r"/>
            <a:r>
              <a:rPr lang="cs-CZ" sz="1200" b="1" dirty="0"/>
              <a:t>Podobné video: chiralita, </a:t>
            </a:r>
            <a:r>
              <a:rPr lang="cs-CZ" sz="1200" b="1" dirty="0" err="1"/>
              <a:t>enantimery</a:t>
            </a:r>
            <a:endParaRPr lang="cs-CZ" sz="1200" dirty="0"/>
          </a:p>
          <a:p>
            <a:pPr algn="r"/>
            <a:r>
              <a:rPr lang="cs-CZ" sz="1200" u="sng" dirty="0">
                <a:hlinkClick r:id="rId4"/>
              </a:rPr>
              <a:t>https://www.youtube.com/watch?v=3WZZXPOsPNI</a:t>
            </a:r>
            <a:r>
              <a:rPr lang="cs-CZ" sz="1200" dirty="0"/>
              <a:t>  </a:t>
            </a:r>
          </a:p>
          <a:p>
            <a:pPr algn="r"/>
            <a:r>
              <a:rPr lang="cs-CZ" sz="1200" b="1" dirty="0" err="1" smtClean="0"/>
              <a:t>Enantiomery</a:t>
            </a:r>
            <a:r>
              <a:rPr lang="cs-CZ" sz="1200" b="1" dirty="0"/>
              <a:t>, </a:t>
            </a:r>
            <a:r>
              <a:rPr lang="cs-CZ" sz="1200" b="1" dirty="0" err="1"/>
              <a:t>diastereomery</a:t>
            </a:r>
            <a:r>
              <a:rPr lang="cs-CZ" sz="1200" b="1" dirty="0"/>
              <a:t>, </a:t>
            </a:r>
            <a:r>
              <a:rPr lang="cs-CZ" sz="1200" b="1" dirty="0" err="1"/>
              <a:t>mezoformy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b="1" dirty="0">
                <a:hlinkClick r:id="rId5"/>
              </a:rPr>
              <a:t>https</a:t>
            </a:r>
            <a:r>
              <a:rPr lang="cs-CZ" sz="1200" b="1" dirty="0" smtClean="0">
                <a:hlinkClick r:id="rId5"/>
              </a:rPr>
              <a:t>://www.youtube.com/watch?v=UX5lwbnAAcw</a:t>
            </a:r>
            <a:endParaRPr lang="cs-CZ" sz="1200" b="1" dirty="0" smtClean="0"/>
          </a:p>
          <a:p>
            <a:pPr algn="r"/>
            <a:r>
              <a:rPr lang="cs-CZ" sz="1200" b="1" dirty="0" smtClean="0"/>
              <a:t>D- </a:t>
            </a:r>
            <a:r>
              <a:rPr lang="cs-CZ" sz="1200" b="1" dirty="0"/>
              <a:t>a L-alanin</a:t>
            </a:r>
            <a:endParaRPr lang="cs-CZ" sz="1200" dirty="0"/>
          </a:p>
          <a:p>
            <a:pPr algn="r"/>
            <a:r>
              <a:rPr lang="cs-CZ" sz="1200" u="sng" dirty="0">
                <a:hlinkClick r:id="rId3"/>
              </a:rPr>
              <a:t>https://www.youtube.com/watch?v=RBtgAz70_JY</a:t>
            </a:r>
            <a:r>
              <a:rPr lang="cs-CZ" sz="1200" b="1" dirty="0" smtClean="0"/>
              <a:t>  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589074" y="3626676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  <a:endParaRPr lang="cs-CZ" dirty="0" smtClean="0"/>
          </a:p>
          <a:p>
            <a:endParaRPr lang="cs-CZ" dirty="0" smtClean="0"/>
          </a:p>
          <a:p>
            <a:pPr>
              <a:spcAft>
                <a:spcPts val="0"/>
              </a:spcAft>
            </a:pPr>
            <a:endParaRPr lang="cs-CZ" dirty="0">
              <a:ea typeface="Times New Roman" panose="02020603050405020304" pitchFamily="18" charset="0"/>
            </a:endParaRPr>
          </a:p>
        </p:txBody>
      </p:sp>
      <p:pic>
        <p:nvPicPr>
          <p:cNvPr id="1026" name="Picture 2" descr="Tartaric aci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5" y="3746090"/>
            <a:ext cx="4014175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6" y="1119550"/>
            <a:ext cx="7315200" cy="555378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78628" y="160102"/>
            <a:ext cx="9230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 smtClean="0">
                <a:solidFill>
                  <a:srgbClr val="00B050"/>
                </a:solidFill>
              </a:rPr>
              <a:t>Enantiomery</a:t>
            </a:r>
            <a:r>
              <a:rPr lang="cs-CZ" sz="4000" dirty="0" smtClean="0">
                <a:solidFill>
                  <a:srgbClr val="00B050"/>
                </a:solidFill>
              </a:rPr>
              <a:t>/</a:t>
            </a:r>
            <a:r>
              <a:rPr lang="cs-CZ" sz="4000" dirty="0" err="1" smtClean="0">
                <a:solidFill>
                  <a:srgbClr val="00B050"/>
                </a:solidFill>
              </a:rPr>
              <a:t>diastereoisomery</a:t>
            </a:r>
            <a:r>
              <a:rPr lang="cs-CZ" sz="4000" dirty="0" smtClean="0">
                <a:solidFill>
                  <a:srgbClr val="00B050"/>
                </a:solidFill>
              </a:rPr>
              <a:t>/</a:t>
            </a:r>
            <a:r>
              <a:rPr lang="cs-CZ" sz="4000" dirty="0" err="1" smtClean="0">
                <a:solidFill>
                  <a:srgbClr val="00B050"/>
                </a:solidFill>
              </a:rPr>
              <a:t>mesoformy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45974" y="363302"/>
            <a:ext cx="3844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Centrální chiralita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0218" y="1579418"/>
            <a:ext cx="6472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Asymetrický atom </a:t>
            </a:r>
            <a:r>
              <a:rPr lang="cs-CZ" sz="2400" dirty="0" smtClean="0"/>
              <a:t>uhlíku má 4 různé substituenty </a:t>
            </a:r>
            <a:endParaRPr lang="cs-CZ" sz="2400" dirty="0"/>
          </a:p>
        </p:txBody>
      </p:sp>
      <p:pic>
        <p:nvPicPr>
          <p:cNvPr id="5122" name="Picture 2" descr="https://upload.wikimedia.org/wikipedia/commons/5/56/Assignaci%C3%B3_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48" y="2392218"/>
            <a:ext cx="6245247" cy="362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83792" y="307884"/>
            <a:ext cx="6824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Absolutní / relativní konfigurace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0218" y="1579418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Prostorové uspořádání na každém z prvků chirality popisujeme pomocí </a:t>
            </a:r>
            <a:r>
              <a:rPr lang="cs-CZ" b="1" dirty="0" smtClean="0">
                <a:solidFill>
                  <a:srgbClr val="FF0000"/>
                </a:solidFill>
              </a:rPr>
              <a:t>absolutní konfigurace </a:t>
            </a:r>
            <a:r>
              <a:rPr lang="cs-CZ" dirty="0" smtClean="0"/>
              <a:t>(např. </a:t>
            </a:r>
            <a:r>
              <a:rPr lang="cs-CZ" i="1" dirty="0" smtClean="0"/>
              <a:t>R/S, P/M</a:t>
            </a:r>
            <a:r>
              <a:rPr lang="cs-CZ" dirty="0" smtClean="0"/>
              <a:t>, </a:t>
            </a:r>
            <a:r>
              <a:rPr lang="cs-CZ" cap="small" dirty="0" smtClean="0"/>
              <a:t>d</a:t>
            </a:r>
            <a:r>
              <a:rPr lang="cs-CZ" dirty="0" smtClean="0"/>
              <a:t>-,</a:t>
            </a:r>
            <a:r>
              <a:rPr lang="cs-CZ" cap="small" dirty="0"/>
              <a:t>l</a:t>
            </a:r>
            <a:r>
              <a:rPr lang="cs-CZ" dirty="0" smtClean="0"/>
              <a:t>- u sacharidů).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97" y="2097549"/>
            <a:ext cx="7204412" cy="462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03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51462" y="4560694"/>
            <a:ext cx="3909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Cis-trans isomerie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3" name="Picture 2" descr="Výsledek obrázku pro cis tr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2" y="2228784"/>
            <a:ext cx="4457873" cy="230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49" y="2663993"/>
            <a:ext cx="5043054" cy="141666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66203" y="389599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2021" y="390175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97526" y="5392498"/>
            <a:ext cx="3410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Dvojná vazba, </a:t>
            </a:r>
            <a:r>
              <a:rPr lang="cs-CZ" sz="2400" dirty="0" smtClean="0"/>
              <a:t>kruh</a:t>
            </a:r>
            <a:endParaRPr lang="cs-CZ" sz="2400" dirty="0" smtClean="0"/>
          </a:p>
          <a:p>
            <a:r>
              <a:rPr lang="cs-CZ" sz="2400" dirty="0" smtClean="0"/>
              <a:t>Na kruhu pouze </a:t>
            </a:r>
            <a:r>
              <a:rPr lang="cs-CZ" sz="2400" i="1" dirty="0" smtClean="0"/>
              <a:t>cis/trans</a:t>
            </a:r>
          </a:p>
          <a:p>
            <a:r>
              <a:rPr lang="cs-CZ" sz="2400" dirty="0" smtClean="0"/>
              <a:t>Jedná se o </a:t>
            </a:r>
            <a:r>
              <a:rPr lang="cs-CZ" sz="2400" b="1" dirty="0" err="1" smtClean="0"/>
              <a:t>diastereomery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189781" y="6131150"/>
            <a:ext cx="8608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/>
              <a:t>cis/trans </a:t>
            </a:r>
            <a:r>
              <a:rPr lang="cs-CZ" sz="1200" b="1" dirty="0"/>
              <a:t>izomerie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>
                <a:hlinkClick r:id="rId4"/>
              </a:rPr>
              <a:t>https://</a:t>
            </a:r>
            <a:r>
              <a:rPr lang="cs-CZ" sz="1200" dirty="0" smtClean="0">
                <a:hlinkClick r:id="rId4"/>
              </a:rPr>
              <a:t>www.youtube.com/watch?v=r7giUCU8x_k</a:t>
            </a:r>
            <a:r>
              <a:rPr lang="cs-CZ" sz="1200" dirty="0" smtClean="0"/>
              <a:t>  </a:t>
            </a:r>
            <a:r>
              <a:rPr lang="cs-CZ" sz="1200" dirty="0"/>
              <a:t>(cca do </a:t>
            </a:r>
            <a:r>
              <a:rPr lang="cs-CZ" sz="1200" dirty="0" smtClean="0"/>
              <a:t>1:50)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>
                <a:hlinkClick r:id="rId5"/>
              </a:rPr>
              <a:t>https://</a:t>
            </a:r>
            <a:r>
              <a:rPr lang="cs-CZ" sz="1200" dirty="0" smtClean="0">
                <a:hlinkClick r:id="rId5"/>
              </a:rPr>
              <a:t>www.youtube.com/watch?v=XhOZqCVk5gE</a:t>
            </a:r>
            <a:r>
              <a:rPr lang="cs-CZ" sz="1200" dirty="0" smtClean="0"/>
              <a:t>  </a:t>
            </a:r>
            <a:r>
              <a:rPr lang="cs-CZ" sz="1200" dirty="0"/>
              <a:t>(od </a:t>
            </a:r>
            <a:r>
              <a:rPr lang="cs-CZ" sz="1200" dirty="0" smtClean="0"/>
              <a:t>4:50)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83792" y="307884"/>
            <a:ext cx="6824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Absolutní / relativní konfigurace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2581" y="1571199"/>
            <a:ext cx="1020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případě existence více prvků </a:t>
            </a:r>
            <a:r>
              <a:rPr lang="cs-CZ" dirty="0" smtClean="0"/>
              <a:t>můžeme </a:t>
            </a:r>
            <a:r>
              <a:rPr lang="cs-CZ" dirty="0" smtClean="0"/>
              <a:t>určovat </a:t>
            </a:r>
            <a:r>
              <a:rPr lang="cs-CZ" b="1" dirty="0" smtClean="0">
                <a:solidFill>
                  <a:srgbClr val="FF0000"/>
                </a:solidFill>
              </a:rPr>
              <a:t>relativní konfiguraci </a:t>
            </a:r>
            <a:r>
              <a:rPr lang="cs-CZ" dirty="0" smtClean="0"/>
              <a:t>(např. </a:t>
            </a:r>
            <a:r>
              <a:rPr lang="cs-CZ" i="1" dirty="0" smtClean="0"/>
              <a:t>cis/trans</a:t>
            </a:r>
            <a:r>
              <a:rPr lang="cs-CZ" dirty="0" smtClean="0"/>
              <a:t>, </a:t>
            </a:r>
            <a:r>
              <a:rPr lang="cs-CZ" i="1" dirty="0" smtClean="0"/>
              <a:t>E/Z</a:t>
            </a:r>
            <a:r>
              <a:rPr lang="cs-CZ" dirty="0" smtClean="0"/>
              <a:t>, </a:t>
            </a:r>
            <a:r>
              <a:rPr lang="cs-CZ" i="1" dirty="0" err="1" smtClean="0"/>
              <a:t>erythro</a:t>
            </a:r>
            <a:r>
              <a:rPr lang="cs-CZ" i="1" dirty="0" smtClean="0"/>
              <a:t>/</a:t>
            </a:r>
            <a:r>
              <a:rPr lang="cs-CZ" i="1" dirty="0" err="1" smtClean="0"/>
              <a:t>threo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6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83792" y="307884"/>
            <a:ext cx="6824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Absolutní / relativní konfigurace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2581" y="1571199"/>
            <a:ext cx="1020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 případě existence více prvků ch můžeme určovat </a:t>
            </a:r>
            <a:r>
              <a:rPr lang="cs-CZ" b="1" dirty="0" smtClean="0">
                <a:solidFill>
                  <a:srgbClr val="FF0000"/>
                </a:solidFill>
              </a:rPr>
              <a:t>relativní konfiguraci </a:t>
            </a:r>
            <a:r>
              <a:rPr lang="cs-CZ" dirty="0" smtClean="0"/>
              <a:t>(např. </a:t>
            </a:r>
            <a:r>
              <a:rPr lang="cs-CZ" i="1" dirty="0" smtClean="0"/>
              <a:t>cis/trans</a:t>
            </a:r>
            <a:r>
              <a:rPr lang="cs-CZ" dirty="0" smtClean="0"/>
              <a:t>, </a:t>
            </a:r>
            <a:r>
              <a:rPr lang="cs-CZ" i="1" dirty="0" smtClean="0"/>
              <a:t>E/Z</a:t>
            </a:r>
            <a:r>
              <a:rPr lang="cs-CZ" dirty="0" smtClean="0"/>
              <a:t>, </a:t>
            </a:r>
            <a:r>
              <a:rPr lang="cs-CZ" i="1" dirty="0" err="1" smtClean="0"/>
              <a:t>erythro</a:t>
            </a:r>
            <a:r>
              <a:rPr lang="cs-CZ" i="1" dirty="0" smtClean="0"/>
              <a:t>/</a:t>
            </a:r>
            <a:r>
              <a:rPr lang="cs-CZ" i="1" dirty="0" err="1" smtClean="0"/>
              <a:t>threo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2052" name="Picture 4" descr="File:ErythroseThreos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065103"/>
            <a:ext cx="7620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454" y="4956058"/>
            <a:ext cx="1866900" cy="1285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681" y="4667250"/>
            <a:ext cx="47339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0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83792" y="307884"/>
            <a:ext cx="6824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Absolutní / relativní konfigurace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3" y="1019188"/>
            <a:ext cx="8719178" cy="58388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282" y="6110144"/>
            <a:ext cx="2219325" cy="4381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0836" y="6144553"/>
            <a:ext cx="20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U centrální chirality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11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35" y="3099072"/>
            <a:ext cx="6763198" cy="37589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4941" r="-874" b="2012"/>
          <a:stretch/>
        </p:blipFill>
        <p:spPr>
          <a:xfrm>
            <a:off x="6225308" y="276610"/>
            <a:ext cx="5067575" cy="280869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069247" y="344829"/>
            <a:ext cx="3346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Axiální chiralita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2581" y="1496290"/>
            <a:ext cx="482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Existence 4 substituentů neležících v jedné rovině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81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27756" y="181297"/>
            <a:ext cx="2630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1. Struktura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75096" y="4199130"/>
            <a:ext cx="9858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Atomy </a:t>
            </a:r>
            <a:r>
              <a:rPr lang="cs-CZ" sz="2400" dirty="0"/>
              <a:t>a skupiny atomů se mohou otáčet kolem jednoduchých vazeb a zaujímat tak různé polohy v prostoru. Tento jev se nazývá </a:t>
            </a:r>
            <a:r>
              <a:rPr lang="cs-CZ" sz="2400" b="1" dirty="0" smtClean="0">
                <a:solidFill>
                  <a:srgbClr val="0000FF"/>
                </a:solidFill>
              </a:rPr>
              <a:t>konformace</a:t>
            </a:r>
            <a:r>
              <a:rPr lang="cs-CZ" sz="2400" dirty="0" smtClean="0">
                <a:solidFill>
                  <a:srgbClr val="0000FF"/>
                </a:solidFill>
              </a:rPr>
              <a:t>.</a:t>
            </a:r>
            <a:endParaRPr lang="cs-CZ" sz="2400" dirty="0"/>
          </a:p>
        </p:txBody>
      </p:sp>
      <p:cxnSp>
        <p:nvCxnSpPr>
          <p:cNvPr id="5" name="Přímá spojnice se šipkou 4"/>
          <p:cNvCxnSpPr>
            <a:stCxn id="2" idx="2"/>
            <a:endCxn id="8" idx="0"/>
          </p:cNvCxnSpPr>
          <p:nvPr/>
        </p:nvCxnSpPr>
        <p:spPr>
          <a:xfrm flipH="1">
            <a:off x="2752172" y="889183"/>
            <a:ext cx="3090913" cy="49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2" idx="2"/>
            <a:endCxn id="9" idx="0"/>
          </p:cNvCxnSpPr>
          <p:nvPr/>
        </p:nvCxnSpPr>
        <p:spPr>
          <a:xfrm>
            <a:off x="5843085" y="889183"/>
            <a:ext cx="3524495" cy="49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50597" y="1383037"/>
            <a:ext cx="5203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Konstituce</a:t>
            </a:r>
            <a:r>
              <a:rPr lang="cs-CZ" sz="2400" b="1" dirty="0"/>
              <a:t> </a:t>
            </a:r>
            <a:r>
              <a:rPr lang="cs-CZ" sz="2400" dirty="0" smtClean="0"/>
              <a:t>popisuje </a:t>
            </a:r>
            <a:r>
              <a:rPr lang="cs-CZ" sz="2400" dirty="0"/>
              <a:t>druh a pořadí atomů i vazeb v molekule bez ohledu na jejich prostorové uspořádání.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28606" y="1383037"/>
            <a:ext cx="5477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Konfigurace</a:t>
            </a:r>
            <a:r>
              <a:rPr lang="cs-CZ" sz="2400" dirty="0" smtClean="0"/>
              <a:t> </a:t>
            </a:r>
            <a:r>
              <a:rPr lang="cs-CZ" sz="2400" dirty="0"/>
              <a:t>vyjadřuje prostorové uspořádání atomů bez ohledu na rotaci kolem jednoduchých vazeb.</a:t>
            </a:r>
          </a:p>
        </p:txBody>
      </p:sp>
      <p:cxnSp>
        <p:nvCxnSpPr>
          <p:cNvPr id="14" name="Přímá spojnice se šipkou 13"/>
          <p:cNvCxnSpPr>
            <a:stCxn id="2" idx="2"/>
            <a:endCxn id="3" idx="0"/>
          </p:cNvCxnSpPr>
          <p:nvPr/>
        </p:nvCxnSpPr>
        <p:spPr>
          <a:xfrm flipH="1">
            <a:off x="5804284" y="889183"/>
            <a:ext cx="38801" cy="330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42" y="2671348"/>
            <a:ext cx="1582566" cy="1390926"/>
          </a:xfrm>
          <a:prstGeom prst="rect">
            <a:avLst/>
          </a:prstGeom>
        </p:spPr>
      </p:pic>
      <p:pic>
        <p:nvPicPr>
          <p:cNvPr id="13" name="Picture 4" descr="Výsledek obrázku pro 1 2-dimethylcyclohex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48" y="2639879"/>
            <a:ext cx="4762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634" y="5012003"/>
            <a:ext cx="38004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24641" y="326356"/>
            <a:ext cx="3668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Planární chiralita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0144" y="1311563"/>
            <a:ext cx="11637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Existence dvojice různých substituentů ležících ve společné polorovině a minimálně jednoho substituentu (tzv. pivot) ležícího mimo tuto rovinu a spojeného s touto rovinou chemickou vazbou.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5705" t="-2754" r="315" b="2754"/>
          <a:stretch/>
        </p:blipFill>
        <p:spPr>
          <a:xfrm>
            <a:off x="2930696" y="2940466"/>
            <a:ext cx="5917739" cy="333547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81601" y="5565032"/>
            <a:ext cx="12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cyklookten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192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914412" y="326356"/>
            <a:ext cx="1736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 smtClean="0">
                <a:solidFill>
                  <a:srgbClr val="FF0000"/>
                </a:solidFill>
              </a:rPr>
              <a:t>Helicita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0144" y="1311563"/>
            <a:ext cx="1163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P/M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8" y="2050549"/>
            <a:ext cx="4407476" cy="45573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652" y="1773228"/>
            <a:ext cx="60864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84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109537"/>
            <a:ext cx="57435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9247" y="344829"/>
            <a:ext cx="3404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Optická aktivita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309488"/>
            <a:ext cx="2292350" cy="853534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59622" y="1289264"/>
            <a:ext cx="85894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/>
            <a:r>
              <a:rPr lang="cs-CZ" altLang="cs-CZ" dirty="0">
                <a:latin typeface="+mn-lt"/>
              </a:rPr>
              <a:t>kde c je koncentrace v </a:t>
            </a:r>
            <a:r>
              <a:rPr lang="cs-CZ" altLang="cs-CZ" dirty="0" smtClean="0">
                <a:latin typeface="+mn-lt"/>
              </a:rPr>
              <a:t>procentech, </a:t>
            </a:r>
            <a:r>
              <a:rPr lang="el-GR" altLang="cs-CZ" dirty="0" smtClean="0">
                <a:latin typeface="+mn-lt"/>
              </a:rPr>
              <a:t>α</a:t>
            </a:r>
            <a:r>
              <a:rPr lang="cs-CZ" altLang="cs-CZ" dirty="0" smtClean="0">
                <a:latin typeface="+mn-lt"/>
              </a:rPr>
              <a:t> úhel</a:t>
            </a:r>
            <a:r>
              <a:rPr lang="cs-CZ" altLang="cs-CZ" dirty="0">
                <a:latin typeface="+mn-lt"/>
              </a:rPr>
              <a:t> otočení ve stupních při teplotě (20±0,5) °</a:t>
            </a:r>
            <a:r>
              <a:rPr lang="cs-CZ" altLang="cs-CZ" dirty="0" smtClean="0">
                <a:latin typeface="+mn-lt"/>
              </a:rPr>
              <a:t>C, l délka </a:t>
            </a:r>
            <a:r>
              <a:rPr lang="cs-CZ" altLang="cs-CZ" dirty="0">
                <a:latin typeface="+mn-lt"/>
              </a:rPr>
              <a:t>polarimetrické trubice v decimetrech a </a:t>
            </a:r>
            <a:r>
              <a:rPr lang="cs-CZ" altLang="cs-CZ" dirty="0" smtClean="0">
                <a:latin typeface="+mn-lt"/>
              </a:rPr>
              <a:t>ρ hustota</a:t>
            </a:r>
            <a:r>
              <a:rPr lang="cs-CZ" altLang="cs-CZ" dirty="0">
                <a:latin typeface="+mn-lt"/>
              </a:rPr>
              <a:t> při 20 °C v </a:t>
            </a:r>
            <a:r>
              <a:rPr lang="cs-CZ" altLang="cs-CZ" dirty="0" smtClean="0">
                <a:latin typeface="+mn-lt"/>
              </a:rPr>
              <a:t>g/cm³ </a:t>
            </a:r>
            <a:endParaRPr lang="cs-CZ" altLang="cs-CZ" dirty="0">
              <a:latin typeface="+mn-lt"/>
            </a:endParaRPr>
          </a:p>
        </p:txBody>
      </p:sp>
      <p:sp>
        <p:nvSpPr>
          <p:cNvPr id="9" name="AutoShape 7" descr="\alpha "/>
          <p:cNvSpPr>
            <a:spLocks noChangeAspect="1" noChangeArrowheads="1"/>
          </p:cNvSpPr>
          <p:nvPr/>
        </p:nvSpPr>
        <p:spPr bwMode="auto">
          <a:xfrm>
            <a:off x="2111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8" descr="l"/>
          <p:cNvSpPr>
            <a:spLocks noChangeAspect="1" noChangeArrowheads="1"/>
          </p:cNvSpPr>
          <p:nvPr/>
        </p:nvSpPr>
        <p:spPr bwMode="auto">
          <a:xfrm>
            <a:off x="49545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9" descr="\sigma "/>
          <p:cNvSpPr>
            <a:spLocks noChangeAspect="1" noChangeArrowheads="1"/>
          </p:cNvSpPr>
          <p:nvPr/>
        </p:nvSpPr>
        <p:spPr bwMode="auto">
          <a:xfrm>
            <a:off x="75930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82575" y="3031897"/>
            <a:ext cx="486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https://www.youtube.com/watch?v=u20rRKorXos</a:t>
            </a:r>
            <a:endParaRPr lang="cs-CZ" dirty="0"/>
          </a:p>
        </p:txBody>
      </p:sp>
      <p:pic>
        <p:nvPicPr>
          <p:cNvPr id="6155" name="Picture 11" descr="https://eluc.kr-olomoucky.cz/uploads/block_images/467/polarimet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6" y="4217047"/>
            <a:ext cx="3260436" cy="26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07413" y="3953681"/>
            <a:ext cx="3211135" cy="270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– vypínač                             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– nastavovací kotouč           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– odečítací lupa                    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– okulár                               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– stupnice a nonius               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– prostor pro kyvetu se vzorkem (lůžko)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– polarizátor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– skleněný filtr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– kryt lampy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– objímka lampy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– plášť polarimetru</a:t>
            </a:r>
            <a:endParaRPr kumimoji="0" lang="cs-CZ" altLang="cs-CZ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ped.muni.cz/wchem/sm/hc/fchlab/polarimetr_soubory/image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1" y="4187385"/>
            <a:ext cx="28765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2575" y="3451355"/>
            <a:ext cx="495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www.youtube.com/watch?v=McGd-0kaTxs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415" y="2171700"/>
            <a:ext cx="6636470" cy="1828800"/>
          </a:xfrm>
          <a:prstGeom prst="rect">
            <a:avLst/>
          </a:prstGeom>
        </p:spPr>
      </p:pic>
      <p:sp>
        <p:nvSpPr>
          <p:cNvPr id="13" name="AutoShape 4" descr="\sigma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8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0483" y="298648"/>
            <a:ext cx="461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Konformační isomery</a:t>
            </a:r>
            <a:endParaRPr lang="cs-CZ" sz="4000" dirty="0">
              <a:solidFill>
                <a:srgbClr val="00B05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981075"/>
            <a:ext cx="9772650" cy="58769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90202" y="3919537"/>
            <a:ext cx="324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Dle hodnoty </a:t>
            </a:r>
            <a:r>
              <a:rPr lang="cs-CZ" b="1" dirty="0" err="1" smtClean="0">
                <a:solidFill>
                  <a:srgbClr val="00B050"/>
                </a:solidFill>
              </a:rPr>
              <a:t>dihedrálního</a:t>
            </a:r>
            <a:r>
              <a:rPr lang="cs-CZ" b="1" dirty="0" smtClean="0">
                <a:solidFill>
                  <a:srgbClr val="00B050"/>
                </a:solidFill>
              </a:rPr>
              <a:t> úhlu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147.33.74.135/knihy/uid_es-002_v1/figures/uhel_dihedralni.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0" y="4376055"/>
            <a:ext cx="4245984" cy="181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66" y="1516207"/>
            <a:ext cx="6657975" cy="43243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90202" y="3919537"/>
            <a:ext cx="324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Dle hodnoty </a:t>
            </a:r>
            <a:r>
              <a:rPr lang="cs-CZ" b="1" dirty="0" err="1" smtClean="0">
                <a:solidFill>
                  <a:srgbClr val="00B050"/>
                </a:solidFill>
              </a:rPr>
              <a:t>dihedrálního</a:t>
            </a:r>
            <a:r>
              <a:rPr lang="cs-CZ" b="1" dirty="0" smtClean="0">
                <a:solidFill>
                  <a:srgbClr val="00B050"/>
                </a:solidFill>
              </a:rPr>
              <a:t> úhlu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http://147.33.74.135/knihy/uid_es-002_v1/figures/uhel_dihedralni.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0" y="4376055"/>
            <a:ext cx="4245984" cy="181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570483" y="298648"/>
            <a:ext cx="461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Konformační isomery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47423" y="1415764"/>
            <a:ext cx="8063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Přeměna </a:t>
            </a:r>
            <a:r>
              <a:rPr lang="cs-CZ" b="1" dirty="0"/>
              <a:t>vaničky v židličku u cyklohexanu:</a:t>
            </a:r>
            <a:r>
              <a:rPr lang="cs-CZ" dirty="0"/>
              <a:t/>
            </a:r>
            <a:br>
              <a:rPr lang="cs-CZ" dirty="0"/>
            </a:br>
            <a:r>
              <a:rPr lang="cs-CZ" u="sng" dirty="0">
                <a:hlinkClick r:id="rId2"/>
              </a:rPr>
              <a:t>https://www.youtube.com/watch?v=bPLREpfZ63I</a:t>
            </a:r>
            <a:r>
              <a:rPr lang="cs-CZ" dirty="0"/>
              <a:t>  (stačí od 0 s do 7 s)</a:t>
            </a:r>
          </a:p>
          <a:p>
            <a:r>
              <a:rPr lang="cs-CZ" dirty="0"/>
              <a:t> </a:t>
            </a:r>
          </a:p>
          <a:p>
            <a:r>
              <a:rPr lang="cs-CZ" b="1" dirty="0" smtClean="0"/>
              <a:t>zákrytová </a:t>
            </a:r>
            <a:r>
              <a:rPr lang="cs-CZ" b="1" dirty="0"/>
              <a:t>a nezákrytová konformace </a:t>
            </a:r>
            <a:r>
              <a:rPr lang="cs-CZ" b="1" dirty="0" err="1"/>
              <a:t>ethanu</a:t>
            </a:r>
            <a:r>
              <a:rPr lang="cs-CZ" b="1" dirty="0"/>
              <a:t>:</a:t>
            </a:r>
            <a:r>
              <a:rPr lang="cs-CZ" dirty="0"/>
              <a:t/>
            </a:r>
            <a:br>
              <a:rPr lang="cs-CZ" dirty="0"/>
            </a:br>
            <a:r>
              <a:rPr lang="cs-CZ" u="sng" dirty="0">
                <a:hlinkClick r:id="rId3"/>
              </a:rPr>
              <a:t>https://www.youtube.com/watch?v=kx3AbAnKs6c</a:t>
            </a:r>
            <a:r>
              <a:rPr lang="cs-CZ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70483" y="298648"/>
            <a:ext cx="461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Konformační isomery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33925" y="393897"/>
            <a:ext cx="5051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Vlastnosti </a:t>
            </a:r>
            <a:r>
              <a:rPr lang="cs-CZ" sz="4000" dirty="0" err="1" smtClean="0">
                <a:solidFill>
                  <a:srgbClr val="FF0000"/>
                </a:solidFill>
              </a:rPr>
              <a:t>enantiomerů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upload.wikimedia.org/wikipedia/commons/thumb/d/d8/Betain-Asparagin.png/1920px-Betain-Asparag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597737"/>
            <a:ext cx="6127750" cy="15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11488" y="33343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S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)-Asparagine (left) and (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R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)-asparagine (right) in </a:t>
            </a:r>
            <a:r>
              <a:rPr lang="en-US" dirty="0" err="1">
                <a:solidFill>
                  <a:srgbClr val="252525"/>
                </a:solidFill>
                <a:latin typeface="Arial" panose="020B0604020202020204" pitchFamily="34" charset="0"/>
              </a:rPr>
              <a:t>zwitterionic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 form at neutral </a:t>
            </a:r>
            <a:r>
              <a:rPr lang="en-US" dirty="0" err="1">
                <a:solidFill>
                  <a:srgbClr val="252525"/>
                </a:solidFill>
                <a:latin typeface="Arial" panose="020B0604020202020204" pitchFamily="34" charset="0"/>
              </a:rPr>
              <a:t>pH.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90900" y="146450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Hořký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354020" y="2521662"/>
            <a:ext cx="103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Bez chuti</a:t>
            </a:r>
            <a:endParaRPr lang="cs-CZ" dirty="0"/>
          </a:p>
        </p:txBody>
      </p:sp>
      <p:pic>
        <p:nvPicPr>
          <p:cNvPr id="1028" name="Picture 4" descr="alternativní popis obrázku chyb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0" y="460476"/>
            <a:ext cx="24574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0972" y="3899210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chřest lékařský </a:t>
            </a:r>
            <a:endParaRPr lang="cs-CZ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cs-CZ" i="1" dirty="0" err="1">
                <a:solidFill>
                  <a:srgbClr val="252525"/>
                </a:solidFill>
                <a:latin typeface="Arial" panose="020B0604020202020204" pitchFamily="34" charset="0"/>
              </a:rPr>
              <a:t>Asparagus</a:t>
            </a:r>
            <a:r>
              <a:rPr lang="cs-CZ" i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252525"/>
                </a:solidFill>
                <a:latin typeface="Arial" panose="020B0604020202020204" pitchFamily="34" charset="0"/>
              </a:rPr>
              <a:t>officinalis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585051" y="5854572"/>
            <a:ext cx="3507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Aspartam je obsažen prakticky v každém nealkoholickém nápoji s označením „</a:t>
            </a:r>
            <a:r>
              <a:rPr lang="cs-CZ" dirty="0" err="1">
                <a:solidFill>
                  <a:srgbClr val="252525"/>
                </a:solidFill>
                <a:latin typeface="Arial" panose="020B0604020202020204" pitchFamily="34" charset="0"/>
              </a:rPr>
              <a:t>light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“ nebo „diet“.</a:t>
            </a:r>
            <a:endParaRPr lang="cs-CZ" dirty="0"/>
          </a:p>
        </p:txBody>
      </p:sp>
      <p:pic>
        <p:nvPicPr>
          <p:cNvPr id="1030" name="Picture 6" descr="https://upload.wikimedia.org/wikipedia/commons/f/f2/Botella_de_Coca_Cola_l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607" y="3737077"/>
            <a:ext cx="1047486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/>
          <a:srcRect l="2203" t="54798" r="28034" b="920"/>
          <a:stretch/>
        </p:blipFill>
        <p:spPr>
          <a:xfrm>
            <a:off x="3454785" y="4378384"/>
            <a:ext cx="4869680" cy="22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5" y="334887"/>
            <a:ext cx="7515225" cy="5649113"/>
          </a:xfrm>
          <a:prstGeom prst="rect">
            <a:avLst/>
          </a:prstGeom>
        </p:spPr>
      </p:pic>
      <p:pic>
        <p:nvPicPr>
          <p:cNvPr id="3074" name="Picture 2" descr="Možni konfiguraciji karvona: R in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1119399"/>
            <a:ext cx="2193926" cy="15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20890" y="943869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252525"/>
                </a:solidFill>
                <a:latin typeface="Arial" panose="020B0604020202020204" pitchFamily="34" charset="0"/>
              </a:rPr>
              <a:t>Máta </a:t>
            </a:r>
            <a:r>
              <a:rPr lang="cs-CZ" sz="1400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cs-CZ" sz="1400" i="1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Mentha</a:t>
            </a:r>
            <a:r>
              <a:rPr lang="cs-CZ" sz="1400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cs-CZ" sz="1400" i="1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Spicata</a:t>
            </a:r>
            <a:r>
              <a:rPr lang="cs-CZ" sz="1400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0" y="6204612"/>
            <a:ext cx="12067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 smtClean="0"/>
              <a:t>Koriandrol</a:t>
            </a:r>
            <a:r>
              <a:rPr lang="cs-CZ" sz="1400" b="1" dirty="0" smtClean="0"/>
              <a:t> = (S)-</a:t>
            </a:r>
            <a:r>
              <a:rPr lang="cs-CZ" sz="1400" b="1" dirty="0" err="1" smtClean="0"/>
              <a:t>linalool</a:t>
            </a:r>
            <a:r>
              <a:rPr lang="cs-CZ" sz="1400" b="1" dirty="0" smtClean="0"/>
              <a:t> </a:t>
            </a:r>
            <a:r>
              <a:rPr lang="cs-CZ" sz="1400" dirty="0"/>
              <a:t>je například hlavní složkou esenciálního oleje </a:t>
            </a:r>
            <a:r>
              <a:rPr lang="cs-CZ" sz="1400" dirty="0" smtClean="0"/>
              <a:t>semene koriandru, kadidlovníku </a:t>
            </a:r>
            <a:r>
              <a:rPr lang="cs-CZ" sz="1400" dirty="0"/>
              <a:t>a pomerančovníku </a:t>
            </a:r>
            <a:r>
              <a:rPr lang="cs-CZ" sz="1400" dirty="0" smtClean="0"/>
              <a:t>čínském. </a:t>
            </a:r>
          </a:p>
          <a:p>
            <a:r>
              <a:rPr lang="cs-CZ" sz="1400" b="1" dirty="0" err="1" smtClean="0"/>
              <a:t>Likareol</a:t>
            </a:r>
            <a:r>
              <a:rPr lang="cs-CZ" sz="1400" b="1" dirty="0" smtClean="0"/>
              <a:t> = (R</a:t>
            </a:r>
            <a:r>
              <a:rPr lang="cs-CZ" sz="1400" b="1" dirty="0"/>
              <a:t>)-</a:t>
            </a:r>
            <a:r>
              <a:rPr lang="cs-CZ" sz="1400" b="1" dirty="0" err="1"/>
              <a:t>linalool</a:t>
            </a:r>
            <a:r>
              <a:rPr lang="cs-CZ" sz="1400" b="1" dirty="0"/>
              <a:t> </a:t>
            </a:r>
            <a:r>
              <a:rPr lang="cs-CZ" sz="1400" dirty="0"/>
              <a:t>je mimo jiné přítomen v </a:t>
            </a:r>
            <a:r>
              <a:rPr lang="cs-CZ" sz="1400" dirty="0" smtClean="0"/>
              <a:t>levanduli, vavřínu  </a:t>
            </a:r>
            <a:r>
              <a:rPr lang="cs-CZ" sz="1400" dirty="0"/>
              <a:t>a </a:t>
            </a:r>
            <a:r>
              <a:rPr lang="cs-CZ" sz="1400" dirty="0" smtClean="0"/>
              <a:t>bazalce.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813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00" y="228202"/>
            <a:ext cx="8280000" cy="640159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3290" y="1453634"/>
            <a:ext cx="17288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cs-CZ" dirty="0" err="1">
                <a:solidFill>
                  <a:srgbClr val="252525"/>
                </a:solidFill>
                <a:latin typeface="Arial" panose="020B0604020202020204" pitchFamily="34" charset="0"/>
              </a:rPr>
              <a:t>The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52525"/>
                </a:solidFill>
                <a:latin typeface="Arial" panose="020B0604020202020204" pitchFamily="34" charset="0"/>
              </a:rPr>
              <a:t>isomers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 are (4</a:t>
            </a:r>
            <a:r>
              <a:rPr lang="cs-CZ" i="1" dirty="0">
                <a:solidFill>
                  <a:srgbClr val="252525"/>
                </a:solidFill>
                <a:latin typeface="Arial" panose="020B0604020202020204" pitchFamily="34" charset="0"/>
              </a:rPr>
              <a:t>R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,7</a:t>
            </a:r>
            <a:r>
              <a:rPr lang="cs-CZ" i="1" dirty="0">
                <a:solidFill>
                  <a:srgbClr val="252525"/>
                </a:solidFill>
                <a:latin typeface="Arial" panose="020B0604020202020204" pitchFamily="34" charset="0"/>
              </a:rPr>
              <a:t>R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), (4</a:t>
            </a:r>
            <a:r>
              <a:rPr lang="cs-CZ" i="1" dirty="0">
                <a:solidFill>
                  <a:srgbClr val="252525"/>
                </a:solidFill>
                <a:latin typeface="Arial" panose="020B0604020202020204" pitchFamily="34" charset="0"/>
              </a:rPr>
              <a:t>R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,7</a:t>
            </a:r>
            <a:r>
              <a:rPr lang="cs-CZ" i="1" dirty="0">
                <a:solidFill>
                  <a:srgbClr val="252525"/>
                </a:solidFill>
                <a:latin typeface="Arial" panose="020B0604020202020204" pitchFamily="34" charset="0"/>
              </a:rPr>
              <a:t>S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), (4</a:t>
            </a:r>
            <a:r>
              <a:rPr lang="cs-CZ" i="1" dirty="0">
                <a:solidFill>
                  <a:srgbClr val="252525"/>
                </a:solidFill>
                <a:latin typeface="Arial" panose="020B0604020202020204" pitchFamily="34" charset="0"/>
              </a:rPr>
              <a:t>S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,7</a:t>
            </a:r>
            <a:r>
              <a:rPr lang="cs-CZ" i="1" dirty="0">
                <a:solidFill>
                  <a:srgbClr val="252525"/>
                </a:solidFill>
                <a:latin typeface="Arial" panose="020B0604020202020204" pitchFamily="34" charset="0"/>
              </a:rPr>
              <a:t>S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) and (4</a:t>
            </a:r>
            <a:r>
              <a:rPr lang="cs-CZ" i="1" dirty="0">
                <a:solidFill>
                  <a:srgbClr val="252525"/>
                </a:solidFill>
                <a:latin typeface="Arial" panose="020B0604020202020204" pitchFamily="34" charset="0"/>
              </a:rPr>
              <a:t>S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, 7</a:t>
            </a:r>
            <a:r>
              <a:rPr lang="cs-CZ" i="1" dirty="0">
                <a:solidFill>
                  <a:srgbClr val="252525"/>
                </a:solidFill>
                <a:latin typeface="Arial" panose="020B0604020202020204" pitchFamily="34" charset="0"/>
              </a:rPr>
              <a:t>R</a:t>
            </a:r>
            <a:r>
              <a:rPr lang="cs-CZ" dirty="0">
                <a:solidFill>
                  <a:srgbClr val="252525"/>
                </a:solidFill>
                <a:latin typeface="Arial" panose="020B0604020202020204" pitchFamily="34" charset="0"/>
              </a:rPr>
              <a:t>). 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0696" y="35108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Tyto sloučeniny jsou dlouhodobě intenzivně používány jako vonné složky celé řady kosmetických prostředků a detergentů</a:t>
            </a:r>
          </a:p>
        </p:txBody>
      </p:sp>
    </p:spTree>
    <p:extLst>
      <p:ext uri="{BB962C8B-B14F-4D97-AF65-F5344CB8AC3E}">
        <p14:creationId xmlns:p14="http://schemas.microsoft.com/office/powerpoint/2010/main" val="24644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2. Vzorce 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2506" y="1024174"/>
            <a:ext cx="288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Empirický (stechiometrický) 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9719" y="1383069"/>
            <a:ext cx="334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Souhrnný (sumární, molekulový)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2057" y="102417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80386" y="1383069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6</a:t>
            </a:r>
            <a:r>
              <a:rPr lang="cs-CZ" dirty="0" smtClean="0"/>
              <a:t>H</a:t>
            </a:r>
            <a:r>
              <a:rPr lang="cs-CZ" baseline="-25000" dirty="0" smtClean="0"/>
              <a:t>12</a:t>
            </a:r>
            <a:r>
              <a:rPr lang="cs-CZ" dirty="0" smtClean="0"/>
              <a:t>O</a:t>
            </a:r>
            <a:r>
              <a:rPr lang="cs-CZ" baseline="-25000" dirty="0" smtClean="0"/>
              <a:t>6</a:t>
            </a:r>
            <a:endParaRPr lang="cs-CZ" baseline="-25000" dirty="0"/>
          </a:p>
        </p:txBody>
      </p:sp>
      <p:sp>
        <p:nvSpPr>
          <p:cNvPr id="2069" name="Obdélník 2068"/>
          <p:cNvSpPr/>
          <p:nvPr/>
        </p:nvSpPr>
        <p:spPr>
          <a:xfrm>
            <a:off x="211034" y="1649239"/>
            <a:ext cx="5581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podávají </a:t>
            </a:r>
            <a:r>
              <a:rPr lang="cs-CZ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informaci </a:t>
            </a:r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o zastoupení atomů prvků v molekule, ale nevystihují způsob jejich uspořádání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8946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00" y="274714"/>
            <a:ext cx="8280000" cy="63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Conter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15404"/>
            <a:ext cx="3937000" cy="301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Conter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884" y="1214437"/>
            <a:ext cx="3397032" cy="52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98567" y="342900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Od 50. let 20. století do začátku 60. let 20. st. byl ve 46 státech používán jako uklidňující (sedativum) a uspávací látka (hypnotikum) pro těhotné ženy. 18. listopadu 1961 však německý pediatr </a:t>
            </a:r>
            <a:r>
              <a:rPr lang="cs-CZ" dirty="0" err="1"/>
              <a:t>Widukind</a:t>
            </a:r>
            <a:r>
              <a:rPr lang="cs-CZ" dirty="0"/>
              <a:t> </a:t>
            </a:r>
            <a:r>
              <a:rPr lang="cs-CZ" dirty="0" err="1"/>
              <a:t>Lenz</a:t>
            </a:r>
            <a:r>
              <a:rPr lang="cs-CZ" dirty="0"/>
              <a:t> ve svém projevu na zasedání rýnsko-vestfálských dětských lékařů poprvé naznačil možnou souvislost mezi zvýšením počtu novorozenců s vrozenou vývojovou vadou a užíváním tohoto léčiva. V krátkém časovém úseku následovalo několik set porodů dětí s chybějícími končetinami nebo ušima. Celosvětově se takto narodilo asi 12 000 postižených dětí. Šetřením byl za viníka označen lék </a:t>
            </a:r>
            <a:r>
              <a:rPr lang="cs-CZ" dirty="0" err="1"/>
              <a:t>Contergan</a:t>
            </a:r>
            <a:r>
              <a:rPr lang="cs-CZ" dirty="0"/>
              <a:t>, který těhotné ženy užívaly jako dobře účinné sedativum a hypnotikum.</a:t>
            </a:r>
          </a:p>
        </p:txBody>
      </p:sp>
    </p:spTree>
    <p:extLst>
      <p:ext uri="{BB962C8B-B14F-4D97-AF65-F5344CB8AC3E}">
        <p14:creationId xmlns:p14="http://schemas.microsoft.com/office/powerpoint/2010/main" val="20725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00" y="289164"/>
            <a:ext cx="8280000" cy="6185888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305925" y="4997724"/>
            <a:ext cx="3524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snižují </a:t>
            </a:r>
            <a:r>
              <a:rPr lang="cs-CZ" dirty="0"/>
              <a:t>srdeční frekvenci,</a:t>
            </a:r>
          </a:p>
          <a:p>
            <a:r>
              <a:rPr lang="cs-CZ" dirty="0"/>
              <a:t>snižují sílu kontrakce,</a:t>
            </a:r>
          </a:p>
          <a:p>
            <a:r>
              <a:rPr lang="cs-CZ" dirty="0"/>
              <a:t>snižují vodivost převodního systému,</a:t>
            </a:r>
          </a:p>
          <a:p>
            <a:r>
              <a:rPr lang="cs-CZ" dirty="0"/>
              <a:t>snižují vzrušivost myokardu.</a:t>
            </a:r>
          </a:p>
        </p:txBody>
      </p:sp>
    </p:spTree>
    <p:extLst>
      <p:ext uri="{BB962C8B-B14F-4D97-AF65-F5344CB8AC3E}">
        <p14:creationId xmlns:p14="http://schemas.microsoft.com/office/powerpoint/2010/main" val="2106084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00" y="258539"/>
            <a:ext cx="8280000" cy="634092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620250" y="4291136"/>
            <a:ext cx="2647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R-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citalopram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antagonizuje antidepresivní účinky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escitalopramu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a jeho přítomnost omezuje terapeutický účinek a snižuje rychlost účinku </a:t>
            </a:r>
            <a:r>
              <a:rPr 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citalopramu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1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9575" y="876273"/>
            <a:ext cx="5906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http://fch.upol.cz/skripta/sam/symetrie_a_stereochemie.pdf</a:t>
            </a:r>
          </a:p>
        </p:txBody>
      </p:sp>
      <p:sp>
        <p:nvSpPr>
          <p:cNvPr id="4" name="Obdélník 3"/>
          <p:cNvSpPr/>
          <p:nvPr/>
        </p:nvSpPr>
        <p:spPr>
          <a:xfrm>
            <a:off x="189575" y="1455059"/>
            <a:ext cx="599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http://www.chemicke-listy.cz/docs/full/1999_05_294-305.pdf</a:t>
            </a:r>
          </a:p>
        </p:txBody>
      </p:sp>
      <p:sp>
        <p:nvSpPr>
          <p:cNvPr id="5" name="Obdélník 4"/>
          <p:cNvSpPr/>
          <p:nvPr/>
        </p:nvSpPr>
        <p:spPr>
          <a:xfrm>
            <a:off x="189575" y="2664014"/>
            <a:ext cx="478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https://eluc.kr-olomoucky.cz/verejne/lekce/2533</a:t>
            </a:r>
          </a:p>
        </p:txBody>
      </p:sp>
      <p:sp>
        <p:nvSpPr>
          <p:cNvPr id="6" name="Obdélník 5"/>
          <p:cNvSpPr/>
          <p:nvPr/>
        </p:nvSpPr>
        <p:spPr>
          <a:xfrm>
            <a:off x="189575" y="3225269"/>
            <a:ext cx="479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https://www.youtube.com/watch?v=8YkfEft4p-w</a:t>
            </a:r>
          </a:p>
        </p:txBody>
      </p:sp>
      <p:sp>
        <p:nvSpPr>
          <p:cNvPr id="7" name="Obdélník 6"/>
          <p:cNvSpPr/>
          <p:nvPr/>
        </p:nvSpPr>
        <p:spPr>
          <a:xfrm>
            <a:off x="205733" y="3786524"/>
            <a:ext cx="589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file:///D:/Dokumenty/user/Downloads/Symetrie-krystaly.pdf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9575" y="4308869"/>
            <a:ext cx="7167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Jiří Kroutil – Problémy ve stereochemii sloučenin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kubusz.net/axialni_chiralita.pdf</a:t>
            </a:r>
            <a:r>
              <a:rPr lang="cs-CZ" dirty="0" smtClean="0"/>
              <a:t> </a:t>
            </a:r>
          </a:p>
          <a:p>
            <a:r>
              <a:rPr lang="cs-CZ" dirty="0" smtClean="0"/>
              <a:t>Jan Veselý – Chiralita a její význam pro život a chemii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slideslive.com/38892661/chiralita-a-jeji-vyznam-pro-zivot-a-chemii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5733" y="5662211"/>
            <a:ext cx="4908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https://www.ncbi.nlm.nih.gov/pubmed/17675913</a:t>
            </a:r>
          </a:p>
        </p:txBody>
      </p:sp>
      <p:sp>
        <p:nvSpPr>
          <p:cNvPr id="9" name="Obdélník 8"/>
          <p:cNvSpPr/>
          <p:nvPr/>
        </p:nvSpPr>
        <p:spPr>
          <a:xfrm>
            <a:off x="191313" y="2063234"/>
            <a:ext cx="5865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http://chemicke-listy.cz/Bulletin/bulletin344/bulletin344.pdf</a:t>
            </a:r>
          </a:p>
        </p:txBody>
      </p:sp>
    </p:spTree>
    <p:extLst>
      <p:ext uri="{BB962C8B-B14F-4D97-AF65-F5344CB8AC3E}">
        <p14:creationId xmlns:p14="http://schemas.microsoft.com/office/powerpoint/2010/main" val="486591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2. Vzorce 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2506" y="1024174"/>
            <a:ext cx="288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Empirický (stechiometrický) 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9719" y="1383069"/>
            <a:ext cx="334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Souhrnný (sumární, molekulový)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2057" y="102417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80386" y="1383069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6</a:t>
            </a:r>
            <a:r>
              <a:rPr lang="cs-CZ" dirty="0" smtClean="0"/>
              <a:t>H</a:t>
            </a:r>
            <a:r>
              <a:rPr lang="cs-CZ" baseline="-25000" dirty="0" smtClean="0"/>
              <a:t>12</a:t>
            </a:r>
            <a:r>
              <a:rPr lang="cs-CZ" dirty="0" smtClean="0"/>
              <a:t>O</a:t>
            </a:r>
            <a:r>
              <a:rPr lang="cs-CZ" baseline="-25000" dirty="0" smtClean="0"/>
              <a:t>6</a:t>
            </a:r>
            <a:endParaRPr lang="cs-CZ" baseline="-25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1087" y="3866026"/>
            <a:ext cx="22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Konstituční rozvinutý 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21703" y="3691385"/>
            <a:ext cx="22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Konstituční racionální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19953" y="2272452"/>
            <a:ext cx="257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Strukturní (= konstituční)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>
            <a:stCxn id="11" idx="2"/>
            <a:endCxn id="7" idx="0"/>
          </p:cNvCxnSpPr>
          <p:nvPr/>
        </p:nvCxnSpPr>
        <p:spPr>
          <a:xfrm flipH="1">
            <a:off x="1448800" y="2641784"/>
            <a:ext cx="58205" cy="1224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1" idx="2"/>
            <a:endCxn id="8" idx="0"/>
          </p:cNvCxnSpPr>
          <p:nvPr/>
        </p:nvCxnSpPr>
        <p:spPr>
          <a:xfrm>
            <a:off x="1507005" y="2641784"/>
            <a:ext cx="2840103" cy="104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7" y="4491091"/>
            <a:ext cx="2574697" cy="113273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93" y="3996886"/>
            <a:ext cx="2734464" cy="598515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531868" y="6083158"/>
            <a:ext cx="234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Strukturní elektronové </a:t>
            </a:r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4"/>
          <a:srcRect b="43153"/>
          <a:stretch/>
        </p:blipFill>
        <p:spPr>
          <a:xfrm>
            <a:off x="2956652" y="5757633"/>
            <a:ext cx="941150" cy="1002140"/>
          </a:xfrm>
          <a:prstGeom prst="rect">
            <a:avLst/>
          </a:prstGeom>
        </p:spPr>
      </p:pic>
      <p:cxnSp>
        <p:nvCxnSpPr>
          <p:cNvPr id="2049" name="Přímá spojnice se šipkou 2048"/>
          <p:cNvCxnSpPr>
            <a:stCxn id="11" idx="2"/>
            <a:endCxn id="26" idx="0"/>
          </p:cNvCxnSpPr>
          <p:nvPr/>
        </p:nvCxnSpPr>
        <p:spPr>
          <a:xfrm>
            <a:off x="1507005" y="2641784"/>
            <a:ext cx="197722" cy="3441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4" descr="Zjednodušený racionální konstituční vzorec cyklohexan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10" y="4756079"/>
            <a:ext cx="714086" cy="8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/>
          <p:cNvPicPr>
            <a:picLocks noChangeAspect="1"/>
          </p:cNvPicPr>
          <p:nvPr/>
        </p:nvPicPr>
        <p:blipFill rotWithShape="1">
          <a:blip r:embed="rId4"/>
          <a:srcRect t="58087"/>
          <a:stretch/>
        </p:blipFill>
        <p:spPr>
          <a:xfrm>
            <a:off x="4142570" y="5941939"/>
            <a:ext cx="941150" cy="738873"/>
          </a:xfrm>
          <a:prstGeom prst="rect">
            <a:avLst/>
          </a:prstGeom>
        </p:spPr>
      </p:pic>
      <p:sp>
        <p:nvSpPr>
          <p:cNvPr id="2060" name="Obdélník 2059"/>
          <p:cNvSpPr/>
          <p:nvPr/>
        </p:nvSpPr>
        <p:spPr>
          <a:xfrm>
            <a:off x="218482" y="25766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udávají složení molekul, způsob vzájemného spojení atomů a jejich vaznost. </a:t>
            </a:r>
            <a:r>
              <a:rPr lang="cs-CZ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Délka </a:t>
            </a:r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spojovacích úseček a úhly mezi sousedními úsečkami nevyjadřují ani skutečnou délku vazeb v molekule, ani úhly mezi vazbami. Nevystihují </a:t>
            </a:r>
            <a:r>
              <a:rPr lang="cs-CZ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prostorovou </a:t>
            </a:r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orientaci atomů.</a:t>
            </a:r>
            <a:endParaRPr lang="cs-CZ" sz="1400" i="1" dirty="0"/>
          </a:p>
        </p:txBody>
      </p:sp>
      <p:sp>
        <p:nvSpPr>
          <p:cNvPr id="2069" name="Obdélník 2068"/>
          <p:cNvSpPr/>
          <p:nvPr/>
        </p:nvSpPr>
        <p:spPr>
          <a:xfrm>
            <a:off x="211034" y="1649239"/>
            <a:ext cx="5581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podávají </a:t>
            </a:r>
            <a:r>
              <a:rPr lang="cs-CZ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informaci </a:t>
            </a:r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o zastoupení atomů prvků v molekule, ale nevystihují způsob jejich uspořádání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32043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ázek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365" y="4714372"/>
            <a:ext cx="2352492" cy="196644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2506" y="1024174"/>
            <a:ext cx="288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Empirický (stechiometrický) 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9719" y="1383069"/>
            <a:ext cx="334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Souhrnný (sumární, molekulový)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2057" y="102417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80386" y="1383069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r>
              <a:rPr lang="cs-CZ" baseline="-25000" dirty="0" smtClean="0"/>
              <a:t>6</a:t>
            </a:r>
            <a:r>
              <a:rPr lang="cs-CZ" dirty="0" smtClean="0"/>
              <a:t>H</a:t>
            </a:r>
            <a:r>
              <a:rPr lang="cs-CZ" baseline="-25000" dirty="0" smtClean="0"/>
              <a:t>12</a:t>
            </a:r>
            <a:r>
              <a:rPr lang="cs-CZ" dirty="0" smtClean="0"/>
              <a:t>O</a:t>
            </a:r>
            <a:r>
              <a:rPr lang="cs-CZ" baseline="-25000" dirty="0" smtClean="0"/>
              <a:t>6</a:t>
            </a:r>
            <a:endParaRPr lang="cs-CZ" baseline="-25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1087" y="3866026"/>
            <a:ext cx="22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Konstituční rozvinutý 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21703" y="3691385"/>
            <a:ext cx="22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Konstituční racionální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10005" y="1024174"/>
            <a:ext cx="3260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Prostorové (konfigurační) vzorce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9953" y="2272452"/>
            <a:ext cx="257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Strukturní (= konstituční)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>
            <a:stCxn id="11" idx="2"/>
            <a:endCxn id="7" idx="0"/>
          </p:cNvCxnSpPr>
          <p:nvPr/>
        </p:nvCxnSpPr>
        <p:spPr>
          <a:xfrm flipH="1">
            <a:off x="1448800" y="2641784"/>
            <a:ext cx="58205" cy="1224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1" idx="2"/>
            <a:endCxn id="8" idx="0"/>
          </p:cNvCxnSpPr>
          <p:nvPr/>
        </p:nvCxnSpPr>
        <p:spPr>
          <a:xfrm>
            <a:off x="1507005" y="2641784"/>
            <a:ext cx="2840103" cy="104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765985" y="1911665"/>
            <a:ext cx="20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Geometrický vzorec</a:t>
            </a:r>
            <a:endParaRPr lang="cs-CZ" dirty="0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7" y="4491091"/>
            <a:ext cx="2574697" cy="1132736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993" y="3996886"/>
            <a:ext cx="2734464" cy="598515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9482397" y="4703033"/>
            <a:ext cx="198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Perspektivní vzorce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31868" y="6083158"/>
            <a:ext cx="234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Strukturní elektronové </a:t>
            </a:r>
          </a:p>
        </p:txBody>
      </p:sp>
      <p:pic>
        <p:nvPicPr>
          <p:cNvPr id="2050" name="Picture 2" descr="Hemiacetalová forma (standardní strukturní vzorec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520" y="5146899"/>
            <a:ext cx="1426890" cy="134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/>
          <p:cNvPicPr>
            <a:picLocks noChangeAspect="1"/>
          </p:cNvPicPr>
          <p:nvPr/>
        </p:nvPicPr>
        <p:blipFill rotWithShape="1">
          <a:blip r:embed="rId6"/>
          <a:srcRect b="43153"/>
          <a:stretch/>
        </p:blipFill>
        <p:spPr>
          <a:xfrm>
            <a:off x="2956652" y="5757633"/>
            <a:ext cx="941150" cy="1002140"/>
          </a:xfrm>
          <a:prstGeom prst="rect">
            <a:avLst/>
          </a:prstGeom>
        </p:spPr>
      </p:pic>
      <p:cxnSp>
        <p:nvCxnSpPr>
          <p:cNvPr id="2049" name="Přímá spojnice se šipkou 2048"/>
          <p:cNvCxnSpPr>
            <a:stCxn id="11" idx="2"/>
            <a:endCxn id="26" idx="0"/>
          </p:cNvCxnSpPr>
          <p:nvPr/>
        </p:nvCxnSpPr>
        <p:spPr>
          <a:xfrm>
            <a:off x="1507005" y="2641784"/>
            <a:ext cx="197722" cy="3441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4" descr="Zjednodušený racionální konstituční vzorec cyklohexan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10" y="4756079"/>
            <a:ext cx="714086" cy="8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/>
          <p:cNvPicPr>
            <a:picLocks noChangeAspect="1"/>
          </p:cNvPicPr>
          <p:nvPr/>
        </p:nvPicPr>
        <p:blipFill rotWithShape="1">
          <a:blip r:embed="rId6"/>
          <a:srcRect t="58087"/>
          <a:stretch/>
        </p:blipFill>
        <p:spPr>
          <a:xfrm>
            <a:off x="4142570" y="5941939"/>
            <a:ext cx="941150" cy="738873"/>
          </a:xfrm>
          <a:prstGeom prst="rect">
            <a:avLst/>
          </a:prstGeom>
        </p:spPr>
      </p:pic>
      <p:sp>
        <p:nvSpPr>
          <p:cNvPr id="44" name="TextovéPole 43"/>
          <p:cNvSpPr txBox="1"/>
          <p:nvPr/>
        </p:nvSpPr>
        <p:spPr>
          <a:xfrm>
            <a:off x="6716702" y="4367985"/>
            <a:ext cx="17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Fischerův vzorec</a:t>
            </a:r>
            <a:endParaRPr lang="cs-CZ" dirty="0"/>
          </a:p>
        </p:txBody>
      </p:sp>
      <p:pic>
        <p:nvPicPr>
          <p:cNvPr id="2057" name="Picture 6" descr="Geometrický vzorec metan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24" y="2390978"/>
            <a:ext cx="762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Obrázek 20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0005" y="2120000"/>
            <a:ext cx="2724150" cy="1543050"/>
          </a:xfrm>
          <a:prstGeom prst="rect">
            <a:avLst/>
          </a:prstGeom>
        </p:spPr>
      </p:pic>
      <p:pic>
        <p:nvPicPr>
          <p:cNvPr id="2059" name="Picture 8" descr="vzorc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t="20660" r="22259"/>
          <a:stretch/>
        </p:blipFill>
        <p:spPr bwMode="auto">
          <a:xfrm>
            <a:off x="9982532" y="3241743"/>
            <a:ext cx="1633754" cy="9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Obdélník 2059"/>
          <p:cNvSpPr/>
          <p:nvPr/>
        </p:nvSpPr>
        <p:spPr>
          <a:xfrm>
            <a:off x="218482" y="257660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udávají složení molekul, způsob vzájemného spojení atomů a jejich vaznost. </a:t>
            </a:r>
            <a:r>
              <a:rPr lang="cs-CZ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Délka </a:t>
            </a:r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spojovacích úseček a úhly mezi sousedními úsečkami nevyjadřují ani skutečnou délku vazeb v molekule, ani úhly mezi vazbami. Nevystihují </a:t>
            </a:r>
            <a:r>
              <a:rPr lang="cs-CZ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prostorovou </a:t>
            </a:r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orientaci atomů.</a:t>
            </a:r>
            <a:endParaRPr lang="cs-CZ" sz="1400" i="1" dirty="0"/>
          </a:p>
        </p:txBody>
      </p:sp>
      <p:sp>
        <p:nvSpPr>
          <p:cNvPr id="2069" name="Obdélník 2068"/>
          <p:cNvSpPr/>
          <p:nvPr/>
        </p:nvSpPr>
        <p:spPr>
          <a:xfrm>
            <a:off x="211034" y="1649239"/>
            <a:ext cx="5581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podávají </a:t>
            </a:r>
            <a:r>
              <a:rPr lang="cs-CZ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informaci </a:t>
            </a:r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o zastoupení atomů prvků v molekule, ale nevystihují způsob jejich uspořádání</a:t>
            </a:r>
            <a:endParaRPr lang="cs-CZ" sz="1400" i="1" dirty="0"/>
          </a:p>
        </p:txBody>
      </p:sp>
      <p:sp>
        <p:nvSpPr>
          <p:cNvPr id="2070" name="Obdélník 2069"/>
          <p:cNvSpPr/>
          <p:nvPr/>
        </p:nvSpPr>
        <p:spPr>
          <a:xfrm>
            <a:off x="6328317" y="1303109"/>
            <a:ext cx="5305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00"/>
                </a:solidFill>
                <a:latin typeface="Arial" panose="020B0604020202020204" pitchFamily="34" charset="0"/>
              </a:rPr>
              <a:t>vyjadřují složení molekul, uspořádání atomů, způsob vzájemného spojení a prostorovou orientaci atomů v molekulách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24357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98" y="3645150"/>
            <a:ext cx="3371850" cy="16573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38906" y="3255865"/>
            <a:ext cx="238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00FF"/>
                </a:solidFill>
              </a:rPr>
              <a:t>Newmannova</a:t>
            </a:r>
            <a:r>
              <a:rPr lang="cs-CZ" b="1" dirty="0" smtClean="0">
                <a:solidFill>
                  <a:srgbClr val="0000FF"/>
                </a:solidFill>
              </a:rPr>
              <a:t> projekce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9538" y="1417216"/>
            <a:ext cx="20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Konformační vzorce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73" y="3364162"/>
            <a:ext cx="1943100" cy="221932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49538" y="1850466"/>
            <a:ext cx="11122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Je zvláštním </a:t>
            </a:r>
            <a:r>
              <a:rPr lang="cs-CZ" i="1" dirty="0"/>
              <a:t>případem geometrického vzorce zobrazujícího geometrii </a:t>
            </a:r>
            <a:r>
              <a:rPr lang="cs-CZ" i="1" dirty="0" smtClean="0"/>
              <a:t>molekuly.</a:t>
            </a:r>
          </a:p>
          <a:p>
            <a:r>
              <a:rPr lang="cs-CZ" i="1" dirty="0" smtClean="0"/>
              <a:t>Zachycuje </a:t>
            </a:r>
            <a:r>
              <a:rPr lang="cs-CZ" b="1" i="1" dirty="0"/>
              <a:t>jednotlivé možnosti </a:t>
            </a:r>
            <a:r>
              <a:rPr lang="cs-CZ" i="1" dirty="0"/>
              <a:t>prostorového uspořádání molekuly, mezi nimiž může molekula přecházet v důsledku možného otáčení jejích částí kolem jednoduchých vazeb mezi vzájemně vázanými atomy.</a:t>
            </a:r>
          </a:p>
        </p:txBody>
      </p:sp>
      <p:pic>
        <p:nvPicPr>
          <p:cNvPr id="3074" name="Picture 2" descr="http://img.tfd.com/ggse/8c/gsed_0001_0013_0_img31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08" y="3440531"/>
            <a:ext cx="29622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77586" y="271227"/>
            <a:ext cx="6749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2. Vzorce </a:t>
            </a:r>
            <a:r>
              <a:rPr lang="cs-CZ" sz="4000" dirty="0" smtClean="0">
                <a:solidFill>
                  <a:srgbClr val="FF0000"/>
                </a:solidFill>
              </a:rPr>
              <a:t>organických sloučenin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22" y="2004158"/>
            <a:ext cx="838226" cy="3834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2" y="3339157"/>
            <a:ext cx="813288" cy="441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25000" r="8586" b="33333"/>
          <a:stretch/>
        </p:blipFill>
        <p:spPr>
          <a:xfrm>
            <a:off x="341312" y="5321300"/>
            <a:ext cx="862013" cy="1905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" y="6388100"/>
            <a:ext cx="857250" cy="3048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/>
          <a:srcRect t="21428" b="21428"/>
          <a:stretch/>
        </p:blipFill>
        <p:spPr>
          <a:xfrm>
            <a:off x="342900" y="6133101"/>
            <a:ext cx="897302" cy="23665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396048" y="906041"/>
            <a:ext cx="5631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Pravidla IUPAC pro znázornění chirality v rovinné projekci</a:t>
            </a:r>
            <a:endParaRPr lang="cs-CZ" b="1" dirty="0">
              <a:solidFill>
                <a:srgbClr val="0000FF"/>
              </a:solidFill>
            </a:endParaRPr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381000" y="1609725"/>
            <a:ext cx="67945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1346200" y="1473173"/>
            <a:ext cx="5599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Vazby </a:t>
            </a:r>
            <a:r>
              <a:rPr lang="cs-CZ" dirty="0"/>
              <a:t>ležící přibližně v rovině nákresny </a:t>
            </a:r>
            <a:r>
              <a:rPr lang="cs-CZ" dirty="0" smtClean="0"/>
              <a:t> (základní tloušťka)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1346200" y="2007549"/>
            <a:ext cx="1073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Vazby směřující nad tuto rovinu </a:t>
            </a:r>
            <a:r>
              <a:rPr lang="cs-CZ" dirty="0" smtClean="0"/>
              <a:t>(</a:t>
            </a:r>
            <a:r>
              <a:rPr lang="cs-CZ" dirty="0" err="1" smtClean="0"/>
              <a:t>bold</a:t>
            </a:r>
            <a:r>
              <a:rPr lang="cs-CZ" dirty="0" smtClean="0"/>
              <a:t> </a:t>
            </a:r>
            <a:r>
              <a:rPr lang="cs-CZ" dirty="0" err="1" smtClean="0"/>
              <a:t>wedge</a:t>
            </a:r>
            <a:r>
              <a:rPr lang="cs-CZ" dirty="0" smtClean="0"/>
              <a:t>)</a:t>
            </a:r>
            <a:r>
              <a:rPr lang="cs-CZ" dirty="0"/>
              <a:t> s tím,  že  špička  klínu  je  připojena  k atomu  ležícímu  v rovině nákresny.  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98" y="2783619"/>
            <a:ext cx="695325" cy="257175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1346200" y="2778789"/>
            <a:ext cx="9894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Vazby  směřující  pod  nákresnu </a:t>
            </a:r>
            <a:r>
              <a:rPr lang="cs-CZ" dirty="0" smtClean="0"/>
              <a:t>(</a:t>
            </a:r>
            <a:r>
              <a:rPr lang="cs-CZ" dirty="0"/>
              <a:t>příčně šrafovanou stužkou;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parallel</a:t>
            </a:r>
            <a:r>
              <a:rPr lang="cs-CZ" dirty="0"/>
              <a:t>  lines</a:t>
            </a:r>
            <a:r>
              <a:rPr lang="cs-CZ" dirty="0" smtClean="0"/>
              <a:t>)</a:t>
            </a:r>
            <a:r>
              <a:rPr lang="cs-CZ" dirty="0"/>
              <a:t> ||||||||.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1346200" y="3386212"/>
            <a:ext cx="10023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Alternativně  ke  klínu  může  být  použito  </a:t>
            </a:r>
            <a:r>
              <a:rPr lang="cs-CZ" dirty="0" smtClean="0"/>
              <a:t>pro znázornění  </a:t>
            </a:r>
            <a:r>
              <a:rPr lang="cs-CZ" dirty="0"/>
              <a:t>vazby  směřující  nad  rovinu  i  tučné  čáry                (</a:t>
            </a:r>
            <a:r>
              <a:rPr lang="cs-CZ" dirty="0" err="1"/>
              <a:t>bold</a:t>
            </a:r>
            <a:r>
              <a:rPr lang="cs-CZ" dirty="0"/>
              <a:t> bond</a:t>
            </a:r>
            <a:r>
              <a:rPr lang="cs-CZ" dirty="0" smtClean="0"/>
              <a:t>).</a:t>
            </a:r>
            <a:r>
              <a:rPr lang="cs-CZ" dirty="0"/>
              <a:t> Někdy se této tučné čáry používá i ke znázornění vazby ležící blíže k pozorovateli, která je rovnoběžná s jinou vazbou, ležící dál od něho, jíž znázorníme čarou tenkou. 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80" y="4621212"/>
            <a:ext cx="609600" cy="104775"/>
          </a:xfrm>
          <a:prstGeom prst="rect">
            <a:avLst/>
          </a:prstGeom>
        </p:spPr>
      </p:pic>
      <p:sp>
        <p:nvSpPr>
          <p:cNvPr id="21" name="Obdélník 20"/>
          <p:cNvSpPr/>
          <p:nvPr/>
        </p:nvSpPr>
        <p:spPr>
          <a:xfrm>
            <a:off x="1346200" y="4427835"/>
            <a:ext cx="1029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Vazba částečná </a:t>
            </a:r>
            <a:r>
              <a:rPr lang="cs-CZ" dirty="0"/>
              <a:t>(řádu vazby menšího než 1), vyznačení </a:t>
            </a:r>
            <a:r>
              <a:rPr lang="cs-CZ" dirty="0" err="1"/>
              <a:t>delokalizace</a:t>
            </a:r>
            <a:r>
              <a:rPr lang="cs-CZ" dirty="0"/>
              <a:t> nebo vazbu vodíkovou. </a:t>
            </a:r>
            <a:r>
              <a:rPr lang="cs-CZ" dirty="0" smtClean="0"/>
              <a:t>V souvislosti se znázorněním </a:t>
            </a:r>
            <a:r>
              <a:rPr lang="cs-CZ" dirty="0"/>
              <a:t>chirality či </a:t>
            </a:r>
            <a:r>
              <a:rPr lang="cs-CZ" dirty="0" smtClean="0"/>
              <a:t>perspektivy se </a:t>
            </a:r>
            <a:r>
              <a:rPr lang="cs-CZ" b="1" dirty="0" smtClean="0"/>
              <a:t>nepoužívá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1346200" y="5244237"/>
            <a:ext cx="1082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Použití </a:t>
            </a:r>
            <a:r>
              <a:rPr lang="cs-CZ" dirty="0" smtClean="0"/>
              <a:t>příčně </a:t>
            </a:r>
            <a:r>
              <a:rPr lang="cs-CZ" dirty="0"/>
              <a:t>šrafovaného </a:t>
            </a:r>
            <a:r>
              <a:rPr lang="cs-CZ" dirty="0" smtClean="0"/>
              <a:t>klínu (</a:t>
            </a:r>
            <a:r>
              <a:rPr lang="cs-CZ" dirty="0" err="1" smtClean="0"/>
              <a:t>wedge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par-</a:t>
            </a:r>
            <a:r>
              <a:rPr lang="cs-CZ" dirty="0" err="1"/>
              <a:t>allel</a:t>
            </a:r>
            <a:r>
              <a:rPr lang="cs-CZ" dirty="0"/>
              <a:t> lines) </a:t>
            </a:r>
            <a:r>
              <a:rPr lang="cs-CZ" b="1" dirty="0"/>
              <a:t>není doporučeno</a:t>
            </a:r>
            <a:r>
              <a:rPr lang="cs-CZ" dirty="0"/>
              <a:t>, neboť používání </a:t>
            </a:r>
            <a:r>
              <a:rPr lang="cs-CZ" dirty="0" smtClean="0"/>
              <a:t>nebývá </a:t>
            </a:r>
            <a:r>
              <a:rPr lang="cs-CZ" dirty="0"/>
              <a:t>jednotné.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1346200" y="6064071"/>
            <a:ext cx="102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Pokud není konfigurace na </a:t>
            </a:r>
            <a:r>
              <a:rPr lang="cs-CZ" dirty="0" err="1"/>
              <a:t>stereogenním</a:t>
            </a:r>
            <a:r>
              <a:rPr lang="cs-CZ" dirty="0"/>
              <a:t> centru známa, použije  se  vlnovky,  která  je  na  obou  koncích  stejně  silná </a:t>
            </a:r>
            <a:r>
              <a:rPr lang="cs-CZ" dirty="0" smtClean="0"/>
              <a:t>(</a:t>
            </a:r>
            <a:r>
              <a:rPr lang="cs-CZ" dirty="0" err="1"/>
              <a:t>wavy</a:t>
            </a:r>
            <a:r>
              <a:rPr lang="cs-CZ" dirty="0"/>
              <a:t>  line).  </a:t>
            </a:r>
          </a:p>
        </p:txBody>
      </p:sp>
    </p:spTree>
    <p:extLst>
      <p:ext uri="{BB962C8B-B14F-4D97-AF65-F5344CB8AC3E}">
        <p14:creationId xmlns:p14="http://schemas.microsoft.com/office/powerpoint/2010/main" val="1175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1782</Words>
  <Application>Microsoft Office PowerPoint</Application>
  <PresentationFormat>Širokoúhlá obrazovka</PresentationFormat>
  <Paragraphs>298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Arial</vt:lpstr>
      <vt:lpstr>Calibri</vt:lpstr>
      <vt:lpstr>Calibri Light</vt:lpstr>
      <vt:lpstr>Times New Roman</vt:lpstr>
      <vt:lpstr>Motiv Office</vt:lpstr>
      <vt:lpstr>Struktura organických sloučenin a  Stereochemie  ...ve výuce organické chemie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organických sloučenin a  Stereochemie  ...ve výuce organické chemie</dc:title>
  <dc:creator>user</dc:creator>
  <cp:lastModifiedBy>user</cp:lastModifiedBy>
  <cp:revision>85</cp:revision>
  <dcterms:created xsi:type="dcterms:W3CDTF">2017-01-16T09:31:31Z</dcterms:created>
  <dcterms:modified xsi:type="dcterms:W3CDTF">2017-04-19T08:33:40Z</dcterms:modified>
</cp:coreProperties>
</file>