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96" r:id="rId4"/>
    <p:sldId id="259" r:id="rId5"/>
    <p:sldId id="263" r:id="rId6"/>
    <p:sldId id="262" r:id="rId7"/>
    <p:sldId id="279" r:id="rId8"/>
    <p:sldId id="280" r:id="rId9"/>
    <p:sldId id="297" r:id="rId10"/>
    <p:sldId id="299" r:id="rId11"/>
    <p:sldId id="298" r:id="rId12"/>
    <p:sldId id="265" r:id="rId13"/>
    <p:sldId id="258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1" r:id="rId29"/>
    <p:sldId id="284" r:id="rId30"/>
    <p:sldId id="261" r:id="rId31"/>
    <p:sldId id="285" r:id="rId32"/>
    <p:sldId id="287" r:id="rId33"/>
    <p:sldId id="288" r:id="rId34"/>
    <p:sldId id="289" r:id="rId35"/>
    <p:sldId id="295" r:id="rId36"/>
    <p:sldId id="290" r:id="rId37"/>
    <p:sldId id="291" r:id="rId38"/>
    <p:sldId id="293" r:id="rId39"/>
    <p:sldId id="294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91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59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39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55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0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8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76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1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82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40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A902B-44ED-4F2D-9B2D-86DC9DCF5973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152DE-092C-43DF-9ABB-AC785B262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62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2W1gBWA7g8&amp;spfreload=1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stry.stackexchange.com/questions/37224/do-enolates-get-protonated-at-the-carbon-or-oxygen-atom" TargetMode="External"/><Relationship Id="rId2" Type="http://schemas.openxmlformats.org/officeDocument/2006/relationships/hyperlink" Target="https://www.youtube.com/watch?v=zeCxXSr3cY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0KvfvJi-vk" TargetMode="External"/><Relationship Id="rId2" Type="http://schemas.openxmlformats.org/officeDocument/2006/relationships/hyperlink" Target="https://www.youtube.com/watch?v=Kb0mxAMHnf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hyperlink" Target="http://www.carolina.com/teacher-resources/Interactive/molecular-geometry-with-balloons/tr35717.tr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daneniveda.cz/vyukove-materialy-pro/2-stupen-zakladnich-skol/chemie" TargetMode="External"/><Relationship Id="rId2" Type="http://schemas.openxmlformats.org/officeDocument/2006/relationships/hyperlink" Target="http://www.vedaneniveda.cz/vyukove-materialy-pro/stredni-skoly/chemi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47.33.74.135/echo/anorganika/strukturniVzorce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ADhtFuM21o" TargetMode="External"/><Relationship Id="rId3" Type="http://schemas.openxmlformats.org/officeDocument/2006/relationships/hyperlink" Target="https://www.youtube.com/watch?v=p1eG2y2mn54" TargetMode="External"/><Relationship Id="rId7" Type="http://schemas.openxmlformats.org/officeDocument/2006/relationships/hyperlink" Target="https://www.youtube.com/watch?v=7Jz0itUM1UU" TargetMode="External"/><Relationship Id="rId2" Type="http://schemas.openxmlformats.org/officeDocument/2006/relationships/hyperlink" Target="https://www.youtube.com/watch?v=K28I5WCwca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q5bNdEsI0IM" TargetMode="External"/><Relationship Id="rId5" Type="http://schemas.openxmlformats.org/officeDocument/2006/relationships/hyperlink" Target="https://www.youtube.com/watch?v=JcBtoEwcGB0" TargetMode="External"/><Relationship Id="rId4" Type="http://schemas.openxmlformats.org/officeDocument/2006/relationships/hyperlink" Target="https://www.youtube.com/watch?v=Txxo8uZb2Js" TargetMode="External"/><Relationship Id="rId9" Type="http://schemas.openxmlformats.org/officeDocument/2006/relationships/hyperlink" Target="https://www.youtube.com/watch?v=zrwJdI8eCew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sciencemag.org/content/sci/suppl/2017/01/11/355.6321.159.DC1/aal1619s1.mp4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ubs.acs.org/doi/abs/10.1021/jp905471d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rodovedci.cz/chemik/clanky/cyklodextriny-jsou-vsude-kolem-na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stv.com/animation/animation.php?ani=52&amp;cat=chemistry" TargetMode="External"/><Relationship Id="rId2" Type="http://schemas.openxmlformats.org/officeDocument/2006/relationships/hyperlink" Target="http://www.chemtube3d.com/A%20Level%20orbitals-all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het.colorado.edu/sims/html/molecule-shapes/latest/molecule-shapes_en.html" TargetMode="External"/><Relationship Id="rId4" Type="http://schemas.openxmlformats.org/officeDocument/2006/relationships/hyperlink" Target="http://www.learnerstv.com/animation/Free-chemistry-animations-page1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PLREpfZ63I" TargetMode="External"/><Relationship Id="rId3" Type="http://schemas.openxmlformats.org/officeDocument/2006/relationships/hyperlink" Target="https://www.youtube.com/watch?v=RBtgAz70_JY" TargetMode="External"/><Relationship Id="rId7" Type="http://schemas.openxmlformats.org/officeDocument/2006/relationships/hyperlink" Target="https://www.youtube.com/watch?v=XhOZqCVk5gE" TargetMode="External"/><Relationship Id="rId2" Type="http://schemas.openxmlformats.org/officeDocument/2006/relationships/hyperlink" Target="https://www.youtube.com/watch?v=o312f5u0Ep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r7giUCU8x_k" TargetMode="External"/><Relationship Id="rId5" Type="http://schemas.openxmlformats.org/officeDocument/2006/relationships/hyperlink" Target="https://www.youtube.com/watch?v=UX5lwbnAAcw" TargetMode="External"/><Relationship Id="rId4" Type="http://schemas.openxmlformats.org/officeDocument/2006/relationships/hyperlink" Target="https://www.youtube.com/watch?v=3WZZXPOsPNI" TargetMode="External"/><Relationship Id="rId9" Type="http://schemas.openxmlformats.org/officeDocument/2006/relationships/hyperlink" Target="https://www.youtube.com/watch?v=kx3AbAnKs6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d1.edb.hkedcity.net/cd/science/chemistry/s67chem/reaction_mechanism_animation_e.swf" TargetMode="External"/><Relationship Id="rId2" Type="http://schemas.openxmlformats.org/officeDocument/2006/relationships/hyperlink" Target="https://www.youtube.com/watch?v=TnY1S5IdVq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.imperial.ac.uk/rzepa/blog/?p=1211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kaelearning.com/page.php/resources/view_all?id=alken_reaction_electrophilic_addition_stability_carbocation_markovnikov_addition_polymerisation_t_page_3" TargetMode="External"/><Relationship Id="rId2" Type="http://schemas.openxmlformats.org/officeDocument/2006/relationships/hyperlink" Target="http://www.yteach.ie/page.php/resources/view_all?id=alken_reaction_electrophilic_addition_stability_carbocation_markovnikov_addition_polymerisation_page_2&amp;from=search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rTZ4ATbgceI" TargetMode="External"/><Relationship Id="rId4" Type="http://schemas.openxmlformats.org/officeDocument/2006/relationships/hyperlink" Target="http://cd1.edb.hkedcity.net/cd/science/chemistry/s67chem/reaction_mechanism_animation_e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62100" y="36202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Pomůcky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pro výuku organické chemie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8810" y="5012604"/>
            <a:ext cx="9144000" cy="1655762"/>
          </a:xfrm>
        </p:spPr>
        <p:txBody>
          <a:bodyPr/>
          <a:lstStyle/>
          <a:p>
            <a:r>
              <a:rPr lang="cs-CZ" dirty="0" smtClean="0"/>
              <a:t>Materiál určený pro podporu předmětu Didaktika organické chemie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059277" y="6333222"/>
            <a:ext cx="256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RNDr. Milada Teplá, Ph.D.</a:t>
            </a:r>
          </a:p>
        </p:txBody>
      </p:sp>
      <p:pic>
        <p:nvPicPr>
          <p:cNvPr id="5" name="Picture 2" descr="Výsledek obrázku pro Bonding and Balloons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40" y="315306"/>
            <a:ext cx="8383118" cy="21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6199" y="5558730"/>
            <a:ext cx="80772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cs-CZ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674495" y="50026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Základní typy reakcí v organické chemii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endCxn id="16" idx="1"/>
          </p:cNvCxnSpPr>
          <p:nvPr/>
        </p:nvCxnSpPr>
        <p:spPr>
          <a:xfrm flipV="1">
            <a:off x="285750" y="1727716"/>
            <a:ext cx="1076325" cy="1891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19" idx="1"/>
          </p:cNvCxnSpPr>
          <p:nvPr/>
        </p:nvCxnSpPr>
        <p:spPr>
          <a:xfrm flipV="1">
            <a:off x="323850" y="3585091"/>
            <a:ext cx="1123950" cy="3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endCxn id="21" idx="1"/>
          </p:cNvCxnSpPr>
          <p:nvPr/>
        </p:nvCxnSpPr>
        <p:spPr>
          <a:xfrm>
            <a:off x="333375" y="3657600"/>
            <a:ext cx="1000125" cy="168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29" idx="1"/>
          </p:cNvCxnSpPr>
          <p:nvPr/>
        </p:nvCxnSpPr>
        <p:spPr>
          <a:xfrm>
            <a:off x="304800" y="3638550"/>
            <a:ext cx="1114425" cy="262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362075" y="1543050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Substituce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47800" y="340042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Adice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333500" y="515302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Eliminace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419225" y="6076950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Přesmyk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3886199" y="5072360"/>
            <a:ext cx="6829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Eliminace </a:t>
            </a: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1 a 2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https://www.youtube.com/watch?v=C2W1gBWA7g8&amp;spfreload=10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471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5724" y="5052358"/>
            <a:ext cx="80772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Přesmyk (např. keto-enol tautomerie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cs-CZ" altLang="cs-CZ" sz="1200" dirty="0" smtClean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www.youtube.com/watch?v=zeCxXSr3cYk</a:t>
            </a:r>
            <a:r>
              <a:rPr lang="cs-CZ" alt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cs-CZ" altLang="cs-CZ" sz="1200" dirty="0" smtClean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chemistry.stackexchange.com/questions/37224/do-enolates-get-protonated-at-the-carbon-or-oxygen-atom</a:t>
            </a:r>
            <a:r>
              <a:rPr lang="cs-CZ" alt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cs-CZ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674495" y="50026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Základní typy reakcí v organické chemii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endCxn id="16" idx="1"/>
          </p:cNvCxnSpPr>
          <p:nvPr/>
        </p:nvCxnSpPr>
        <p:spPr>
          <a:xfrm flipV="1">
            <a:off x="285750" y="1727716"/>
            <a:ext cx="1076325" cy="1891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19" idx="1"/>
          </p:cNvCxnSpPr>
          <p:nvPr/>
        </p:nvCxnSpPr>
        <p:spPr>
          <a:xfrm flipV="1">
            <a:off x="323850" y="3585091"/>
            <a:ext cx="1123950" cy="3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endCxn id="21" idx="1"/>
          </p:cNvCxnSpPr>
          <p:nvPr/>
        </p:nvCxnSpPr>
        <p:spPr>
          <a:xfrm>
            <a:off x="333375" y="3657600"/>
            <a:ext cx="1000125" cy="168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29" idx="1"/>
          </p:cNvCxnSpPr>
          <p:nvPr/>
        </p:nvCxnSpPr>
        <p:spPr>
          <a:xfrm>
            <a:off x="304800" y="3638550"/>
            <a:ext cx="1114425" cy="262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362075" y="1543050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Substituce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47800" y="340042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Adice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333500" y="515302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Eliminace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419225" y="6076950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Přesmyk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5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3606" y="252177"/>
            <a:ext cx="72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Sn2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185862"/>
            <a:ext cx="79438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55031" y="233127"/>
            <a:ext cx="7374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</a:t>
            </a:r>
            <a:r>
              <a:rPr lang="cs-CZ" sz="4000" dirty="0">
                <a:solidFill>
                  <a:srgbClr val="FF0000"/>
                </a:solidFill>
              </a:rPr>
              <a:t>Sn2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119187"/>
            <a:ext cx="7943850" cy="4676775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4400550" y="981075"/>
            <a:ext cx="3829050" cy="309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514600" y="1790701"/>
            <a:ext cx="1085850" cy="10572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9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3606" y="252177"/>
            <a:ext cx="7374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</a:t>
            </a:r>
            <a:r>
              <a:rPr lang="cs-CZ" sz="4000" dirty="0">
                <a:solidFill>
                  <a:srgbClr val="FF0000"/>
                </a:solidFill>
              </a:rPr>
              <a:t>Sn2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095375"/>
            <a:ext cx="61341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3606" y="252177"/>
            <a:ext cx="7374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</a:t>
            </a:r>
            <a:r>
              <a:rPr lang="cs-CZ" sz="4000" dirty="0">
                <a:solidFill>
                  <a:srgbClr val="FF0000"/>
                </a:solidFill>
              </a:rPr>
              <a:t>Sn2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1090612"/>
            <a:ext cx="65817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3606" y="252177"/>
            <a:ext cx="7374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</a:t>
            </a:r>
            <a:r>
              <a:rPr lang="cs-CZ" sz="4000" dirty="0">
                <a:solidFill>
                  <a:srgbClr val="FF0000"/>
                </a:solidFill>
              </a:rPr>
              <a:t>Sn2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071562"/>
            <a:ext cx="68961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3606" y="252177"/>
            <a:ext cx="7374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</a:t>
            </a:r>
            <a:r>
              <a:rPr lang="cs-CZ" sz="4000" dirty="0">
                <a:solidFill>
                  <a:srgbClr val="FF0000"/>
                </a:solidFill>
              </a:rPr>
              <a:t>Sn2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1095375"/>
            <a:ext cx="63531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1314450"/>
            <a:ext cx="5457825" cy="42291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83606" y="252177"/>
            <a:ext cx="7374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</a:t>
            </a:r>
            <a:r>
              <a:rPr lang="cs-CZ" sz="4000" dirty="0">
                <a:solidFill>
                  <a:srgbClr val="FF0000"/>
                </a:solidFill>
              </a:rPr>
              <a:t>Sn2</a:t>
            </a:r>
          </a:p>
        </p:txBody>
      </p:sp>
    </p:spTree>
    <p:extLst>
      <p:ext uri="{BB962C8B-B14F-4D97-AF65-F5344CB8AC3E}">
        <p14:creationId xmlns:p14="http://schemas.microsoft.com/office/powerpoint/2010/main" val="15120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3606" y="252177"/>
            <a:ext cx="72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Sn1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1528762"/>
            <a:ext cx="71532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1100" y="193675"/>
            <a:ext cx="2752725" cy="1325563"/>
          </a:xfrm>
        </p:spPr>
        <p:txBody>
          <a:bodyPr/>
          <a:lstStyle/>
          <a:p>
            <a:r>
              <a:rPr lang="cs-CZ" dirty="0" smtClean="0"/>
              <a:t>Balónky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20460" y="4452855"/>
            <a:ext cx="5079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www.youtube.com/watch?v=Kb0mxAMHnfE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20460" y="5099186"/>
            <a:ext cx="474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www.youtube.com/watch?v=b0KvfvJi-vk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20460" y="5745517"/>
            <a:ext cx="926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www.carolina.com/teacher-resources/Interactive/molecular-geometry-with-balloons/tr35717.tr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Výsledek obrázku pro Bonding and Balloons L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36" y="1991706"/>
            <a:ext cx="9125326" cy="23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52525" y="1485900"/>
            <a:ext cx="396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Teorie hybridizace, tvary molekul, VSEPR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9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3606" y="252177"/>
            <a:ext cx="72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Sn1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1414462"/>
            <a:ext cx="78390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3606" y="252177"/>
            <a:ext cx="72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Sn1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1438275"/>
            <a:ext cx="67913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3606" y="252177"/>
            <a:ext cx="72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Sn1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471612"/>
            <a:ext cx="76676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3606" y="252177"/>
            <a:ext cx="72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Sn1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433512"/>
            <a:ext cx="79248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3606" y="252177"/>
            <a:ext cx="72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Sn1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485900"/>
            <a:ext cx="77438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3606" y="252177"/>
            <a:ext cx="72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Sn1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1547812"/>
            <a:ext cx="68484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828800"/>
            <a:ext cx="6991350" cy="40957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83606" y="252177"/>
            <a:ext cx="72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Sn1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828800"/>
            <a:ext cx="6991350" cy="40957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83606" y="252177"/>
            <a:ext cx="725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Společenské chování molekul, Sn1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293495" y="547886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Věda není žádná věda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0024" y="1486585"/>
            <a:ext cx="8524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www.vedaneniveda.cz/vyukove-materialy-pro/stredni-skoly/chemie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80974" y="1991410"/>
            <a:ext cx="8601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www.vedaneniveda.cz/vyukove-materialy-pro/2-stupen-zakladnich-skol/chemie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0" y="2633662"/>
            <a:ext cx="9258300" cy="73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12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303597"/>
            <a:ext cx="8286750" cy="3203556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293495" y="547886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Věda není žádná věda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Ze společenského života molekul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2874" y="2372410"/>
            <a:ext cx="11382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http://www.vedaneniveda.cz/Veda/pdf/6_chemie_stredni%20skola/03_mikrosvet/3.2_molekuly.pdf</a:t>
            </a:r>
          </a:p>
        </p:txBody>
      </p:sp>
    </p:spTree>
    <p:extLst>
      <p:ext uri="{BB962C8B-B14F-4D97-AF65-F5344CB8AC3E}">
        <p14:creationId xmlns:p14="http://schemas.microsoft.com/office/powerpoint/2010/main" val="416309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666750"/>
            <a:ext cx="6791325" cy="626745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476499" y="152771"/>
            <a:ext cx="768667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http://147.33.74.135/echo/anorganika/strukturniVzorce/index.html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1545" y="1570530"/>
            <a:ext cx="499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https://www.youtube.com/watch?v=K28I5WCwcak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561545" y="2230279"/>
            <a:ext cx="509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www.youtube.com/watch?v=p1eG2y2mn54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561545" y="2890028"/>
            <a:ext cx="48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www.youtube.com/watch?v=Txxo8uZb2Js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61545" y="3549777"/>
            <a:ext cx="496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www.youtube.com/watch?v=JcBtoEwcGB0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561545" y="4209526"/>
            <a:ext cx="497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www.youtube.com/watch?v=q5bNdEsI0IM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61545" y="4869275"/>
            <a:ext cx="499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www.youtube.com/watch?v=7Jz0itUM1UU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561545" y="5529024"/>
            <a:ext cx="5089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8"/>
              </a:rPr>
              <a:t>https://</a:t>
            </a:r>
            <a:r>
              <a:rPr lang="cs-CZ" dirty="0" smtClean="0">
                <a:hlinkClick r:id="rId8"/>
              </a:rPr>
              <a:t>www.youtube.com/watch?v=oADhtFuM21o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561545" y="6188773"/>
            <a:ext cx="4940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www.youtube.com/watch?v=zrwJdI8eCew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265498" y="56790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Popularizace chemie, chemie jako </a:t>
            </a:r>
            <a:r>
              <a:rPr lang="cs-CZ" b="1" dirty="0" err="1" smtClean="0">
                <a:solidFill>
                  <a:srgbClr val="FF0000"/>
                </a:solidFill>
              </a:rPr>
              <a:t>šou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265498" y="56790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Některé další pomůcky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625" y="3914775"/>
            <a:ext cx="611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OSN – zkratka organizace – číslování heterocyklických sloučenin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4529137"/>
            <a:ext cx="1609725" cy="1647825"/>
          </a:xfrm>
          <a:prstGeom prst="rect">
            <a:avLst/>
          </a:prstGeom>
        </p:spPr>
      </p:pic>
      <p:pic>
        <p:nvPicPr>
          <p:cNvPr id="1028" name="Picture 4" descr="https://upload.wikimedia.org/wikipedia/commons/thumb/f/fe/Thiazole_numbering.png/220px-Thiazole_numbe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587587"/>
            <a:ext cx="1174750" cy="14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105025" y="6257925"/>
            <a:ext cx="91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isoxazol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67300" y="6248400"/>
            <a:ext cx="80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thiazol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762" y="4491037"/>
            <a:ext cx="1285875" cy="149542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496175" y="6153150"/>
            <a:ext cx="98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morfolin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81000" y="1571625"/>
            <a:ext cx="713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Pořadí triviálních anglických názvů MK o sudém počtu uhlíků – dle abecedy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14625" y="2105025"/>
            <a:ext cx="25829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Acetic</a:t>
            </a:r>
            <a:r>
              <a:rPr lang="cs-CZ" dirty="0" smtClean="0"/>
              <a:t> (C2) – octová  </a:t>
            </a:r>
          </a:p>
          <a:p>
            <a:r>
              <a:rPr lang="cs-CZ" dirty="0" err="1" smtClean="0"/>
              <a:t>Butyric</a:t>
            </a:r>
            <a:r>
              <a:rPr lang="cs-CZ" dirty="0" smtClean="0"/>
              <a:t> (C4) – máselná </a:t>
            </a:r>
          </a:p>
          <a:p>
            <a:r>
              <a:rPr lang="cs-CZ" dirty="0" err="1" smtClean="0"/>
              <a:t>Caproic</a:t>
            </a:r>
            <a:r>
              <a:rPr lang="cs-CZ" dirty="0" smtClean="0"/>
              <a:t> (C6) – kapronová </a:t>
            </a:r>
          </a:p>
          <a:p>
            <a:r>
              <a:rPr lang="cs-CZ" dirty="0" err="1" smtClean="0"/>
              <a:t>Caprylic</a:t>
            </a:r>
            <a:r>
              <a:rPr lang="cs-CZ" dirty="0" smtClean="0"/>
              <a:t> (C8) – </a:t>
            </a:r>
            <a:r>
              <a:rPr lang="cs-CZ" dirty="0" err="1" smtClean="0"/>
              <a:t>kaprylová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Capric</a:t>
            </a:r>
            <a:r>
              <a:rPr lang="cs-CZ" dirty="0" smtClean="0"/>
              <a:t> (C10) – kaprinová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448300" y="2085975"/>
            <a:ext cx="2681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Lauric</a:t>
            </a:r>
            <a:r>
              <a:rPr lang="cs-CZ" dirty="0" smtClean="0"/>
              <a:t> (C12) – laurová </a:t>
            </a:r>
          </a:p>
          <a:p>
            <a:r>
              <a:rPr lang="cs-CZ" dirty="0" err="1" smtClean="0"/>
              <a:t>Myristic</a:t>
            </a:r>
            <a:r>
              <a:rPr lang="cs-CZ" dirty="0" smtClean="0"/>
              <a:t> (C14) – </a:t>
            </a:r>
            <a:r>
              <a:rPr lang="cs-CZ" dirty="0" err="1" smtClean="0"/>
              <a:t>myristová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Palmitic</a:t>
            </a:r>
            <a:r>
              <a:rPr lang="cs-CZ" dirty="0" smtClean="0"/>
              <a:t> (C16) – palmitová </a:t>
            </a:r>
          </a:p>
          <a:p>
            <a:r>
              <a:rPr lang="cs-CZ" dirty="0" err="1" smtClean="0"/>
              <a:t>Stearic</a:t>
            </a:r>
            <a:r>
              <a:rPr lang="cs-CZ" dirty="0" smtClean="0"/>
              <a:t> (C18) – stearová </a:t>
            </a:r>
          </a:p>
        </p:txBody>
      </p:sp>
    </p:spTree>
    <p:extLst>
      <p:ext uri="{BB962C8B-B14F-4D97-AF65-F5344CB8AC3E}">
        <p14:creationId xmlns:p14="http://schemas.microsoft.com/office/powerpoint/2010/main" val="3412580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381000" y="1571625"/>
            <a:ext cx="537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Předpony </a:t>
            </a:r>
            <a:r>
              <a:rPr lang="cs-CZ" b="1" dirty="0" smtClean="0"/>
              <a:t>homo</a:t>
            </a:r>
            <a:r>
              <a:rPr lang="cs-CZ" dirty="0" smtClean="0"/>
              <a:t> (bohatší o –CH2-) a </a:t>
            </a:r>
            <a:r>
              <a:rPr lang="cs-CZ" b="1" dirty="0" smtClean="0"/>
              <a:t>nor</a:t>
            </a:r>
            <a:r>
              <a:rPr lang="cs-CZ" dirty="0" smtClean="0"/>
              <a:t> (úbytek –CH2-)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190750"/>
            <a:ext cx="3457575" cy="13525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2076450"/>
            <a:ext cx="3429000" cy="12573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7" y="3690937"/>
            <a:ext cx="3362325" cy="17240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37" y="3838575"/>
            <a:ext cx="2867025" cy="11811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9477375" y="512445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homoserin</a:t>
            </a:r>
            <a:endParaRPr lang="cs-CZ" dirty="0"/>
          </a:p>
        </p:txBody>
      </p:sp>
      <p:pic>
        <p:nvPicPr>
          <p:cNvPr id="2050" name="Picture 2" descr="Strukturní vzorec L-seri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3852862"/>
            <a:ext cx="178117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7143750" y="51435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serin</a:t>
            </a:r>
            <a:endParaRPr lang="cs-CZ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265498" y="56790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Některé další pomůcky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505325" y="6153150"/>
            <a:ext cx="249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Homonoradamantan</a:t>
            </a:r>
            <a:r>
              <a:rPr lang="cs-CZ" b="1" dirty="0" smtClean="0"/>
              <a:t>???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23702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381000" y="1571625"/>
            <a:ext cx="537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Předpony </a:t>
            </a:r>
            <a:r>
              <a:rPr lang="cs-CZ" b="1" dirty="0" smtClean="0"/>
              <a:t>homo</a:t>
            </a:r>
            <a:r>
              <a:rPr lang="cs-CZ" dirty="0" smtClean="0"/>
              <a:t> (bohatší o –CH2-) a </a:t>
            </a:r>
            <a:r>
              <a:rPr lang="cs-CZ" b="1" dirty="0" smtClean="0"/>
              <a:t>nor</a:t>
            </a:r>
            <a:r>
              <a:rPr lang="cs-CZ" dirty="0" smtClean="0"/>
              <a:t> (úbytek –CH2-)</a:t>
            </a:r>
            <a:endParaRPr lang="cs-CZ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265498" y="56790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Některé další pomůcky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505325" y="6153150"/>
            <a:ext cx="249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Homonoradamantan</a:t>
            </a:r>
            <a:r>
              <a:rPr lang="cs-CZ" b="1" dirty="0" smtClean="0"/>
              <a:t>???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3181351"/>
            <a:ext cx="8917342" cy="225266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419600" y="31623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991350" y="317182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homo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625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371475" y="1133475"/>
            <a:ext cx="192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Zajcevovo pravidlo</a:t>
            </a:r>
            <a:endParaRPr lang="cs-CZ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265498" y="56790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Některé další pomůcky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152525" y="5934670"/>
            <a:ext cx="9239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Bohatý se stává bohatším: </a:t>
            </a:r>
          </a:p>
          <a:p>
            <a:pPr algn="ctr"/>
            <a:r>
              <a:rPr lang="cs-CZ" dirty="0" smtClean="0"/>
              <a:t>v </a:t>
            </a:r>
            <a:r>
              <a:rPr lang="cs-CZ" dirty="0"/>
              <a:t>mnoha organických adičních reakcích uhlík bohatý na substituenty získá více substituentů a uhlík s více vodíky získá další vodíky</a:t>
            </a:r>
            <a:endParaRPr lang="cs-CZ" b="1" dirty="0"/>
          </a:p>
        </p:txBody>
      </p:sp>
      <p:pic>
        <p:nvPicPr>
          <p:cNvPr id="3074" name="Picture 2" descr="https://upload.wikimedia.org/wikipedia/commons/thumb/b/b1/MarkovnikovRulePropeneHBr.svg/514px-MarkovnikovRulePropeneHB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0" y="4229100"/>
            <a:ext cx="645189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09575" y="4171950"/>
            <a:ext cx="232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Markovníkovo</a:t>
            </a:r>
            <a:r>
              <a:rPr lang="cs-CZ" dirty="0" smtClean="0"/>
              <a:t> pravidlo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43000" y="2829520"/>
            <a:ext cx="9239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Kdo má málo, tomu bude ještě vzato: </a:t>
            </a:r>
          </a:p>
          <a:p>
            <a:pPr algn="ctr"/>
            <a:r>
              <a:rPr lang="cs-CZ" dirty="0" smtClean="0"/>
              <a:t>Při dehydrataci sek. Nebo terc. alkoholů se odštěpuje –OH spolu s –H z toho sousedního uhlíku, který má menší počet vodíkových atomů.</a:t>
            </a:r>
            <a:endParaRPr lang="cs-CZ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" y="1710048"/>
            <a:ext cx="5257798" cy="10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 descr="Pořadí efektiv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1731962"/>
            <a:ext cx="41529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83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504825" y="1666875"/>
            <a:ext cx="226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Stupeň nenasycenosti</a:t>
            </a:r>
            <a:endParaRPr lang="cs-CZ" b="1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265498" y="56790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Některé další pomůcky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38600" y="2676525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DU = x – y/2 + z/2 + 1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2000" y="1743075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CxHyNzO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3848100"/>
            <a:ext cx="4520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Jsou-li v molekule přítomny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atomy Si, připočítají se k atomům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Atomy halogenů, připočítají se k atomům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Atomy P, připočítají se k atomům N a pod.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37" y="3900487"/>
            <a:ext cx="3667125" cy="193357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924675" y="5886450"/>
            <a:ext cx="264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2-nitronaftalen:</a:t>
            </a:r>
          </a:p>
          <a:p>
            <a:r>
              <a:rPr lang="cs-CZ" b="1" dirty="0" smtClean="0"/>
              <a:t>DU = 10 – 3,5 + 0,5 + 1 = 8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7786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1265498" y="56790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Organické sloučeniny zajímavých tvarů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295400"/>
            <a:ext cx="6400800" cy="54006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72350" y="2235964"/>
            <a:ext cx="45148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Zatím nejpropletenější chemickou strukturu </a:t>
            </a:r>
            <a:r>
              <a:rPr lang="cs-CZ" dirty="0" err="1">
                <a:latin typeface="Arial" panose="020B0604020202020204" pitchFamily="34" charset="0"/>
              </a:rPr>
              <a:t>syntézovali</a:t>
            </a:r>
            <a:r>
              <a:rPr lang="cs-CZ" dirty="0">
                <a:latin typeface="Arial" panose="020B0604020202020204" pitchFamily="34" charset="0"/>
              </a:rPr>
              <a:t> chemici z University </a:t>
            </a:r>
            <a:r>
              <a:rPr lang="cs-CZ" dirty="0" err="1">
                <a:latin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Mancester</a:t>
            </a:r>
            <a:r>
              <a:rPr lang="cs-CZ" dirty="0">
                <a:latin typeface="Arial" panose="020B0604020202020204" pitchFamily="34" charset="0"/>
              </a:rPr>
              <a:t> z tým </a:t>
            </a:r>
            <a:r>
              <a:rPr lang="cs-CZ" dirty="0" err="1">
                <a:latin typeface="Arial" panose="020B0604020202020204" pitchFamily="34" charset="0"/>
              </a:rPr>
              <a:t>prof.Davida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Leigha</a:t>
            </a:r>
            <a:r>
              <a:rPr lang="cs-CZ" dirty="0">
                <a:latin typeface="Arial" panose="020B0604020202020204" pitchFamily="34" charset="0"/>
              </a:rPr>
              <a:t>. Cyklus 192 atomů o celkové délce kolem 20 </a:t>
            </a:r>
            <a:r>
              <a:rPr lang="cs-CZ" dirty="0" err="1">
                <a:latin typeface="Arial" panose="020B0604020202020204" pitchFamily="34" charset="0"/>
              </a:rPr>
              <a:t>nm</a:t>
            </a:r>
            <a:r>
              <a:rPr lang="cs-CZ" dirty="0">
                <a:latin typeface="Arial" panose="020B0604020202020204" pitchFamily="34" charset="0"/>
              </a:rPr>
              <a:t> obsahuje celkem osm překřížení. Čtyři železnaté kationty Fe</a:t>
            </a:r>
            <a:r>
              <a:rPr lang="cs-CZ" baseline="30000" dirty="0">
                <a:latin typeface="Arial" panose="020B0604020202020204" pitchFamily="34" charset="0"/>
              </a:rPr>
              <a:t>2+</a:t>
            </a:r>
            <a:r>
              <a:rPr lang="cs-CZ" dirty="0">
                <a:latin typeface="Arial" panose="020B0604020202020204" pitchFamily="34" charset="0"/>
              </a:rPr>
              <a:t>navzájem propojují křížící se organické můstky, jak vidíme na obrázku (</a:t>
            </a:r>
            <a:r>
              <a:rPr lang="cs-CZ" dirty="0" err="1">
                <a:latin typeface="Arial" panose="020B0604020202020204" pitchFamily="34" charset="0"/>
              </a:rPr>
              <a:t>Danon</a:t>
            </a:r>
            <a:r>
              <a:rPr lang="cs-CZ" dirty="0">
                <a:latin typeface="Arial" panose="020B0604020202020204" pitchFamily="34" charset="0"/>
              </a:rPr>
              <a:t> et al., </a:t>
            </a:r>
            <a:r>
              <a:rPr lang="cs-CZ" dirty="0" err="1">
                <a:latin typeface="Arial" panose="020B0604020202020204" pitchFamily="34" charset="0"/>
              </a:rPr>
              <a:t>Braiding</a:t>
            </a:r>
            <a:r>
              <a:rPr lang="cs-CZ" dirty="0">
                <a:latin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</a:rPr>
              <a:t>molecular</a:t>
            </a:r>
            <a:r>
              <a:rPr lang="cs-CZ" dirty="0">
                <a:latin typeface="Arial" panose="020B0604020202020204" pitchFamily="34" charset="0"/>
              </a:rPr>
              <a:t> knot </a:t>
            </a:r>
            <a:r>
              <a:rPr lang="cs-CZ" dirty="0" err="1">
                <a:latin typeface="Arial" panose="020B0604020202020204" pitchFamily="34" charset="0"/>
              </a:rPr>
              <a:t>with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eight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crossings</a:t>
            </a:r>
            <a:r>
              <a:rPr lang="cs-CZ" dirty="0">
                <a:latin typeface="Arial" panose="020B0604020202020204" pitchFamily="34" charset="0"/>
              </a:rPr>
              <a:t>, Science 355, 159-162 (2017)). Překvapující je přítomnost chloridového aniontu Cl</a:t>
            </a:r>
            <a:r>
              <a:rPr lang="cs-CZ" baseline="30000" dirty="0">
                <a:latin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</a:rPr>
              <a:t>, který občas vstupuje do centrální dutiny, na obrázku prázdné. Zřejmě přispívá ke stabilitě celé molekuly.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401050" y="1714500"/>
            <a:ext cx="174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Molekulový uzel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200024" y="6420535"/>
            <a:ext cx="1033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science.sciencemag.org/content/sci/suppl/2017/01/11/355.6321.159.DC1/aal1619s1.mp4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338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1265498" y="56790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Organické sloučeniny zajímavých tvarů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619250"/>
            <a:ext cx="9163050" cy="52387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61925" y="1884819"/>
            <a:ext cx="47529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</a:rPr>
              <a:t>pro rok 2016 obdrželi Jean-</a:t>
            </a:r>
            <a:r>
              <a:rPr lang="cs-CZ" sz="1200" dirty="0" err="1">
                <a:latin typeface="Arial" panose="020B0604020202020204" pitchFamily="34" charset="0"/>
              </a:rPr>
              <a:t>Pierre</a:t>
            </a:r>
            <a:r>
              <a:rPr lang="cs-CZ" sz="1200" dirty="0">
                <a:latin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</a:rPr>
              <a:t>Sauvage</a:t>
            </a:r>
            <a:r>
              <a:rPr lang="cs-CZ" sz="1200" dirty="0">
                <a:latin typeface="Arial" panose="020B0604020202020204" pitchFamily="34" charset="0"/>
              </a:rPr>
              <a:t> ze Štrasburské univerzity, sir J. </a:t>
            </a:r>
            <a:r>
              <a:rPr lang="cs-CZ" sz="1200" dirty="0" err="1">
                <a:latin typeface="Arial" panose="020B0604020202020204" pitchFamily="34" charset="0"/>
              </a:rPr>
              <a:t>Fraser</a:t>
            </a:r>
            <a:r>
              <a:rPr lang="cs-CZ" sz="1200" dirty="0">
                <a:latin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</a:rPr>
              <a:t>Stoddart</a:t>
            </a:r>
            <a:r>
              <a:rPr lang="cs-CZ" sz="1200" dirty="0">
                <a:latin typeface="Arial" panose="020B0604020202020204" pitchFamily="34" charset="0"/>
              </a:rPr>
              <a:t> z </a:t>
            </a:r>
            <a:r>
              <a:rPr lang="cs-CZ" sz="1200" dirty="0" err="1">
                <a:latin typeface="Arial" panose="020B0604020202020204" pitchFamily="34" charset="0"/>
              </a:rPr>
              <a:t>Northwestern</a:t>
            </a:r>
            <a:r>
              <a:rPr lang="cs-CZ" sz="1200" dirty="0">
                <a:latin typeface="Arial" panose="020B0604020202020204" pitchFamily="34" charset="0"/>
              </a:rPr>
              <a:t> University v illinoiském </a:t>
            </a:r>
            <a:r>
              <a:rPr lang="cs-CZ" sz="1200" dirty="0" err="1">
                <a:latin typeface="Arial" panose="020B0604020202020204" pitchFamily="34" charset="0"/>
              </a:rPr>
              <a:t>Evanstonu</a:t>
            </a:r>
            <a:r>
              <a:rPr lang="cs-CZ" sz="1200" dirty="0">
                <a:latin typeface="Arial" panose="020B0604020202020204" pitchFamily="34" charset="0"/>
              </a:rPr>
              <a:t> a Bernard L. </a:t>
            </a:r>
            <a:r>
              <a:rPr lang="cs-CZ" sz="1200" dirty="0" err="1">
                <a:latin typeface="Arial" panose="020B0604020202020204" pitchFamily="34" charset="0"/>
              </a:rPr>
              <a:t>Feringa</a:t>
            </a:r>
            <a:r>
              <a:rPr lang="cs-CZ" sz="1200" dirty="0">
                <a:latin typeface="Arial" panose="020B0604020202020204" pitchFamily="34" charset="0"/>
              </a:rPr>
              <a:t> z nizozemské Groningenské univerzity za návrh a přípravu molekulárních strojů. Tím jsou míněny velké molekuly, jejichž pohyby lze kontrolovat zvnějšku. Základem je práce J.-P. </a:t>
            </a:r>
            <a:r>
              <a:rPr lang="cs-CZ" sz="1200" dirty="0" err="1">
                <a:latin typeface="Arial" panose="020B0604020202020204" pitchFamily="34" charset="0"/>
              </a:rPr>
              <a:t>Sauvage</a:t>
            </a:r>
            <a:r>
              <a:rPr lang="cs-CZ" sz="1200" dirty="0">
                <a:latin typeface="Arial" panose="020B0604020202020204" pitchFamily="34" charset="0"/>
              </a:rPr>
              <a:t> z roku 1983. Připravil katenany (struktura </a:t>
            </a:r>
            <a:r>
              <a:rPr lang="cs-CZ" sz="1200" dirty="0" err="1">
                <a:latin typeface="Arial" panose="020B0604020202020204" pitchFamily="34" charset="0"/>
              </a:rPr>
              <a:t>obr.nahoře</a:t>
            </a:r>
            <a:r>
              <a:rPr lang="cs-CZ" sz="1200" dirty="0">
                <a:latin typeface="Arial" panose="020B0604020202020204" pitchFamily="34" charset="0"/>
              </a:rPr>
              <a:t>), což jsou do sebe zaklesnuté cyklické molekuly. Přestože navzájem nejsou propojeny chemickou vazbou, bez jejího přerušení je nelze oddělit. </a:t>
            </a:r>
            <a:r>
              <a:rPr lang="cs-CZ" sz="1200" dirty="0" err="1">
                <a:latin typeface="Arial" panose="020B0604020202020204" pitchFamily="34" charset="0"/>
              </a:rPr>
              <a:t>J.F.Stoddart</a:t>
            </a:r>
            <a:r>
              <a:rPr lang="cs-CZ" sz="1200" dirty="0">
                <a:latin typeface="Arial" panose="020B0604020202020204" pitchFamily="34" charset="0"/>
              </a:rPr>
              <a:t> v roce 1991 přišel s </a:t>
            </a:r>
            <a:r>
              <a:rPr lang="cs-CZ" sz="1200" dirty="0" err="1">
                <a:latin typeface="Arial" panose="020B0604020202020204" pitchFamily="34" charset="0"/>
              </a:rPr>
              <a:t>rotaxany</a:t>
            </a:r>
            <a:r>
              <a:rPr lang="cs-CZ" sz="1200" dirty="0">
                <a:latin typeface="Arial" panose="020B0604020202020204" pitchFamily="34" charset="0"/>
              </a:rPr>
              <a:t> (struktura </a:t>
            </a:r>
            <a:r>
              <a:rPr lang="cs-CZ" sz="1200" dirty="0" err="1">
                <a:latin typeface="Arial" panose="020B0604020202020204" pitchFamily="34" charset="0"/>
              </a:rPr>
              <a:t>obr.dole</a:t>
            </a:r>
            <a:r>
              <a:rPr lang="cs-CZ" sz="1200" dirty="0">
                <a:latin typeface="Arial" panose="020B0604020202020204" pitchFamily="34" charset="0"/>
              </a:rPr>
              <a:t>), což je cyklická molekula navlečená na jiné molekule jako na ose. Konce molekulární osy jsou rozšířené připojenými chemickými skupinami, aby navlečená molekula nesklouzla. A konečně </a:t>
            </a:r>
            <a:r>
              <a:rPr lang="cs-CZ" sz="1200" dirty="0" err="1">
                <a:latin typeface="Arial" panose="020B0604020202020204" pitchFamily="34" charset="0"/>
              </a:rPr>
              <a:t>B.L.Feringa</a:t>
            </a:r>
            <a:r>
              <a:rPr lang="cs-CZ" sz="1200" dirty="0">
                <a:latin typeface="Arial" panose="020B0604020202020204" pitchFamily="34" charset="0"/>
              </a:rPr>
              <a:t> roku 1999 připravil molekulární motor - molekulu, jejíž část se otáčela stejným směrem. S pomocí těchto molekul roztočil sice nevelký, ale již makroskopický skleněný váleček.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1450" y="1409700"/>
            <a:ext cx="20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Molekulové motory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97856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5" y="2880668"/>
            <a:ext cx="3390900" cy="3344564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265498" y="56790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Organické sloučeniny zajímavých tvarů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61950" y="1703338"/>
            <a:ext cx="44767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Molekulární póry</a:t>
            </a:r>
          </a:p>
          <a:p>
            <a:endParaRPr lang="cs-CZ" dirty="0" smtClean="0"/>
          </a:p>
          <a:p>
            <a:r>
              <a:rPr lang="cs-CZ" dirty="0" smtClean="0"/>
              <a:t>Porézní </a:t>
            </a:r>
            <a:r>
              <a:rPr lang="cs-CZ" dirty="0"/>
              <a:t>látky = organické analogy zeolitů - krystalické nebo amorfní materiály umožňující reverzibilní průchod molekul skrz póry na jejich povrchu -možné uplatnění ve farmaceutické výrobě, jako molekulární síta, senzory a </a:t>
            </a:r>
            <a:r>
              <a:rPr lang="cs-CZ" dirty="0" smtClean="0"/>
              <a:t>přístroje </a:t>
            </a:r>
          </a:p>
          <a:p>
            <a:endParaRPr lang="cs-CZ" dirty="0"/>
          </a:p>
          <a:p>
            <a:r>
              <a:rPr lang="cs-CZ" dirty="0" smtClean="0"/>
              <a:t>[</a:t>
            </a:r>
            <a:r>
              <a:rPr lang="cs-CZ" dirty="0" err="1"/>
              <a:t>Li</a:t>
            </a:r>
            <a:r>
              <a:rPr lang="cs-CZ" dirty="0"/>
              <a:t> W., </a:t>
            </a:r>
            <a:r>
              <a:rPr lang="cs-CZ" dirty="0" err="1"/>
              <a:t>Gahungu</a:t>
            </a:r>
            <a:r>
              <a:rPr lang="cs-CZ" dirty="0"/>
              <a:t> G., </a:t>
            </a:r>
            <a:r>
              <a:rPr lang="cs-CZ" dirty="0" err="1"/>
              <a:t>Zhang</a:t>
            </a:r>
            <a:r>
              <a:rPr lang="cs-CZ" dirty="0"/>
              <a:t> J., </a:t>
            </a:r>
            <a:r>
              <a:rPr lang="cs-CZ" dirty="0" err="1"/>
              <a:t>Hao</a:t>
            </a:r>
            <a:r>
              <a:rPr lang="cs-CZ" dirty="0"/>
              <a:t> L., Design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Organic</a:t>
            </a:r>
            <a:r>
              <a:rPr lang="cs-CZ" dirty="0"/>
              <a:t> Zeolite </a:t>
            </a:r>
            <a:r>
              <a:rPr lang="cs-CZ" dirty="0" err="1"/>
              <a:t>toward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Selective</a:t>
            </a:r>
            <a:r>
              <a:rPr lang="cs-CZ" dirty="0"/>
              <a:t> </a:t>
            </a:r>
            <a:r>
              <a:rPr lang="cs-CZ" dirty="0" err="1"/>
              <a:t>Adsorption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Molecules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Dispersion</a:t>
            </a:r>
            <a:r>
              <a:rPr lang="cs-CZ" dirty="0"/>
              <a:t> </a:t>
            </a:r>
            <a:r>
              <a:rPr lang="cs-CZ" dirty="0" err="1"/>
              <a:t>Corrected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., J. </a:t>
            </a:r>
            <a:r>
              <a:rPr lang="cs-CZ" dirty="0" err="1"/>
              <a:t>Phys</a:t>
            </a:r>
            <a:r>
              <a:rPr lang="cs-CZ" dirty="0"/>
              <a:t>. </a:t>
            </a:r>
            <a:r>
              <a:rPr lang="cs-CZ" dirty="0" err="1"/>
              <a:t>Chem</a:t>
            </a:r>
            <a:r>
              <a:rPr lang="cs-CZ" dirty="0"/>
              <a:t>. B, 2009, 113, 16472-16478]</a:t>
            </a:r>
          </a:p>
        </p:txBody>
      </p:sp>
      <p:pic>
        <p:nvPicPr>
          <p:cNvPr id="11266" name="Picture 2" descr="Abstrac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1" y="1285876"/>
            <a:ext cx="3949698" cy="29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52596" y="6301859"/>
            <a:ext cx="478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pubs.acs.org/doi/abs/10.1021/jp905471d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575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57396"/>
            <a:ext cx="10020300" cy="3010158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265498" y="56790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Organické sloučeniny zajímavých tvarů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53866" y="1634609"/>
            <a:ext cx="238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Cyklické oligosacharidy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838575" y="16286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cyklodextriny</a:t>
            </a:r>
            <a:r>
              <a:rPr lang="cs-CZ" dirty="0"/>
              <a:t>: dominantní aplikace – cyklické oligosacharidy složené ze 6 </a:t>
            </a:r>
            <a:r>
              <a:rPr lang="cs-CZ" dirty="0" smtClean="0"/>
              <a:t>, 7, 8 </a:t>
            </a:r>
            <a:r>
              <a:rPr lang="cs-CZ" dirty="0" err="1" smtClean="0"/>
              <a:t>glukopyranosových</a:t>
            </a:r>
            <a:r>
              <a:rPr lang="cs-CZ" dirty="0" smtClean="0"/>
              <a:t> </a:t>
            </a:r>
            <a:r>
              <a:rPr lang="cs-CZ" dirty="0"/>
              <a:t>jednotek, tvoří strukturu tvaru komolého kužele s hydrofobní konickou dutinou a hydrofilním </a:t>
            </a:r>
            <a:r>
              <a:rPr lang="cs-CZ" dirty="0" smtClean="0"/>
              <a:t>povrchem </a:t>
            </a:r>
          </a:p>
          <a:p>
            <a:r>
              <a:rPr lang="cs-CZ" dirty="0" smtClean="0"/>
              <a:t>E 459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81075" y="6372910"/>
            <a:ext cx="952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www.prirodovedci.cz/chemik/clanky/cyklodextriny-jsou-vsude-kolem-nas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11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0170" y="157361"/>
            <a:ext cx="9005498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Další animace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03365" y="1225689"/>
            <a:ext cx="108127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A </a:t>
            </a:r>
            <a:r>
              <a:rPr lang="cs-CZ" sz="2400" b="1" dirty="0" err="1"/>
              <a:t>Level</a:t>
            </a:r>
            <a:r>
              <a:rPr lang="cs-CZ" sz="2400" b="1" dirty="0"/>
              <a:t> </a:t>
            </a:r>
            <a:r>
              <a:rPr lang="cs-CZ" sz="2400" b="1" dirty="0" err="1"/>
              <a:t>Chemistry</a:t>
            </a:r>
            <a:r>
              <a:rPr lang="cs-CZ" sz="2400" b="1" dirty="0"/>
              <a:t> </a:t>
            </a:r>
            <a:r>
              <a:rPr lang="cs-CZ" sz="2400" b="1" dirty="0" err="1" smtClean="0"/>
              <a:t>Animations</a:t>
            </a:r>
            <a:r>
              <a:rPr lang="cs-CZ" sz="2400" b="1" dirty="0" smtClean="0"/>
              <a:t> (hybridizace, orbitaly, základní reakce, stereochemie)</a:t>
            </a:r>
            <a:endParaRPr lang="cs-CZ" sz="2400" b="1" dirty="0"/>
          </a:p>
          <a:p>
            <a:r>
              <a:rPr lang="en-US" altLang="cs-CZ" sz="2400" dirty="0">
                <a:hlinkClick r:id="rId2"/>
              </a:rPr>
              <a:t>http://</a:t>
            </a:r>
            <a:r>
              <a:rPr lang="en-US" altLang="cs-CZ" sz="2400" dirty="0" smtClean="0">
                <a:hlinkClick r:id="rId2"/>
              </a:rPr>
              <a:t>www.chemtube3d.com/A%20Level%20orbitals-all.htm</a:t>
            </a:r>
            <a:r>
              <a:rPr lang="cs-CZ" altLang="cs-CZ" sz="2400" dirty="0" smtClean="0"/>
              <a:t> </a:t>
            </a:r>
          </a:p>
          <a:p>
            <a:endParaRPr lang="en-US" altLang="cs-CZ" sz="2400" dirty="0" smtClean="0"/>
          </a:p>
          <a:p>
            <a:r>
              <a:rPr lang="cs-CZ" altLang="cs-CZ" sz="2400" b="1" dirty="0" smtClean="0"/>
              <a:t>Hybridizace (tvar orbitalů)</a:t>
            </a:r>
            <a:endParaRPr lang="en-US" altLang="cs-CZ" sz="2400" b="1" dirty="0" smtClean="0"/>
          </a:p>
          <a:p>
            <a:r>
              <a:rPr lang="en-US" altLang="cs-CZ" sz="2400" dirty="0">
                <a:hlinkClick r:id="rId3"/>
              </a:rPr>
              <a:t>http://</a:t>
            </a:r>
            <a:r>
              <a:rPr lang="en-US" altLang="cs-CZ" sz="2400" dirty="0" smtClean="0">
                <a:hlinkClick r:id="rId3"/>
              </a:rPr>
              <a:t>www.learnerstv.com/animation/animation.php?ani=52&amp;cat=chemistry</a:t>
            </a:r>
            <a:endParaRPr lang="cs-CZ" altLang="cs-CZ" sz="2400" dirty="0" smtClean="0"/>
          </a:p>
          <a:p>
            <a:endParaRPr lang="cs-CZ" altLang="cs-CZ" sz="2400" b="1" dirty="0" smtClean="0"/>
          </a:p>
          <a:p>
            <a:r>
              <a:rPr lang="cs-CZ" altLang="cs-CZ" sz="2400" b="1" dirty="0" err="1" smtClean="0"/>
              <a:t>Learnerstv</a:t>
            </a:r>
            <a:r>
              <a:rPr lang="cs-CZ" altLang="cs-CZ" sz="2400" b="1" dirty="0" smtClean="0"/>
              <a:t> (musí se hledat)</a:t>
            </a:r>
          </a:p>
          <a:p>
            <a:r>
              <a:rPr lang="cs-CZ" altLang="cs-CZ" sz="2400" dirty="0">
                <a:hlinkClick r:id="rId4"/>
              </a:rPr>
              <a:t>http://</a:t>
            </a:r>
            <a:r>
              <a:rPr lang="cs-CZ" altLang="cs-CZ" sz="2400" dirty="0" smtClean="0">
                <a:hlinkClick r:id="rId4"/>
              </a:rPr>
              <a:t>www.learnerstv.com/animation/Free-chemistry-animations-page1.htm</a:t>
            </a:r>
            <a:endParaRPr lang="cs-CZ" altLang="cs-CZ" sz="2400" dirty="0" smtClean="0"/>
          </a:p>
          <a:p>
            <a:endParaRPr lang="cs-CZ" altLang="cs-CZ" sz="2400" dirty="0" smtClean="0"/>
          </a:p>
          <a:p>
            <a:r>
              <a:rPr lang="cs-CZ" altLang="cs-CZ" sz="2400" b="1" dirty="0" smtClean="0"/>
              <a:t>VSEPR</a:t>
            </a:r>
          </a:p>
          <a:p>
            <a:r>
              <a:rPr lang="en-US" altLang="cs-CZ" sz="2400" dirty="0">
                <a:hlinkClick r:id="rId5"/>
              </a:rPr>
              <a:t>https://</a:t>
            </a:r>
            <a:r>
              <a:rPr lang="en-US" altLang="cs-CZ" sz="2400" dirty="0" smtClean="0">
                <a:hlinkClick r:id="rId5"/>
              </a:rPr>
              <a:t>phet.colorado.edu/sims/html/molecule-shapes/latest/molecule-shapes_en.html</a:t>
            </a:r>
            <a:r>
              <a:rPr lang="cs-CZ" altLang="cs-CZ" sz="2400" dirty="0" smtClean="0"/>
              <a:t> 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7077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3863" y="1426386"/>
            <a:ext cx="84119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/>
              <a:t>Úvod </a:t>
            </a:r>
            <a:r>
              <a:rPr lang="cs-CZ" sz="1400" b="1" dirty="0"/>
              <a:t>do chirality (optická aktivita, </a:t>
            </a:r>
            <a:r>
              <a:rPr lang="cs-CZ" sz="1400" b="1" dirty="0" err="1"/>
              <a:t>enantiomery</a:t>
            </a:r>
            <a:r>
              <a:rPr lang="cs-CZ" sz="1400" b="1" dirty="0"/>
              <a:t>)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u="sng" dirty="0">
                <a:hlinkClick r:id="rId2"/>
              </a:rPr>
              <a:t>https://www.youtube.com/watch?v=o312f5u0Epk</a:t>
            </a:r>
            <a:r>
              <a:rPr lang="cs-CZ" sz="1400" dirty="0"/>
              <a:t>  </a:t>
            </a:r>
            <a:br>
              <a:rPr lang="cs-CZ" sz="1400" dirty="0"/>
            </a:br>
            <a:r>
              <a:rPr lang="cs-CZ" sz="1400" u="sng" dirty="0">
                <a:hlinkClick r:id="rId3"/>
              </a:rPr>
              <a:t>https://www.youtube.com/watch?v=RBtgAz70_JY</a:t>
            </a:r>
            <a:r>
              <a:rPr lang="cs-CZ" sz="1400" dirty="0"/>
              <a:t>  </a:t>
            </a:r>
            <a:r>
              <a:rPr lang="cs-CZ" sz="1400" dirty="0" smtClean="0"/>
              <a:t>(</a:t>
            </a:r>
            <a:r>
              <a:rPr lang="cs-CZ" sz="1400" dirty="0"/>
              <a:t>optická aktivita, </a:t>
            </a:r>
            <a:r>
              <a:rPr lang="cs-CZ" sz="1400" dirty="0" err="1"/>
              <a:t>enantiomer</a:t>
            </a:r>
            <a:r>
              <a:rPr lang="cs-CZ" sz="1400" dirty="0"/>
              <a:t>, stačí od 0:00 do 0:30) </a:t>
            </a:r>
          </a:p>
          <a:p>
            <a:endParaRPr lang="cs-CZ" sz="1400" b="1" dirty="0" smtClean="0"/>
          </a:p>
          <a:p>
            <a:r>
              <a:rPr lang="cs-CZ" sz="1400" b="1" dirty="0" smtClean="0"/>
              <a:t>Podobné </a:t>
            </a:r>
            <a:r>
              <a:rPr lang="cs-CZ" sz="1400" b="1" dirty="0"/>
              <a:t>video: chiralita, </a:t>
            </a:r>
            <a:r>
              <a:rPr lang="cs-CZ" sz="1400" b="1" dirty="0" err="1"/>
              <a:t>enantimery</a:t>
            </a:r>
            <a:endParaRPr lang="cs-CZ" sz="1400" dirty="0"/>
          </a:p>
          <a:p>
            <a:r>
              <a:rPr lang="cs-CZ" sz="1400" u="sng" dirty="0">
                <a:hlinkClick r:id="rId4"/>
              </a:rPr>
              <a:t>https://www.youtube.com/watch?v=3WZZXPOsPNI</a:t>
            </a:r>
            <a:r>
              <a:rPr lang="cs-CZ" sz="1400" dirty="0"/>
              <a:t>  </a:t>
            </a:r>
          </a:p>
          <a:p>
            <a:endParaRPr lang="cs-CZ" sz="1400" b="1" dirty="0" smtClean="0"/>
          </a:p>
          <a:p>
            <a:r>
              <a:rPr lang="cs-CZ" sz="1400" b="1" dirty="0" err="1" smtClean="0"/>
              <a:t>Enantiomery</a:t>
            </a:r>
            <a:r>
              <a:rPr lang="cs-CZ" sz="1400" b="1" dirty="0"/>
              <a:t>, </a:t>
            </a:r>
            <a:r>
              <a:rPr lang="cs-CZ" sz="1400" b="1" dirty="0" err="1"/>
              <a:t>diastereomery</a:t>
            </a:r>
            <a:r>
              <a:rPr lang="cs-CZ" sz="1400" b="1" dirty="0"/>
              <a:t>, </a:t>
            </a:r>
            <a:r>
              <a:rPr lang="cs-CZ" sz="1400" b="1" dirty="0" err="1"/>
              <a:t>mezoformy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1" dirty="0">
                <a:hlinkClick r:id="rId5"/>
              </a:rPr>
              <a:t>https</a:t>
            </a:r>
            <a:r>
              <a:rPr lang="cs-CZ" sz="1400" b="1" dirty="0" smtClean="0">
                <a:hlinkClick r:id="rId5"/>
              </a:rPr>
              <a:t>://www.youtube.com/watch?v=UX5lwbnAAcw</a:t>
            </a:r>
            <a:endParaRPr lang="cs-CZ" sz="1400" b="1" dirty="0" smtClean="0"/>
          </a:p>
          <a:p>
            <a:endParaRPr lang="cs-CZ" sz="1400" b="1" dirty="0" smtClean="0"/>
          </a:p>
          <a:p>
            <a:r>
              <a:rPr lang="cs-CZ" sz="1400" b="1" dirty="0" smtClean="0"/>
              <a:t>D- </a:t>
            </a:r>
            <a:r>
              <a:rPr lang="cs-CZ" sz="1400" b="1" dirty="0"/>
              <a:t>a L-alanin</a:t>
            </a:r>
            <a:endParaRPr lang="cs-CZ" sz="1400" dirty="0"/>
          </a:p>
          <a:p>
            <a:r>
              <a:rPr lang="cs-CZ" sz="1400" u="sng" dirty="0">
                <a:hlinkClick r:id="rId3"/>
              </a:rPr>
              <a:t>https://www.youtube.com/watch?v=RBtgAz70_JY</a:t>
            </a:r>
            <a:r>
              <a:rPr lang="cs-CZ" sz="1400" b="1" dirty="0" smtClean="0"/>
              <a:t>  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112278" y="4247807"/>
            <a:ext cx="86082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/>
              <a:t>cis/trans </a:t>
            </a:r>
            <a:r>
              <a:rPr lang="cs-CZ" sz="1400" b="1" dirty="0"/>
              <a:t>izomerie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>
                <a:hlinkClick r:id="rId6"/>
              </a:rPr>
              <a:t>https://</a:t>
            </a:r>
            <a:r>
              <a:rPr lang="cs-CZ" sz="1400" dirty="0" smtClean="0">
                <a:hlinkClick r:id="rId6"/>
              </a:rPr>
              <a:t>www.youtube.com/watch?v=r7giUCU8x_k</a:t>
            </a:r>
            <a:r>
              <a:rPr lang="cs-CZ" sz="1400" dirty="0" smtClean="0"/>
              <a:t>  </a:t>
            </a:r>
            <a:r>
              <a:rPr lang="cs-CZ" sz="1400" dirty="0"/>
              <a:t>(cca do 2:50</a:t>
            </a:r>
            <a:r>
              <a:rPr lang="cs-CZ" sz="1400" dirty="0" smtClean="0"/>
              <a:t>) 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>
                <a:hlinkClick r:id="rId7"/>
              </a:rPr>
              <a:t>https://</a:t>
            </a:r>
            <a:r>
              <a:rPr lang="cs-CZ" sz="1400" dirty="0" smtClean="0">
                <a:hlinkClick r:id="rId7"/>
              </a:rPr>
              <a:t>www.youtube.com/watch?v=XhOZqCVk5gE</a:t>
            </a:r>
            <a:r>
              <a:rPr lang="cs-CZ" sz="1400" dirty="0" smtClean="0"/>
              <a:t>  </a:t>
            </a:r>
            <a:r>
              <a:rPr lang="cs-CZ" sz="1400" dirty="0"/>
              <a:t>(od </a:t>
            </a:r>
            <a:r>
              <a:rPr lang="cs-CZ" sz="1400" dirty="0" smtClean="0"/>
              <a:t>4:50)</a:t>
            </a:r>
            <a:endParaRPr 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171023" y="5311489"/>
            <a:ext cx="80633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/>
              <a:t>Přeměna </a:t>
            </a:r>
            <a:r>
              <a:rPr lang="cs-CZ" sz="1400" b="1" dirty="0"/>
              <a:t>vaničky v židličku u cyklohexanu: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u="sng" dirty="0">
                <a:hlinkClick r:id="rId8"/>
              </a:rPr>
              <a:t>https://www.youtube.com/watch?v=bPLREpfZ63I</a:t>
            </a:r>
            <a:r>
              <a:rPr lang="cs-CZ" sz="1400" dirty="0"/>
              <a:t>  (stačí od 0 s do 7 s)</a:t>
            </a:r>
          </a:p>
          <a:p>
            <a:r>
              <a:rPr lang="cs-CZ" sz="1400" dirty="0"/>
              <a:t> </a:t>
            </a:r>
          </a:p>
          <a:p>
            <a:r>
              <a:rPr lang="cs-CZ" sz="1400" b="1" dirty="0" smtClean="0"/>
              <a:t>zákrytová </a:t>
            </a:r>
            <a:r>
              <a:rPr lang="cs-CZ" sz="1400" b="1" dirty="0"/>
              <a:t>a nezákrytová konformace </a:t>
            </a:r>
            <a:r>
              <a:rPr lang="cs-CZ" sz="1400" b="1" dirty="0" err="1"/>
              <a:t>ethanu</a:t>
            </a:r>
            <a:r>
              <a:rPr lang="cs-CZ" sz="1400" b="1" dirty="0"/>
              <a:t>: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u="sng" dirty="0">
                <a:hlinkClick r:id="rId9"/>
              </a:rPr>
              <a:t>https://www.youtube.com/watch?v=kx3AbAnKs6c</a:t>
            </a:r>
            <a:r>
              <a:rPr lang="cs-CZ" sz="1400" dirty="0"/>
              <a:t>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350645" y="414536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smtClean="0">
                <a:solidFill>
                  <a:srgbClr val="FF0000"/>
                </a:solidFill>
              </a:rPr>
              <a:t>Animace - stereochemie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674495" y="50026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Základní typy reakcí v organické chemii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674495" y="50026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Základní typy reakcí v organické chemii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endCxn id="16" idx="1"/>
          </p:cNvCxnSpPr>
          <p:nvPr/>
        </p:nvCxnSpPr>
        <p:spPr>
          <a:xfrm flipV="1">
            <a:off x="285750" y="1727716"/>
            <a:ext cx="1076325" cy="1891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19" idx="1"/>
          </p:cNvCxnSpPr>
          <p:nvPr/>
        </p:nvCxnSpPr>
        <p:spPr>
          <a:xfrm flipV="1">
            <a:off x="323850" y="3585091"/>
            <a:ext cx="1123950" cy="3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endCxn id="21" idx="1"/>
          </p:cNvCxnSpPr>
          <p:nvPr/>
        </p:nvCxnSpPr>
        <p:spPr>
          <a:xfrm>
            <a:off x="333375" y="3657600"/>
            <a:ext cx="1000125" cy="168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29" idx="1"/>
          </p:cNvCxnSpPr>
          <p:nvPr/>
        </p:nvCxnSpPr>
        <p:spPr>
          <a:xfrm>
            <a:off x="304800" y="3638550"/>
            <a:ext cx="1114425" cy="262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362075" y="1543050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Substituce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47800" y="340042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Adice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333500" y="515302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Eliminace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419225" y="6076950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Přesmyk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2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674495" y="50026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Základní typy reakcí v organické chemii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endCxn id="16" idx="1"/>
          </p:cNvCxnSpPr>
          <p:nvPr/>
        </p:nvCxnSpPr>
        <p:spPr>
          <a:xfrm flipV="1">
            <a:off x="285750" y="1727716"/>
            <a:ext cx="1076325" cy="1891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19" idx="1"/>
          </p:cNvCxnSpPr>
          <p:nvPr/>
        </p:nvCxnSpPr>
        <p:spPr>
          <a:xfrm flipV="1">
            <a:off x="323850" y="3585091"/>
            <a:ext cx="1123950" cy="3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endCxn id="21" idx="1"/>
          </p:cNvCxnSpPr>
          <p:nvPr/>
        </p:nvCxnSpPr>
        <p:spPr>
          <a:xfrm>
            <a:off x="333375" y="3657600"/>
            <a:ext cx="1000125" cy="168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29" idx="1"/>
          </p:cNvCxnSpPr>
          <p:nvPr/>
        </p:nvCxnSpPr>
        <p:spPr>
          <a:xfrm>
            <a:off x="304800" y="3638550"/>
            <a:ext cx="1114425" cy="262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362075" y="1543050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Substituce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47800" y="340042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Adice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333500" y="515302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Eliminace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419225" y="6076950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Přesmyk</a:t>
            </a:r>
            <a:endParaRPr lang="cs-CZ" dirty="0"/>
          </a:p>
        </p:txBody>
      </p:sp>
      <p:cxnSp>
        <p:nvCxnSpPr>
          <p:cNvPr id="32" name="Přímá spojnice se šipkou 31"/>
          <p:cNvCxnSpPr/>
          <p:nvPr/>
        </p:nvCxnSpPr>
        <p:spPr>
          <a:xfrm flipV="1">
            <a:off x="2600325" y="1362075"/>
            <a:ext cx="1228725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2638425" y="1762125"/>
            <a:ext cx="120015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2600325" y="1743075"/>
            <a:ext cx="1333500" cy="1095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3876674" y="1161693"/>
            <a:ext cx="80105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Nukleofilní </a:t>
            </a: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substituce </a:t>
            </a:r>
            <a:r>
              <a:rPr lang="cs-CZ" altLang="cs-CZ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a 2</a:t>
            </a:r>
            <a:endParaRPr lang="cs-CZ" altLang="cs-CZ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https://www.youtube.com/watch?v=TnY1S5IdVqI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čas: 0:30 až 1:02 </a:t>
            </a:r>
            <a:r>
              <a:rPr lang="cs-CZ" alt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Methylchlorid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alt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methanol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; Mechanismus reakce: Nukleofilní substituce 2 (SN2)</a:t>
            </a:r>
            <a:b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čas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: 3:07 až 3: 50 </a:t>
            </a:r>
            <a:r>
              <a:rPr lang="cs-CZ" alt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terc.butylbromid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alt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terc.butylalkohol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Mechanismus reakce: Nukleofilní substituce 1 (SN1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Radikalová</a:t>
            </a:r>
            <a:r>
              <a:rPr lang="cs-CZ" altLang="cs-CZ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substituce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cs-CZ" altLang="cs-CZ" sz="1200" dirty="0" smtClean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cd1.edb.hkedcity.net/cd/science/chemistry/s67chem/reaction_mechanism_animation_e.swf</a:t>
            </a:r>
            <a:r>
              <a:rPr lang="cs-CZ" alt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substituce </a:t>
            </a: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elektrofilní na aromatickém kruhu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http://www.ch.imperial.ac.uk/rzepa/blog/?p=12115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1310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674495" y="500261"/>
            <a:ext cx="9005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Základní typy reakcí v organické chemii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endCxn id="16" idx="1"/>
          </p:cNvCxnSpPr>
          <p:nvPr/>
        </p:nvCxnSpPr>
        <p:spPr>
          <a:xfrm flipV="1">
            <a:off x="285750" y="1727716"/>
            <a:ext cx="1076325" cy="1891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19" idx="1"/>
          </p:cNvCxnSpPr>
          <p:nvPr/>
        </p:nvCxnSpPr>
        <p:spPr>
          <a:xfrm flipV="1">
            <a:off x="323850" y="3585091"/>
            <a:ext cx="1123950" cy="3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endCxn id="21" idx="1"/>
          </p:cNvCxnSpPr>
          <p:nvPr/>
        </p:nvCxnSpPr>
        <p:spPr>
          <a:xfrm>
            <a:off x="333375" y="3657600"/>
            <a:ext cx="1000125" cy="168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29" idx="1"/>
          </p:cNvCxnSpPr>
          <p:nvPr/>
        </p:nvCxnSpPr>
        <p:spPr>
          <a:xfrm>
            <a:off x="304800" y="3638550"/>
            <a:ext cx="1114425" cy="262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362075" y="1543050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Substituce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47800" y="340042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Adice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333500" y="515302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Eliminace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419225" y="6076950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Přesmyk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3971925" y="2288739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Elektrofilní </a:t>
            </a: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adice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http://www.yteach.ie/page.php/resources/view_all?id=alken_reaction_electrophilic_addition_stability_carbocation_markovnikov_addition_polymerisation_page_2&amp;from=search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http://www.eurekaelearning.com/page.php/resources/view_all?id=alken_reaction_electrophilic_addition_stability_carbocation_markovnikov_addition_polymerisation_t_page_3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200" dirty="0" smtClean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http://cd1.edb.hkedcity.net/cd/science/chemistry/s67chem/reaction_mechanism_animation_e.swf</a:t>
            </a:r>
            <a:r>
              <a:rPr lang="cs-CZ" alt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cs-CZ" alt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podrobněji</a:t>
            </a:r>
            <a:r>
              <a:rPr lang="cs-CZ" alt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cs-CZ" sz="1200" dirty="0">
              <a:cs typeface="Times New Roman" panose="02020603050405020304" pitchFamily="18" charset="0"/>
            </a:endParaRPr>
          </a:p>
          <a:p>
            <a:r>
              <a:rPr lang="cs-CZ" sz="1200" b="1" dirty="0" smtClean="0">
                <a:cs typeface="Times New Roman" panose="02020603050405020304" pitchFamily="18" charset="0"/>
              </a:rPr>
              <a:t>Nukleofilní adice</a:t>
            </a:r>
          </a:p>
          <a:p>
            <a:r>
              <a:rPr lang="cs-CZ" sz="1200" b="1" dirty="0">
                <a:cs typeface="Times New Roman" panose="02020603050405020304" pitchFamily="18" charset="0"/>
                <a:hlinkClick r:id="rId5"/>
              </a:rPr>
              <a:t>https://</a:t>
            </a:r>
            <a:r>
              <a:rPr lang="cs-CZ" sz="1200" b="1" dirty="0" smtClean="0">
                <a:cs typeface="Times New Roman" panose="02020603050405020304" pitchFamily="18" charset="0"/>
                <a:hlinkClick r:id="rId5"/>
              </a:rPr>
              <a:t>www.youtube.com/watch?v=rTZ4ATbgceI</a:t>
            </a:r>
            <a:r>
              <a:rPr lang="cs-CZ" sz="1200" b="1" dirty="0" smtClean="0">
                <a:cs typeface="Times New Roman" panose="02020603050405020304" pitchFamily="18" charset="0"/>
              </a:rPr>
              <a:t> </a:t>
            </a:r>
          </a:p>
          <a:p>
            <a:endParaRPr lang="cs-CZ" sz="1200" dirty="0"/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2181225" y="2438400"/>
            <a:ext cx="17907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9" idx="3"/>
          </p:cNvCxnSpPr>
          <p:nvPr/>
        </p:nvCxnSpPr>
        <p:spPr>
          <a:xfrm>
            <a:off x="2153442" y="3585091"/>
            <a:ext cx="1808958" cy="672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4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941</Words>
  <Application>Microsoft Office PowerPoint</Application>
  <PresentationFormat>Širokoúhlá obrazovka</PresentationFormat>
  <Paragraphs>170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Motiv Office</vt:lpstr>
      <vt:lpstr>Pomůcky   pro výuku organické chemie  </vt:lpstr>
      <vt:lpstr>Balónky</vt:lpstr>
      <vt:lpstr>Prezentace aplikace PowerPoint</vt:lpstr>
      <vt:lpstr>Další animace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Mnemotechnické   a jiné pomůcky   pro výuku organické chemie  </dc:title>
  <dc:creator>user</dc:creator>
  <cp:lastModifiedBy>user</cp:lastModifiedBy>
  <cp:revision>41</cp:revision>
  <dcterms:created xsi:type="dcterms:W3CDTF">2017-01-24T15:36:33Z</dcterms:created>
  <dcterms:modified xsi:type="dcterms:W3CDTF">2017-02-23T13:41:38Z</dcterms:modified>
</cp:coreProperties>
</file>