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9" r:id="rId21"/>
    <p:sldId id="261" r:id="rId22"/>
    <p:sldId id="262" r:id="rId23"/>
    <p:sldId id="260" r:id="rId24"/>
    <p:sldId id="263" r:id="rId25"/>
    <p:sldId id="264" r:id="rId26"/>
    <p:sldId id="265" r:id="rId27"/>
    <p:sldId id="266" r:id="rId28"/>
    <p:sldId id="267" r:id="rId29"/>
    <p:sldId id="268" r:id="rId30"/>
    <p:sldId id="269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14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14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8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73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56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1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20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88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08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54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1C9F-28A7-404D-A153-730497581C0E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6E31-D067-4B26-8A7D-B7EBD7379A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62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51710" y="212912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Oxidační čísla </a:t>
            </a:r>
          </a:p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u organických sloučenin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5059277" y="6333222"/>
            <a:ext cx="2564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RNDr. Milada Teplá, Ph.D.</a:t>
            </a:r>
          </a:p>
        </p:txBody>
      </p:sp>
    </p:spTree>
    <p:extLst>
      <p:ext uri="{BB962C8B-B14F-4D97-AF65-F5344CB8AC3E}">
        <p14:creationId xmlns:p14="http://schemas.microsoft.com/office/powerpoint/2010/main" val="1184223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Dopočítejte </a:t>
            </a:r>
            <a:r>
              <a:rPr lang="cs-CZ" sz="2400" dirty="0"/>
              <a:t>zbylé koeficienty v chemické rovnici, případně přidejte další výchozí látky nebo produkty, je-li třeba. Zkontrolujte si, že celkový náboj na pravé i levé straně rovnice je stejný. </a:t>
            </a:r>
            <a:endParaRPr lang="cs-CZ" sz="2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164468" y="3685409"/>
          <a:ext cx="1001084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468" y="3685409"/>
                        <a:ext cx="10010848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17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Dopočítejte </a:t>
            </a:r>
            <a:r>
              <a:rPr lang="cs-CZ" sz="2400" dirty="0"/>
              <a:t>zbylé koeficienty v chemické rovnici, případně přidejte další výchozí látky nebo produkty, je-li třeba. Zkontrolujte si, že celkový náboj na pravé i levé straně rovnice je stejný</a:t>
            </a:r>
            <a:r>
              <a:rPr lang="cs-CZ" sz="2400" dirty="0" smtClean="0"/>
              <a:t>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Zkontrolujeme náboje, počty vodíků a kyslíků. Nejprve vyrovnáme náboje: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2*(2+) +  x.(1-) = 0 …. 4 – x = 0 … u hydroxidů musíme napsat čtyřku, aby se náboje vyrovnaly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endParaRPr lang="cs-CZ" sz="2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164468" y="3685409"/>
          <a:ext cx="1001084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468" y="3685409"/>
                        <a:ext cx="10010848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077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Dopočítejte </a:t>
            </a:r>
            <a:r>
              <a:rPr lang="cs-CZ" sz="2400" dirty="0"/>
              <a:t>zbylé koeficienty v chemické rovnici, případně přidejte další výchozí látky nebo produkty, je-li třeba. Zkontrolujte si, že celkový náboj na pravé i levé straně rovnice je stejný</a:t>
            </a:r>
            <a:r>
              <a:rPr lang="cs-CZ" sz="2400" dirty="0" smtClean="0"/>
              <a:t>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Zkontrolujeme náboje, počty vodíků a kyslíků. Nejprve vyrovnáme náboje: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2*(2+) +  x.(1-) = 0 …. 4 – x = 0 … u hydroxidů musíme napsat čtyřku, aby se náboje vyrovnaly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endParaRPr lang="cs-CZ" sz="2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198611" y="3810145"/>
          <a:ext cx="9794778" cy="2895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611" y="3810145"/>
                        <a:ext cx="9794778" cy="2895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058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kyslíky (počítám jen ty, co se měnily, tedy na prvním uhlíku a v ostatních </a:t>
            </a:r>
            <a:r>
              <a:rPr lang="cs-CZ" sz="2400" dirty="0" err="1">
                <a:solidFill>
                  <a:srgbClr val="FF0000"/>
                </a:solidFill>
              </a:rPr>
              <a:t>zúčastěných</a:t>
            </a:r>
            <a:r>
              <a:rPr lang="cs-CZ" sz="2400" dirty="0">
                <a:solidFill>
                  <a:srgbClr val="FF0000"/>
                </a:solidFill>
              </a:rPr>
              <a:t> látkách):  1 + 4 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2 + 1 … chybí dva kyslíky za šipkou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vodíky (zas počítám jen ty na prvních uhlících a v ostatních látkách): 1 + 4 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1… chybí čtyři vodíky za šipkou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za šipkou chybí čtyři vodíky a dva kyslíky, tedy tak akorát dvě vody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198611" y="3810145"/>
          <a:ext cx="9794778" cy="2895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611" y="3810145"/>
                        <a:ext cx="9794778" cy="2895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2475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kyslíky (počítám jen ty, co se měnily, tedy na prvním uhlíku a v ostatních </a:t>
            </a:r>
            <a:r>
              <a:rPr lang="cs-CZ" sz="2400" dirty="0" err="1">
                <a:solidFill>
                  <a:srgbClr val="FF0000"/>
                </a:solidFill>
              </a:rPr>
              <a:t>zúčastěných</a:t>
            </a:r>
            <a:r>
              <a:rPr lang="cs-CZ" sz="2400" dirty="0">
                <a:solidFill>
                  <a:srgbClr val="FF0000"/>
                </a:solidFill>
              </a:rPr>
              <a:t> látkách):  1 + 4 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2 + 1 … chybí dva kyslíky za šipkou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vodíky (zas počítám jen ty na prvních uhlících a v ostatních látkách): 1 + 4 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1… chybí čtyři vodíky za šipkou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za šipkou chybí čtyři vodíky a dva kyslíky, tedy tak akorát dvě vody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596991"/>
              </p:ext>
            </p:extLst>
          </p:nvPr>
        </p:nvGraphicFramePr>
        <p:xfrm>
          <a:off x="351122" y="3699161"/>
          <a:ext cx="11348248" cy="294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ChemSketch" r:id="rId3" imgW="6102096" imgH="1578864" progId="ACD.ChemSketch.20">
                  <p:embed/>
                </p:oleObj>
              </mc:Choice>
              <mc:Fallback>
                <p:oleObj name="ChemSketch" r:id="rId3" imgW="6102096" imgH="1578864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22" y="3699161"/>
                        <a:ext cx="11348248" cy="2946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60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Nakonec zohledněte, že reakce probíhá ve velmi zásaditém prostředí – upravte produkty reakce a dorovnejte její vyčíslení.)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351122" y="3699161"/>
          <a:ext cx="11348248" cy="294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ChemSketch" r:id="rId3" imgW="6102096" imgH="1578864" progId="ACD.ChemSketch.20">
                  <p:embed/>
                </p:oleObj>
              </mc:Choice>
              <mc:Fallback>
                <p:oleObj name="ChemSketch" r:id="rId3" imgW="6102096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22" y="3699161"/>
                        <a:ext cx="11348248" cy="2946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1769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Teď je rovnice zcela vyčíslena, ale ještě zohledníme, že probíhá ve velmi zásaditém prostředí, takže produkt – </a:t>
            </a:r>
            <a:r>
              <a:rPr lang="cs-CZ" sz="2400" dirty="0" err="1">
                <a:solidFill>
                  <a:srgbClr val="FF0000"/>
                </a:solidFill>
              </a:rPr>
              <a:t>glukonová</a:t>
            </a:r>
            <a:r>
              <a:rPr lang="cs-CZ" sz="2400" dirty="0">
                <a:solidFill>
                  <a:srgbClr val="FF0000"/>
                </a:solidFill>
              </a:rPr>
              <a:t> kyselina – se zneutralizuje s jedním dalším hydroxidovým iontem za vzniku aniontu kyseliny a molekuly vody. Vlevo i vpravo tedy přidáme jeden další hydroxidový anion (to nezmění vyčíslení rovnice)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351122" y="3699161"/>
          <a:ext cx="11348248" cy="294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ChemSketch" r:id="rId3" imgW="6102096" imgH="1578864" progId="ACD.ChemSketch.20">
                  <p:embed/>
                </p:oleObj>
              </mc:Choice>
              <mc:Fallback>
                <p:oleObj name="ChemSketch" r:id="rId3" imgW="6102096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22" y="3699161"/>
                        <a:ext cx="11348248" cy="2946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7860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Teď je rovnice zcela vyčíslena, ale ještě zohledníme, že probíhá ve velmi zásaditém prostředí, takže produkt – </a:t>
            </a:r>
            <a:r>
              <a:rPr lang="cs-CZ" sz="2400" dirty="0" err="1">
                <a:solidFill>
                  <a:srgbClr val="FF0000"/>
                </a:solidFill>
              </a:rPr>
              <a:t>glukonová</a:t>
            </a:r>
            <a:r>
              <a:rPr lang="cs-CZ" sz="2400" dirty="0">
                <a:solidFill>
                  <a:srgbClr val="FF0000"/>
                </a:solidFill>
              </a:rPr>
              <a:t> kyselina – se zneutralizuje s jedním dalším hydroxidovým iontem za vzniku aniontu kyseliny a molekuly vody. Vlevo i vpravo tedy přidáme jeden další hydroxidový anion (to nezmění vyčíslení rovnice)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23635" y="3288145"/>
            <a:ext cx="169480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236320"/>
              </p:ext>
            </p:extLst>
          </p:nvPr>
        </p:nvGraphicFramePr>
        <p:xfrm>
          <a:off x="923635" y="3288145"/>
          <a:ext cx="10750697" cy="2576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ChemSketch" r:id="rId3" imgW="6784848" imgH="1578864" progId="ACD.ChemSketch.20">
                  <p:embed/>
                </p:oleObj>
              </mc:Choice>
              <mc:Fallback>
                <p:oleObj name="ChemSketch" r:id="rId3" imgW="6784848" imgH="1578864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635" y="3288145"/>
                        <a:ext cx="10750697" cy="2576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2231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a za šipkou ten hydroxidový anion utrhne vodík z COOH skupiny, stane se z něj voda (takže vody teď budou tři) a zbyde COO</a:t>
            </a:r>
            <a:r>
              <a:rPr lang="cs-CZ" sz="2400" baseline="30000" dirty="0">
                <a:solidFill>
                  <a:srgbClr val="FF0000"/>
                </a:solidFill>
              </a:rPr>
              <a:t>-</a:t>
            </a:r>
            <a:r>
              <a:rPr lang="cs-CZ" sz="2400" dirty="0">
                <a:solidFill>
                  <a:srgbClr val="FF0000"/>
                </a:solidFill>
              </a:rPr>
              <a:t>. Ještě přidáme značku pro zvýšenou teplotu nad šipku, protože jsme to museli zahřívat.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23635" y="3288145"/>
            <a:ext cx="169480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923635" y="3288145"/>
          <a:ext cx="10750697" cy="2576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ChemSketch" r:id="rId3" imgW="6784848" imgH="1578864" progId="ACD.ChemSketch.20">
                  <p:embed/>
                </p:oleObj>
              </mc:Choice>
              <mc:Fallback>
                <p:oleObj name="ChemSketch" r:id="rId3" imgW="6784848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635" y="3288145"/>
                        <a:ext cx="10750697" cy="2576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623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a za šipkou ten hydroxidový anion utrhne vodík z COOH skupiny, stane se z něj voda (takže vody teď budou tři) a zbyde COO</a:t>
            </a:r>
            <a:r>
              <a:rPr lang="cs-CZ" sz="2400" baseline="30000" dirty="0">
                <a:solidFill>
                  <a:srgbClr val="FF0000"/>
                </a:solidFill>
              </a:rPr>
              <a:t>-</a:t>
            </a:r>
            <a:r>
              <a:rPr lang="cs-CZ" sz="2400" dirty="0">
                <a:solidFill>
                  <a:srgbClr val="FF0000"/>
                </a:solidFill>
              </a:rPr>
              <a:t>. Ještě přidáme značku pro zvýšenou teplotu nad šipku, protože jsme to museli zahřívat.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3382" y="4027109"/>
            <a:ext cx="258566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23635" y="3288145"/>
            <a:ext cx="169480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94327" y="3149600"/>
            <a:ext cx="1952038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372727"/>
              </p:ext>
            </p:extLst>
          </p:nvPr>
        </p:nvGraphicFramePr>
        <p:xfrm>
          <a:off x="794328" y="3149600"/>
          <a:ext cx="10601179" cy="2752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ChemSketch" r:id="rId3" imgW="6102096" imgH="1578864" progId="ACD.ChemSketch.20">
                  <p:embed/>
                </p:oleObj>
              </mc:Choice>
              <mc:Fallback>
                <p:oleObj name="ChemSketch" r:id="rId3" imgW="6102096" imgH="1578864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328" y="3149600"/>
                        <a:ext cx="10601179" cy="2752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44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492" y="2262909"/>
            <a:ext cx="10058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0" i="0" dirty="0" smtClean="0">
                <a:effectLst/>
              </a:rPr>
              <a:t>Postupujeme v souladu s definicí oxidačního čísla:</a:t>
            </a:r>
          </a:p>
          <a:p>
            <a:r>
              <a:rPr lang="cs-CZ" b="0" i="0" dirty="0" smtClean="0">
                <a:effectLst/>
              </a:rPr>
              <a:t/>
            </a:r>
            <a:br>
              <a:rPr lang="cs-CZ" b="0" i="0" dirty="0" smtClean="0">
                <a:effectLst/>
              </a:rPr>
            </a:br>
            <a:r>
              <a:rPr lang="cs-CZ" b="1" i="0" dirty="0" smtClean="0">
                <a:effectLst/>
              </a:rPr>
              <a:t>Oxidační číslo</a:t>
            </a:r>
            <a:r>
              <a:rPr lang="cs-CZ" b="0" i="0" dirty="0" smtClean="0">
                <a:effectLst/>
              </a:rPr>
              <a:t> je elektrický náboj, který by byl přítomen na atomu prvku, kdybychom elektrony v každé vazbě z tohoto atomu vycházející přidělili </a:t>
            </a:r>
            <a:r>
              <a:rPr lang="cs-CZ" b="0" i="0" dirty="0" err="1" smtClean="0">
                <a:effectLst/>
              </a:rPr>
              <a:t>elektronegativnějšímu</a:t>
            </a:r>
            <a:r>
              <a:rPr lang="cs-CZ" b="0" i="0" dirty="0" smtClean="0">
                <a:effectLst/>
              </a:rPr>
              <a:t> atomu.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 i="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effectLst/>
              </a:rPr>
              <a:t>Za každou vazbu uhlíku k </a:t>
            </a:r>
            <a:r>
              <a:rPr lang="cs-CZ" b="0" i="0" dirty="0" err="1" smtClean="0">
                <a:effectLst/>
              </a:rPr>
              <a:t>elektronegativnějšímu</a:t>
            </a:r>
            <a:r>
              <a:rPr lang="cs-CZ" b="0" i="0" dirty="0" smtClean="0">
                <a:effectLst/>
              </a:rPr>
              <a:t> atomu (N, O, halogen, síra) započítáme +I.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effectLst/>
              </a:rPr>
              <a:t>Za každou vazbu s atomem o nižší elektronegativitě (H, </a:t>
            </a:r>
            <a:r>
              <a:rPr lang="cs-CZ" b="0" i="0" dirty="0" err="1" smtClean="0">
                <a:effectLst/>
              </a:rPr>
              <a:t>Li</a:t>
            </a:r>
            <a:r>
              <a:rPr lang="cs-CZ" b="0" i="0" dirty="0" smtClean="0">
                <a:effectLst/>
              </a:rPr>
              <a:t>, Mg, B) započítáme –I.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effectLst/>
              </a:rPr>
              <a:t>Za vazbu s dalším atomem uhlíku započítáme 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 smtClean="0">
                <a:effectLst/>
              </a:rPr>
              <a:t>U radikálů nemění volný elektron oxidační číslo atomu uhlíku.</a:t>
            </a:r>
            <a:endParaRPr lang="cs-CZ" b="0" i="0" dirty="0">
              <a:effectLst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Určování oxidačních čísel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9712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1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09600" y="2262909"/>
            <a:ext cx="11259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0" i="0" dirty="0" smtClean="0">
                <a:effectLst/>
              </a:rPr>
              <a:t>Oxidací alkoholu dichromanem draselným v prostředí kyseliny sírové vzniká karboxylová kyselina, síran chromitý, síran draselný a voda:</a:t>
            </a:r>
            <a:endParaRPr lang="cs-CZ" sz="2000" dirty="0"/>
          </a:p>
        </p:txBody>
      </p:sp>
      <p:pic>
        <p:nvPicPr>
          <p:cNvPr id="2050" name="Picture 2" descr="https://eluc.kr-olomoucky.cz/uploads/images/13141/Vycisleni_oxidace_alkoholu_dichromane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04"/>
          <a:stretch/>
        </p:blipFill>
        <p:spPr bwMode="auto">
          <a:xfrm>
            <a:off x="1134630" y="3807762"/>
            <a:ext cx="10577079" cy="104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611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1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09600" y="2262909"/>
            <a:ext cx="11259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0" i="0" dirty="0" smtClean="0">
                <a:effectLst/>
              </a:rPr>
              <a:t>Oxidací alkoholu dichromanem draselným v prostředí kyseliny sírové vzniká karboxylová kyselina, síran chromitý, síran draselný a voda:</a:t>
            </a:r>
            <a:endParaRPr lang="cs-CZ" sz="2000" dirty="0"/>
          </a:p>
        </p:txBody>
      </p:sp>
      <p:pic>
        <p:nvPicPr>
          <p:cNvPr id="2050" name="Picture 2" descr="https://eluc.kr-olomoucky.cz/uploads/images/13141/Vycisleni_oxidace_alkoholu_dichromane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5" t="13364" r="175" b="72675"/>
          <a:stretch/>
        </p:blipFill>
        <p:spPr bwMode="auto">
          <a:xfrm>
            <a:off x="1143866" y="3735964"/>
            <a:ext cx="10577079" cy="113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914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1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09600" y="2262909"/>
            <a:ext cx="11259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0" i="0" dirty="0" smtClean="0">
                <a:effectLst/>
              </a:rPr>
              <a:t>Oxidací alkoholu dichromanem draselným v prostředí kyseliny sírové vzniká karboxylová kyselina, síran chromitý, síran draselný a voda:</a:t>
            </a:r>
            <a:endParaRPr lang="cs-CZ" sz="2000" dirty="0"/>
          </a:p>
        </p:txBody>
      </p:sp>
      <p:pic>
        <p:nvPicPr>
          <p:cNvPr id="2050" name="Picture 2" descr="https://eluc.kr-olomoucky.cz/uploads/images/13141/Vycisleni_oxidace_alkoholu_dichromane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50" b="58429"/>
          <a:stretch/>
        </p:blipFill>
        <p:spPr bwMode="auto">
          <a:xfrm>
            <a:off x="1171575" y="3735964"/>
            <a:ext cx="10577079" cy="230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984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1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09600" y="2262909"/>
            <a:ext cx="11259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0" i="0" dirty="0" smtClean="0">
                <a:effectLst/>
              </a:rPr>
              <a:t>Oxidací alkoholu dichromanem draselným v prostředí kyseliny sírové vzniká karboxylová kyselina, síran chromitý, síran draselný a voda:</a:t>
            </a:r>
            <a:endParaRPr lang="cs-CZ" sz="2000" dirty="0"/>
          </a:p>
        </p:txBody>
      </p:sp>
      <p:pic>
        <p:nvPicPr>
          <p:cNvPr id="2050" name="Picture 2" descr="https://eluc.kr-olomoucky.cz/uploads/images/13141/Vycisleni_oxidace_alkoholu_dichromane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99" b="26366"/>
          <a:stretch/>
        </p:blipFill>
        <p:spPr bwMode="auto">
          <a:xfrm>
            <a:off x="1097685" y="3061709"/>
            <a:ext cx="10577079" cy="262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076" y="5684837"/>
            <a:ext cx="53625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89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1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09600" y="2262909"/>
            <a:ext cx="11259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0" i="0" dirty="0" smtClean="0">
                <a:effectLst/>
              </a:rPr>
              <a:t>Oxidací alkoholu dichromanem draselným v prostředí kyseliny sírové vzniká karboxylová kyselina, síran chromitý, síran draselný a voda:</a:t>
            </a:r>
            <a:endParaRPr lang="cs-CZ" sz="2000" dirty="0"/>
          </a:p>
        </p:txBody>
      </p:sp>
      <p:pic>
        <p:nvPicPr>
          <p:cNvPr id="2050" name="Picture 2" descr="https://eluc.kr-olomoucky.cz/uploads/images/13141/Vycisleni_oxidace_alkoholu_dichromane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t="74428" r="-87" b="227"/>
          <a:stretch/>
        </p:blipFill>
        <p:spPr bwMode="auto">
          <a:xfrm>
            <a:off x="1107641" y="3412599"/>
            <a:ext cx="10577079" cy="20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422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2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1129" y="2006799"/>
            <a:ext cx="11157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effectLst/>
              </a:rPr>
              <a:t>Oxidací toluenu manganistanem draselným vzniká benzoan sodný, oxid manganičitý, hydroxid draselný a voda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Zapište chemickou rovnicí.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1636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2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1129" y="2006799"/>
            <a:ext cx="11157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effectLst/>
              </a:rPr>
              <a:t>Oxidací toluenu manganistanem draselným vzniká </a:t>
            </a:r>
            <a:r>
              <a:rPr lang="cs-CZ" sz="2400" b="0" i="0" smtClean="0">
                <a:effectLst/>
              </a:rPr>
              <a:t>benzoan draselný, </a:t>
            </a:r>
            <a:r>
              <a:rPr lang="cs-CZ" sz="2400" b="0" i="0" dirty="0" smtClean="0">
                <a:effectLst/>
              </a:rPr>
              <a:t>oxid manganičitý, hydroxid draselný a voda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Zapište chemickou rovnicí.</a:t>
            </a:r>
            <a:endParaRPr lang="cs-CZ" sz="2400" dirty="0"/>
          </a:p>
        </p:txBody>
      </p:sp>
      <p:pic>
        <p:nvPicPr>
          <p:cNvPr id="3074" name="Picture 2" descr="https://eluc.kr-olomoucky.cz/uploads/images/13142/Vycisleni_oxidace_toluen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36"/>
          <a:stretch/>
        </p:blipFill>
        <p:spPr bwMode="auto">
          <a:xfrm>
            <a:off x="849890" y="3479855"/>
            <a:ext cx="10427710" cy="13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682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2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1129" y="2006799"/>
            <a:ext cx="11157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effectLst/>
              </a:rPr>
              <a:t>Oxidací toluenu manganistanem draselným vzniká benzoan sodný, oxid manganičitý, hydroxid draselný a voda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Zapište chemickou rovnicí.</a:t>
            </a:r>
            <a:endParaRPr lang="cs-CZ" sz="2400" dirty="0"/>
          </a:p>
        </p:txBody>
      </p:sp>
      <p:pic>
        <p:nvPicPr>
          <p:cNvPr id="3074" name="Picture 2" descr="https://eluc.kr-olomoucky.cz/uploads/images/13142/Vycisleni_oxidace_toluen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90" b="56546"/>
          <a:stretch/>
        </p:blipFill>
        <p:spPr bwMode="auto">
          <a:xfrm>
            <a:off x="849890" y="3479855"/>
            <a:ext cx="10427710" cy="13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945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2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1129" y="2006799"/>
            <a:ext cx="11157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effectLst/>
              </a:rPr>
              <a:t>Oxidací toluenu manganistanem draselným vzniká benzoan sodný, oxid manganičitý, hydroxid draselný a voda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Zapište chemickou rovnicí.</a:t>
            </a:r>
            <a:endParaRPr lang="cs-CZ" sz="2400" dirty="0"/>
          </a:p>
        </p:txBody>
      </p:sp>
      <p:pic>
        <p:nvPicPr>
          <p:cNvPr id="3074" name="Picture 2" descr="https://eluc.kr-olomoucky.cz/uploads/images/13142/Vycisleni_oxidace_toluen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" t="18419" r="-89" b="40612"/>
          <a:stretch/>
        </p:blipFill>
        <p:spPr bwMode="auto">
          <a:xfrm>
            <a:off x="849890" y="3479855"/>
            <a:ext cx="10427710" cy="258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66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2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1129" y="2006799"/>
            <a:ext cx="11157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effectLst/>
              </a:rPr>
              <a:t>Oxidací toluenu manganistanem draselným vzniká benzoan sodný, oxid manganičitý, hydroxid draselný a voda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Zapište chemickou rovnicí.</a:t>
            </a:r>
            <a:endParaRPr lang="cs-CZ" sz="2400" dirty="0"/>
          </a:p>
        </p:txBody>
      </p:sp>
      <p:pic>
        <p:nvPicPr>
          <p:cNvPr id="3074" name="Picture 2" descr="https://eluc.kr-olomoucky.cz/uploads/images/13142/Vycisleni_oxidace_toluen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" t="58476" r="89" b="19560"/>
          <a:stretch/>
        </p:blipFill>
        <p:spPr bwMode="auto">
          <a:xfrm>
            <a:off x="849890" y="3479855"/>
            <a:ext cx="10427710" cy="13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585" y="4771880"/>
            <a:ext cx="62769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Určování oxidačních čísel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pic>
        <p:nvPicPr>
          <p:cNvPr id="1026" name="Picture 2" descr="https://eluc.kr-olomoucky.cz/uploads/images/15411/ox_c_uhlik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01" y="2262909"/>
            <a:ext cx="8489662" cy="158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790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789854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2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1129" y="2006799"/>
            <a:ext cx="11157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0" i="0" dirty="0" smtClean="0">
                <a:effectLst/>
              </a:rPr>
              <a:t>Oxidací toluenu manganistanem draselným vzniká benzoan sodný, oxid manganičitý, hydroxid draselný a voda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i="0" dirty="0" smtClean="0">
                <a:effectLst/>
              </a:rPr>
              <a:t>Zapište chemickou rovnicí.</a:t>
            </a:r>
            <a:endParaRPr lang="cs-CZ" sz="2400" dirty="0"/>
          </a:p>
        </p:txBody>
      </p:sp>
      <p:pic>
        <p:nvPicPr>
          <p:cNvPr id="3074" name="Picture 2" descr="https://eluc.kr-olomoucky.cz/uploads/images/13142/Vycisleni_oxidace_toluen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08" r="1" b="-172"/>
          <a:stretch/>
        </p:blipFill>
        <p:spPr bwMode="auto">
          <a:xfrm>
            <a:off x="849890" y="3479855"/>
            <a:ext cx="10427710" cy="13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585" y="4771880"/>
            <a:ext cx="62769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8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91129" y="1434144"/>
            <a:ext cx="11157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Napiš </a:t>
            </a:r>
            <a:r>
              <a:rPr lang="cs-CZ" sz="2400" dirty="0"/>
              <a:t>rovnici reakce probíhající </a:t>
            </a:r>
            <a:r>
              <a:rPr lang="cs-CZ" sz="2400" b="1" dirty="0"/>
              <a:t>při pozitivním Fehlingově testu u glukosy</a:t>
            </a:r>
            <a:r>
              <a:rPr lang="cs-CZ" sz="2400" dirty="0"/>
              <a:t>, reakci vyčísli.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3124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91129" y="2006799"/>
            <a:ext cx="111575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r>
              <a:rPr lang="cs-CZ" sz="2400" dirty="0" smtClean="0"/>
              <a:t>Které </a:t>
            </a:r>
            <a:r>
              <a:rPr lang="cs-CZ" sz="2400" dirty="0"/>
              <a:t>látky do reakce vstupují a jaké jsou jejich vzorce? </a:t>
            </a:r>
          </a:p>
          <a:p>
            <a:r>
              <a:rPr lang="cs-CZ" sz="2400" dirty="0" smtClean="0"/>
              <a:t>¨Jaký </a:t>
            </a:r>
            <a:r>
              <a:rPr lang="cs-CZ" sz="2400" dirty="0"/>
              <a:t>je vzorec vznikající červené sraženiny? </a:t>
            </a:r>
          </a:p>
          <a:p>
            <a:r>
              <a:rPr lang="cs-CZ" sz="2400" dirty="0" smtClean="0"/>
              <a:t>Glukosa </a:t>
            </a:r>
            <a:r>
              <a:rPr lang="cs-CZ" sz="2400" dirty="0"/>
              <a:t>je redukující sacharid, bude se tedy při reakci oxidovat nebo redukovat? </a:t>
            </a:r>
          </a:p>
          <a:p>
            <a:r>
              <a:rPr lang="cs-CZ" sz="2400" dirty="0" smtClean="0"/>
              <a:t>Která </a:t>
            </a:r>
            <a:r>
              <a:rPr lang="cs-CZ" sz="2400" dirty="0"/>
              <a:t>skupina v glukose by se mohla oxidovat/redukovat a na co?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Napište </a:t>
            </a:r>
            <a:r>
              <a:rPr lang="cs-CZ" sz="2400" dirty="0"/>
              <a:t>vzorce produktů reakce a sestavte celou rovnici reakce probíhající při Fehlingově testu (zatím nevyčíslenou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1129" y="1434144"/>
            <a:ext cx="11157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Napiš </a:t>
            </a:r>
            <a:r>
              <a:rPr lang="cs-CZ" sz="2400" dirty="0"/>
              <a:t>rovnici reakce probíhající </a:t>
            </a:r>
            <a:r>
              <a:rPr lang="cs-CZ" sz="2400" b="1" dirty="0"/>
              <a:t>při pozitivním Fehlingově testu u glukosy</a:t>
            </a:r>
            <a:r>
              <a:rPr lang="cs-CZ" sz="2400" dirty="0"/>
              <a:t>, reakci vyčísli.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45881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91129" y="1434144"/>
            <a:ext cx="11157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Napiš </a:t>
            </a:r>
            <a:r>
              <a:rPr lang="cs-CZ" sz="2400" dirty="0"/>
              <a:t>rovnici reakce probíhající </a:t>
            </a:r>
            <a:r>
              <a:rPr lang="cs-CZ" sz="2400" b="1" dirty="0"/>
              <a:t>při pozitivním Fehlingově testu u glukosy</a:t>
            </a:r>
            <a:r>
              <a:rPr lang="cs-CZ" sz="2400" dirty="0"/>
              <a:t>, reakci vyčísli. </a:t>
            </a:r>
            <a:endParaRPr lang="cs-CZ" sz="24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760114"/>
              </p:ext>
            </p:extLst>
          </p:nvPr>
        </p:nvGraphicFramePr>
        <p:xfrm>
          <a:off x="1339272" y="3685409"/>
          <a:ext cx="103108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272" y="3685409"/>
                        <a:ext cx="10310813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324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339272" y="3685409"/>
          <a:ext cx="103108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272" y="3685409"/>
                        <a:ext cx="10310813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640414" y="1348853"/>
            <a:ext cx="110589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Určete, který atom bude zvyšovat/snižovat své oxidační číslo a o kolik. </a:t>
            </a:r>
          </a:p>
          <a:p>
            <a:r>
              <a:rPr lang="cs-CZ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elektronů bude odevzdáno? </a:t>
            </a:r>
          </a:p>
          <a:p>
            <a:r>
              <a:rPr lang="cs-CZ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elektronů bude přijato? </a:t>
            </a:r>
          </a:p>
          <a:p>
            <a:r>
              <a:rPr lang="cs-CZ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musíme jednotlivé </a:t>
            </a:r>
            <a:r>
              <a:rPr lang="cs-CZ" sz="22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poloreakce</a:t>
            </a:r>
            <a:r>
              <a:rPr lang="cs-CZ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vynásobit, aby se počty přijatých a odevzdaných elektronů vyrovnaly? </a:t>
            </a:r>
          </a:p>
          <a:p>
            <a:r>
              <a:rPr lang="cs-CZ" sz="2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Vypočtené koeficienty zapište do sestavené rovnice.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0084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339272" y="3685409"/>
          <a:ext cx="1031081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272" y="3685409"/>
                        <a:ext cx="10310813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640414" y="1348853"/>
            <a:ext cx="1105895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Měď mění oxidační číslo z 2+ na 1+ (měďnatý 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měďný), tj. -1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Uhlík č. 1. v glukose mění oxidační číslo z +1 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na +</a:t>
            </a:r>
            <a:r>
              <a:rPr lang="cs-CZ" sz="2400" dirty="0" smtClean="0">
                <a:solidFill>
                  <a:srgbClr val="FF0000"/>
                </a:solidFill>
              </a:rPr>
              <a:t>3, tj. </a:t>
            </a:r>
            <a:r>
              <a:rPr lang="cs-CZ" sz="2400" dirty="0">
                <a:solidFill>
                  <a:srgbClr val="FF0000"/>
                </a:solidFill>
              </a:rPr>
              <a:t>celkem o +</a:t>
            </a:r>
            <a:r>
              <a:rPr lang="cs-CZ" sz="2400" dirty="0" smtClean="0">
                <a:solidFill>
                  <a:srgbClr val="FF0000"/>
                </a:solidFill>
              </a:rPr>
              <a:t>2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Cu</a:t>
            </a:r>
            <a:r>
              <a:rPr lang="cs-CZ" sz="2400" baseline="30000" dirty="0">
                <a:solidFill>
                  <a:srgbClr val="FF0000"/>
                </a:solidFill>
              </a:rPr>
              <a:t>2</a:t>
            </a:r>
            <a:r>
              <a:rPr lang="cs-CZ" sz="2400" dirty="0">
                <a:solidFill>
                  <a:srgbClr val="FF0000"/>
                </a:solidFill>
              </a:rPr>
              <a:t> 	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Cu</a:t>
            </a:r>
            <a:r>
              <a:rPr lang="cs-CZ" sz="2400" baseline="30000" dirty="0">
                <a:solidFill>
                  <a:srgbClr val="FF0000"/>
                </a:solidFill>
              </a:rPr>
              <a:t>1</a:t>
            </a:r>
            <a:r>
              <a:rPr lang="cs-CZ" sz="2400" dirty="0">
                <a:solidFill>
                  <a:srgbClr val="FF0000"/>
                </a:solidFill>
              </a:rPr>
              <a:t> …… </a:t>
            </a:r>
            <a:r>
              <a:rPr lang="cs-CZ" sz="2400" dirty="0" smtClean="0">
                <a:solidFill>
                  <a:srgbClr val="FF0000"/>
                </a:solidFill>
              </a:rPr>
              <a:t>-</a:t>
            </a:r>
            <a:r>
              <a:rPr lang="cs-CZ" sz="2400" dirty="0">
                <a:solidFill>
                  <a:srgbClr val="FF0000"/>
                </a:solidFill>
              </a:rPr>
              <a:t>1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C</a:t>
            </a:r>
            <a:r>
              <a:rPr lang="cs-CZ" sz="2400" baseline="30000" dirty="0">
                <a:solidFill>
                  <a:srgbClr val="FF0000"/>
                </a:solidFill>
              </a:rPr>
              <a:t>1	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C</a:t>
            </a:r>
            <a:r>
              <a:rPr lang="cs-CZ" sz="2400" baseline="30000" dirty="0">
                <a:solidFill>
                  <a:srgbClr val="FF0000"/>
                </a:solidFill>
              </a:rPr>
              <a:t>3</a:t>
            </a:r>
            <a:r>
              <a:rPr lang="cs-CZ" sz="2400" dirty="0">
                <a:solidFill>
                  <a:srgbClr val="FF0000"/>
                </a:solidFill>
              </a:rPr>
              <a:t> ……….+2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8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97892" y="217199"/>
            <a:ext cx="9144000" cy="1473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>
                <a:solidFill>
                  <a:srgbClr val="FF0000"/>
                </a:solidFill>
                <a:latin typeface="+mn-lt"/>
              </a:rPr>
              <a:t>Příklad 3</a:t>
            </a:r>
            <a:r>
              <a:rPr lang="cs-CZ" sz="4000" b="1" dirty="0" smtClean="0">
                <a:latin typeface="+mn-lt"/>
              </a:rPr>
              <a:t/>
            </a:r>
            <a:br>
              <a:rPr lang="cs-CZ" sz="4000" b="1" dirty="0" smtClean="0">
                <a:latin typeface="+mn-lt"/>
              </a:rPr>
            </a:br>
            <a:endParaRPr lang="cs-CZ" sz="4000" b="1" dirty="0">
              <a:latin typeface="+mn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7818" y="3288145"/>
            <a:ext cx="2451881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40414" y="1348853"/>
            <a:ext cx="1105895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Měď mění oxidační číslo z 2+ na 1+ (měďnatý 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měďný), tj. -1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Uhlík č. 1. v glukose mění oxidační číslo z +1 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na +</a:t>
            </a:r>
            <a:r>
              <a:rPr lang="cs-CZ" sz="2400" dirty="0" smtClean="0">
                <a:solidFill>
                  <a:srgbClr val="FF0000"/>
                </a:solidFill>
              </a:rPr>
              <a:t>3, tj. </a:t>
            </a:r>
            <a:r>
              <a:rPr lang="cs-CZ" sz="2400" dirty="0">
                <a:solidFill>
                  <a:srgbClr val="FF0000"/>
                </a:solidFill>
              </a:rPr>
              <a:t>celkem o +</a:t>
            </a:r>
            <a:r>
              <a:rPr lang="cs-CZ" sz="2400" dirty="0" smtClean="0">
                <a:solidFill>
                  <a:srgbClr val="FF0000"/>
                </a:solidFill>
              </a:rPr>
              <a:t>2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Cu</a:t>
            </a:r>
            <a:r>
              <a:rPr lang="cs-CZ" sz="2400" baseline="30000" dirty="0">
                <a:solidFill>
                  <a:srgbClr val="FF0000"/>
                </a:solidFill>
              </a:rPr>
              <a:t>2</a:t>
            </a:r>
            <a:r>
              <a:rPr lang="cs-CZ" sz="2400" dirty="0">
                <a:solidFill>
                  <a:srgbClr val="FF0000"/>
                </a:solidFill>
              </a:rPr>
              <a:t> 	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Cu</a:t>
            </a:r>
            <a:r>
              <a:rPr lang="cs-CZ" sz="2400" baseline="30000" dirty="0">
                <a:solidFill>
                  <a:srgbClr val="FF0000"/>
                </a:solidFill>
              </a:rPr>
              <a:t>1</a:t>
            </a:r>
            <a:r>
              <a:rPr lang="cs-CZ" sz="2400" dirty="0">
                <a:solidFill>
                  <a:srgbClr val="FF0000"/>
                </a:solidFill>
              </a:rPr>
              <a:t> …… </a:t>
            </a:r>
            <a:r>
              <a:rPr lang="cs-CZ" sz="2400" dirty="0" smtClean="0">
                <a:solidFill>
                  <a:srgbClr val="FF0000"/>
                </a:solidFill>
              </a:rPr>
              <a:t>-</a:t>
            </a:r>
            <a:r>
              <a:rPr lang="cs-CZ" sz="2400" dirty="0">
                <a:solidFill>
                  <a:srgbClr val="FF0000"/>
                </a:solidFill>
              </a:rPr>
              <a:t>1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C</a:t>
            </a:r>
            <a:r>
              <a:rPr lang="cs-CZ" sz="2400" baseline="30000" dirty="0">
                <a:solidFill>
                  <a:srgbClr val="FF0000"/>
                </a:solidFill>
              </a:rPr>
              <a:t>1	</a:t>
            </a:r>
            <a:r>
              <a:rPr 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sz="2400" dirty="0">
                <a:solidFill>
                  <a:srgbClr val="FF0000"/>
                </a:solidFill>
              </a:rPr>
              <a:t> C</a:t>
            </a:r>
            <a:r>
              <a:rPr lang="cs-CZ" sz="2400" baseline="30000" dirty="0">
                <a:solidFill>
                  <a:srgbClr val="FF0000"/>
                </a:solidFill>
              </a:rPr>
              <a:t>3</a:t>
            </a:r>
            <a:r>
              <a:rPr lang="cs-CZ" sz="2400" dirty="0">
                <a:solidFill>
                  <a:srgbClr val="FF0000"/>
                </a:solidFill>
              </a:rPr>
              <a:t> ……….+2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sz="22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615024"/>
              </p:ext>
            </p:extLst>
          </p:nvPr>
        </p:nvGraphicFramePr>
        <p:xfrm>
          <a:off x="1164468" y="3685409"/>
          <a:ext cx="1001084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ChemSketch" r:id="rId3" imgW="5358384" imgH="1578864" progId="ACD.ChemSketch.20">
                  <p:embed/>
                </p:oleObj>
              </mc:Choice>
              <mc:Fallback>
                <p:oleObj name="ChemSketch" r:id="rId3" imgW="5358384" imgH="1578864" progId="ACD.ChemSketch.2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468" y="3685409"/>
                        <a:ext cx="10010848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6158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452</Words>
  <Application>Microsoft Office PowerPoint</Application>
  <PresentationFormat>Širokoúhlá obrazovka</PresentationFormat>
  <Paragraphs>94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Motiv Office</vt:lpstr>
      <vt:lpstr>ChemSketch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8</cp:revision>
  <dcterms:created xsi:type="dcterms:W3CDTF">2017-01-19T14:18:49Z</dcterms:created>
  <dcterms:modified xsi:type="dcterms:W3CDTF">2017-04-18T14:06:04Z</dcterms:modified>
</cp:coreProperties>
</file>