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74" r:id="rId3"/>
    <p:sldId id="278" r:id="rId4"/>
    <p:sldId id="275" r:id="rId5"/>
    <p:sldId id="276" r:id="rId6"/>
    <p:sldId id="257" r:id="rId7"/>
    <p:sldId id="283" r:id="rId8"/>
    <p:sldId id="259" r:id="rId9"/>
    <p:sldId id="285" r:id="rId10"/>
    <p:sldId id="286" r:id="rId11"/>
    <p:sldId id="260" r:id="rId12"/>
    <p:sldId id="287" r:id="rId13"/>
    <p:sldId id="288" r:id="rId14"/>
    <p:sldId id="261" r:id="rId15"/>
    <p:sldId id="271" r:id="rId16"/>
    <p:sldId id="277" r:id="rId17"/>
    <p:sldId id="263" r:id="rId18"/>
    <p:sldId id="265" r:id="rId19"/>
    <p:sldId id="262" r:id="rId20"/>
    <p:sldId id="289" r:id="rId21"/>
    <p:sldId id="266" r:id="rId22"/>
    <p:sldId id="264" r:id="rId23"/>
    <p:sldId id="267" r:id="rId24"/>
    <p:sldId id="290" r:id="rId25"/>
    <p:sldId id="269" r:id="rId26"/>
    <p:sldId id="297" r:id="rId27"/>
    <p:sldId id="272" r:id="rId28"/>
    <p:sldId id="304" r:id="rId29"/>
    <p:sldId id="268" r:id="rId30"/>
    <p:sldId id="273" r:id="rId31"/>
    <p:sldId id="303" r:id="rId32"/>
    <p:sldId id="296" r:id="rId33"/>
    <p:sldId id="292" r:id="rId34"/>
    <p:sldId id="293" r:id="rId35"/>
    <p:sldId id="294" r:id="rId36"/>
    <p:sldId id="295" r:id="rId37"/>
    <p:sldId id="291" r:id="rId38"/>
    <p:sldId id="280" r:id="rId39"/>
    <p:sldId id="281" r:id="rId40"/>
    <p:sldId id="298" r:id="rId41"/>
    <p:sldId id="300" r:id="rId42"/>
    <p:sldId id="302" r:id="rId43"/>
    <p:sldId id="299" r:id="rId4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60" autoAdjust="0"/>
    <p:restoredTop sz="78496" autoAdjust="0"/>
  </p:normalViewPr>
  <p:slideViewPr>
    <p:cSldViewPr snapToGrid="0">
      <p:cViewPr varScale="1">
        <p:scale>
          <a:sx n="86" d="100"/>
          <a:sy n="86" d="100"/>
        </p:scale>
        <p:origin x="702"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126"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8D0057-DBC7-4838-88C5-DA8428A8F83F}" type="datetimeFigureOut">
              <a:rPr lang="cs-CZ" smtClean="0"/>
              <a:t>27.1.2017</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FD8AB6-3496-423D-AF6E-2552B9774789}" type="slidenum">
              <a:rPr lang="cs-CZ" smtClean="0"/>
              <a:t>‹#›</a:t>
            </a:fld>
            <a:endParaRPr lang="cs-CZ"/>
          </a:p>
        </p:txBody>
      </p:sp>
    </p:spTree>
    <p:extLst>
      <p:ext uri="{BB962C8B-B14F-4D97-AF65-F5344CB8AC3E}">
        <p14:creationId xmlns:p14="http://schemas.microsoft.com/office/powerpoint/2010/main" val="1108353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cs.wikipedia.org/wiki/M%C4%9B%C4%8F" TargetMode="External"/><Relationship Id="rId13" Type="http://schemas.openxmlformats.org/officeDocument/2006/relationships/hyperlink" Target="https://cs.wikipedia.org/wiki/Alchymie" TargetMode="External"/><Relationship Id="rId18" Type="http://schemas.openxmlformats.org/officeDocument/2006/relationships/hyperlink" Target="https://cs.wikipedia.org/wiki/Pierre_Adet" TargetMode="External"/><Relationship Id="rId3" Type="http://schemas.openxmlformats.org/officeDocument/2006/relationships/hyperlink" Target="https://cs.wikipedia.org/wiki/Mezopot%C3%A1mie" TargetMode="External"/><Relationship Id="rId21" Type="http://schemas.openxmlformats.org/officeDocument/2006/relationships/hyperlink" Target="https://cs.wikipedia.org/wiki/Tetrachlormethan" TargetMode="External"/><Relationship Id="rId7" Type="http://schemas.openxmlformats.org/officeDocument/2006/relationships/hyperlink" Target="https://cs.wikipedia.org/wiki/Olovo" TargetMode="External"/><Relationship Id="rId12" Type="http://schemas.openxmlformats.org/officeDocument/2006/relationships/hyperlink" Target="https://cs.wikipedia.org/wiki/Persie" TargetMode="External"/><Relationship Id="rId17" Type="http://schemas.openxmlformats.org/officeDocument/2006/relationships/hyperlink" Target="https://cs.wikipedia.org/wiki/Francie" TargetMode="External"/><Relationship Id="rId2" Type="http://schemas.openxmlformats.org/officeDocument/2006/relationships/slide" Target="../slides/slide2.xml"/><Relationship Id="rId16" Type="http://schemas.openxmlformats.org/officeDocument/2006/relationships/hyperlink" Target="https://cs.wikipedia.org/w/index.php?title=Andreas_Libavius&amp;action=edit&amp;redlink=1" TargetMode="External"/><Relationship Id="rId20" Type="http://schemas.openxmlformats.org/officeDocument/2006/relationships/hyperlink" Target="https://cs.wikipedia.org/wiki/Sirouhl%C3%ADk" TargetMode="External"/><Relationship Id="rId1" Type="http://schemas.openxmlformats.org/officeDocument/2006/relationships/notesMaster" Target="../notesMasters/notesMaster1.xml"/><Relationship Id="rId6" Type="http://schemas.openxmlformats.org/officeDocument/2006/relationships/hyperlink" Target="https://cs.wikipedia.org/w/index.php?title=Theophrastos&amp;action=edit&amp;redlink=1" TargetMode="External"/><Relationship Id="rId11" Type="http://schemas.openxmlformats.org/officeDocument/2006/relationships/hyperlink" Target="https://cs.wikipedia.org/wiki/Olov%C4%9Bn%C3%BD_cukr" TargetMode="External"/><Relationship Id="rId5" Type="http://schemas.openxmlformats.org/officeDocument/2006/relationships/hyperlink" Target="https://cs.wikipedia.org/wiki/%C5%98ecko" TargetMode="External"/><Relationship Id="rId15" Type="http://schemas.openxmlformats.org/officeDocument/2006/relationships/hyperlink" Target="https://cs.wikipedia.org/wiki/N%C4%9Bmecko" TargetMode="External"/><Relationship Id="rId10" Type="http://schemas.openxmlformats.org/officeDocument/2006/relationships/hyperlink" Target="https://cs.wikipedia.org/wiki/Octan_olovnat%C3%BD" TargetMode="External"/><Relationship Id="rId19" Type="http://schemas.openxmlformats.org/officeDocument/2006/relationships/hyperlink" Target="https://cs.wikipedia.org/wiki/Hermann_Kolbe" TargetMode="External"/><Relationship Id="rId4" Type="http://schemas.openxmlformats.org/officeDocument/2006/relationships/hyperlink" Target="https://www.alkoholium.cz/brandy-vic-nez-jen-obycejna-vinna-palenka/" TargetMode="External"/><Relationship Id="rId9" Type="http://schemas.openxmlformats.org/officeDocument/2006/relationships/hyperlink" Target="https://cs.wikipedia.org/wiki/%C5%98%C3%ADm" TargetMode="External"/><Relationship Id="rId14" Type="http://schemas.openxmlformats.org/officeDocument/2006/relationships/hyperlink" Target="https://cs.wikipedia.org/wiki/D%C5%BEabir_ibn_Hajj%C3%A1n" TargetMode="External"/><Relationship Id="rId22" Type="http://schemas.openxmlformats.org/officeDocument/2006/relationships/hyperlink" Target="https://cs.wikipedia.org/w/index.php?title=Tetrachloethen&amp;action=edit&amp;redlink=1" TargetMode="Externa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cs.wikipedia.org/wiki/Vitalismus" TargetMode="External"/><Relationship Id="rId13" Type="http://schemas.openxmlformats.org/officeDocument/2006/relationships/hyperlink" Target="https://cs.wikipedia.org/wiki/Kyanovod%C3%ADk" TargetMode="External"/><Relationship Id="rId18" Type="http://schemas.openxmlformats.org/officeDocument/2006/relationships/hyperlink" Target="https://cs.wikipedia.org/wiki/1845" TargetMode="External"/><Relationship Id="rId26" Type="http://schemas.openxmlformats.org/officeDocument/2006/relationships/hyperlink" Target="https://cs.wikipedia.org/wiki/Atom" TargetMode="External"/><Relationship Id="rId39" Type="http://schemas.openxmlformats.org/officeDocument/2006/relationships/hyperlink" Target="https://cs.wikipedia.org/wiki/Uran_(prvek)" TargetMode="External"/><Relationship Id="rId3" Type="http://schemas.openxmlformats.org/officeDocument/2006/relationships/hyperlink" Target="https://cs.wikipedia.org/w/index.php?title=Organick%C3%A9_chemie&amp;action=edit&amp;redlink=1" TargetMode="External"/><Relationship Id="rId21" Type="http://schemas.openxmlformats.org/officeDocument/2006/relationships/hyperlink" Target="https://cs.wikipedia.org/wiki/Ethyn" TargetMode="External"/><Relationship Id="rId34" Type="http://schemas.openxmlformats.org/officeDocument/2006/relationships/hyperlink" Target="https://cs.wikipedia.org/wiki/Yttrium" TargetMode="External"/><Relationship Id="rId42" Type="http://schemas.openxmlformats.org/officeDocument/2006/relationships/hyperlink" Target="https://cs.wikipedia.org/wiki/Alkaloidy" TargetMode="External"/><Relationship Id="rId7" Type="http://schemas.openxmlformats.org/officeDocument/2006/relationships/hyperlink" Target="https://cs.wikipedia.org/wiki/Dus%C3%ADk" TargetMode="External"/><Relationship Id="rId12" Type="http://schemas.openxmlformats.org/officeDocument/2006/relationships/hyperlink" Target="https://cs.wikipedia.org/wiki/Carl_Wilhelm_Scheele" TargetMode="External"/><Relationship Id="rId17" Type="http://schemas.openxmlformats.org/officeDocument/2006/relationships/hyperlink" Target="https://cs.wikipedia.org/wiki/Kyselina_octov%C3%A1" TargetMode="External"/><Relationship Id="rId25" Type="http://schemas.openxmlformats.org/officeDocument/2006/relationships/hyperlink" Target="https://cs.wikipedia.org/w/index.php?title=Kyanatan_amonn%C3%BD&amp;action=edit&amp;redlink=1" TargetMode="External"/><Relationship Id="rId33" Type="http://schemas.openxmlformats.org/officeDocument/2006/relationships/hyperlink" Target="https://cs.wikipedia.org/wiki/Hlin%C3%ADk" TargetMode="External"/><Relationship Id="rId38" Type="http://schemas.openxmlformats.org/officeDocument/2006/relationships/hyperlink" Target="https://cs.wikipedia.org/wiki/Tantal" TargetMode="External"/><Relationship Id="rId2" Type="http://schemas.openxmlformats.org/officeDocument/2006/relationships/slide" Target="../slides/slide11.xml"/><Relationship Id="rId16" Type="http://schemas.openxmlformats.org/officeDocument/2006/relationships/hyperlink" Target="https://cs.wikipedia.org/wiki/Kyselina_%C5%A1%C5%A5avelov%C3%A1" TargetMode="External"/><Relationship Id="rId20" Type="http://schemas.openxmlformats.org/officeDocument/2006/relationships/hyperlink" Target="https://cs.wikipedia.org/wiki/Kyselina_mraven%C4%8D%C3%AD" TargetMode="External"/><Relationship Id="rId29" Type="http://schemas.openxmlformats.org/officeDocument/2006/relationships/hyperlink" Target="https://cs.wikipedia.org/wiki/Radik%C3%A1l" TargetMode="External"/><Relationship Id="rId41" Type="http://schemas.openxmlformats.org/officeDocument/2006/relationships/hyperlink" Target="https://cs.wikipedia.org/wiki/Kassel" TargetMode="External"/><Relationship Id="rId1" Type="http://schemas.openxmlformats.org/officeDocument/2006/relationships/notesMaster" Target="../notesMasters/notesMaster1.xml"/><Relationship Id="rId6" Type="http://schemas.openxmlformats.org/officeDocument/2006/relationships/hyperlink" Target="https://cs.wikipedia.org/wiki/Mo%C4%8Dovina" TargetMode="External"/><Relationship Id="rId11" Type="http://schemas.openxmlformats.org/officeDocument/2006/relationships/hyperlink" Target="https://cs.wikipedia.org/wiki/1783" TargetMode="External"/><Relationship Id="rId24" Type="http://schemas.openxmlformats.org/officeDocument/2006/relationships/hyperlink" Target="https://cs.wikipedia.org/wiki/1867" TargetMode="External"/><Relationship Id="rId32" Type="http://schemas.openxmlformats.org/officeDocument/2006/relationships/hyperlink" Target="https://cs.wikipedia.org/wiki/K%C5%99em%C3%ADk" TargetMode="External"/><Relationship Id="rId37" Type="http://schemas.openxmlformats.org/officeDocument/2006/relationships/hyperlink" Target="https://cs.wikipedia.org/wiki/Niob" TargetMode="External"/><Relationship Id="rId40" Type="http://schemas.openxmlformats.org/officeDocument/2006/relationships/hyperlink" Target="https://cs.wikipedia.org/wiki/Nikl" TargetMode="External"/><Relationship Id="rId5" Type="http://schemas.openxmlformats.org/officeDocument/2006/relationships/hyperlink" Target="https://cs.wikipedia.org/wiki/Chemick%C3%A1_synt%C3%A9za" TargetMode="External"/><Relationship Id="rId15" Type="http://schemas.openxmlformats.org/officeDocument/2006/relationships/hyperlink" Target="https://cs.wikipedia.org/wiki/1824" TargetMode="External"/><Relationship Id="rId23" Type="http://schemas.openxmlformats.org/officeDocument/2006/relationships/hyperlink" Target="https://cs.wikipedia.org/wiki/1855" TargetMode="External"/><Relationship Id="rId28" Type="http://schemas.openxmlformats.org/officeDocument/2006/relationships/hyperlink" Target="https://cs.wikipedia.org/wiki/1830" TargetMode="External"/><Relationship Id="rId36" Type="http://schemas.openxmlformats.org/officeDocument/2006/relationships/hyperlink" Target="https://cs.wikipedia.org/wiki/Vanad" TargetMode="External"/><Relationship Id="rId10" Type="http://schemas.openxmlformats.org/officeDocument/2006/relationships/hyperlink" Target="https://cs.wikipedia.org/wiki/1807" TargetMode="External"/><Relationship Id="rId19" Type="http://schemas.openxmlformats.org/officeDocument/2006/relationships/hyperlink" Target="https://cs.wikipedia.org/wiki/Methan" TargetMode="External"/><Relationship Id="rId31" Type="http://schemas.openxmlformats.org/officeDocument/2006/relationships/hyperlink" Target="https://cs.wikipedia.org/wiki/Beryllium" TargetMode="External"/><Relationship Id="rId4" Type="http://schemas.openxmlformats.org/officeDocument/2006/relationships/hyperlink" Target="https://cs.wikipedia.org/wiki/1828" TargetMode="External"/><Relationship Id="rId9" Type="http://schemas.openxmlformats.org/officeDocument/2006/relationships/hyperlink" Target="https://cs.wikipedia.org/wiki/J%C3%B6ns_Jacob_Berzelius" TargetMode="External"/><Relationship Id="rId14" Type="http://schemas.openxmlformats.org/officeDocument/2006/relationships/hyperlink" Target="https://cs.wikipedia.org/wiki/Dikyan" TargetMode="External"/><Relationship Id="rId22" Type="http://schemas.openxmlformats.org/officeDocument/2006/relationships/hyperlink" Target="https://cs.wikipedia.org/wiki/Benzen" TargetMode="External"/><Relationship Id="rId27" Type="http://schemas.openxmlformats.org/officeDocument/2006/relationships/hyperlink" Target="https://cs.wikipedia.org/wiki/Izomerie" TargetMode="External"/><Relationship Id="rId30" Type="http://schemas.openxmlformats.org/officeDocument/2006/relationships/hyperlink" Target="https://cs.wikipedia.org/wiki/Substituce" TargetMode="External"/><Relationship Id="rId35" Type="http://schemas.openxmlformats.org/officeDocument/2006/relationships/hyperlink" Target="https://cs.wikipedia.org/wiki/Titan_(prvek)"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cs.wikipedia.org/wiki/Vitalismus" TargetMode="External"/><Relationship Id="rId13" Type="http://schemas.openxmlformats.org/officeDocument/2006/relationships/hyperlink" Target="https://cs.wikipedia.org/wiki/Kyanovod%C3%ADk" TargetMode="External"/><Relationship Id="rId18" Type="http://schemas.openxmlformats.org/officeDocument/2006/relationships/hyperlink" Target="https://cs.wikipedia.org/wiki/1845" TargetMode="External"/><Relationship Id="rId26" Type="http://schemas.openxmlformats.org/officeDocument/2006/relationships/hyperlink" Target="https://cs.wikipedia.org/wiki/Atom" TargetMode="External"/><Relationship Id="rId39" Type="http://schemas.openxmlformats.org/officeDocument/2006/relationships/hyperlink" Target="https://cs.wikipedia.org/wiki/Uran_(prvek)" TargetMode="External"/><Relationship Id="rId3" Type="http://schemas.openxmlformats.org/officeDocument/2006/relationships/hyperlink" Target="https://cs.wikipedia.org/w/index.php?title=Organick%C3%A9_chemie&amp;action=edit&amp;redlink=1" TargetMode="External"/><Relationship Id="rId21" Type="http://schemas.openxmlformats.org/officeDocument/2006/relationships/hyperlink" Target="https://cs.wikipedia.org/wiki/Ethyn" TargetMode="External"/><Relationship Id="rId34" Type="http://schemas.openxmlformats.org/officeDocument/2006/relationships/hyperlink" Target="https://cs.wikipedia.org/wiki/Yttrium" TargetMode="External"/><Relationship Id="rId42" Type="http://schemas.openxmlformats.org/officeDocument/2006/relationships/hyperlink" Target="https://cs.wikipedia.org/wiki/Alkaloidy" TargetMode="External"/><Relationship Id="rId7" Type="http://schemas.openxmlformats.org/officeDocument/2006/relationships/hyperlink" Target="https://cs.wikipedia.org/wiki/Dus%C3%ADk" TargetMode="External"/><Relationship Id="rId12" Type="http://schemas.openxmlformats.org/officeDocument/2006/relationships/hyperlink" Target="https://cs.wikipedia.org/wiki/Carl_Wilhelm_Scheele" TargetMode="External"/><Relationship Id="rId17" Type="http://schemas.openxmlformats.org/officeDocument/2006/relationships/hyperlink" Target="https://cs.wikipedia.org/wiki/Kyselina_octov%C3%A1" TargetMode="External"/><Relationship Id="rId25" Type="http://schemas.openxmlformats.org/officeDocument/2006/relationships/hyperlink" Target="https://cs.wikipedia.org/w/index.php?title=Kyanatan_amonn%C3%BD&amp;action=edit&amp;redlink=1" TargetMode="External"/><Relationship Id="rId33" Type="http://schemas.openxmlformats.org/officeDocument/2006/relationships/hyperlink" Target="https://cs.wikipedia.org/wiki/Hlin%C3%ADk" TargetMode="External"/><Relationship Id="rId38" Type="http://schemas.openxmlformats.org/officeDocument/2006/relationships/hyperlink" Target="https://cs.wikipedia.org/wiki/Tantal" TargetMode="External"/><Relationship Id="rId2" Type="http://schemas.openxmlformats.org/officeDocument/2006/relationships/slide" Target="../slides/slide12.xml"/><Relationship Id="rId16" Type="http://schemas.openxmlformats.org/officeDocument/2006/relationships/hyperlink" Target="https://cs.wikipedia.org/wiki/Kyselina_%C5%A1%C5%A5avelov%C3%A1" TargetMode="External"/><Relationship Id="rId20" Type="http://schemas.openxmlformats.org/officeDocument/2006/relationships/hyperlink" Target="https://cs.wikipedia.org/wiki/Kyselina_mraven%C4%8D%C3%AD" TargetMode="External"/><Relationship Id="rId29" Type="http://schemas.openxmlformats.org/officeDocument/2006/relationships/hyperlink" Target="https://cs.wikipedia.org/wiki/Radik%C3%A1l" TargetMode="External"/><Relationship Id="rId41" Type="http://schemas.openxmlformats.org/officeDocument/2006/relationships/hyperlink" Target="https://cs.wikipedia.org/wiki/Kassel" TargetMode="External"/><Relationship Id="rId1" Type="http://schemas.openxmlformats.org/officeDocument/2006/relationships/notesMaster" Target="../notesMasters/notesMaster1.xml"/><Relationship Id="rId6" Type="http://schemas.openxmlformats.org/officeDocument/2006/relationships/hyperlink" Target="https://cs.wikipedia.org/wiki/Mo%C4%8Dovina" TargetMode="External"/><Relationship Id="rId11" Type="http://schemas.openxmlformats.org/officeDocument/2006/relationships/hyperlink" Target="https://cs.wikipedia.org/wiki/1783" TargetMode="External"/><Relationship Id="rId24" Type="http://schemas.openxmlformats.org/officeDocument/2006/relationships/hyperlink" Target="https://cs.wikipedia.org/wiki/1867" TargetMode="External"/><Relationship Id="rId32" Type="http://schemas.openxmlformats.org/officeDocument/2006/relationships/hyperlink" Target="https://cs.wikipedia.org/wiki/K%C5%99em%C3%ADk" TargetMode="External"/><Relationship Id="rId37" Type="http://schemas.openxmlformats.org/officeDocument/2006/relationships/hyperlink" Target="https://cs.wikipedia.org/wiki/Niob" TargetMode="External"/><Relationship Id="rId40" Type="http://schemas.openxmlformats.org/officeDocument/2006/relationships/hyperlink" Target="https://cs.wikipedia.org/wiki/Nikl" TargetMode="External"/><Relationship Id="rId5" Type="http://schemas.openxmlformats.org/officeDocument/2006/relationships/hyperlink" Target="https://cs.wikipedia.org/wiki/Chemick%C3%A1_synt%C3%A9za" TargetMode="External"/><Relationship Id="rId15" Type="http://schemas.openxmlformats.org/officeDocument/2006/relationships/hyperlink" Target="https://cs.wikipedia.org/wiki/1824" TargetMode="External"/><Relationship Id="rId23" Type="http://schemas.openxmlformats.org/officeDocument/2006/relationships/hyperlink" Target="https://cs.wikipedia.org/wiki/1855" TargetMode="External"/><Relationship Id="rId28" Type="http://schemas.openxmlformats.org/officeDocument/2006/relationships/hyperlink" Target="https://cs.wikipedia.org/wiki/1830" TargetMode="External"/><Relationship Id="rId36" Type="http://schemas.openxmlformats.org/officeDocument/2006/relationships/hyperlink" Target="https://cs.wikipedia.org/wiki/Vanad" TargetMode="External"/><Relationship Id="rId10" Type="http://schemas.openxmlformats.org/officeDocument/2006/relationships/hyperlink" Target="https://cs.wikipedia.org/wiki/1807" TargetMode="External"/><Relationship Id="rId19" Type="http://schemas.openxmlformats.org/officeDocument/2006/relationships/hyperlink" Target="https://cs.wikipedia.org/wiki/Methan" TargetMode="External"/><Relationship Id="rId31" Type="http://schemas.openxmlformats.org/officeDocument/2006/relationships/hyperlink" Target="https://cs.wikipedia.org/wiki/Beryllium" TargetMode="External"/><Relationship Id="rId4" Type="http://schemas.openxmlformats.org/officeDocument/2006/relationships/hyperlink" Target="https://cs.wikipedia.org/wiki/1828" TargetMode="External"/><Relationship Id="rId9" Type="http://schemas.openxmlformats.org/officeDocument/2006/relationships/hyperlink" Target="https://cs.wikipedia.org/wiki/J%C3%B6ns_Jacob_Berzelius" TargetMode="External"/><Relationship Id="rId14" Type="http://schemas.openxmlformats.org/officeDocument/2006/relationships/hyperlink" Target="https://cs.wikipedia.org/wiki/Dikyan" TargetMode="External"/><Relationship Id="rId22" Type="http://schemas.openxmlformats.org/officeDocument/2006/relationships/hyperlink" Target="https://cs.wikipedia.org/wiki/Benzen" TargetMode="External"/><Relationship Id="rId27" Type="http://schemas.openxmlformats.org/officeDocument/2006/relationships/hyperlink" Target="https://cs.wikipedia.org/wiki/Izomerie" TargetMode="External"/><Relationship Id="rId30" Type="http://schemas.openxmlformats.org/officeDocument/2006/relationships/hyperlink" Target="https://cs.wikipedia.org/wiki/Substituce" TargetMode="External"/><Relationship Id="rId35" Type="http://schemas.openxmlformats.org/officeDocument/2006/relationships/hyperlink" Target="https://cs.wikipedia.org/wiki/Titan_(prvek)"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cs.wikipedia.org/wiki/Vitalismus" TargetMode="External"/><Relationship Id="rId13" Type="http://schemas.openxmlformats.org/officeDocument/2006/relationships/hyperlink" Target="https://cs.wikipedia.org/wiki/Kyanovod%C3%ADk" TargetMode="External"/><Relationship Id="rId18" Type="http://schemas.openxmlformats.org/officeDocument/2006/relationships/hyperlink" Target="https://cs.wikipedia.org/wiki/1845" TargetMode="External"/><Relationship Id="rId26" Type="http://schemas.openxmlformats.org/officeDocument/2006/relationships/hyperlink" Target="https://cs.wikipedia.org/wiki/Atom" TargetMode="External"/><Relationship Id="rId39" Type="http://schemas.openxmlformats.org/officeDocument/2006/relationships/hyperlink" Target="https://cs.wikipedia.org/wiki/Uran_(prvek)" TargetMode="External"/><Relationship Id="rId3" Type="http://schemas.openxmlformats.org/officeDocument/2006/relationships/hyperlink" Target="https://cs.wikipedia.org/w/index.php?title=Organick%C3%A9_chemie&amp;action=edit&amp;redlink=1" TargetMode="External"/><Relationship Id="rId21" Type="http://schemas.openxmlformats.org/officeDocument/2006/relationships/hyperlink" Target="https://cs.wikipedia.org/wiki/Ethyn" TargetMode="External"/><Relationship Id="rId34" Type="http://schemas.openxmlformats.org/officeDocument/2006/relationships/hyperlink" Target="https://cs.wikipedia.org/wiki/Yttrium" TargetMode="External"/><Relationship Id="rId42" Type="http://schemas.openxmlformats.org/officeDocument/2006/relationships/hyperlink" Target="https://cs.wikipedia.org/wiki/Alkaloidy" TargetMode="External"/><Relationship Id="rId7" Type="http://schemas.openxmlformats.org/officeDocument/2006/relationships/hyperlink" Target="https://cs.wikipedia.org/wiki/Dus%C3%ADk" TargetMode="External"/><Relationship Id="rId12" Type="http://schemas.openxmlformats.org/officeDocument/2006/relationships/hyperlink" Target="https://cs.wikipedia.org/wiki/Carl_Wilhelm_Scheele" TargetMode="External"/><Relationship Id="rId17" Type="http://schemas.openxmlformats.org/officeDocument/2006/relationships/hyperlink" Target="https://cs.wikipedia.org/wiki/Kyselina_octov%C3%A1" TargetMode="External"/><Relationship Id="rId25" Type="http://schemas.openxmlformats.org/officeDocument/2006/relationships/hyperlink" Target="https://cs.wikipedia.org/w/index.php?title=Kyanatan_amonn%C3%BD&amp;action=edit&amp;redlink=1" TargetMode="External"/><Relationship Id="rId33" Type="http://schemas.openxmlformats.org/officeDocument/2006/relationships/hyperlink" Target="https://cs.wikipedia.org/wiki/Hlin%C3%ADk" TargetMode="External"/><Relationship Id="rId38" Type="http://schemas.openxmlformats.org/officeDocument/2006/relationships/hyperlink" Target="https://cs.wikipedia.org/wiki/Tantal" TargetMode="External"/><Relationship Id="rId2" Type="http://schemas.openxmlformats.org/officeDocument/2006/relationships/slide" Target="../slides/slide13.xml"/><Relationship Id="rId16" Type="http://schemas.openxmlformats.org/officeDocument/2006/relationships/hyperlink" Target="https://cs.wikipedia.org/wiki/Kyselina_%C5%A1%C5%A5avelov%C3%A1" TargetMode="External"/><Relationship Id="rId20" Type="http://schemas.openxmlformats.org/officeDocument/2006/relationships/hyperlink" Target="https://cs.wikipedia.org/wiki/Kyselina_mraven%C4%8D%C3%AD" TargetMode="External"/><Relationship Id="rId29" Type="http://schemas.openxmlformats.org/officeDocument/2006/relationships/hyperlink" Target="https://cs.wikipedia.org/wiki/Radik%C3%A1l" TargetMode="External"/><Relationship Id="rId41" Type="http://schemas.openxmlformats.org/officeDocument/2006/relationships/hyperlink" Target="https://cs.wikipedia.org/wiki/Kassel" TargetMode="External"/><Relationship Id="rId1" Type="http://schemas.openxmlformats.org/officeDocument/2006/relationships/notesMaster" Target="../notesMasters/notesMaster1.xml"/><Relationship Id="rId6" Type="http://schemas.openxmlformats.org/officeDocument/2006/relationships/hyperlink" Target="https://cs.wikipedia.org/wiki/Mo%C4%8Dovina" TargetMode="External"/><Relationship Id="rId11" Type="http://schemas.openxmlformats.org/officeDocument/2006/relationships/hyperlink" Target="https://cs.wikipedia.org/wiki/1783" TargetMode="External"/><Relationship Id="rId24" Type="http://schemas.openxmlformats.org/officeDocument/2006/relationships/hyperlink" Target="https://cs.wikipedia.org/wiki/1867" TargetMode="External"/><Relationship Id="rId32" Type="http://schemas.openxmlformats.org/officeDocument/2006/relationships/hyperlink" Target="https://cs.wikipedia.org/wiki/K%C5%99em%C3%ADk" TargetMode="External"/><Relationship Id="rId37" Type="http://schemas.openxmlformats.org/officeDocument/2006/relationships/hyperlink" Target="https://cs.wikipedia.org/wiki/Niob" TargetMode="External"/><Relationship Id="rId40" Type="http://schemas.openxmlformats.org/officeDocument/2006/relationships/hyperlink" Target="https://cs.wikipedia.org/wiki/Nikl" TargetMode="External"/><Relationship Id="rId5" Type="http://schemas.openxmlformats.org/officeDocument/2006/relationships/hyperlink" Target="https://cs.wikipedia.org/wiki/Chemick%C3%A1_synt%C3%A9za" TargetMode="External"/><Relationship Id="rId15" Type="http://schemas.openxmlformats.org/officeDocument/2006/relationships/hyperlink" Target="https://cs.wikipedia.org/wiki/1824" TargetMode="External"/><Relationship Id="rId23" Type="http://schemas.openxmlformats.org/officeDocument/2006/relationships/hyperlink" Target="https://cs.wikipedia.org/wiki/1855" TargetMode="External"/><Relationship Id="rId28" Type="http://schemas.openxmlformats.org/officeDocument/2006/relationships/hyperlink" Target="https://cs.wikipedia.org/wiki/1830" TargetMode="External"/><Relationship Id="rId36" Type="http://schemas.openxmlformats.org/officeDocument/2006/relationships/hyperlink" Target="https://cs.wikipedia.org/wiki/Vanad" TargetMode="External"/><Relationship Id="rId10" Type="http://schemas.openxmlformats.org/officeDocument/2006/relationships/hyperlink" Target="https://cs.wikipedia.org/wiki/1807" TargetMode="External"/><Relationship Id="rId19" Type="http://schemas.openxmlformats.org/officeDocument/2006/relationships/hyperlink" Target="https://cs.wikipedia.org/wiki/Methan" TargetMode="External"/><Relationship Id="rId31" Type="http://schemas.openxmlformats.org/officeDocument/2006/relationships/hyperlink" Target="https://cs.wikipedia.org/wiki/Beryllium" TargetMode="External"/><Relationship Id="rId4" Type="http://schemas.openxmlformats.org/officeDocument/2006/relationships/hyperlink" Target="https://cs.wikipedia.org/wiki/1828" TargetMode="External"/><Relationship Id="rId9" Type="http://schemas.openxmlformats.org/officeDocument/2006/relationships/hyperlink" Target="https://cs.wikipedia.org/wiki/J%C3%B6ns_Jacob_Berzelius" TargetMode="External"/><Relationship Id="rId14" Type="http://schemas.openxmlformats.org/officeDocument/2006/relationships/hyperlink" Target="https://cs.wikipedia.org/wiki/Dikyan" TargetMode="External"/><Relationship Id="rId22" Type="http://schemas.openxmlformats.org/officeDocument/2006/relationships/hyperlink" Target="https://cs.wikipedia.org/wiki/Benzen" TargetMode="External"/><Relationship Id="rId27" Type="http://schemas.openxmlformats.org/officeDocument/2006/relationships/hyperlink" Target="https://cs.wikipedia.org/wiki/Izomerie" TargetMode="External"/><Relationship Id="rId30" Type="http://schemas.openxmlformats.org/officeDocument/2006/relationships/hyperlink" Target="https://cs.wikipedia.org/wiki/Substituce" TargetMode="External"/><Relationship Id="rId35" Type="http://schemas.openxmlformats.org/officeDocument/2006/relationships/hyperlink" Target="https://cs.wikipedia.org/wiki/Titan_(prvek)"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s.wikipedia.org/wiki/1838"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cs.wikipedia.org/wiki/Friedrich_W%C3%B6hler"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cs.wikipedia.org/wiki/Vitalismus" TargetMode="External"/><Relationship Id="rId13" Type="http://schemas.openxmlformats.org/officeDocument/2006/relationships/hyperlink" Target="https://cs.wikipedia.org/wiki/Kysl%C3%ADk" TargetMode="External"/><Relationship Id="rId18" Type="http://schemas.openxmlformats.org/officeDocument/2006/relationships/hyperlink" Target="https://cs.wikipedia.org/wiki/S%C3%BDrie" TargetMode="External"/><Relationship Id="rId3" Type="http://schemas.openxmlformats.org/officeDocument/2006/relationships/hyperlink" Target="https://cs.wikipedia.org/w/index.php?title=Thomsen-Berthelot%C5%AFv_princip&amp;action=edit&amp;redlink=1" TargetMode="External"/><Relationship Id="rId21" Type="http://schemas.openxmlformats.org/officeDocument/2006/relationships/hyperlink" Target="https://cs.wikipedia.org/wiki/Marcellin_Berthelot#cite_note-4" TargetMode="External"/><Relationship Id="rId7" Type="http://schemas.openxmlformats.org/officeDocument/2006/relationships/hyperlink" Target="https://cs.wikipedia.org/wiki/Anorganick%C3%A1_l%C3%A1tka" TargetMode="External"/><Relationship Id="rId12" Type="http://schemas.openxmlformats.org/officeDocument/2006/relationships/hyperlink" Target="https://cs.wikipedia.org/wiki/Parci%C3%A1ln%C3%AD_tlak" TargetMode="External"/><Relationship Id="rId17" Type="http://schemas.openxmlformats.org/officeDocument/2006/relationships/hyperlink" Target="https://cs.wikipedia.org/wiki/%C5%98ecko" TargetMode="External"/><Relationship Id="rId2" Type="http://schemas.openxmlformats.org/officeDocument/2006/relationships/slide" Target="../slides/slide15.xml"/><Relationship Id="rId16" Type="http://schemas.openxmlformats.org/officeDocument/2006/relationships/hyperlink" Target="https://cs.wikipedia.org/wiki/Marcellin_Berthelot#cite_note-2" TargetMode="External"/><Relationship Id="rId20" Type="http://schemas.openxmlformats.org/officeDocument/2006/relationships/hyperlink" Target="https://cs.wikipedia.org/wiki/Marcellin_Berthelot#cite_note-3" TargetMode="External"/><Relationship Id="rId1" Type="http://schemas.openxmlformats.org/officeDocument/2006/relationships/notesMaster" Target="../notesMasters/notesMaster1.xml"/><Relationship Id="rId6" Type="http://schemas.openxmlformats.org/officeDocument/2006/relationships/hyperlink" Target="https://cs.wikipedia.org/wiki/Organick%C3%A1_slou%C4%8Denina" TargetMode="External"/><Relationship Id="rId11" Type="http://schemas.openxmlformats.org/officeDocument/2006/relationships/hyperlink" Target="https://cs.wikipedia.org/wiki/V%C3%BDbu%C5%A1nina" TargetMode="External"/><Relationship Id="rId5" Type="http://schemas.openxmlformats.org/officeDocument/2006/relationships/hyperlink" Target="https://cs.wikipedia.org/wiki/Synt%C3%A9za" TargetMode="External"/><Relationship Id="rId15" Type="http://schemas.openxmlformats.org/officeDocument/2006/relationships/hyperlink" Target="https://cs.wikipedia.org/wiki/Marcellin_Berthelot#cite_note-1" TargetMode="External"/><Relationship Id="rId23" Type="http://schemas.openxmlformats.org/officeDocument/2006/relationships/hyperlink" Target="https://cs.wikipedia.org/w/index.php?title=La_Grande_Encyclop%C3%A9die&amp;action=edit&amp;redlink=1" TargetMode="External"/><Relationship Id="rId10" Type="http://schemas.openxmlformats.org/officeDocument/2006/relationships/hyperlink" Target="https://cs.wikipedia.org/wiki/Vesm%C3%ADr" TargetMode="External"/><Relationship Id="rId19" Type="http://schemas.openxmlformats.org/officeDocument/2006/relationships/hyperlink" Target="https://cs.wikipedia.org/wiki/Alchymie" TargetMode="External"/><Relationship Id="rId4" Type="http://schemas.openxmlformats.org/officeDocument/2006/relationships/hyperlink" Target="https://cs.wikipedia.org/wiki/Termochemie" TargetMode="External"/><Relationship Id="rId9" Type="http://schemas.openxmlformats.org/officeDocument/2006/relationships/hyperlink" Target="https://cs.wikipedia.org/wiki/Chemik" TargetMode="External"/><Relationship Id="rId14" Type="http://schemas.openxmlformats.org/officeDocument/2006/relationships/hyperlink" Target="https://cs.wikipedia.org/wiki/V%C3%BDbuch" TargetMode="External"/><Relationship Id="rId22" Type="http://schemas.openxmlformats.org/officeDocument/2006/relationships/hyperlink" Target="https://cs.wikipedia.org/wiki/Marcellin_Berthelot#cite_note-5" TargetMode="External"/></Relationships>
</file>

<file path=ppt/notesSlides/_rels/notesSlide15.xml.rels><?xml version="1.0" encoding="UTF-8" standalone="yes"?>
<Relationships xmlns="http://schemas.openxmlformats.org/package/2006/relationships"><Relationship Id="rId13" Type="http://schemas.openxmlformats.org/officeDocument/2006/relationships/hyperlink" Target="https://cs.wikipedia.org/wiki/Giessen" TargetMode="External"/><Relationship Id="rId18" Type="http://schemas.openxmlformats.org/officeDocument/2006/relationships/hyperlink" Target="https://cs.wikipedia.org/wiki/1873" TargetMode="External"/><Relationship Id="rId26" Type="http://schemas.openxmlformats.org/officeDocument/2006/relationships/hyperlink" Target="https://cs.wikipedia.org/wiki/Justus_von_Liebig#cite_note-3" TargetMode="External"/><Relationship Id="rId39" Type="http://schemas.openxmlformats.org/officeDocument/2006/relationships/hyperlink" Target="https://cs.wikipedia.org/wiki/Kyselina_benzoov%C3%A1" TargetMode="External"/><Relationship Id="rId3" Type="http://schemas.openxmlformats.org/officeDocument/2006/relationships/hyperlink" Target="https://cs.wikipedia.org/wiki/Mnichov" TargetMode="External"/><Relationship Id="rId21" Type="http://schemas.openxmlformats.org/officeDocument/2006/relationships/hyperlink" Target="https://cs.wikipedia.org/w/index.php?title=Fulminan_st%C5%99%C3%ADbrn%C3%BD&amp;action=edit&amp;redlink=1" TargetMode="External"/><Relationship Id="rId34" Type="http://schemas.openxmlformats.org/officeDocument/2006/relationships/hyperlink" Target="https://cs.wikipedia.org/wiki/Kofein" TargetMode="External"/><Relationship Id="rId42" Type="http://schemas.openxmlformats.org/officeDocument/2006/relationships/hyperlink" Target="https://cs.wikipedia.org/wiki/Dus%C3%ADk" TargetMode="External"/><Relationship Id="rId47" Type="http://schemas.openxmlformats.org/officeDocument/2006/relationships/hyperlink" Target="https://cs.wikipedia.org/wiki/1842" TargetMode="External"/><Relationship Id="rId50" Type="http://schemas.openxmlformats.org/officeDocument/2006/relationships/hyperlink" Target="https://cs.wikipedia.org/wiki/Kyp%C5%99ic%C3%AD_pr%C3%A1%C5%A1ek" TargetMode="External"/><Relationship Id="rId7" Type="http://schemas.openxmlformats.org/officeDocument/2006/relationships/hyperlink" Target="https://cs.wikipedia.org/wiki/Bur%C5%A1%C3%A1ck%C3%BD_spolek" TargetMode="External"/><Relationship Id="rId12" Type="http://schemas.openxmlformats.org/officeDocument/2006/relationships/hyperlink" Target="https://cs.wikipedia.org/wiki/1824" TargetMode="External"/><Relationship Id="rId17" Type="http://schemas.openxmlformats.org/officeDocument/2006/relationships/hyperlink" Target="https://cs.wikipedia.org/wiki/1852" TargetMode="External"/><Relationship Id="rId25" Type="http://schemas.openxmlformats.org/officeDocument/2006/relationships/hyperlink" Target="https://cs.wikipedia.org/wiki/1826" TargetMode="External"/><Relationship Id="rId33" Type="http://schemas.openxmlformats.org/officeDocument/2006/relationships/hyperlink" Target="https://cs.wikipedia.org/w/index.php?title=Koniin&amp;action=edit&amp;redlink=1" TargetMode="External"/><Relationship Id="rId38" Type="http://schemas.openxmlformats.org/officeDocument/2006/relationships/hyperlink" Target="https://cs.wikipedia.org/w/index.php?title=Benzoyl&amp;action=edit&amp;redlink=1" TargetMode="External"/><Relationship Id="rId46" Type="http://schemas.openxmlformats.org/officeDocument/2006/relationships/hyperlink" Target="https://cs.wikipedia.org/wiki/Justus_von_Liebig#cite_note-4" TargetMode="External"/><Relationship Id="rId2" Type="http://schemas.openxmlformats.org/officeDocument/2006/relationships/slide" Target="../slides/slide18.xml"/><Relationship Id="rId16" Type="http://schemas.openxmlformats.org/officeDocument/2006/relationships/hyperlink" Target="https://cs.wikipedia.org/wiki/1845" TargetMode="External"/><Relationship Id="rId20" Type="http://schemas.openxmlformats.org/officeDocument/2006/relationships/hyperlink" Target="https://cs.wikipedia.org/w/index.php?title=T%C5%99askav%C3%A9_st%C5%99%C3%ADbro&amp;action=edit&amp;redlink=1" TargetMode="External"/><Relationship Id="rId29" Type="http://schemas.openxmlformats.org/officeDocument/2006/relationships/hyperlink" Target="https://cs.wikipedia.org/wiki/Kafr" TargetMode="External"/><Relationship Id="rId41" Type="http://schemas.openxmlformats.org/officeDocument/2006/relationships/hyperlink" Target="https://cs.wikipedia.org/wiki/Irsko" TargetMode="External"/><Relationship Id="rId1" Type="http://schemas.openxmlformats.org/officeDocument/2006/relationships/notesMaster" Target="../notesMasters/notesMaster1.xml"/><Relationship Id="rId6" Type="http://schemas.openxmlformats.org/officeDocument/2006/relationships/hyperlink" Target="https://cs.wikipedia.org/wiki/1822" TargetMode="External"/><Relationship Id="rId11" Type="http://schemas.openxmlformats.org/officeDocument/2006/relationships/hyperlink" Target="https://cs.wikipedia.org/wiki/Alexander_von_Humboldt" TargetMode="External"/><Relationship Id="rId24" Type="http://schemas.openxmlformats.org/officeDocument/2006/relationships/hyperlink" Target="https://cs.wikipedia.org/w/index.php?title=A._J._Balard&amp;action=edit&amp;redlink=1" TargetMode="External"/><Relationship Id="rId32" Type="http://schemas.openxmlformats.org/officeDocument/2006/relationships/hyperlink" Target="https://cs.wikipedia.org/w/index.php?title=Kalyapar%C3%A1t&amp;action=edit&amp;redlink=1" TargetMode="External"/><Relationship Id="rId37" Type="http://schemas.openxmlformats.org/officeDocument/2006/relationships/hyperlink" Target="https://cs.wikipedia.org/wiki/Radik%C3%A1l" TargetMode="External"/><Relationship Id="rId40" Type="http://schemas.openxmlformats.org/officeDocument/2006/relationships/hyperlink" Target="https://cs.wikipedia.org/wiki/Anglie" TargetMode="External"/><Relationship Id="rId45" Type="http://schemas.openxmlformats.org/officeDocument/2006/relationships/hyperlink" Target="https://cs.wikipedia.org/w/index.php?title=Z%C3%A1kon_minima&amp;action=edit&amp;redlink=1" TargetMode="External"/><Relationship Id="rId5" Type="http://schemas.openxmlformats.org/officeDocument/2006/relationships/hyperlink" Target="https://cs.wikipedia.org/wiki/Bonn" TargetMode="External"/><Relationship Id="rId15" Type="http://schemas.openxmlformats.org/officeDocument/2006/relationships/hyperlink" Target="https://cs.wikipedia.org/wiki/Justus_von_Liebig#cite_note-Listy-1" TargetMode="External"/><Relationship Id="rId23" Type="http://schemas.openxmlformats.org/officeDocument/2006/relationships/hyperlink" Target="https://cs.wikipedia.org/wiki/Brom" TargetMode="External"/><Relationship Id="rId28" Type="http://schemas.openxmlformats.org/officeDocument/2006/relationships/hyperlink" Target="https://cs.wikipedia.org/wiki/Kyselina_hippurov%C3%A1" TargetMode="External"/><Relationship Id="rId36" Type="http://schemas.openxmlformats.org/officeDocument/2006/relationships/hyperlink" Target="https://cs.wikipedia.org/wiki/Friedrich_W%C3%B6hler" TargetMode="External"/><Relationship Id="rId49" Type="http://schemas.openxmlformats.org/officeDocument/2006/relationships/hyperlink" Target="https://cs.wikipedia.org/wiki/Ochrann%C3%A1_zn%C3%A1mka" TargetMode="External"/><Relationship Id="rId10" Type="http://schemas.openxmlformats.org/officeDocument/2006/relationships/hyperlink" Target="https://cs.wikipedia.org/wiki/Joseph_Louis_Gay-Lussac" TargetMode="External"/><Relationship Id="rId19" Type="http://schemas.openxmlformats.org/officeDocument/2006/relationships/hyperlink" Target="https://cs.wikipedia.org/wiki/Justus_von_Liebig#cite_note-2" TargetMode="External"/><Relationship Id="rId31" Type="http://schemas.openxmlformats.org/officeDocument/2006/relationships/hyperlink" Target="https://cs.wikipedia.org/w/index.php?title=Liebig%C5%AFv_chladi%C4%8D&amp;action=edit&amp;redlink=1" TargetMode="External"/><Relationship Id="rId44" Type="http://schemas.openxmlformats.org/officeDocument/2006/relationships/hyperlink" Target="https://cs.wikipedia.org/wiki/Chl%C3%A9vsk%C3%A1_mrva" TargetMode="External"/><Relationship Id="rId4" Type="http://schemas.openxmlformats.org/officeDocument/2006/relationships/hyperlink" Target="https://cs.wikipedia.org/wiki/1820" TargetMode="External"/><Relationship Id="rId9" Type="http://schemas.openxmlformats.org/officeDocument/2006/relationships/hyperlink" Target="https://cs.wikipedia.org/wiki/Pa%C5%99%C3%AD%C5%BE" TargetMode="External"/><Relationship Id="rId14" Type="http://schemas.openxmlformats.org/officeDocument/2006/relationships/hyperlink" Target="https://cs.wikipedia.org/wiki/1825" TargetMode="External"/><Relationship Id="rId22" Type="http://schemas.openxmlformats.org/officeDocument/2006/relationships/hyperlink" Target="https://cs.wikipedia.org/wiki/Izomerie" TargetMode="External"/><Relationship Id="rId27" Type="http://schemas.openxmlformats.org/officeDocument/2006/relationships/hyperlink" Target="https://cs.wikipedia.org/wiki/Kyselina_mo%C4%8Dov%C3%A1" TargetMode="External"/><Relationship Id="rId30" Type="http://schemas.openxmlformats.org/officeDocument/2006/relationships/hyperlink" Target="https://cs.wikipedia.org/wiki/J%C3%B6ns_Jacob_Berzelius" TargetMode="External"/><Relationship Id="rId35" Type="http://schemas.openxmlformats.org/officeDocument/2006/relationships/hyperlink" Target="https://cs.wikipedia.org/wiki/Chloroform" TargetMode="External"/><Relationship Id="rId43" Type="http://schemas.openxmlformats.org/officeDocument/2006/relationships/hyperlink" Target="https://cs.wikipedia.org/wiki/1840" TargetMode="External"/><Relationship Id="rId48" Type="http://schemas.openxmlformats.org/officeDocument/2006/relationships/hyperlink" Target="https://cs.wikipedia.org/wiki/Medic%C3%ADna" TargetMode="External"/><Relationship Id="rId8" Type="http://schemas.openxmlformats.org/officeDocument/2006/relationships/hyperlink" Target="https://cs.wikipedia.org/wiki/Darmstadt" TargetMode="Externa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cs.wikipedia.org/wiki/Profesor" TargetMode="External"/><Relationship Id="rId13" Type="http://schemas.openxmlformats.org/officeDocument/2006/relationships/hyperlink" Target="https://cs.wikipedia.org/wiki/Uhl%C3%ADk" TargetMode="External"/><Relationship Id="rId3" Type="http://schemas.openxmlformats.org/officeDocument/2006/relationships/hyperlink" Target="https://cs.wikipedia.org/wiki/1856" TargetMode="External"/><Relationship Id="rId7" Type="http://schemas.openxmlformats.org/officeDocument/2006/relationships/hyperlink" Target="https://cs.wikipedia.org/wiki/1858" TargetMode="External"/><Relationship Id="rId12" Type="http://schemas.openxmlformats.org/officeDocument/2006/relationships/hyperlink" Target="https://cs.wikipedia.org/wiki/Benzen"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cs.wikipedia.org/wiki/Organick%C3%A1_chemie" TargetMode="External"/><Relationship Id="rId11" Type="http://schemas.openxmlformats.org/officeDocument/2006/relationships/hyperlink" Target="https://cs.wikipedia.org/wiki/Bonn" TargetMode="External"/><Relationship Id="rId5" Type="http://schemas.openxmlformats.org/officeDocument/2006/relationships/hyperlink" Target="https://cs.wikipedia.org/wiki/Docent" TargetMode="External"/><Relationship Id="rId10" Type="http://schemas.openxmlformats.org/officeDocument/2006/relationships/hyperlink" Target="https://cs.wikipedia.org/wiki/Gent" TargetMode="External"/><Relationship Id="rId4" Type="http://schemas.openxmlformats.org/officeDocument/2006/relationships/hyperlink" Target="https://cs.wikipedia.org/wiki/Habilitace" TargetMode="External"/><Relationship Id="rId9" Type="http://schemas.openxmlformats.org/officeDocument/2006/relationships/hyperlink" Target="https://cs.wikipedia.org/wiki/Belgie" TargetMode="Externa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cs.wikipedia.org/wiki/Profesor" TargetMode="External"/><Relationship Id="rId13" Type="http://schemas.openxmlformats.org/officeDocument/2006/relationships/hyperlink" Target="https://cs.wikipedia.org/wiki/Uhl%C3%ADk" TargetMode="External"/><Relationship Id="rId3" Type="http://schemas.openxmlformats.org/officeDocument/2006/relationships/hyperlink" Target="https://cs.wikipedia.org/wiki/1856" TargetMode="External"/><Relationship Id="rId7" Type="http://schemas.openxmlformats.org/officeDocument/2006/relationships/hyperlink" Target="https://cs.wikipedia.org/wiki/1858" TargetMode="External"/><Relationship Id="rId12" Type="http://schemas.openxmlformats.org/officeDocument/2006/relationships/hyperlink" Target="https://cs.wikipedia.org/wiki/Benzen"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cs.wikipedia.org/wiki/Organick%C3%A1_chemie" TargetMode="External"/><Relationship Id="rId11" Type="http://schemas.openxmlformats.org/officeDocument/2006/relationships/hyperlink" Target="https://cs.wikipedia.org/wiki/Bonn" TargetMode="External"/><Relationship Id="rId5" Type="http://schemas.openxmlformats.org/officeDocument/2006/relationships/hyperlink" Target="https://cs.wikipedia.org/wiki/Docent" TargetMode="External"/><Relationship Id="rId10" Type="http://schemas.openxmlformats.org/officeDocument/2006/relationships/hyperlink" Target="https://cs.wikipedia.org/wiki/Gent" TargetMode="External"/><Relationship Id="rId4" Type="http://schemas.openxmlformats.org/officeDocument/2006/relationships/hyperlink" Target="https://cs.wikipedia.org/wiki/Habilitace" TargetMode="External"/><Relationship Id="rId9" Type="http://schemas.openxmlformats.org/officeDocument/2006/relationships/hyperlink" Target="https://cs.wikipedia.org/wiki/Belgie" TargetMode="Externa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en.wikipedia.org/wiki/University_of_Paris_V:_Ren%C3%A9_Descartes" TargetMode="External"/><Relationship Id="rId13" Type="http://schemas.openxmlformats.org/officeDocument/2006/relationships/hyperlink" Target="https://en.wikipedia.org/wiki/Archibald_Scott_Couper#cite_note-4" TargetMode="External"/><Relationship Id="rId18" Type="http://schemas.openxmlformats.org/officeDocument/2006/relationships/hyperlink" Target="https://en.wikipedia.org/wiki/Oxalic_acid" TargetMode="External"/><Relationship Id="rId3" Type="http://schemas.openxmlformats.org/officeDocument/2006/relationships/hyperlink" Target="https://en.wikipedia.org/wiki/Glasgow" TargetMode="External"/><Relationship Id="rId7" Type="http://schemas.openxmlformats.org/officeDocument/2006/relationships/hyperlink" Target="https://en.wikipedia.org/wiki/Charles_Adolphe_Wurtz" TargetMode="External"/><Relationship Id="rId12" Type="http://schemas.openxmlformats.org/officeDocument/2006/relationships/hyperlink" Target="https://en.wikipedia.org/wiki/Friedrich_August_Kekul%C3%A9_von_Stradonitz" TargetMode="External"/><Relationship Id="rId17" Type="http://schemas.openxmlformats.org/officeDocument/2006/relationships/hyperlink" Target="https://en.wikipedia.org/wiki/Alcohol" TargetMode="External"/><Relationship Id="rId2" Type="http://schemas.openxmlformats.org/officeDocument/2006/relationships/slide" Target="../slides/slide21.xml"/><Relationship Id="rId16" Type="http://schemas.openxmlformats.org/officeDocument/2006/relationships/hyperlink" Target="https://en.wikipedia.org/wiki/Archibald_Couper" TargetMode="External"/><Relationship Id="rId20" Type="http://schemas.openxmlformats.org/officeDocument/2006/relationships/hyperlink" Target="https://en.wikipedia.org/wiki/Alexander_Crum_Brown" TargetMode="External"/><Relationship Id="rId1" Type="http://schemas.openxmlformats.org/officeDocument/2006/relationships/notesMaster" Target="../notesMasters/notesMaster1.xml"/><Relationship Id="rId6" Type="http://schemas.openxmlformats.org/officeDocument/2006/relationships/hyperlink" Target="https://en.wikipedia.org/wiki/University_of_Berlin" TargetMode="External"/><Relationship Id="rId11" Type="http://schemas.openxmlformats.org/officeDocument/2006/relationships/hyperlink" Target="https://en.wikipedia.org/wiki/Archibald_Scott_Couper#cite_note-3" TargetMode="External"/><Relationship Id="rId5" Type="http://schemas.openxmlformats.org/officeDocument/2006/relationships/hyperlink" Target="https://en.wikipedia.org/wiki/University_of_Edinburgh" TargetMode="External"/><Relationship Id="rId15" Type="http://schemas.openxmlformats.org/officeDocument/2006/relationships/hyperlink" Target="https://en.wikipedia.org/wiki/Archibald_Scott_Couper#cite_note-6" TargetMode="External"/><Relationship Id="rId10" Type="http://schemas.openxmlformats.org/officeDocument/2006/relationships/hyperlink" Target="https://en.wikipedia.org/wiki/Archibald_Scott_Couper#cite_note-2" TargetMode="External"/><Relationship Id="rId19" Type="http://schemas.openxmlformats.org/officeDocument/2006/relationships/hyperlink" Target="https://en.wikipedia.org/wiki/Aleksandr_Mikhailovich_Butlerov" TargetMode="External"/><Relationship Id="rId4" Type="http://schemas.openxmlformats.org/officeDocument/2006/relationships/hyperlink" Target="https://en.wikipedia.org/wiki/University_of_Glasgow" TargetMode="External"/><Relationship Id="rId9" Type="http://schemas.openxmlformats.org/officeDocument/2006/relationships/hyperlink" Target="https://en.wikipedia.org/wiki/Archibald_Scott_Couper#cite_note-1" TargetMode="External"/><Relationship Id="rId14" Type="http://schemas.openxmlformats.org/officeDocument/2006/relationships/hyperlink" Target="https://en.wikipedia.org/wiki/Archibald_Scott_Couper#cite_note-5"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s.wikipedia.org/wiki/Formaldehyd"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cs.wikipedia.org/wiki/1861" TargetMode="External"/><Relationship Id="rId5" Type="http://schemas.openxmlformats.org/officeDocument/2006/relationships/hyperlink" Target="https://cs.wikipedia.org/wiki/Chemick%C3%BD_vzorec#Strukturn.C3.AD_vzorec" TargetMode="External"/><Relationship Id="rId4" Type="http://schemas.openxmlformats.org/officeDocument/2006/relationships/hyperlink" Target="https://cs.wikipedia.org/wiki/1855"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cs.wikipedia.org/wiki/Indigo#cite_note-3" TargetMode="External"/><Relationship Id="rId13" Type="http://schemas.openxmlformats.org/officeDocument/2006/relationships/hyperlink" Target="https://cs.wikipedia.org/wiki/L%C3%A9%C4%8Dba" TargetMode="External"/><Relationship Id="rId18" Type="http://schemas.openxmlformats.org/officeDocument/2006/relationships/hyperlink" Target="https://cs.wikipedia.org/wiki/Mo%C4%8Dov%C3%BD_m%C4%9Bch%C3%BD%C5%99" TargetMode="External"/><Relationship Id="rId3" Type="http://schemas.openxmlformats.org/officeDocument/2006/relationships/hyperlink" Target="https://cs.wikipedia.org/wiki/Indigo#cite_note-1" TargetMode="External"/><Relationship Id="rId21" Type="http://schemas.openxmlformats.org/officeDocument/2006/relationships/hyperlink" Target="https://cs.wikipedia.org/wiki/Mo%C5%99ena_barv%C3%AD%C5%99sk%C3%A1#cite_note-tis-2" TargetMode="External"/><Relationship Id="rId7" Type="http://schemas.openxmlformats.org/officeDocument/2006/relationships/hyperlink" Target="https://cs.wikipedia.org/wiki/Tkanina" TargetMode="External"/><Relationship Id="rId12" Type="http://schemas.openxmlformats.org/officeDocument/2006/relationships/hyperlink" Target="https://cs.wikipedia.org/wiki/Uheln%C3%BD_dehet" TargetMode="External"/><Relationship Id="rId17" Type="http://schemas.openxmlformats.org/officeDocument/2006/relationships/hyperlink" Target="https://cs.wikipedia.org/wiki/Z%C3%A1n%C4%9Bt" TargetMode="External"/><Relationship Id="rId2" Type="http://schemas.openxmlformats.org/officeDocument/2006/relationships/slide" Target="../slides/slide3.xml"/><Relationship Id="rId16" Type="http://schemas.openxmlformats.org/officeDocument/2006/relationships/hyperlink" Target="https://cs.wikipedia.org/wiki/Ledvinov%C3%A9_kameny" TargetMode="External"/><Relationship Id="rId20" Type="http://schemas.openxmlformats.org/officeDocument/2006/relationships/hyperlink" Target="https://cs.wikipedia.org/wiki/Mo%C4%8Dov%C3%A9_cesty" TargetMode="External"/><Relationship Id="rId1" Type="http://schemas.openxmlformats.org/officeDocument/2006/relationships/notesMaster" Target="../notesMasters/notesMaster1.xml"/><Relationship Id="rId6" Type="http://schemas.openxmlformats.org/officeDocument/2006/relationships/hyperlink" Target="https://cs.wikipedia.org/wiki/P%C5%99%C3%ADze" TargetMode="External"/><Relationship Id="rId11" Type="http://schemas.openxmlformats.org/officeDocument/2006/relationships/hyperlink" Target="https://cs.wikipedia.org/wiki/Antracen" TargetMode="External"/><Relationship Id="rId5" Type="http://schemas.openxmlformats.org/officeDocument/2006/relationships/hyperlink" Target="https://cs.wikipedia.org/wiki/Potiskov%C3%A1n%C3%AD_textili%C3%AD" TargetMode="External"/><Relationship Id="rId15" Type="http://schemas.openxmlformats.org/officeDocument/2006/relationships/hyperlink" Target="https://cs.wikipedia.org/wiki/Droga_(l%C3%A9%C4%8Divo)" TargetMode="External"/><Relationship Id="rId23" Type="http://schemas.openxmlformats.org/officeDocument/2006/relationships/hyperlink" Target="https://cs.wikipedia.org/wiki/Mo%C5%99ena_barv%C3%AD%C5%99sk%C3%A1#cite_note-5" TargetMode="External"/><Relationship Id="rId10" Type="http://schemas.openxmlformats.org/officeDocument/2006/relationships/hyperlink" Target="https://cs.wikipedia.org/w/index.php?title=Alizarin&amp;action=edit&amp;redlink=1" TargetMode="External"/><Relationship Id="rId19" Type="http://schemas.openxmlformats.org/officeDocument/2006/relationships/hyperlink" Target="https://cs.wikipedia.org/wiki/Dezinfekce" TargetMode="External"/><Relationship Id="rId4" Type="http://schemas.openxmlformats.org/officeDocument/2006/relationships/hyperlink" Target="https://cs.wikipedia.org/wiki/Indigo#cite_note-2" TargetMode="External"/><Relationship Id="rId9" Type="http://schemas.openxmlformats.org/officeDocument/2006/relationships/hyperlink" Target="https://cs.wikipedia.org/wiki/Glykosidy" TargetMode="External"/><Relationship Id="rId14" Type="http://schemas.openxmlformats.org/officeDocument/2006/relationships/hyperlink" Target="https://cs.wikipedia.org/wiki/Ledvina" TargetMode="External"/><Relationship Id="rId22" Type="http://schemas.openxmlformats.org/officeDocument/2006/relationships/hyperlink" Target="https://cs.wikipedia.org/wiki/Mo%C5%99ena_barv%C3%AD%C5%99sk%C3%A1#cite_note-wend-4"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s.wikipedia.org/wiki/1901"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Arabian_Peninsula" TargetMode="External"/><Relationship Id="rId13" Type="http://schemas.openxmlformats.org/officeDocument/2006/relationships/hyperlink" Target="https://en.wikipedia.org/wiki/Horn_of_Africa" TargetMode="External"/><Relationship Id="rId3" Type="http://schemas.openxmlformats.org/officeDocument/2006/relationships/hyperlink" Target="https://en.wikipedia.org/wiki/Silk" TargetMode="External"/><Relationship Id="rId7" Type="http://schemas.openxmlformats.org/officeDocument/2006/relationships/hyperlink" Target="https://en.wikipedia.org/wiki/Henna#cite_note-5" TargetMode="External"/><Relationship Id="rId12" Type="http://schemas.openxmlformats.org/officeDocument/2006/relationships/hyperlink" Target="https://en.wikipedia.org/wiki/North_Africa"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en.wikipedia.org/wiki/Henna#cite_note-4" TargetMode="External"/><Relationship Id="rId11" Type="http://schemas.openxmlformats.org/officeDocument/2006/relationships/hyperlink" Target="https://en.wikipedia.org/wiki/Carthage" TargetMode="External"/><Relationship Id="rId5" Type="http://schemas.openxmlformats.org/officeDocument/2006/relationships/hyperlink" Target="https://en.wikipedia.org/wiki/Leather" TargetMode="External"/><Relationship Id="rId15" Type="http://schemas.openxmlformats.org/officeDocument/2006/relationships/hyperlink" Target="https://en.wikipedia.org/wiki/Protein" TargetMode="External"/><Relationship Id="rId10" Type="http://schemas.openxmlformats.org/officeDocument/2006/relationships/hyperlink" Target="https://en.wikipedia.org/wiki/South_East_Asia" TargetMode="External"/><Relationship Id="rId4" Type="http://schemas.openxmlformats.org/officeDocument/2006/relationships/hyperlink" Target="https://en.wikipedia.org/wiki/Wool" TargetMode="External"/><Relationship Id="rId9" Type="http://schemas.openxmlformats.org/officeDocument/2006/relationships/hyperlink" Target="https://en.wikipedia.org/wiki/South_Asia" TargetMode="External"/><Relationship Id="rId14" Type="http://schemas.openxmlformats.org/officeDocument/2006/relationships/hyperlink" Target="https://en.wikipedia.org/wiki/Lawsone"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cs.wikipedia.org/wiki/1772" TargetMode="External"/><Relationship Id="rId13" Type="http://schemas.openxmlformats.org/officeDocument/2006/relationships/hyperlink" Target="https://cs.wikipedia.org/wiki/Joseph_Priestley" TargetMode="External"/><Relationship Id="rId18" Type="http://schemas.openxmlformats.org/officeDocument/2006/relationships/hyperlink" Target="https://cs.wikipedia.org/wiki/Chemick%C3%BD_prvek" TargetMode="External"/><Relationship Id="rId26" Type="http://schemas.openxmlformats.org/officeDocument/2006/relationships/hyperlink" Target="https://cs.wikipedia.org/wiki/Kyselina_citr%C3%B3nov%C3%A1" TargetMode="External"/><Relationship Id="rId3" Type="http://schemas.openxmlformats.org/officeDocument/2006/relationships/hyperlink" Target="https://cs.wikipedia.org/wiki/Stockholm" TargetMode="External"/><Relationship Id="rId21" Type="http://schemas.openxmlformats.org/officeDocument/2006/relationships/hyperlink" Target="https://cs.wikipedia.org/wiki/Mangan" TargetMode="External"/><Relationship Id="rId7" Type="http://schemas.openxmlformats.org/officeDocument/2006/relationships/hyperlink" Target="https://cs.wikipedia.org/w/index.php?title=K%C3%B6ping&amp;action=edit&amp;redlink=1" TargetMode="External"/><Relationship Id="rId12" Type="http://schemas.openxmlformats.org/officeDocument/2006/relationships/hyperlink" Target="https://cs.wikipedia.org/wiki/1774" TargetMode="External"/><Relationship Id="rId17" Type="http://schemas.openxmlformats.org/officeDocument/2006/relationships/hyperlink" Target="https://cs.wikipedia.org/wiki/Fotografie" TargetMode="External"/><Relationship Id="rId25" Type="http://schemas.openxmlformats.org/officeDocument/2006/relationships/hyperlink" Target="https://cs.wikipedia.org/wiki/1781" TargetMode="External"/><Relationship Id="rId2" Type="http://schemas.openxmlformats.org/officeDocument/2006/relationships/slide" Target="../slides/slide5.xml"/><Relationship Id="rId16" Type="http://schemas.openxmlformats.org/officeDocument/2006/relationships/hyperlink" Target="https://cs.wikipedia.org/wiki/S%C3%A1l%C3%A1n%C3%AD" TargetMode="External"/><Relationship Id="rId20" Type="http://schemas.openxmlformats.org/officeDocument/2006/relationships/hyperlink" Target="https://cs.wikipedia.org/wiki/Chlor" TargetMode="External"/><Relationship Id="rId29" Type="http://schemas.openxmlformats.org/officeDocument/2006/relationships/hyperlink" Target="https://cs.wikipedia.org/wiki/Fluorovod%C3%ADk" TargetMode="External"/><Relationship Id="rId1" Type="http://schemas.openxmlformats.org/officeDocument/2006/relationships/notesMaster" Target="../notesMasters/notesMaster1.xml"/><Relationship Id="rId6" Type="http://schemas.openxmlformats.org/officeDocument/2006/relationships/hyperlink" Target="https://cs.wikipedia.org/wiki/1775" TargetMode="External"/><Relationship Id="rId11" Type="http://schemas.openxmlformats.org/officeDocument/2006/relationships/hyperlink" Target="https://cs.wikipedia.org/wiki/Dus%C3%ADk" TargetMode="External"/><Relationship Id="rId24" Type="http://schemas.openxmlformats.org/officeDocument/2006/relationships/hyperlink" Target="https://cs.wikipedia.org/wiki/Wolfram" TargetMode="External"/><Relationship Id="rId32" Type="http://schemas.openxmlformats.org/officeDocument/2006/relationships/hyperlink" Target="https://cs.wikipedia.org/wiki/Rtu%C5%A5" TargetMode="External"/><Relationship Id="rId5" Type="http://schemas.openxmlformats.org/officeDocument/2006/relationships/hyperlink" Target="https://cs.wikipedia.org/wiki/1770" TargetMode="External"/><Relationship Id="rId15" Type="http://schemas.openxmlformats.org/officeDocument/2006/relationships/hyperlink" Target="https://cs.wikipedia.org/wiki/%C5%A0%C3%AD%C5%99en%C3%AD_tepla" TargetMode="External"/><Relationship Id="rId23" Type="http://schemas.openxmlformats.org/officeDocument/2006/relationships/hyperlink" Target="https://cs.wikipedia.org/wiki/1778" TargetMode="External"/><Relationship Id="rId28" Type="http://schemas.openxmlformats.org/officeDocument/2006/relationships/hyperlink" Target="https://cs.wikipedia.org/wiki/Kyanovod%C3%ADk" TargetMode="External"/><Relationship Id="rId10" Type="http://schemas.openxmlformats.org/officeDocument/2006/relationships/hyperlink" Target="https://cs.wikipedia.org/wiki/1773" TargetMode="External"/><Relationship Id="rId19" Type="http://schemas.openxmlformats.org/officeDocument/2006/relationships/hyperlink" Target="https://cs.wikipedia.org/wiki/Baryum" TargetMode="External"/><Relationship Id="rId31" Type="http://schemas.openxmlformats.org/officeDocument/2006/relationships/hyperlink" Target="https://cs.wikipedia.org/wiki/Pasterizace" TargetMode="External"/><Relationship Id="rId4" Type="http://schemas.openxmlformats.org/officeDocument/2006/relationships/hyperlink" Target="https://cs.wikipedia.org/wiki/Uppsala" TargetMode="External"/><Relationship Id="rId9" Type="http://schemas.openxmlformats.org/officeDocument/2006/relationships/hyperlink" Target="https://cs.wikipedia.org/wiki/Kysl%C3%ADk" TargetMode="External"/><Relationship Id="rId14" Type="http://schemas.openxmlformats.org/officeDocument/2006/relationships/hyperlink" Target="https://cs.wikipedia.org/wiki/1777" TargetMode="External"/><Relationship Id="rId22" Type="http://schemas.openxmlformats.org/officeDocument/2006/relationships/hyperlink" Target="https://cs.wikipedia.org/wiki/Molybden" TargetMode="External"/><Relationship Id="rId27" Type="http://schemas.openxmlformats.org/officeDocument/2006/relationships/hyperlink" Target="https://cs.wikipedia.org/wiki/Glycerol" TargetMode="External"/><Relationship Id="rId30" Type="http://schemas.openxmlformats.org/officeDocument/2006/relationships/hyperlink" Target="https://cs.wikipedia.org/wiki/Sulfan"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cs.wikipedia.org/wiki/Antoine_Lavoisier#cite_note-1" TargetMode="External"/><Relationship Id="rId13" Type="http://schemas.openxmlformats.org/officeDocument/2006/relationships/hyperlink" Target="https://cs.wikipedia.org/wiki/Kalorimetrie" TargetMode="External"/><Relationship Id="rId18" Type="http://schemas.openxmlformats.org/officeDocument/2006/relationships/hyperlink" Target="https://cs.wikipedia.org/wiki/72_jmen_na_Eiffelov%C4%9B_v%C4%9B%C5%BEi" TargetMode="External"/><Relationship Id="rId3" Type="http://schemas.openxmlformats.org/officeDocument/2006/relationships/hyperlink" Target="https://cs.wikipedia.org/wiki/Coll%C3%A8ge_des_Quatre-Nations" TargetMode="External"/><Relationship Id="rId7" Type="http://schemas.openxmlformats.org/officeDocument/2006/relationships/hyperlink" Target="https://cs.wikipedia.org/w/index.php?title=Akademie_v%C4%9Bd_(Francie)&amp;action=edit&amp;redlink=1" TargetMode="External"/><Relationship Id="rId12" Type="http://schemas.openxmlformats.org/officeDocument/2006/relationships/hyperlink" Target="https://cs.wikipedia.org/wiki/Gilotina" TargetMode="External"/><Relationship Id="rId17" Type="http://schemas.openxmlformats.org/officeDocument/2006/relationships/hyperlink" Target="https://cs.wikipedia.org/wiki/Kysl%C3%ADk" TargetMode="External"/><Relationship Id="rId2" Type="http://schemas.openxmlformats.org/officeDocument/2006/relationships/slide" Target="../slides/slide6.xml"/><Relationship Id="rId16" Type="http://schemas.openxmlformats.org/officeDocument/2006/relationships/hyperlink" Target="https://cs.wikipedia.org/wiki/Z%C3%A1kon_zachov%C3%A1n%C3%AD_hmotnosti" TargetMode="External"/><Relationship Id="rId20" Type="http://schemas.openxmlformats.org/officeDocument/2006/relationships/hyperlink" Target="https://cs.wikipedia.org/wiki/Pa%C5%99%C3%AD%C5%BE" TargetMode="External"/><Relationship Id="rId1" Type="http://schemas.openxmlformats.org/officeDocument/2006/relationships/notesMaster" Target="../notesMasters/notesMaster1.xml"/><Relationship Id="rId6" Type="http://schemas.openxmlformats.org/officeDocument/2006/relationships/hyperlink" Target="https://cs.wikipedia.org/wiki/Fyzika" TargetMode="External"/><Relationship Id="rId11" Type="http://schemas.openxmlformats.org/officeDocument/2006/relationships/hyperlink" Target="https://cs.wikipedia.org/wiki/Velk%C3%A1_francouzsk%C3%A1_revoluce" TargetMode="External"/><Relationship Id="rId5" Type="http://schemas.openxmlformats.org/officeDocument/2006/relationships/hyperlink" Target="https://cs.wikipedia.org/wiki/Chemie" TargetMode="External"/><Relationship Id="rId15" Type="http://schemas.openxmlformats.org/officeDocument/2006/relationships/hyperlink" Target="https://cs.wikipedia.org/wiki/Michail_Vasiljevi%C4%8D_Lomonosov" TargetMode="External"/><Relationship Id="rId10" Type="http://schemas.openxmlformats.org/officeDocument/2006/relationships/hyperlink" Target="https://cs.wikipedia.org/wiki/Flogiston" TargetMode="External"/><Relationship Id="rId19" Type="http://schemas.openxmlformats.org/officeDocument/2006/relationships/hyperlink" Target="https://cs.wikipedia.org/wiki/Eiffelova_v%C4%9B%C5%BE" TargetMode="External"/><Relationship Id="rId4" Type="http://schemas.openxmlformats.org/officeDocument/2006/relationships/hyperlink" Target="https://cs.wikipedia.org/wiki/Matematika" TargetMode="External"/><Relationship Id="rId9" Type="http://schemas.openxmlformats.org/officeDocument/2006/relationships/hyperlink" Target="https://cs.wikipedia.org/wiki/Antoine_Lavoisier#cite_note-2" TargetMode="External"/><Relationship Id="rId14" Type="http://schemas.openxmlformats.org/officeDocument/2006/relationships/hyperlink" Target="https://cs.wikipedia.org/wiki/Termochemie"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cs.wikipedia.org/wiki/Antoine_Lavoisier#cite_note-1" TargetMode="External"/><Relationship Id="rId13" Type="http://schemas.openxmlformats.org/officeDocument/2006/relationships/hyperlink" Target="https://cs.wikipedia.org/wiki/Kalorimetrie" TargetMode="External"/><Relationship Id="rId18" Type="http://schemas.openxmlformats.org/officeDocument/2006/relationships/hyperlink" Target="https://cs.wikipedia.org/wiki/72_jmen_na_Eiffelov%C4%9B_v%C4%9B%C5%BEi" TargetMode="External"/><Relationship Id="rId3" Type="http://schemas.openxmlformats.org/officeDocument/2006/relationships/hyperlink" Target="https://cs.wikipedia.org/wiki/Coll%C3%A8ge_des_Quatre-Nations" TargetMode="External"/><Relationship Id="rId7" Type="http://schemas.openxmlformats.org/officeDocument/2006/relationships/hyperlink" Target="https://cs.wikipedia.org/w/index.php?title=Akademie_v%C4%9Bd_(Francie)&amp;action=edit&amp;redlink=1" TargetMode="External"/><Relationship Id="rId12" Type="http://schemas.openxmlformats.org/officeDocument/2006/relationships/hyperlink" Target="https://cs.wikipedia.org/wiki/Gilotina" TargetMode="External"/><Relationship Id="rId17" Type="http://schemas.openxmlformats.org/officeDocument/2006/relationships/hyperlink" Target="https://cs.wikipedia.org/wiki/Kysl%C3%ADk" TargetMode="External"/><Relationship Id="rId2" Type="http://schemas.openxmlformats.org/officeDocument/2006/relationships/slide" Target="../slides/slide7.xml"/><Relationship Id="rId16" Type="http://schemas.openxmlformats.org/officeDocument/2006/relationships/hyperlink" Target="https://cs.wikipedia.org/wiki/Z%C3%A1kon_zachov%C3%A1n%C3%AD_hmotnosti" TargetMode="External"/><Relationship Id="rId20" Type="http://schemas.openxmlformats.org/officeDocument/2006/relationships/hyperlink" Target="https://cs.wikipedia.org/wiki/Pa%C5%99%C3%AD%C5%BE" TargetMode="External"/><Relationship Id="rId1" Type="http://schemas.openxmlformats.org/officeDocument/2006/relationships/notesMaster" Target="../notesMasters/notesMaster1.xml"/><Relationship Id="rId6" Type="http://schemas.openxmlformats.org/officeDocument/2006/relationships/hyperlink" Target="https://cs.wikipedia.org/wiki/Fyzika" TargetMode="External"/><Relationship Id="rId11" Type="http://schemas.openxmlformats.org/officeDocument/2006/relationships/hyperlink" Target="https://cs.wikipedia.org/wiki/Velk%C3%A1_francouzsk%C3%A1_revoluce" TargetMode="External"/><Relationship Id="rId5" Type="http://schemas.openxmlformats.org/officeDocument/2006/relationships/hyperlink" Target="https://cs.wikipedia.org/wiki/Chemie" TargetMode="External"/><Relationship Id="rId15" Type="http://schemas.openxmlformats.org/officeDocument/2006/relationships/hyperlink" Target="https://cs.wikipedia.org/wiki/Michail_Vasiljevi%C4%8D_Lomonosov" TargetMode="External"/><Relationship Id="rId10" Type="http://schemas.openxmlformats.org/officeDocument/2006/relationships/hyperlink" Target="https://cs.wikipedia.org/wiki/Flogiston" TargetMode="External"/><Relationship Id="rId19" Type="http://schemas.openxmlformats.org/officeDocument/2006/relationships/hyperlink" Target="https://cs.wikipedia.org/wiki/Eiffelova_v%C4%9B%C5%BE" TargetMode="External"/><Relationship Id="rId4" Type="http://schemas.openxmlformats.org/officeDocument/2006/relationships/hyperlink" Target="https://cs.wikipedia.org/wiki/Matematika" TargetMode="External"/><Relationship Id="rId9" Type="http://schemas.openxmlformats.org/officeDocument/2006/relationships/hyperlink" Target="https://cs.wikipedia.org/wiki/Antoine_Lavoisier#cite_note-2" TargetMode="External"/><Relationship Id="rId14" Type="http://schemas.openxmlformats.org/officeDocument/2006/relationships/hyperlink" Target="https://cs.wikipedia.org/wiki/Termochemie"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cs.wikipedia.org/wiki/Vanad" TargetMode="External"/><Relationship Id="rId3" Type="http://schemas.openxmlformats.org/officeDocument/2006/relationships/hyperlink" Target="https://cs.wikipedia.org/wiki/K%C5%99em%C3%ADk" TargetMode="External"/><Relationship Id="rId7" Type="http://schemas.openxmlformats.org/officeDocument/2006/relationships/hyperlink" Target="https://cs.wikipedia.org/wiki/Lithium"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cs.wikipedia.org/wiki/Cer" TargetMode="External"/><Relationship Id="rId11" Type="http://schemas.openxmlformats.org/officeDocument/2006/relationships/hyperlink" Target="https://cs.wikipedia.org/wiki/Hornina" TargetMode="External"/><Relationship Id="rId5" Type="http://schemas.openxmlformats.org/officeDocument/2006/relationships/hyperlink" Target="https://cs.wikipedia.org/wiki/Thorium" TargetMode="External"/><Relationship Id="rId10" Type="http://schemas.openxmlformats.org/officeDocument/2006/relationships/hyperlink" Target="https://cs.wikipedia.org/wiki/Komorn%C3%AD_h%C5%AFrka" TargetMode="External"/><Relationship Id="rId4" Type="http://schemas.openxmlformats.org/officeDocument/2006/relationships/hyperlink" Target="https://cs.wikipedia.org/wiki/Selen" TargetMode="External"/><Relationship Id="rId9" Type="http://schemas.openxmlformats.org/officeDocument/2006/relationships/hyperlink" Target="https://cs.wikipedia.org/wiki/Ka%C5%A1par_%C5%A0ternberg"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cs.wikipedia.org/wiki/Vanad" TargetMode="External"/><Relationship Id="rId3" Type="http://schemas.openxmlformats.org/officeDocument/2006/relationships/hyperlink" Target="https://cs.wikipedia.org/wiki/K%C5%99em%C3%ADk" TargetMode="External"/><Relationship Id="rId7" Type="http://schemas.openxmlformats.org/officeDocument/2006/relationships/hyperlink" Target="https://cs.wikipedia.org/wiki/Lithium"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cs.wikipedia.org/wiki/Cer" TargetMode="External"/><Relationship Id="rId11" Type="http://schemas.openxmlformats.org/officeDocument/2006/relationships/hyperlink" Target="https://cs.wikipedia.org/wiki/Hornina" TargetMode="External"/><Relationship Id="rId5" Type="http://schemas.openxmlformats.org/officeDocument/2006/relationships/hyperlink" Target="https://cs.wikipedia.org/wiki/Thorium" TargetMode="External"/><Relationship Id="rId10" Type="http://schemas.openxmlformats.org/officeDocument/2006/relationships/hyperlink" Target="https://cs.wikipedia.org/wiki/Komorn%C3%AD_h%C5%AFrka" TargetMode="External"/><Relationship Id="rId4" Type="http://schemas.openxmlformats.org/officeDocument/2006/relationships/hyperlink" Target="https://cs.wikipedia.org/wiki/Selen" TargetMode="External"/><Relationship Id="rId9" Type="http://schemas.openxmlformats.org/officeDocument/2006/relationships/hyperlink" Target="https://cs.wikipedia.org/wiki/Ka%C5%A1par_%C5%A0ternberg" TargetMode="External"/></Relationships>
</file>

<file path=ppt/notesSlides/_rels/notesSlide9.xml.rels><?xml version="1.0" encoding="UTF-8" standalone="yes"?>
<Relationships xmlns="http://schemas.openxmlformats.org/package/2006/relationships"><Relationship Id="rId117" Type="http://schemas.openxmlformats.org/officeDocument/2006/relationships/hyperlink" Target="https://cs.wikipedia.org/w/index.php?title=Paracelsus&amp;veaction=edit&amp;section=7" TargetMode="External"/><Relationship Id="rId21" Type="http://schemas.openxmlformats.org/officeDocument/2006/relationships/hyperlink" Target="https://cs.wikipedia.org/wiki/M%C4%9B%C4%8F" TargetMode="External"/><Relationship Id="rId42" Type="http://schemas.openxmlformats.org/officeDocument/2006/relationships/hyperlink" Target="https://cs.wikipedia.org/wiki/Avicenna" TargetMode="External"/><Relationship Id="rId63" Type="http://schemas.openxmlformats.org/officeDocument/2006/relationships/hyperlink" Target="https://cs.wikipedia.org/wiki/Skotsko" TargetMode="External"/><Relationship Id="rId84" Type="http://schemas.openxmlformats.org/officeDocument/2006/relationships/hyperlink" Target="https://cs.wikipedia.org/wiki/Dna" TargetMode="External"/><Relationship Id="rId138" Type="http://schemas.openxmlformats.org/officeDocument/2006/relationships/hyperlink" Target="https://cs.wikipedia.org/wiki/Amulet" TargetMode="External"/><Relationship Id="rId159" Type="http://schemas.openxmlformats.org/officeDocument/2006/relationships/hyperlink" Target="https://cs.wikipedia.org/wiki/Ascendent" TargetMode="External"/><Relationship Id="rId170" Type="http://schemas.openxmlformats.org/officeDocument/2006/relationships/hyperlink" Target="https://cs.wikipedia.org/wiki/L%C3%A1tka" TargetMode="External"/><Relationship Id="rId191" Type="http://schemas.openxmlformats.org/officeDocument/2006/relationships/hyperlink" Target="https://cs.wikipedia.org/wiki/Nicolas_Flamel" TargetMode="External"/><Relationship Id="rId205" Type="http://schemas.openxmlformats.org/officeDocument/2006/relationships/hyperlink" Target="https://cs.wikipedia.org/w/index.php?title=Paracelsus&amp;action=edit&amp;section=14" TargetMode="External"/><Relationship Id="rId16" Type="http://schemas.openxmlformats.org/officeDocument/2006/relationships/hyperlink" Target="https://cs.wikipedia.org/wiki/Stuttgart" TargetMode="External"/><Relationship Id="rId107" Type="http://schemas.openxmlformats.org/officeDocument/2006/relationships/hyperlink" Target="https://cs.wikipedia.org/wiki/Moravsk%C3%BD_Krumlov" TargetMode="External"/><Relationship Id="rId11" Type="http://schemas.openxmlformats.org/officeDocument/2006/relationships/hyperlink" Target="https://cs.wikipedia.org/w/index.php?title=Paracelsus&amp;veaction=edit&amp;section=1" TargetMode="External"/><Relationship Id="rId32" Type="http://schemas.openxmlformats.org/officeDocument/2006/relationships/hyperlink" Target="https://cs.wikipedia.org/wiki/Heidelberg" TargetMode="External"/><Relationship Id="rId37" Type="http://schemas.openxmlformats.org/officeDocument/2006/relationships/hyperlink" Target="https://cs.wikipedia.org/wiki/Chirurgie" TargetMode="External"/><Relationship Id="rId53" Type="http://schemas.openxmlformats.org/officeDocument/2006/relationships/hyperlink" Target="https://cs.wikipedia.org/wiki/Egypt" TargetMode="External"/><Relationship Id="rId58" Type="http://schemas.openxmlformats.org/officeDocument/2006/relationships/hyperlink" Target="https://cs.wikipedia.org/wiki/Balk%C3%A1n" TargetMode="External"/><Relationship Id="rId74" Type="http://schemas.openxmlformats.org/officeDocument/2006/relationships/hyperlink" Target="https://cs.wikipedia.org/wiki/Laborato%C5%99" TargetMode="External"/><Relationship Id="rId79" Type="http://schemas.openxmlformats.org/officeDocument/2006/relationships/hyperlink" Target="https://cs.wikipedia.org/w/index.php?title=Paracelsus&amp;veaction=edit&amp;section=4" TargetMode="External"/><Relationship Id="rId102" Type="http://schemas.openxmlformats.org/officeDocument/2006/relationships/hyperlink" Target="https://cs.wikipedia.org/wiki/Rtu%C5%A5" TargetMode="External"/><Relationship Id="rId123" Type="http://schemas.openxmlformats.org/officeDocument/2006/relationships/hyperlink" Target="https://cs.wikipedia.org/wiki/Jatern%C3%AD_cirh%C3%B3za" TargetMode="External"/><Relationship Id="rId128" Type="http://schemas.openxmlformats.org/officeDocument/2006/relationships/hyperlink" Target="https://cs.wikipedia.org/wiki/Filosofie" TargetMode="External"/><Relationship Id="rId144" Type="http://schemas.openxmlformats.org/officeDocument/2006/relationships/hyperlink" Target="https://cs.wikipedia.org/w/index.php?title=Paracelsus&amp;action=edit&amp;section=9" TargetMode="External"/><Relationship Id="rId149" Type="http://schemas.openxmlformats.org/officeDocument/2006/relationships/hyperlink" Target="https://cs.wikipedia.org/wiki/Toxiny" TargetMode="External"/><Relationship Id="rId5" Type="http://schemas.openxmlformats.org/officeDocument/2006/relationships/hyperlink" Target="https://cs.wikipedia.org/wiki/Folkloristika" TargetMode="External"/><Relationship Id="rId90" Type="http://schemas.openxmlformats.org/officeDocument/2006/relationships/hyperlink" Target="https://cs.wikipedia.org/wiki/N%C4%9Bm%C4%8Dina" TargetMode="External"/><Relationship Id="rId95" Type="http://schemas.openxmlformats.org/officeDocument/2006/relationships/hyperlink" Target="https://cs.wikipedia.org/wiki/1528" TargetMode="External"/><Relationship Id="rId160" Type="http://schemas.openxmlformats.org/officeDocument/2006/relationships/hyperlink" Target="https://cs.wikipedia.org/wiki/Konjunkce" TargetMode="External"/><Relationship Id="rId165" Type="http://schemas.openxmlformats.org/officeDocument/2006/relationships/hyperlink" Target="https://cs.wikipedia.org/wiki/Talisman" TargetMode="External"/><Relationship Id="rId181" Type="http://schemas.openxmlformats.org/officeDocument/2006/relationships/hyperlink" Target="https://cs.wikipedia.org/wiki/Individuace" TargetMode="External"/><Relationship Id="rId186" Type="http://schemas.openxmlformats.org/officeDocument/2006/relationships/hyperlink" Target="https://cs.wikipedia.org/wiki/Gal%C3%A9n" TargetMode="External"/><Relationship Id="rId22" Type="http://schemas.openxmlformats.org/officeDocument/2006/relationships/hyperlink" Target="https://cs.wikipedia.org/wiki/St%C5%99%C3%ADbro" TargetMode="External"/><Relationship Id="rId27" Type="http://schemas.openxmlformats.org/officeDocument/2006/relationships/hyperlink" Target="https://cs.wikipedia.org/w/index.php?title=Paracelsus&amp;veaction=edit&amp;section=2" TargetMode="External"/><Relationship Id="rId43" Type="http://schemas.openxmlformats.org/officeDocument/2006/relationships/hyperlink" Target="https://cs.wikipedia.org/wiki/Logika" TargetMode="External"/><Relationship Id="rId48" Type="http://schemas.openxmlformats.org/officeDocument/2006/relationships/hyperlink" Target="https://cs.wikipedia.org/wiki/Evropa" TargetMode="External"/><Relationship Id="rId64" Type="http://schemas.openxmlformats.org/officeDocument/2006/relationships/hyperlink" Target="https://cs.wikipedia.org/wiki/1517" TargetMode="External"/><Relationship Id="rId69" Type="http://schemas.openxmlformats.org/officeDocument/2006/relationships/hyperlink" Target="https://cs.wikipedia.org/wiki/Ma%C4%8Farsko" TargetMode="External"/><Relationship Id="rId113" Type="http://schemas.openxmlformats.org/officeDocument/2006/relationships/hyperlink" Target="https://cs.wikipedia.org/wiki/Paracelsus#cite_note-3" TargetMode="External"/><Relationship Id="rId118" Type="http://schemas.openxmlformats.org/officeDocument/2006/relationships/hyperlink" Target="https://cs.wikipedia.org/w/index.php?title=Paracelsus&amp;action=edit&amp;section=7" TargetMode="External"/><Relationship Id="rId134" Type="http://schemas.openxmlformats.org/officeDocument/2006/relationships/hyperlink" Target="https://cs.wikipedia.org/wiki/Signatura" TargetMode="External"/><Relationship Id="rId139" Type="http://schemas.openxmlformats.org/officeDocument/2006/relationships/hyperlink" Target="https://cs.wikipedia.org/wiki/%C4%8Carod%C4%9Bj" TargetMode="External"/><Relationship Id="rId80" Type="http://schemas.openxmlformats.org/officeDocument/2006/relationships/hyperlink" Target="https://cs.wikipedia.org/w/index.php?title=Paracelsus&amp;action=edit&amp;section=4" TargetMode="External"/><Relationship Id="rId85" Type="http://schemas.openxmlformats.org/officeDocument/2006/relationships/hyperlink" Target="https://cs.wikipedia.org/wiki/Hans_Holbein" TargetMode="External"/><Relationship Id="rId150" Type="http://schemas.openxmlformats.org/officeDocument/2006/relationships/hyperlink" Target="https://cs.wikipedia.org/wiki/Genetika" TargetMode="External"/><Relationship Id="rId155" Type="http://schemas.openxmlformats.org/officeDocument/2006/relationships/hyperlink" Target="https://cs.wikipedia.org/w/index.php?title=Paracelsus&amp;veaction=edit&amp;section=10" TargetMode="External"/><Relationship Id="rId171" Type="http://schemas.openxmlformats.org/officeDocument/2006/relationships/hyperlink" Target="https://cs.wikipedia.org/w/index.php?title=Balz%C3%A1m&amp;action=edit&amp;redlink=1" TargetMode="External"/><Relationship Id="rId176" Type="http://schemas.openxmlformats.org/officeDocument/2006/relationships/hyperlink" Target="https://cs.wikipedia.org/wiki/Nanebevzet%C3%AD" TargetMode="External"/><Relationship Id="rId192" Type="http://schemas.openxmlformats.org/officeDocument/2006/relationships/hyperlink" Target="https://cs.wikipedia.org/wiki/Toxikologie" TargetMode="External"/><Relationship Id="rId197" Type="http://schemas.openxmlformats.org/officeDocument/2006/relationships/hyperlink" Target="https://cs.wikipedia.org/wiki/Alkoholick%C3%BD_n%C3%A1poj" TargetMode="External"/><Relationship Id="rId201" Type="http://schemas.openxmlformats.org/officeDocument/2006/relationships/hyperlink" Target="https://cs.wikipedia.org/w/index.php?title=Laudanum&amp;action=edit&amp;redlink=1" TargetMode="External"/><Relationship Id="rId12" Type="http://schemas.openxmlformats.org/officeDocument/2006/relationships/hyperlink" Target="https://cs.wikipedia.org/w/index.php?title=Paracelsus&amp;action=edit&amp;section=1" TargetMode="External"/><Relationship Id="rId17" Type="http://schemas.openxmlformats.org/officeDocument/2006/relationships/hyperlink" Target="https://cs.wikipedia.org/wiki/Santiago_de_Compostela" TargetMode="External"/><Relationship Id="rId33" Type="http://schemas.openxmlformats.org/officeDocument/2006/relationships/hyperlink" Target="https://cs.wikipedia.org/wiki/Kol%C3%ADn_nad_R%C3%BDnem" TargetMode="External"/><Relationship Id="rId38" Type="http://schemas.openxmlformats.org/officeDocument/2006/relationships/hyperlink" Target="https://cs.wikipedia.org/wiki/Johannes_Trithemius" TargetMode="External"/><Relationship Id="rId59" Type="http://schemas.openxmlformats.org/officeDocument/2006/relationships/hyperlink" Target="https://cs.wikipedia.org/wiki/Indie" TargetMode="External"/><Relationship Id="rId103" Type="http://schemas.openxmlformats.org/officeDocument/2006/relationships/hyperlink" Target="https://cs.wikipedia.org/w/index.php?title=Paracelsus&amp;veaction=edit&amp;section=6" TargetMode="External"/><Relationship Id="rId108" Type="http://schemas.openxmlformats.org/officeDocument/2006/relationships/hyperlink" Target="https://cs.wikipedia.org/w/index.php?title=Jan_III._z_Lip%C3%A9&amp;action=edit&amp;redlink=1" TargetMode="External"/><Relationship Id="rId124" Type="http://schemas.openxmlformats.org/officeDocument/2006/relationships/hyperlink" Target="https://cs.wikipedia.org/wiki/Pseudoepigraf" TargetMode="External"/><Relationship Id="rId129" Type="http://schemas.openxmlformats.org/officeDocument/2006/relationships/hyperlink" Target="https://cs.wikipedia.org/wiki/Chemie" TargetMode="External"/><Relationship Id="rId54" Type="http://schemas.openxmlformats.org/officeDocument/2006/relationships/hyperlink" Target="https://cs.wikipedia.org/wiki/Palestina" TargetMode="External"/><Relationship Id="rId70" Type="http://schemas.openxmlformats.org/officeDocument/2006/relationships/hyperlink" Target="https://cs.wikipedia.org/wiki/1521" TargetMode="External"/><Relationship Id="rId75" Type="http://schemas.openxmlformats.org/officeDocument/2006/relationships/hyperlink" Target="https://cs.wikipedia.org/wiki/Alchymie" TargetMode="External"/><Relationship Id="rId91" Type="http://schemas.openxmlformats.org/officeDocument/2006/relationships/hyperlink" Target="https://cs.wikipedia.org/wiki/Latina" TargetMode="External"/><Relationship Id="rId96" Type="http://schemas.openxmlformats.org/officeDocument/2006/relationships/hyperlink" Target="https://cs.wikipedia.org/w/index.php?title=Paracelsus&amp;veaction=edit&amp;section=5" TargetMode="External"/><Relationship Id="rId140" Type="http://schemas.openxmlformats.org/officeDocument/2006/relationships/hyperlink" Target="https://cs.wikipedia.org/w/index.php?title=Dren%C3%A1%C5%BE&amp;action=edit&amp;redlink=1" TargetMode="External"/><Relationship Id="rId145" Type="http://schemas.openxmlformats.org/officeDocument/2006/relationships/hyperlink" Target="https://cs.wikipedia.org/wiki/Podneb%C3%AD" TargetMode="External"/><Relationship Id="rId161" Type="http://schemas.openxmlformats.org/officeDocument/2006/relationships/hyperlink" Target="https://cs.wikipedia.org/wiki/Mozek" TargetMode="External"/><Relationship Id="rId166" Type="http://schemas.openxmlformats.org/officeDocument/2006/relationships/hyperlink" Target="https://cs.wikipedia.org/wiki/Zv%C4%9Brokruh" TargetMode="External"/><Relationship Id="rId182" Type="http://schemas.openxmlformats.org/officeDocument/2006/relationships/hyperlink" Target="https://cs.wikipedia.org/wiki/Panacea" TargetMode="External"/><Relationship Id="rId187" Type="http://schemas.openxmlformats.org/officeDocument/2006/relationships/hyperlink" Target="https://cs.wikipedia.org/w/index.php?title=Morienus&amp;action=edit&amp;redlink=1" TargetMode="External"/><Relationship Id="rId1" Type="http://schemas.openxmlformats.org/officeDocument/2006/relationships/notesMaster" Target="../notesMasters/notesMaster1.xml"/><Relationship Id="rId6" Type="http://schemas.openxmlformats.org/officeDocument/2006/relationships/hyperlink" Target="https://cs.wikipedia.org/wiki/D%C3%A9monologie" TargetMode="External"/><Relationship Id="rId23" Type="http://schemas.openxmlformats.org/officeDocument/2006/relationships/hyperlink" Target="https://cs.wikipedia.org/wiki/Miner%C3%A1l" TargetMode="External"/><Relationship Id="rId28" Type="http://schemas.openxmlformats.org/officeDocument/2006/relationships/hyperlink" Target="https://cs.wikipedia.org/w/index.php?title=Paracelsus&amp;action=edit&amp;section=2" TargetMode="External"/><Relationship Id="rId49" Type="http://schemas.openxmlformats.org/officeDocument/2006/relationships/hyperlink" Target="https://cs.wikipedia.org/wiki/Svat%C3%A1_zem%C4%9B" TargetMode="External"/><Relationship Id="rId114" Type="http://schemas.openxmlformats.org/officeDocument/2006/relationships/hyperlink" Target="https://cs.wikipedia.org/wiki/Wikipedie:Ov%C4%9B%C5%99itelnost" TargetMode="External"/><Relationship Id="rId119" Type="http://schemas.openxmlformats.org/officeDocument/2006/relationships/hyperlink" Target="https://cs.wikipedia.org/wiki/1541" TargetMode="External"/><Relationship Id="rId44" Type="http://schemas.openxmlformats.org/officeDocument/2006/relationships/hyperlink" Target="https://cs.wikipedia.org/wiki/Zdrav%C3%AD" TargetMode="External"/><Relationship Id="rId60" Type="http://schemas.openxmlformats.org/officeDocument/2006/relationships/hyperlink" Target="https://cs.wikipedia.org/wiki/Asie" TargetMode="External"/><Relationship Id="rId65" Type="http://schemas.openxmlformats.org/officeDocument/2006/relationships/hyperlink" Target="https://cs.wikipedia.org/wiki/D%C3%A1nsko" TargetMode="External"/><Relationship Id="rId81" Type="http://schemas.openxmlformats.org/officeDocument/2006/relationships/hyperlink" Target="https://cs.wikipedia.org/wiki/Basilej" TargetMode="External"/><Relationship Id="rId86" Type="http://schemas.openxmlformats.org/officeDocument/2006/relationships/hyperlink" Target="https://cs.wikipedia.org/wiki/Fakulta" TargetMode="External"/><Relationship Id="rId130" Type="http://schemas.openxmlformats.org/officeDocument/2006/relationships/hyperlink" Target="https://cs.wikipedia.org/wiki/Botanika" TargetMode="External"/><Relationship Id="rId135" Type="http://schemas.openxmlformats.org/officeDocument/2006/relationships/hyperlink" Target="https://cs.wikipedia.org/wiki/Anatomie" TargetMode="External"/><Relationship Id="rId151" Type="http://schemas.openxmlformats.org/officeDocument/2006/relationships/hyperlink" Target="https://cs.wikipedia.org/w/index.php?title=Psychosoci%C3%A1ln%C3%AD&amp;action=edit&amp;redlink=1" TargetMode="External"/><Relationship Id="rId156" Type="http://schemas.openxmlformats.org/officeDocument/2006/relationships/hyperlink" Target="https://cs.wikipedia.org/w/index.php?title=Paracelsus&amp;action=edit&amp;section=10" TargetMode="External"/><Relationship Id="rId177" Type="http://schemas.openxmlformats.org/officeDocument/2006/relationships/hyperlink" Target="https://cs.wikipedia.org/wiki/Maria_(matka_Je%C5%BE%C3%AD%C5%A1ova)" TargetMode="External"/><Relationship Id="rId198" Type="http://schemas.openxmlformats.org/officeDocument/2006/relationships/hyperlink" Target="https://cs.wikipedia.org/wiki/Destilace" TargetMode="External"/><Relationship Id="rId172" Type="http://schemas.openxmlformats.org/officeDocument/2006/relationships/hyperlink" Target="https://cs.wikipedia.org/wiki/Rozklad" TargetMode="External"/><Relationship Id="rId193" Type="http://schemas.openxmlformats.org/officeDocument/2006/relationships/hyperlink" Target="https://cs.wikipedia.org/wiki/Struma_(medic%C3%ADna)" TargetMode="External"/><Relationship Id="rId202" Type="http://schemas.openxmlformats.org/officeDocument/2006/relationships/hyperlink" Target="https://cs.wikipedia.org/wiki/Kat" TargetMode="External"/><Relationship Id="rId13" Type="http://schemas.openxmlformats.org/officeDocument/2006/relationships/hyperlink" Target="https://cs.wikipedia.org/w/index.php?title=%C4%8E%C3%A1bl%C5%AFv_most&amp;action=edit&amp;redlink=1" TargetMode="External"/><Relationship Id="rId18" Type="http://schemas.openxmlformats.org/officeDocument/2006/relationships/hyperlink" Target="https://cs.wikipedia.org/wiki/1502" TargetMode="External"/><Relationship Id="rId39" Type="http://schemas.openxmlformats.org/officeDocument/2006/relationships/hyperlink" Target="https://cs.wikipedia.org/wiki/Hippokrat%C3%A9s" TargetMode="External"/><Relationship Id="rId109" Type="http://schemas.openxmlformats.org/officeDocument/2006/relationships/hyperlink" Target="https://cs.wikipedia.org/w/index.php?title=Jana_z_Per%C5%A1tejna&amp;action=edit&amp;redlink=1" TargetMode="External"/><Relationship Id="rId34" Type="http://schemas.openxmlformats.org/officeDocument/2006/relationships/hyperlink" Target="https://cs.wikipedia.org/wiki/V%C3%ADde%C5%88" TargetMode="External"/><Relationship Id="rId50" Type="http://schemas.openxmlformats.org/officeDocument/2006/relationships/hyperlink" Target="https://cs.wikipedia.org/wiki/Ben%C3%A1tky" TargetMode="External"/><Relationship Id="rId55" Type="http://schemas.openxmlformats.org/officeDocument/2006/relationships/hyperlink" Target="https://cs.wikipedia.org/wiki/Kypr" TargetMode="External"/><Relationship Id="rId76" Type="http://schemas.openxmlformats.org/officeDocument/2006/relationships/hyperlink" Target="https://cs.wikipedia.org/w/index.php?title=Iatrochemie&amp;action=edit&amp;redlink=1" TargetMode="External"/><Relationship Id="rId97" Type="http://schemas.openxmlformats.org/officeDocument/2006/relationships/hyperlink" Target="https://cs.wikipedia.org/w/index.php?title=Paracelsus&amp;action=edit&amp;section=5" TargetMode="External"/><Relationship Id="rId104" Type="http://schemas.openxmlformats.org/officeDocument/2006/relationships/hyperlink" Target="https://cs.wikipedia.org/w/index.php?title=Paracelsus&amp;action=edit&amp;section=6" TargetMode="External"/><Relationship Id="rId120" Type="http://schemas.openxmlformats.org/officeDocument/2006/relationships/hyperlink" Target="https://cs.wikipedia.org/wiki/1811" TargetMode="External"/><Relationship Id="rId125" Type="http://schemas.openxmlformats.org/officeDocument/2006/relationships/hyperlink" Target="https://cs.wikipedia.org/w/index.php?title=Paracelsus&amp;veaction=edit&amp;section=8" TargetMode="External"/><Relationship Id="rId141" Type="http://schemas.openxmlformats.org/officeDocument/2006/relationships/hyperlink" Target="https://cs.wikipedia.org/wiki/Infek%C4%8Dn%C3%AD_onemocn%C4%9Bn%C3%AD" TargetMode="External"/><Relationship Id="rId146" Type="http://schemas.openxmlformats.org/officeDocument/2006/relationships/hyperlink" Target="https://cs.wikipedia.org/wiki/Geologie" TargetMode="External"/><Relationship Id="rId167" Type="http://schemas.openxmlformats.org/officeDocument/2006/relationships/hyperlink" Target="https://cs.wikipedia.org/w/index.php?title=Paracelsus&amp;veaction=edit&amp;section=11" TargetMode="External"/><Relationship Id="rId188" Type="http://schemas.openxmlformats.org/officeDocument/2006/relationships/hyperlink" Target="https://cs.wikipedia.org/wiki/Hermes_Trismegistos" TargetMode="External"/><Relationship Id="rId7" Type="http://schemas.openxmlformats.org/officeDocument/2006/relationships/hyperlink" Target="https://cs.wikipedia.org/wiki/Mytologie" TargetMode="External"/><Relationship Id="rId71" Type="http://schemas.openxmlformats.org/officeDocument/2006/relationships/hyperlink" Target="https://cs.wikipedia.org/wiki/1523" TargetMode="External"/><Relationship Id="rId92" Type="http://schemas.openxmlformats.org/officeDocument/2006/relationships/hyperlink" Target="https://cs.wikipedia.org/w/index.php?title=Johannes_Oporinus&amp;action=edit&amp;redlink=1" TargetMode="External"/><Relationship Id="rId162" Type="http://schemas.openxmlformats.org/officeDocument/2006/relationships/hyperlink" Target="https://cs.wikipedia.org/wiki/Luna" TargetMode="External"/><Relationship Id="rId183" Type="http://schemas.openxmlformats.org/officeDocument/2006/relationships/hyperlink" Target="https://cs.wikipedia.org/w/index.php?title=Paracelsus&amp;veaction=edit&amp;section=12" TargetMode="External"/><Relationship Id="rId2" Type="http://schemas.openxmlformats.org/officeDocument/2006/relationships/slide" Target="../slides/slide10.xml"/><Relationship Id="rId29" Type="http://schemas.openxmlformats.org/officeDocument/2006/relationships/hyperlink" Target="https://cs.wikipedia.org/wiki/T%C3%BCbingen" TargetMode="External"/><Relationship Id="rId24" Type="http://schemas.openxmlformats.org/officeDocument/2006/relationships/hyperlink" Target="https://cs.wikipedia.org/wiki/Arz%C3%A9n" TargetMode="External"/><Relationship Id="rId40" Type="http://schemas.openxmlformats.org/officeDocument/2006/relationships/hyperlink" Target="https://cs.wikipedia.org/wiki/Claudius_Gal%C3%A9n" TargetMode="External"/><Relationship Id="rId45" Type="http://schemas.openxmlformats.org/officeDocument/2006/relationships/hyperlink" Target="https://cs.wikipedia.org/wiki/Nemoc" TargetMode="External"/><Relationship Id="rId66" Type="http://schemas.openxmlformats.org/officeDocument/2006/relationships/hyperlink" Target="https://cs.wikipedia.org/wiki/Kristi%C3%A1n_II." TargetMode="External"/><Relationship Id="rId87" Type="http://schemas.openxmlformats.org/officeDocument/2006/relationships/hyperlink" Target="https://cs.wikipedia.org/wiki/Disputace" TargetMode="External"/><Relationship Id="rId110" Type="http://schemas.openxmlformats.org/officeDocument/2006/relationships/hyperlink" Target="https://cs.wikipedia.org/w/index.php?title=Jan_III._ze_%C5%BDerot%C3%ADna&amp;action=edit&amp;redlink=1" TargetMode="External"/><Relationship Id="rId115" Type="http://schemas.openxmlformats.org/officeDocument/2006/relationships/hyperlink" Target="https://cs.wikipedia.org/wiki/Znojmo" TargetMode="External"/><Relationship Id="rId131" Type="http://schemas.openxmlformats.org/officeDocument/2006/relationships/hyperlink" Target="https://cs.wikipedia.org/wiki/Mineralogie" TargetMode="External"/><Relationship Id="rId136" Type="http://schemas.openxmlformats.org/officeDocument/2006/relationships/hyperlink" Target="https://cs.wikipedia.org/wiki/%C5%BDivel" TargetMode="External"/><Relationship Id="rId157" Type="http://schemas.openxmlformats.org/officeDocument/2006/relationships/hyperlink" Target="https://cs.wikipedia.org/wiki/P%C3%B3l" TargetMode="External"/><Relationship Id="rId178" Type="http://schemas.openxmlformats.org/officeDocument/2006/relationships/hyperlink" Target="https://cs.wikipedia.org/wiki/Patristika" TargetMode="External"/><Relationship Id="rId61" Type="http://schemas.openxmlformats.org/officeDocument/2006/relationships/hyperlink" Target="https://cs.wikipedia.org/wiki/Afrika" TargetMode="External"/><Relationship Id="rId82" Type="http://schemas.openxmlformats.org/officeDocument/2006/relationships/hyperlink" Target="https://cs.wikipedia.org/wiki/Johann_Froben" TargetMode="External"/><Relationship Id="rId152" Type="http://schemas.openxmlformats.org/officeDocument/2006/relationships/hyperlink" Target="https://cs.wikipedia.org/wiki/Psychosomatika" TargetMode="External"/><Relationship Id="rId173" Type="http://schemas.openxmlformats.org/officeDocument/2006/relationships/hyperlink" Target="https://cs.wikipedia.org/wiki/Du%C5%A1e" TargetMode="External"/><Relationship Id="rId194" Type="http://schemas.openxmlformats.org/officeDocument/2006/relationships/hyperlink" Target="https://cs.wikipedia.org/wiki/Silik%C3%B3za" TargetMode="External"/><Relationship Id="rId199" Type="http://schemas.openxmlformats.org/officeDocument/2006/relationships/hyperlink" Target="https://cs.wikipedia.org/w/index.php?title=Paracelsus&amp;veaction=edit&amp;section=13" TargetMode="External"/><Relationship Id="rId203" Type="http://schemas.openxmlformats.org/officeDocument/2006/relationships/hyperlink" Target="https://cs.wikipedia.org/wiki/Opium" TargetMode="External"/><Relationship Id="rId19" Type="http://schemas.openxmlformats.org/officeDocument/2006/relationships/hyperlink" Target="https://cs.wikipedia.org/wiki/Villach" TargetMode="External"/><Relationship Id="rId14" Type="http://schemas.openxmlformats.org/officeDocument/2006/relationships/hyperlink" Target="https://cs.wikipedia.org/wiki/%C5%A0v%C3%BDcarsko" TargetMode="External"/><Relationship Id="rId30" Type="http://schemas.openxmlformats.org/officeDocument/2006/relationships/hyperlink" Target="https://cs.wikipedia.org/wiki/Lutherstadt_Wittenberg" TargetMode="External"/><Relationship Id="rId35" Type="http://schemas.openxmlformats.org/officeDocument/2006/relationships/hyperlink" Target="https://cs.wikipedia.org/wiki/Univerzita" TargetMode="External"/><Relationship Id="rId56" Type="http://schemas.openxmlformats.org/officeDocument/2006/relationships/hyperlink" Target="https://cs.wikipedia.org/wiki/Rhodos" TargetMode="External"/><Relationship Id="rId77" Type="http://schemas.openxmlformats.org/officeDocument/2006/relationships/hyperlink" Target="https://cs.wikipedia.org/wiki/N%C4%9Bmeck%C3%A1_selsk%C3%A1_v%C3%A1lka" TargetMode="External"/><Relationship Id="rId100" Type="http://schemas.openxmlformats.org/officeDocument/2006/relationships/hyperlink" Target="https://cs.wikipedia.org/wiki/Syfilis" TargetMode="External"/><Relationship Id="rId105" Type="http://schemas.openxmlformats.org/officeDocument/2006/relationships/hyperlink" Target="https://cs.wikipedia.org/wiki/1536" TargetMode="External"/><Relationship Id="rId126" Type="http://schemas.openxmlformats.org/officeDocument/2006/relationships/hyperlink" Target="https://cs.wikipedia.org/w/index.php?title=Paracelsus&amp;action=edit&amp;section=8" TargetMode="External"/><Relationship Id="rId147" Type="http://schemas.openxmlformats.org/officeDocument/2006/relationships/hyperlink" Target="https://cs.wikipedia.org/w/index.php?title=Endogenn%C3%AD&amp;action=edit&amp;redlink=1" TargetMode="External"/><Relationship Id="rId168" Type="http://schemas.openxmlformats.org/officeDocument/2006/relationships/hyperlink" Target="https://cs.wikipedia.org/w/index.php?title=Paracelsus&amp;action=edit&amp;section=11" TargetMode="External"/><Relationship Id="rId8" Type="http://schemas.openxmlformats.org/officeDocument/2006/relationships/hyperlink" Target="https://cs.wikipedia.org/wiki/Neologismus" TargetMode="External"/><Relationship Id="rId51" Type="http://schemas.openxmlformats.org/officeDocument/2006/relationships/hyperlink" Target="https://cs.wikipedia.org/wiki/Apulie" TargetMode="External"/><Relationship Id="rId72" Type="http://schemas.openxmlformats.org/officeDocument/2006/relationships/hyperlink" Target="https://cs.wikipedia.org/wiki/1524" TargetMode="External"/><Relationship Id="rId93" Type="http://schemas.openxmlformats.org/officeDocument/2006/relationships/hyperlink" Target="https://cs.wikipedia.org/wiki/L%C3%A9ka%C5%99sk%C3%BD_p%C5%99edpis" TargetMode="External"/><Relationship Id="rId98" Type="http://schemas.openxmlformats.org/officeDocument/2006/relationships/hyperlink" Target="https://cs.wikipedia.org/wiki/Norimberk" TargetMode="External"/><Relationship Id="rId121" Type="http://schemas.openxmlformats.org/officeDocument/2006/relationships/hyperlink" Target="https://cs.wikipedia.org/wiki/1960" TargetMode="External"/><Relationship Id="rId142" Type="http://schemas.openxmlformats.org/officeDocument/2006/relationships/hyperlink" Target="https://cs.wikipedia.org/wiki/Amputace" TargetMode="External"/><Relationship Id="rId163" Type="http://schemas.openxmlformats.org/officeDocument/2006/relationships/hyperlink" Target="https://cs.wikipedia.org/wiki/Saturn_(planeta)" TargetMode="External"/><Relationship Id="rId184" Type="http://schemas.openxmlformats.org/officeDocument/2006/relationships/hyperlink" Target="https://cs.wikipedia.org/w/index.php?title=Paracelsus&amp;action=edit&amp;section=12" TargetMode="External"/><Relationship Id="rId189" Type="http://schemas.openxmlformats.org/officeDocument/2006/relationships/hyperlink" Target="https://cs.wikipedia.org/w/index.php?title=Archel%C3%A1os&amp;action=edit&amp;redlink=1" TargetMode="External"/><Relationship Id="rId3" Type="http://schemas.openxmlformats.org/officeDocument/2006/relationships/hyperlink" Target="https://cs.wikipedia.org/wiki/Kov%C3%A1%C5%99stv%C3%AD" TargetMode="External"/><Relationship Id="rId25" Type="http://schemas.openxmlformats.org/officeDocument/2006/relationships/hyperlink" Target="https://cs.wikipedia.org/wiki/Ruda" TargetMode="External"/><Relationship Id="rId46" Type="http://schemas.openxmlformats.org/officeDocument/2006/relationships/hyperlink" Target="https://cs.wikipedia.org/w/index.php?title=Paracelsus&amp;veaction=edit&amp;section=3" TargetMode="External"/><Relationship Id="rId67" Type="http://schemas.openxmlformats.org/officeDocument/2006/relationships/hyperlink" Target="https://cs.wikipedia.org/wiki/Rusko" TargetMode="External"/><Relationship Id="rId116" Type="http://schemas.openxmlformats.org/officeDocument/2006/relationships/hyperlink" Target="https://cs.wikipedia.org/wiki/Bratislava" TargetMode="External"/><Relationship Id="rId137" Type="http://schemas.openxmlformats.org/officeDocument/2006/relationships/hyperlink" Target="https://cs.wikipedia.org/wiki/1534" TargetMode="External"/><Relationship Id="rId158" Type="http://schemas.openxmlformats.org/officeDocument/2006/relationships/hyperlink" Target="https://cs.wikipedia.org/wiki/Ml%C3%A9%C4%8Dn%C3%A1_dr%C3%A1ha" TargetMode="External"/><Relationship Id="rId20" Type="http://schemas.openxmlformats.org/officeDocument/2006/relationships/hyperlink" Target="https://cs.wikipedia.org/w/index.php?title=Sigmund_Fugger&amp;action=edit&amp;redlink=1" TargetMode="External"/><Relationship Id="rId41" Type="http://schemas.openxmlformats.org/officeDocument/2006/relationships/hyperlink" Target="https://cs.wikipedia.org/w/index.php?title=R%C3%A1z%C3%AD&amp;action=edit&amp;redlink=1" TargetMode="External"/><Relationship Id="rId62" Type="http://schemas.openxmlformats.org/officeDocument/2006/relationships/hyperlink" Target="https://cs.wikipedia.org/wiki/Anglie" TargetMode="External"/><Relationship Id="rId83" Type="http://schemas.openxmlformats.org/officeDocument/2006/relationships/hyperlink" Target="https://cs.wikipedia.org/wiki/Erasmus_Rotterdamsk%C3%BD" TargetMode="External"/><Relationship Id="rId88" Type="http://schemas.openxmlformats.org/officeDocument/2006/relationships/hyperlink" Target="https://cs.wikipedia.org/wiki/Vysoko%C5%A1kolsk%C3%BD_diplom" TargetMode="External"/><Relationship Id="rId111" Type="http://schemas.openxmlformats.org/officeDocument/2006/relationships/hyperlink" Target="https://cs.wikipedia.org/wiki/1537" TargetMode="External"/><Relationship Id="rId132" Type="http://schemas.openxmlformats.org/officeDocument/2006/relationships/hyperlink" Target="https://cs.wikipedia.org/wiki/Astronomie" TargetMode="External"/><Relationship Id="rId153" Type="http://schemas.openxmlformats.org/officeDocument/2006/relationships/hyperlink" Target="https://cs.wikipedia.org/wiki/Metafyzika" TargetMode="External"/><Relationship Id="rId174" Type="http://schemas.openxmlformats.org/officeDocument/2006/relationships/hyperlink" Target="https://cs.wikipedia.org/wiki/Stvo%C5%99en%C3%AD" TargetMode="External"/><Relationship Id="rId179" Type="http://schemas.openxmlformats.org/officeDocument/2006/relationships/hyperlink" Target="https://cs.wikipedia.org/wiki/Carl_Gustav_Jung" TargetMode="External"/><Relationship Id="rId195" Type="http://schemas.openxmlformats.org/officeDocument/2006/relationships/hyperlink" Target="https://cs.wikipedia.org/wiki/Zinek" TargetMode="External"/><Relationship Id="rId190" Type="http://schemas.openxmlformats.org/officeDocument/2006/relationships/hyperlink" Target="https://cs.wikipedia.org/wiki/Heinrich_Cornelius_Agrippa_von_Nettesheim" TargetMode="External"/><Relationship Id="rId204" Type="http://schemas.openxmlformats.org/officeDocument/2006/relationships/hyperlink" Target="https://cs.wikipedia.org/w/index.php?title=Paracelsus&amp;veaction=edit&amp;section=14" TargetMode="External"/><Relationship Id="rId15" Type="http://schemas.openxmlformats.org/officeDocument/2006/relationships/hyperlink" Target="https://cs.wikipedia.org/wiki/15._stolet%C3%AD" TargetMode="External"/><Relationship Id="rId36" Type="http://schemas.openxmlformats.org/officeDocument/2006/relationships/hyperlink" Target="https://cs.wikipedia.org/wiki/Ferrara" TargetMode="External"/><Relationship Id="rId57" Type="http://schemas.openxmlformats.org/officeDocument/2006/relationships/hyperlink" Target="https://cs.wikipedia.org/wiki/Konstantinopol" TargetMode="External"/><Relationship Id="rId106" Type="http://schemas.openxmlformats.org/officeDocument/2006/relationships/hyperlink" Target="https://cs.wikipedia.org/wiki/1538" TargetMode="External"/><Relationship Id="rId127" Type="http://schemas.openxmlformats.org/officeDocument/2006/relationships/hyperlink" Target="https://cs.wikipedia.org/wiki/Scholastika" TargetMode="External"/><Relationship Id="rId10" Type="http://schemas.openxmlformats.org/officeDocument/2006/relationships/hyperlink" Target="https://cs.wikipedia.org/wiki/Hereze" TargetMode="External"/><Relationship Id="rId31" Type="http://schemas.openxmlformats.org/officeDocument/2006/relationships/hyperlink" Target="https://cs.wikipedia.org/wiki/Lipsko" TargetMode="External"/><Relationship Id="rId52" Type="http://schemas.openxmlformats.org/officeDocument/2006/relationships/hyperlink" Target="https://cs.wikipedia.org/wiki/%C5%98ecko" TargetMode="External"/><Relationship Id="rId73" Type="http://schemas.openxmlformats.org/officeDocument/2006/relationships/hyperlink" Target="https://cs.wikipedia.org/wiki/Salzburg" TargetMode="External"/><Relationship Id="rId78" Type="http://schemas.openxmlformats.org/officeDocument/2006/relationships/hyperlink" Target="https://cs.wikipedia.org/wiki/1525" TargetMode="External"/><Relationship Id="rId94" Type="http://schemas.openxmlformats.org/officeDocument/2006/relationships/hyperlink" Target="https://cs.wikipedia.org/wiki/Pamflet" TargetMode="External"/><Relationship Id="rId99" Type="http://schemas.openxmlformats.org/officeDocument/2006/relationships/hyperlink" Target="https://cs.wikipedia.org/wiki/1529" TargetMode="External"/><Relationship Id="rId101" Type="http://schemas.openxmlformats.org/officeDocument/2006/relationships/hyperlink" Target="https://cs.wikipedia.org/w/index.php?title=Guajak&amp;action=edit&amp;redlink=1" TargetMode="External"/><Relationship Id="rId122" Type="http://schemas.openxmlformats.org/officeDocument/2006/relationships/hyperlink" Target="https://cs.wikipedia.org/wiki/Rakovina" TargetMode="External"/><Relationship Id="rId143" Type="http://schemas.openxmlformats.org/officeDocument/2006/relationships/hyperlink" Target="https://cs.wikipedia.org/w/index.php?title=Paracelsus&amp;veaction=edit&amp;section=9" TargetMode="External"/><Relationship Id="rId148" Type="http://schemas.openxmlformats.org/officeDocument/2006/relationships/hyperlink" Target="https://cs.wikipedia.org/w/index.php?title=Exogenn%C3%AD&amp;action=edit&amp;redlink=1" TargetMode="External"/><Relationship Id="rId164" Type="http://schemas.openxmlformats.org/officeDocument/2006/relationships/hyperlink" Target="https://cs.wikipedia.org/wiki/Harmonie" TargetMode="External"/><Relationship Id="rId169" Type="http://schemas.openxmlformats.org/officeDocument/2006/relationships/hyperlink" Target="https://cs.wikipedia.org/w/index.php?title=Ark%C3%A1ny&amp;action=edit&amp;redlink=1" TargetMode="External"/><Relationship Id="rId185" Type="http://schemas.openxmlformats.org/officeDocument/2006/relationships/hyperlink" Target="https://cs.wikipedia.org/wiki/Rhazes" TargetMode="External"/><Relationship Id="rId4" Type="http://schemas.openxmlformats.org/officeDocument/2006/relationships/hyperlink" Target="https://cs.wikipedia.org/wiki/Analogie" TargetMode="External"/><Relationship Id="rId9" Type="http://schemas.openxmlformats.org/officeDocument/2006/relationships/hyperlink" Target="https://cs.wikipedia.org/wiki/Ari%C3%A1nstv%C3%AD" TargetMode="External"/><Relationship Id="rId180" Type="http://schemas.openxmlformats.org/officeDocument/2006/relationships/hyperlink" Target="https://cs.wikipedia.org/wiki/Archetyp" TargetMode="External"/><Relationship Id="rId26" Type="http://schemas.openxmlformats.org/officeDocument/2006/relationships/hyperlink" Target="https://cs.wikipedia.org/wiki/Jed" TargetMode="External"/><Relationship Id="rId47" Type="http://schemas.openxmlformats.org/officeDocument/2006/relationships/hyperlink" Target="https://cs.wikipedia.org/w/index.php?title=Paracelsus&amp;action=edit&amp;section=3" TargetMode="External"/><Relationship Id="rId68" Type="http://schemas.openxmlformats.org/officeDocument/2006/relationships/hyperlink" Target="https://cs.wikipedia.org/wiki/Litva" TargetMode="External"/><Relationship Id="rId89" Type="http://schemas.openxmlformats.org/officeDocument/2006/relationships/hyperlink" Target="https://cs.wikipedia.org/wiki/1527" TargetMode="External"/><Relationship Id="rId112" Type="http://schemas.openxmlformats.org/officeDocument/2006/relationships/hyperlink" Target="https://cs.wikipedia.org/wiki/Krom%C4%9B%C5%99%C3%AD%C5%BE" TargetMode="External"/><Relationship Id="rId133" Type="http://schemas.openxmlformats.org/officeDocument/2006/relationships/hyperlink" Target="https://cs.wikipedia.org/wiki/Mikrokosmos" TargetMode="External"/><Relationship Id="rId154" Type="http://schemas.openxmlformats.org/officeDocument/2006/relationships/hyperlink" Target="https://cs.wikipedia.org/wiki/B%C5%AFh" TargetMode="External"/><Relationship Id="rId175" Type="http://schemas.openxmlformats.org/officeDocument/2006/relationships/hyperlink" Target="https://cs.wikipedia.org/wiki/Meluz%C3%ADna" TargetMode="External"/><Relationship Id="rId196" Type="http://schemas.openxmlformats.org/officeDocument/2006/relationships/hyperlink" Target="https://cs.wikipedia.org/wiki/1526" TargetMode="External"/><Relationship Id="rId200" Type="http://schemas.openxmlformats.org/officeDocument/2006/relationships/hyperlink" Target="https://cs.wikipedia.org/w/index.php?title=Paracelsus&amp;action=edit&amp;section=1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kern="1200" dirty="0" smtClean="0">
                <a:solidFill>
                  <a:schemeClr val="tx1"/>
                </a:solidFill>
                <a:effectLst/>
                <a:latin typeface="+mn-lt"/>
                <a:ea typeface="+mn-ea"/>
                <a:cs typeface="+mn-cs"/>
              </a:rPr>
              <a:t>Víno</a:t>
            </a:r>
          </a:p>
          <a:p>
            <a:r>
              <a:rPr lang="cs-CZ" sz="1200" b="0" i="0" kern="1200" dirty="0" smtClean="0">
                <a:solidFill>
                  <a:schemeClr val="tx1"/>
                </a:solidFill>
                <a:effectLst/>
                <a:latin typeface="+mn-lt"/>
                <a:ea typeface="+mn-ea"/>
                <a:cs typeface="+mn-cs"/>
              </a:rPr>
              <a:t>Nejstarší svědectví o výrobě vína se datuje do období mezi 6000 př. n. l. až 5000 př. n. l.. Technologii výroby značně zdokonalili staří Řekové, ale kultivační techniky, které známe dnes, se v Evropě používají až od konce existence Římské říše. Ve středověké Evropě se zásadním podporovatelem vína, nezbytného pro oslavu katolické mše, stala katolická církev. V dobách politické nestability se vinařské postupy udržovaly a rozvíjely v křesťanských klášterech, které měly dostatek zdrojů, bezpečné zázemí a zájem na zvyšování kvality svého vína.</a:t>
            </a:r>
          </a:p>
          <a:p>
            <a:r>
              <a:rPr lang="cs-CZ" sz="1200" b="1" i="0" kern="1200" dirty="0" smtClean="0">
                <a:solidFill>
                  <a:schemeClr val="tx1"/>
                </a:solidFill>
                <a:effectLst/>
                <a:latin typeface="+mn-lt"/>
                <a:ea typeface="+mn-ea"/>
                <a:cs typeface="+mn-cs"/>
              </a:rPr>
              <a:t>Pivo:</a:t>
            </a:r>
          </a:p>
          <a:p>
            <a:r>
              <a:rPr lang="cs-CZ" sz="1200" b="0" i="0" kern="1200" dirty="0" smtClean="0">
                <a:solidFill>
                  <a:schemeClr val="tx1"/>
                </a:solidFill>
                <a:effectLst/>
                <a:latin typeface="+mn-lt"/>
                <a:ea typeface="+mn-ea"/>
                <a:cs typeface="+mn-cs"/>
              </a:rPr>
              <a:t>Až do prvních let 20. století se mělo za to, že kolébkou přípravy sladu a piva byl starý Egypt. Na základě novějších archeologických vykopávek se profesoru Bedřichu Hroznému, v letech 1900 až 1913 podařilo rozluštit starobabylonské, sumerské a </a:t>
            </a:r>
            <a:r>
              <a:rPr lang="cs-CZ" sz="1200" b="0" i="0" kern="1200" dirty="0" err="1" smtClean="0">
                <a:solidFill>
                  <a:schemeClr val="tx1"/>
                </a:solidFill>
                <a:effectLst/>
                <a:latin typeface="+mn-lt"/>
                <a:ea typeface="+mn-ea"/>
                <a:cs typeface="+mn-cs"/>
              </a:rPr>
              <a:t>assyrské</a:t>
            </a:r>
            <a:r>
              <a:rPr lang="cs-CZ" sz="1200" b="0" i="0" kern="1200" dirty="0" smtClean="0">
                <a:solidFill>
                  <a:schemeClr val="tx1"/>
                </a:solidFill>
                <a:effectLst/>
                <a:latin typeface="+mn-lt"/>
                <a:ea typeface="+mn-ea"/>
                <a:cs typeface="+mn-cs"/>
              </a:rPr>
              <a:t> klínové písmo. Při tom se mu mimo jiné podařilo objeviti sumerské recepty na vaření piva ze III. tisíciletí před Kr. a zjistiti, že již staří Sumerově znali slad a vařili pivo a zjistiti dále, že v orbě a vaření piva byli i Egypťané odvislí od Babylonie (spis </a:t>
            </a:r>
            <a:r>
              <a:rPr lang="cs-CZ" sz="1200" b="0" i="1" kern="1200" dirty="0" err="1" smtClean="0">
                <a:solidFill>
                  <a:schemeClr val="tx1"/>
                </a:solidFill>
                <a:effectLst/>
                <a:latin typeface="+mn-lt"/>
                <a:ea typeface="+mn-ea"/>
                <a:cs typeface="+mn-cs"/>
              </a:rPr>
              <a:t>Das</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Getreide</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im</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alten</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Babylonien</a:t>
            </a:r>
            <a:r>
              <a:rPr lang="cs-CZ" sz="1200" b="0" i="0" kern="1200" dirty="0" smtClean="0">
                <a:solidFill>
                  <a:schemeClr val="tx1"/>
                </a:solidFill>
                <a:effectLst/>
                <a:latin typeface="+mn-lt"/>
                <a:ea typeface="+mn-ea"/>
                <a:cs typeface="+mn-cs"/>
              </a:rPr>
              <a:t>, 1913).</a:t>
            </a:r>
          </a:p>
          <a:p>
            <a:r>
              <a:rPr lang="cs-CZ" sz="1200" b="0" i="0" kern="1200" dirty="0" smtClean="0">
                <a:solidFill>
                  <a:schemeClr val="tx1"/>
                </a:solidFill>
                <a:effectLst/>
                <a:latin typeface="+mn-lt"/>
                <a:ea typeface="+mn-ea"/>
                <a:cs typeface="+mn-cs"/>
              </a:rPr>
              <a:t>Podle současných archeologických nálezů ve starověké </a:t>
            </a:r>
            <a:r>
              <a:rPr lang="cs-CZ" sz="1200" b="0" i="0" u="none" strike="noStrike" kern="1200" dirty="0" smtClean="0">
                <a:solidFill>
                  <a:schemeClr val="tx1"/>
                </a:solidFill>
                <a:effectLst/>
                <a:latin typeface="+mn-lt"/>
                <a:ea typeface="+mn-ea"/>
                <a:cs typeface="+mn-cs"/>
                <a:hlinkClick r:id="rId3" tooltip="Mezopotámie"/>
              </a:rPr>
              <a:t>Mezopotámii</a:t>
            </a:r>
            <a:r>
              <a:rPr lang="cs-CZ" sz="1200" b="0" i="0" kern="1200" dirty="0" smtClean="0">
                <a:solidFill>
                  <a:schemeClr val="tx1"/>
                </a:solidFill>
                <a:effectLst/>
                <a:latin typeface="+mn-lt"/>
                <a:ea typeface="+mn-ea"/>
                <a:cs typeface="+mn-cs"/>
              </a:rPr>
              <a:t> znali výrobu piva již </a:t>
            </a:r>
            <a:r>
              <a:rPr lang="cs-CZ" sz="1200" b="0" i="0" kern="1200" dirty="0" err="1" smtClean="0">
                <a:solidFill>
                  <a:schemeClr val="tx1"/>
                </a:solidFill>
                <a:effectLst/>
                <a:latin typeface="+mn-lt"/>
                <a:ea typeface="+mn-ea"/>
                <a:cs typeface="+mn-cs"/>
              </a:rPr>
              <a:t>předsumerští</a:t>
            </a:r>
            <a:r>
              <a:rPr lang="cs-CZ" sz="1200" b="0" i="0" kern="1200" dirty="0" smtClean="0">
                <a:solidFill>
                  <a:schemeClr val="tx1"/>
                </a:solidFill>
                <a:effectLst/>
                <a:latin typeface="+mn-lt"/>
                <a:ea typeface="+mn-ea"/>
                <a:cs typeface="+mn-cs"/>
              </a:rPr>
              <a:t> obyvatelé Sumeru před více než 4000 lety. Prokazuje to hlavně Sumery přejaté pivovarnické názvosloví.</a:t>
            </a:r>
          </a:p>
          <a:p>
            <a:r>
              <a:rPr lang="cs-CZ" sz="1200" b="0" i="0" kern="1200" dirty="0" smtClean="0">
                <a:solidFill>
                  <a:schemeClr val="tx1"/>
                </a:solidFill>
                <a:effectLst/>
                <a:latin typeface="+mn-lt"/>
                <a:ea typeface="+mn-ea"/>
                <a:cs typeface="+mn-cs"/>
              </a:rPr>
              <a:t>Kvašené nápoje pilo lidstvo odnepaměti. J. N. Večerníček v Dějinách piva zmiňuje, že enzym, který v lidském těle rozkládá alkohol se vyvíjel v lidském těle desetitisíce let a lidé proto museli alkohol znát ještě z dob „kdy byli zvířata“. Oproti dosavadním teoriím o náhodném vzniku piva přišel s novou teorií a pivo popisuje jako produkt solidarity, kdy první lidé sběrači shromažďovali obilky trávy a bezzubým starým lidem a dětem zrnka předžvýkávali do zásoby. Rozžvýkaná zrna v tekutém stavu zkvasila na první obilnou </a:t>
            </a:r>
            <a:r>
              <a:rPr lang="cs-CZ" sz="1200" b="0" i="0" kern="1200" dirty="0" err="1" smtClean="0">
                <a:solidFill>
                  <a:schemeClr val="tx1"/>
                </a:solidFill>
                <a:effectLst/>
                <a:latin typeface="+mn-lt"/>
                <a:ea typeface="+mn-ea"/>
                <a:cs typeface="+mn-cs"/>
              </a:rPr>
              <a:t>zkvašeninu</a:t>
            </a:r>
            <a:r>
              <a:rPr lang="cs-CZ" sz="1200" b="0" i="0" kern="1200" dirty="0" smtClean="0">
                <a:solidFill>
                  <a:schemeClr val="tx1"/>
                </a:solidFill>
                <a:effectLst/>
                <a:latin typeface="+mn-lt"/>
                <a:ea typeface="+mn-ea"/>
                <a:cs typeface="+mn-cs"/>
              </a:rPr>
              <a:t> a pokud uschla, byl to první chléb. Tomu podle něj nasvědčují např. starogermánské legendy, které říkají, že první pivo zkvasil </a:t>
            </a:r>
            <a:r>
              <a:rPr lang="cs-CZ" sz="1200" b="0" i="0" kern="1200" dirty="0" err="1" smtClean="0">
                <a:solidFill>
                  <a:schemeClr val="tx1"/>
                </a:solidFill>
                <a:effectLst/>
                <a:latin typeface="+mn-lt"/>
                <a:ea typeface="+mn-ea"/>
                <a:cs typeface="+mn-cs"/>
              </a:rPr>
              <a:t>Odin</a:t>
            </a:r>
            <a:r>
              <a:rPr lang="cs-CZ" sz="1200" b="0" i="0" kern="1200" dirty="0" smtClean="0">
                <a:solidFill>
                  <a:schemeClr val="tx1"/>
                </a:solidFill>
                <a:effectLst/>
                <a:latin typeface="+mn-lt"/>
                <a:ea typeface="+mn-ea"/>
                <a:cs typeface="+mn-cs"/>
              </a:rPr>
              <a:t> svými slinami a také zvyky primitivních národů které dodnes starým lidem předžvýkávají potravu a vyrábí také alkoholické nápoje zkvašováním rozžvýkaných zrn. Tímto způsobem vyráběli své kukuřičné pivo i ve velkých amerických civilizacích Inkové, Mayové a Aztékové.</a:t>
            </a:r>
          </a:p>
          <a:p>
            <a:r>
              <a:rPr lang="cs-CZ" sz="1200" b="0" i="0" kern="1200" dirty="0" smtClean="0">
                <a:solidFill>
                  <a:schemeClr val="tx1"/>
                </a:solidFill>
                <a:effectLst/>
                <a:latin typeface="+mn-lt"/>
                <a:ea typeface="+mn-ea"/>
                <a:cs typeface="+mn-cs"/>
              </a:rPr>
              <a:t>K objevu kvašení došlo nezávisle na sobě v různých částech světa, jen základní ingredience se lišily dle možností jednotlivých částí světa.</a:t>
            </a:r>
          </a:p>
          <a:p>
            <a:endParaRPr lang="cs-CZ" sz="1200" b="1" i="0" kern="1200" dirty="0" smtClean="0">
              <a:solidFill>
                <a:schemeClr val="tx1"/>
              </a:solidFill>
              <a:effectLst/>
              <a:latin typeface="+mn-lt"/>
              <a:ea typeface="+mn-ea"/>
              <a:cs typeface="+mn-cs"/>
            </a:endParaRPr>
          </a:p>
          <a:p>
            <a:endParaRPr lang="cs-CZ" sz="1200" b="1" i="0" kern="1200" dirty="0" smtClean="0">
              <a:solidFill>
                <a:schemeClr val="tx1"/>
              </a:solidFill>
              <a:effectLst/>
              <a:latin typeface="+mn-lt"/>
              <a:ea typeface="+mn-ea"/>
              <a:cs typeface="+mn-cs"/>
            </a:endParaRPr>
          </a:p>
          <a:p>
            <a:r>
              <a:rPr lang="cs-CZ" sz="1200" b="1" i="0" kern="1200" dirty="0" smtClean="0">
                <a:solidFill>
                  <a:schemeClr val="tx1"/>
                </a:solidFill>
                <a:effectLst/>
                <a:latin typeface="+mn-lt"/>
                <a:ea typeface="+mn-ea"/>
                <a:cs typeface="+mn-cs"/>
              </a:rPr>
              <a:t>Tvrdý</a:t>
            </a:r>
            <a:r>
              <a:rPr lang="cs-CZ" sz="1200" b="1" i="0" kern="1200" baseline="0" dirty="0" smtClean="0">
                <a:solidFill>
                  <a:schemeClr val="tx1"/>
                </a:solidFill>
                <a:effectLst/>
                <a:latin typeface="+mn-lt"/>
                <a:ea typeface="+mn-ea"/>
                <a:cs typeface="+mn-cs"/>
              </a:rPr>
              <a:t> alkohol:</a:t>
            </a:r>
          </a:p>
          <a:p>
            <a:r>
              <a:rPr lang="cs-CZ" sz="1200" b="1" i="0" kern="1200" dirty="0" smtClean="0">
                <a:solidFill>
                  <a:schemeClr val="tx1"/>
                </a:solidFill>
                <a:effectLst/>
                <a:latin typeface="+mn-lt"/>
                <a:ea typeface="+mn-ea"/>
                <a:cs typeface="+mn-cs"/>
              </a:rPr>
              <a:t> destilací alkoholu totiž jako první přišli Arabové</a:t>
            </a:r>
            <a:r>
              <a:rPr lang="cs-CZ" sz="1200" b="0" i="0" kern="1200" dirty="0" smtClean="0">
                <a:solidFill>
                  <a:schemeClr val="tx1"/>
                </a:solidFill>
                <a:effectLst/>
                <a:latin typeface="+mn-lt"/>
                <a:ea typeface="+mn-ea"/>
                <a:cs typeface="+mn-cs"/>
              </a:rPr>
              <a:t>, patrně v oblasti mezi řekami Eufrat a Tigris. Patrně to stihli ještě koncem 1. tisíciletí našeho letopočtu. Výsledná tekutina jim však nesloužila ke konzumaci, nýbrž k lékařským účelů a později také k výrobě vonných esencí, které se v alkoholu skvěle rozpouštěly. Je to celkem logické, neboť většině Arabů konzumaci alkoholu zakazovalo a zakazuje jejich náboženství.</a:t>
            </a:r>
          </a:p>
          <a:p>
            <a:r>
              <a:rPr lang="cs-CZ" sz="1200" b="0" i="0" kern="1200" dirty="0" smtClean="0">
                <a:solidFill>
                  <a:schemeClr val="tx1"/>
                </a:solidFill>
                <a:effectLst/>
                <a:latin typeface="+mn-lt"/>
                <a:ea typeface="+mn-ea"/>
                <a:cs typeface="+mn-cs"/>
              </a:rPr>
              <a:t>Patrně nezávisle na Arabech vynalezli destilaci alkoholu také Číňané. Ani jim ovšem destiláty nesloužily ke konzumaci, ale stejně jako Arabové je využívali k výrobě vonných esencí. Proces destilace nebyl cizí ani Egypťanům, kteří zas výsledný destilát používali jako podporu hoření v magických kuřidlech.</a:t>
            </a:r>
          </a:p>
          <a:p>
            <a:r>
              <a:rPr lang="cs-CZ" sz="1200" b="0" i="0" kern="1200" dirty="0" smtClean="0">
                <a:solidFill>
                  <a:schemeClr val="tx1"/>
                </a:solidFill>
                <a:effectLst/>
                <a:latin typeface="+mn-lt"/>
                <a:ea typeface="+mn-ea"/>
                <a:cs typeface="+mn-cs"/>
              </a:rPr>
              <a:t>Jak už bylo zmíněno, je ovšem daleko pravděpodobnější, že Evropané poznávají proces destilace alkoholu až během </a:t>
            </a:r>
            <a:r>
              <a:rPr lang="cs-CZ" sz="1200" b="1" i="0" kern="1200" dirty="0" smtClean="0">
                <a:solidFill>
                  <a:schemeClr val="tx1"/>
                </a:solidFill>
                <a:effectLst/>
                <a:latin typeface="+mn-lt"/>
                <a:ea typeface="+mn-ea"/>
                <a:cs typeface="+mn-cs"/>
              </a:rPr>
              <a:t>11. a 12. století, a to díky křížovým výpravám</a:t>
            </a:r>
            <a:r>
              <a:rPr lang="cs-CZ" sz="1200" b="0" i="0" kern="1200" dirty="0" smtClean="0">
                <a:solidFill>
                  <a:schemeClr val="tx1"/>
                </a:solidFill>
                <a:effectLst/>
                <a:latin typeface="+mn-lt"/>
                <a:ea typeface="+mn-ea"/>
                <a:cs typeface="+mn-cs"/>
              </a:rPr>
              <a:t>, jež vedli také na Blízký východ . Zprvu pak byla destilace alkoholu doménou především mnichů a alchymistů, přičemž destilované nápoje sloužili jako lék pro dobré zažívání či krevní oběh. Až v období vrcholného středověku se pak rozmáhají soukromé a městské palírny. Zásadním počinem byl ovšem </a:t>
            </a:r>
            <a:r>
              <a:rPr lang="cs-CZ" sz="1200" b="1" i="0" kern="1200" dirty="0" smtClean="0">
                <a:solidFill>
                  <a:schemeClr val="tx1"/>
                </a:solidFill>
                <a:effectLst/>
                <a:latin typeface="+mn-lt"/>
                <a:ea typeface="+mn-ea"/>
                <a:cs typeface="+mn-cs"/>
              </a:rPr>
              <a:t>vynález frakční destilace během v 13. století</a:t>
            </a:r>
            <a:r>
              <a:rPr lang="cs-CZ" sz="1200" b="0" i="0" kern="1200" dirty="0" smtClean="0">
                <a:solidFill>
                  <a:schemeClr val="tx1"/>
                </a:solidFill>
                <a:effectLst/>
                <a:latin typeface="+mn-lt"/>
                <a:ea typeface="+mn-ea"/>
                <a:cs typeface="+mn-cs"/>
              </a:rPr>
              <a:t>. Vděčíme za ni alchymistovi </a:t>
            </a:r>
            <a:r>
              <a:rPr lang="cs-CZ" sz="1200" b="0" i="0" kern="1200" dirty="0" err="1" smtClean="0">
                <a:solidFill>
                  <a:schemeClr val="tx1"/>
                </a:solidFill>
                <a:effectLst/>
                <a:latin typeface="+mn-lt"/>
                <a:ea typeface="+mn-ea"/>
                <a:cs typeface="+mn-cs"/>
              </a:rPr>
              <a:t>Tadeu</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Alderottimu</a:t>
            </a:r>
            <a:r>
              <a:rPr lang="cs-CZ" sz="1200" b="0" i="0" kern="1200" dirty="0" smtClean="0">
                <a:solidFill>
                  <a:schemeClr val="tx1"/>
                </a:solidFill>
                <a:effectLst/>
                <a:latin typeface="+mn-lt"/>
                <a:ea typeface="+mn-ea"/>
                <a:cs typeface="+mn-cs"/>
              </a:rPr>
              <a:t> z italské Florencie. Zprvu přitom destilace probíhala ve skleněných nádobách až později se přechází na měděné nádoby, jak je známe z nejedné palírny whisky. Ovšem i Evropané našli pro destiláty další využití krom konzumace. Loupeživí Švédové totiž kupříkladu využívali vinnou pálenku (</a:t>
            </a:r>
            <a:r>
              <a:rPr lang="cs-CZ" sz="1200" b="0" i="0" u="sng" kern="1200" dirty="0" smtClean="0">
                <a:solidFill>
                  <a:schemeClr val="tx1"/>
                </a:solidFill>
                <a:effectLst/>
                <a:latin typeface="+mn-lt"/>
                <a:ea typeface="+mn-ea"/>
                <a:cs typeface="+mn-cs"/>
                <a:hlinkClick r:id="rId4"/>
              </a:rPr>
              <a:t>brandy</a:t>
            </a:r>
            <a:r>
              <a:rPr lang="cs-CZ" sz="1200" b="0" i="0" kern="1200" dirty="0" smtClean="0">
                <a:solidFill>
                  <a:schemeClr val="tx1"/>
                </a:solidFill>
                <a:effectLst/>
                <a:latin typeface="+mn-lt"/>
                <a:ea typeface="+mn-ea"/>
                <a:cs typeface="+mn-cs"/>
              </a:rPr>
              <a:t>) při výrobě střelného prachu.</a:t>
            </a:r>
          </a:p>
          <a:p>
            <a:endParaRPr lang="cs-CZ" sz="1200" b="0" i="0" kern="1200" dirty="0" smtClean="0">
              <a:solidFill>
                <a:schemeClr val="tx1"/>
              </a:solidFill>
              <a:effectLst/>
              <a:latin typeface="+mn-lt"/>
              <a:ea typeface="+mn-ea"/>
              <a:cs typeface="+mn-cs"/>
            </a:endParaRPr>
          </a:p>
          <a:p>
            <a:r>
              <a:rPr lang="cs-CZ" b="1" dirty="0" smtClean="0"/>
              <a:t>Ocet</a:t>
            </a:r>
            <a:r>
              <a:rPr lang="cs-CZ" dirty="0" smtClean="0"/>
              <a:t>:</a:t>
            </a:r>
          </a:p>
          <a:p>
            <a:r>
              <a:rPr lang="cs-CZ" sz="1200" b="0" i="0" kern="1200" dirty="0" smtClean="0">
                <a:solidFill>
                  <a:schemeClr val="tx1"/>
                </a:solidFill>
                <a:effectLst/>
                <a:latin typeface="+mn-lt"/>
                <a:ea typeface="+mn-ea"/>
                <a:cs typeface="+mn-cs"/>
              </a:rPr>
              <a:t>Zředěný vodný roztok kyseliny octové, ocet, znalo lidstvo již v prehistorických dobách, díky jeho tvorbě při kvašení ovoce. První zmínky o použití kyseliny octové pocházejí ze 3. stol. př. n. l., kdy </a:t>
            </a:r>
            <a:r>
              <a:rPr lang="cs-CZ" sz="1200" b="0" i="0" u="none" strike="noStrike" kern="1200" dirty="0" smtClean="0">
                <a:solidFill>
                  <a:schemeClr val="tx1"/>
                </a:solidFill>
                <a:effectLst/>
                <a:latin typeface="+mn-lt"/>
                <a:ea typeface="+mn-ea"/>
                <a:cs typeface="+mn-cs"/>
                <a:hlinkClick r:id="rId5" tooltip="Řecko"/>
              </a:rPr>
              <a:t>řecký</a:t>
            </a:r>
            <a:r>
              <a:rPr lang="cs-CZ" sz="1200" b="0" i="0" kern="1200" dirty="0" smtClean="0">
                <a:solidFill>
                  <a:schemeClr val="tx1"/>
                </a:solidFill>
                <a:effectLst/>
                <a:latin typeface="+mn-lt"/>
                <a:ea typeface="+mn-ea"/>
                <a:cs typeface="+mn-cs"/>
              </a:rPr>
              <a:t> filosof </a:t>
            </a:r>
            <a:r>
              <a:rPr lang="cs-CZ" sz="1200" b="0" i="0" u="none" strike="noStrike" kern="1200" dirty="0" err="1" smtClean="0">
                <a:solidFill>
                  <a:schemeClr val="tx1"/>
                </a:solidFill>
                <a:effectLst/>
                <a:latin typeface="+mn-lt"/>
                <a:ea typeface="+mn-ea"/>
                <a:cs typeface="+mn-cs"/>
                <a:hlinkClick r:id="rId6" tooltip="Theophrastos (stránka neexistuje)"/>
              </a:rPr>
              <a:t>Theophrastos</a:t>
            </a:r>
            <a:r>
              <a:rPr lang="cs-CZ" sz="1200" b="0" i="0" kern="1200" dirty="0" smtClean="0">
                <a:solidFill>
                  <a:schemeClr val="tx1"/>
                </a:solidFill>
                <a:effectLst/>
                <a:latin typeface="+mn-lt"/>
                <a:ea typeface="+mn-ea"/>
                <a:cs typeface="+mn-cs"/>
              </a:rPr>
              <a:t> popsal její použití při přípravě pigmentů používaných v malířství rozpouštěním některých kovů (např. </a:t>
            </a:r>
            <a:r>
              <a:rPr lang="cs-CZ" sz="1200" b="0" i="0" u="none" strike="noStrike" kern="1200" dirty="0" smtClean="0">
                <a:solidFill>
                  <a:schemeClr val="tx1"/>
                </a:solidFill>
                <a:effectLst/>
                <a:latin typeface="+mn-lt"/>
                <a:ea typeface="+mn-ea"/>
                <a:cs typeface="+mn-cs"/>
                <a:hlinkClick r:id="rId7" tooltip="Olovo"/>
              </a:rPr>
              <a:t>olova</a:t>
            </a:r>
            <a:r>
              <a:rPr lang="cs-CZ" sz="1200" b="0" i="0" kern="1200" dirty="0" smtClean="0">
                <a:solidFill>
                  <a:schemeClr val="tx1"/>
                </a:solidFill>
                <a:effectLst/>
                <a:latin typeface="+mn-lt"/>
                <a:ea typeface="+mn-ea"/>
                <a:cs typeface="+mn-cs"/>
              </a:rPr>
              <a:t> nebo </a:t>
            </a:r>
            <a:r>
              <a:rPr lang="cs-CZ" sz="1200" b="0" i="0" u="none" strike="noStrike" kern="1200" dirty="0" smtClean="0">
                <a:solidFill>
                  <a:schemeClr val="tx1"/>
                </a:solidFill>
                <a:effectLst/>
                <a:latin typeface="+mn-lt"/>
                <a:ea typeface="+mn-ea"/>
                <a:cs typeface="+mn-cs"/>
                <a:hlinkClick r:id="rId8" tooltip="Měď"/>
              </a:rPr>
              <a:t>mědi</a:t>
            </a:r>
            <a:r>
              <a:rPr lang="cs-CZ" sz="1200" b="0" i="0" kern="1200" dirty="0" smtClean="0">
                <a:solidFill>
                  <a:schemeClr val="tx1"/>
                </a:solidFill>
                <a:effectLst/>
                <a:latin typeface="+mn-lt"/>
                <a:ea typeface="+mn-ea"/>
                <a:cs typeface="+mn-cs"/>
              </a:rPr>
              <a:t>). Staří </a:t>
            </a:r>
            <a:r>
              <a:rPr lang="cs-CZ" sz="1200" b="0" i="0" u="none" strike="noStrike" kern="1200" dirty="0" smtClean="0">
                <a:solidFill>
                  <a:schemeClr val="tx1"/>
                </a:solidFill>
                <a:effectLst/>
                <a:latin typeface="+mn-lt"/>
                <a:ea typeface="+mn-ea"/>
                <a:cs typeface="+mn-cs"/>
                <a:hlinkClick r:id="rId9" tooltip="Řím"/>
              </a:rPr>
              <a:t>Římané</a:t>
            </a:r>
            <a:r>
              <a:rPr lang="cs-CZ" sz="1200" b="0" i="0" kern="1200" dirty="0" smtClean="0">
                <a:solidFill>
                  <a:schemeClr val="tx1"/>
                </a:solidFill>
                <a:effectLst/>
                <a:latin typeface="+mn-lt"/>
                <a:ea typeface="+mn-ea"/>
                <a:cs typeface="+mn-cs"/>
              </a:rPr>
              <a:t> připravovali varem zkysaného vína v olověných nádobách sladký sirup, obsahující </a:t>
            </a:r>
            <a:r>
              <a:rPr lang="cs-CZ" sz="1200" b="0" i="0" u="none" strike="noStrike" kern="1200" dirty="0" smtClean="0">
                <a:solidFill>
                  <a:schemeClr val="tx1"/>
                </a:solidFill>
                <a:effectLst/>
                <a:latin typeface="+mn-lt"/>
                <a:ea typeface="+mn-ea"/>
                <a:cs typeface="+mn-cs"/>
                <a:hlinkClick r:id="rId10" tooltip="Octan olovnatý"/>
              </a:rPr>
              <a:t>octan olovnatý</a:t>
            </a:r>
            <a:r>
              <a:rPr lang="cs-CZ" sz="1200" b="0" i="0" kern="1200" dirty="0" smtClean="0">
                <a:solidFill>
                  <a:schemeClr val="tx1"/>
                </a:solidFill>
                <a:effectLst/>
                <a:latin typeface="+mn-lt"/>
                <a:ea typeface="+mn-ea"/>
                <a:cs typeface="+mn-cs"/>
              </a:rPr>
              <a:t>, tzv. </a:t>
            </a:r>
            <a:r>
              <a:rPr lang="cs-CZ" sz="1200" b="0" i="0" u="none" strike="noStrike" kern="1200" dirty="0" smtClean="0">
                <a:solidFill>
                  <a:schemeClr val="tx1"/>
                </a:solidFill>
                <a:effectLst/>
                <a:latin typeface="+mn-lt"/>
                <a:ea typeface="+mn-ea"/>
                <a:cs typeface="+mn-cs"/>
                <a:hlinkClick r:id="rId11" tooltip="Olověný cukr"/>
              </a:rPr>
              <a:t>olověný cukr</a:t>
            </a:r>
            <a:r>
              <a:rPr lang="cs-CZ" sz="1200" b="0" i="0" kern="1200" dirty="0" smtClean="0">
                <a:solidFill>
                  <a:schemeClr val="tx1"/>
                </a:solidFill>
                <a:effectLst/>
                <a:latin typeface="+mn-lt"/>
                <a:ea typeface="+mn-ea"/>
                <a:cs typeface="+mn-cs"/>
              </a:rPr>
              <a:t>, známý v té době jako </a:t>
            </a:r>
            <a:r>
              <a:rPr lang="cs-CZ" sz="1200" b="0" i="1" kern="1200" dirty="0" smtClean="0">
                <a:solidFill>
                  <a:schemeClr val="tx1"/>
                </a:solidFill>
                <a:effectLst/>
                <a:latin typeface="+mn-lt"/>
                <a:ea typeface="+mn-ea"/>
                <a:cs typeface="+mn-cs"/>
              </a:rPr>
              <a:t>Saturnův cukr</a:t>
            </a:r>
            <a:r>
              <a:rPr lang="cs-CZ" sz="1200" b="0" i="0"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Saccharum</a:t>
            </a:r>
            <a:r>
              <a:rPr lang="cs-CZ" sz="1200" b="0" i="1" kern="1200" dirty="0" smtClean="0">
                <a:solidFill>
                  <a:schemeClr val="tx1"/>
                </a:solidFill>
                <a:effectLst/>
                <a:latin typeface="+mn-lt"/>
                <a:ea typeface="+mn-ea"/>
                <a:cs typeface="+mn-cs"/>
              </a:rPr>
              <a:t> Saturni</a:t>
            </a:r>
            <a:r>
              <a:rPr lang="cs-CZ" sz="1200" b="0" i="0" kern="1200" dirty="0" smtClean="0">
                <a:solidFill>
                  <a:schemeClr val="tx1"/>
                </a:solidFill>
                <a:effectLst/>
                <a:latin typeface="+mn-lt"/>
                <a:ea typeface="+mn-ea"/>
                <a:cs typeface="+mn-cs"/>
              </a:rPr>
              <a:t>), který zřejmě značnou měrou přispíval k chronickým otravám vyšších vrstev římské aristokracie olovem.</a:t>
            </a:r>
          </a:p>
          <a:p>
            <a:r>
              <a:rPr lang="cs-CZ" sz="1200" b="0" i="0" kern="1200" dirty="0" smtClean="0">
                <a:solidFill>
                  <a:schemeClr val="tx1"/>
                </a:solidFill>
                <a:effectLst/>
                <a:latin typeface="+mn-lt"/>
                <a:ea typeface="+mn-ea"/>
                <a:cs typeface="+mn-cs"/>
              </a:rPr>
              <a:t>V 8. stol. n. l. </a:t>
            </a:r>
            <a:r>
              <a:rPr lang="cs-CZ" sz="1200" b="0" i="0" u="none" strike="noStrike" kern="1200" dirty="0" smtClean="0">
                <a:solidFill>
                  <a:schemeClr val="tx1"/>
                </a:solidFill>
                <a:effectLst/>
                <a:latin typeface="+mn-lt"/>
                <a:ea typeface="+mn-ea"/>
                <a:cs typeface="+mn-cs"/>
                <a:hlinkClick r:id="rId12" tooltip="Persie"/>
              </a:rPr>
              <a:t>perský</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13" tooltip="Alchymie"/>
              </a:rPr>
              <a:t>alchymista</a:t>
            </a:r>
            <a:r>
              <a:rPr lang="cs-CZ" sz="1200" b="0" i="0" kern="1200" dirty="0" smtClean="0">
                <a:solidFill>
                  <a:schemeClr val="tx1"/>
                </a:solidFill>
                <a:effectLst/>
                <a:latin typeface="+mn-lt"/>
                <a:ea typeface="+mn-ea"/>
                <a:cs typeface="+mn-cs"/>
              </a:rPr>
              <a:t> </a:t>
            </a:r>
            <a:r>
              <a:rPr lang="cs-CZ" sz="1200" b="0" i="0" u="none" strike="noStrike" kern="1200" dirty="0" err="1" smtClean="0">
                <a:solidFill>
                  <a:schemeClr val="tx1"/>
                </a:solidFill>
                <a:effectLst/>
                <a:latin typeface="+mn-lt"/>
                <a:ea typeface="+mn-ea"/>
                <a:cs typeface="+mn-cs"/>
                <a:hlinkClick r:id="rId14" tooltip="Džabir ibn Hajján"/>
              </a:rPr>
              <a:t>Džabir</a:t>
            </a:r>
            <a:r>
              <a:rPr lang="cs-CZ" sz="1200" b="0" i="0" u="none" strike="noStrike" kern="1200" dirty="0" smtClean="0">
                <a:solidFill>
                  <a:schemeClr val="tx1"/>
                </a:solidFill>
                <a:effectLst/>
                <a:latin typeface="+mn-lt"/>
                <a:ea typeface="+mn-ea"/>
                <a:cs typeface="+mn-cs"/>
                <a:hlinkClick r:id="rId14" tooltip="Džabir ibn Hajján"/>
              </a:rPr>
              <a:t> </a:t>
            </a:r>
            <a:r>
              <a:rPr lang="cs-CZ" sz="1200" b="0" i="0" u="none" strike="noStrike" kern="1200" dirty="0" err="1" smtClean="0">
                <a:solidFill>
                  <a:schemeClr val="tx1"/>
                </a:solidFill>
                <a:effectLst/>
                <a:latin typeface="+mn-lt"/>
                <a:ea typeface="+mn-ea"/>
                <a:cs typeface="+mn-cs"/>
                <a:hlinkClick r:id="rId14" tooltip="Džabir ibn Hajján"/>
              </a:rPr>
              <a:t>ibn</a:t>
            </a:r>
            <a:r>
              <a:rPr lang="cs-CZ" sz="1200" b="0" i="0" u="none" strike="noStrike" kern="1200" dirty="0" smtClean="0">
                <a:solidFill>
                  <a:schemeClr val="tx1"/>
                </a:solidFill>
                <a:effectLst/>
                <a:latin typeface="+mn-lt"/>
                <a:ea typeface="+mn-ea"/>
                <a:cs typeface="+mn-cs"/>
                <a:hlinkClick r:id="rId14" tooltip="Džabir ibn Hajján"/>
              </a:rPr>
              <a:t> </a:t>
            </a:r>
            <a:r>
              <a:rPr lang="cs-CZ" sz="1200" b="0" i="0" u="none" strike="noStrike" kern="1200" dirty="0" err="1" smtClean="0">
                <a:solidFill>
                  <a:schemeClr val="tx1"/>
                </a:solidFill>
                <a:effectLst/>
                <a:latin typeface="+mn-lt"/>
                <a:ea typeface="+mn-ea"/>
                <a:cs typeface="+mn-cs"/>
                <a:hlinkClick r:id="rId14" tooltip="Džabir ibn Hajján"/>
              </a:rPr>
              <a:t>Hajján</a:t>
            </a:r>
            <a:r>
              <a:rPr lang="cs-CZ" sz="1200" b="0" i="0" kern="1200" dirty="0" smtClean="0">
                <a:solidFill>
                  <a:schemeClr val="tx1"/>
                </a:solidFill>
                <a:effectLst/>
                <a:latin typeface="+mn-lt"/>
                <a:ea typeface="+mn-ea"/>
                <a:cs typeface="+mn-cs"/>
              </a:rPr>
              <a:t> (asi 721–815), zvaný též </a:t>
            </a:r>
            <a:r>
              <a:rPr lang="cs-CZ" sz="1200" b="0" i="0" kern="1200" dirty="0" err="1" smtClean="0">
                <a:solidFill>
                  <a:schemeClr val="tx1"/>
                </a:solidFill>
                <a:effectLst/>
                <a:latin typeface="+mn-lt"/>
                <a:ea typeface="+mn-ea"/>
                <a:cs typeface="+mn-cs"/>
              </a:rPr>
              <a:t>Geber</a:t>
            </a:r>
            <a:r>
              <a:rPr lang="cs-CZ" sz="1200" b="0" i="0" kern="1200" dirty="0" smtClean="0">
                <a:solidFill>
                  <a:schemeClr val="tx1"/>
                </a:solidFill>
                <a:effectLst/>
                <a:latin typeface="+mn-lt"/>
                <a:ea typeface="+mn-ea"/>
                <a:cs typeface="+mn-cs"/>
              </a:rPr>
              <a:t>, připravil destilací octa poprvé koncentrovanější kyselinu octovou.</a:t>
            </a:r>
          </a:p>
          <a:p>
            <a:r>
              <a:rPr lang="cs-CZ" sz="1200" b="0" i="0" kern="1200" dirty="0" smtClean="0">
                <a:solidFill>
                  <a:schemeClr val="tx1"/>
                </a:solidFill>
                <a:effectLst/>
                <a:latin typeface="+mn-lt"/>
                <a:ea typeface="+mn-ea"/>
                <a:cs typeface="+mn-cs"/>
              </a:rPr>
              <a:t>Bezvodá ledová kyselina octová byla připravena tepelným rozkladem octanů těžkých kovů. Poprvé tento proces popsal v 16. stol. </a:t>
            </a:r>
            <a:r>
              <a:rPr lang="cs-CZ" sz="1200" b="0" i="0" u="none" strike="noStrike" kern="1200" dirty="0" smtClean="0">
                <a:solidFill>
                  <a:schemeClr val="tx1"/>
                </a:solidFill>
                <a:effectLst/>
                <a:latin typeface="+mn-lt"/>
                <a:ea typeface="+mn-ea"/>
                <a:cs typeface="+mn-cs"/>
                <a:hlinkClick r:id="rId15" tooltip="Německo"/>
              </a:rPr>
              <a:t>německý</a:t>
            </a:r>
            <a:r>
              <a:rPr lang="cs-CZ" sz="1200" b="0" i="0" kern="1200" dirty="0" smtClean="0">
                <a:solidFill>
                  <a:schemeClr val="tx1"/>
                </a:solidFill>
                <a:effectLst/>
                <a:latin typeface="+mn-lt"/>
                <a:ea typeface="+mn-ea"/>
                <a:cs typeface="+mn-cs"/>
              </a:rPr>
              <a:t> chemik </a:t>
            </a:r>
            <a:r>
              <a:rPr lang="cs-CZ" sz="1200" b="0" i="0" u="none" strike="noStrike" kern="1200" dirty="0" smtClean="0">
                <a:solidFill>
                  <a:schemeClr val="tx1"/>
                </a:solidFill>
                <a:effectLst/>
                <a:latin typeface="+mn-lt"/>
                <a:ea typeface="+mn-ea"/>
                <a:cs typeface="+mn-cs"/>
                <a:hlinkClick r:id="rId16" tooltip="Andreas Libavius (stránka neexistuje)"/>
              </a:rPr>
              <a:t>Andreas </a:t>
            </a:r>
            <a:r>
              <a:rPr lang="cs-CZ" sz="1200" b="0" i="0" u="none" strike="noStrike" kern="1200" dirty="0" err="1" smtClean="0">
                <a:solidFill>
                  <a:schemeClr val="tx1"/>
                </a:solidFill>
                <a:effectLst/>
                <a:latin typeface="+mn-lt"/>
                <a:ea typeface="+mn-ea"/>
                <a:cs typeface="+mn-cs"/>
                <a:hlinkClick r:id="rId16" tooltip="Andreas Libavius (stránka neexistuje)"/>
              </a:rPr>
              <a:t>Libavius</a:t>
            </a:r>
            <a:r>
              <a:rPr lang="cs-CZ" sz="1200" b="0" i="0" kern="1200" dirty="0" smtClean="0">
                <a:solidFill>
                  <a:schemeClr val="tx1"/>
                </a:solidFill>
                <a:effectLst/>
                <a:latin typeface="+mn-lt"/>
                <a:ea typeface="+mn-ea"/>
                <a:cs typeface="+mn-cs"/>
              </a:rPr>
              <a:t> (1555–1616), který také jako první prokázal, že ledová kyselina octová a ocet jsou stejné chemické látky, lišící se jen obsahem vody. Definitivně jeho předpoklad potvrdil </a:t>
            </a:r>
            <a:r>
              <a:rPr lang="cs-CZ" sz="1200" b="0" i="0" u="none" strike="noStrike" kern="1200" dirty="0" smtClean="0">
                <a:solidFill>
                  <a:schemeClr val="tx1"/>
                </a:solidFill>
                <a:effectLst/>
                <a:latin typeface="+mn-lt"/>
                <a:ea typeface="+mn-ea"/>
                <a:cs typeface="+mn-cs"/>
                <a:hlinkClick r:id="rId17" tooltip="Francie"/>
              </a:rPr>
              <a:t>francouzský</a:t>
            </a:r>
            <a:r>
              <a:rPr lang="cs-CZ" sz="1200" b="0" i="0" kern="1200" dirty="0" smtClean="0">
                <a:solidFill>
                  <a:schemeClr val="tx1"/>
                </a:solidFill>
                <a:effectLst/>
                <a:latin typeface="+mn-lt"/>
                <a:ea typeface="+mn-ea"/>
                <a:cs typeface="+mn-cs"/>
              </a:rPr>
              <a:t> chemik </a:t>
            </a:r>
            <a:r>
              <a:rPr lang="cs-CZ" sz="1200" b="0" i="0" u="none" strike="noStrike" kern="1200" dirty="0" err="1" smtClean="0">
                <a:solidFill>
                  <a:schemeClr val="tx1"/>
                </a:solidFill>
                <a:effectLst/>
                <a:latin typeface="+mn-lt"/>
                <a:ea typeface="+mn-ea"/>
                <a:cs typeface="+mn-cs"/>
                <a:hlinkClick r:id="rId18" tooltip="Pierre Adet"/>
              </a:rPr>
              <a:t>Pierre</a:t>
            </a:r>
            <a:r>
              <a:rPr lang="cs-CZ" sz="1200" b="0" i="0" u="none" strike="noStrike" kern="1200" dirty="0" smtClean="0">
                <a:solidFill>
                  <a:schemeClr val="tx1"/>
                </a:solidFill>
                <a:effectLst/>
                <a:latin typeface="+mn-lt"/>
                <a:ea typeface="+mn-ea"/>
                <a:cs typeface="+mn-cs"/>
                <a:hlinkClick r:id="rId18" tooltip="Pierre Adet"/>
              </a:rPr>
              <a:t> </a:t>
            </a:r>
            <a:r>
              <a:rPr lang="cs-CZ" sz="1200" b="0" i="0" u="none" strike="noStrike" kern="1200" dirty="0" err="1" smtClean="0">
                <a:solidFill>
                  <a:schemeClr val="tx1"/>
                </a:solidFill>
                <a:effectLst/>
                <a:latin typeface="+mn-lt"/>
                <a:ea typeface="+mn-ea"/>
                <a:cs typeface="+mn-cs"/>
                <a:hlinkClick r:id="rId18" tooltip="Pierre Adet"/>
              </a:rPr>
              <a:t>Adet</a:t>
            </a:r>
            <a:r>
              <a:rPr lang="cs-CZ" sz="1200" b="0" i="0" kern="1200" dirty="0" smtClean="0">
                <a:solidFill>
                  <a:schemeClr val="tx1"/>
                </a:solidFill>
                <a:effectLst/>
                <a:latin typeface="+mn-lt"/>
                <a:ea typeface="+mn-ea"/>
                <a:cs typeface="+mn-cs"/>
              </a:rPr>
              <a:t> (1763–1836).</a:t>
            </a:r>
          </a:p>
          <a:p>
            <a:r>
              <a:rPr lang="cs-CZ" sz="1200" b="0" i="0" kern="1200" dirty="0" smtClean="0">
                <a:solidFill>
                  <a:schemeClr val="tx1"/>
                </a:solidFill>
                <a:effectLst/>
                <a:latin typeface="+mn-lt"/>
                <a:ea typeface="+mn-ea"/>
                <a:cs typeface="+mn-cs"/>
              </a:rPr>
              <a:t>V roce 1847 německý chemik </a:t>
            </a:r>
            <a:r>
              <a:rPr lang="cs-CZ" sz="1200" b="0" i="0" u="none" strike="noStrike" kern="1200" dirty="0" smtClean="0">
                <a:solidFill>
                  <a:schemeClr val="tx1"/>
                </a:solidFill>
                <a:effectLst/>
                <a:latin typeface="+mn-lt"/>
                <a:ea typeface="+mn-ea"/>
                <a:cs typeface="+mn-cs"/>
                <a:hlinkClick r:id="rId19" tooltip="Hermann Kolbe"/>
              </a:rPr>
              <a:t>Hermann </a:t>
            </a:r>
            <a:r>
              <a:rPr lang="cs-CZ" sz="1200" b="0" i="0" u="none" strike="noStrike" kern="1200" dirty="0" err="1" smtClean="0">
                <a:solidFill>
                  <a:schemeClr val="tx1"/>
                </a:solidFill>
                <a:effectLst/>
                <a:latin typeface="+mn-lt"/>
                <a:ea typeface="+mn-ea"/>
                <a:cs typeface="+mn-cs"/>
                <a:hlinkClick r:id="rId19" tooltip="Hermann Kolbe"/>
              </a:rPr>
              <a:t>Kolbe</a:t>
            </a:r>
            <a:r>
              <a:rPr lang="cs-CZ" sz="1200" b="0" i="0" kern="1200" dirty="0" smtClean="0">
                <a:solidFill>
                  <a:schemeClr val="tx1"/>
                </a:solidFill>
                <a:effectLst/>
                <a:latin typeface="+mn-lt"/>
                <a:ea typeface="+mn-ea"/>
                <a:cs typeface="+mn-cs"/>
              </a:rPr>
              <a:t> jako první připravil v laboratoři kyselinu octovou syntézou z anorganických látek. Vyšel přitom ze </a:t>
            </a:r>
            <a:r>
              <a:rPr lang="cs-CZ" sz="1200" b="0" i="0" u="none" strike="noStrike" kern="1200" dirty="0" smtClean="0">
                <a:solidFill>
                  <a:schemeClr val="tx1"/>
                </a:solidFill>
                <a:effectLst/>
                <a:latin typeface="+mn-lt"/>
                <a:ea typeface="+mn-ea"/>
                <a:cs typeface="+mn-cs"/>
                <a:hlinkClick r:id="rId20" tooltip="Sirouhlík"/>
              </a:rPr>
              <a:t>sirouhlíku</a:t>
            </a:r>
            <a:r>
              <a:rPr lang="cs-CZ" sz="1200" b="0" i="0" kern="1200" dirty="0" smtClean="0">
                <a:solidFill>
                  <a:schemeClr val="tx1"/>
                </a:solidFill>
                <a:effectLst/>
                <a:latin typeface="+mn-lt"/>
                <a:ea typeface="+mn-ea"/>
                <a:cs typeface="+mn-cs"/>
              </a:rPr>
              <a:t>, který působením chloru převedl na </a:t>
            </a:r>
            <a:r>
              <a:rPr lang="cs-CZ" sz="1200" b="0" i="0" u="none" strike="noStrike" kern="1200" dirty="0" err="1" smtClean="0">
                <a:solidFill>
                  <a:schemeClr val="tx1"/>
                </a:solidFill>
                <a:effectLst/>
                <a:latin typeface="+mn-lt"/>
                <a:ea typeface="+mn-ea"/>
                <a:cs typeface="+mn-cs"/>
                <a:hlinkClick r:id="rId21" tooltip="Tetrachlormethan"/>
              </a:rPr>
              <a:t>tetrachlormethan</a:t>
            </a:r>
            <a:r>
              <a:rPr lang="cs-CZ" sz="1200" b="0" i="0" kern="1200" dirty="0" smtClean="0">
                <a:solidFill>
                  <a:schemeClr val="tx1"/>
                </a:solidFill>
                <a:effectLst/>
                <a:latin typeface="+mn-lt"/>
                <a:ea typeface="+mn-ea"/>
                <a:cs typeface="+mn-cs"/>
              </a:rPr>
              <a:t>. Ten následnou pyrolýzou přeměnil v </a:t>
            </a:r>
            <a:r>
              <a:rPr lang="cs-CZ" sz="1200" b="0" i="0" u="none" strike="noStrike" kern="1200" dirty="0" err="1" smtClean="0">
                <a:solidFill>
                  <a:schemeClr val="tx1"/>
                </a:solidFill>
                <a:effectLst/>
                <a:latin typeface="+mn-lt"/>
                <a:ea typeface="+mn-ea"/>
                <a:cs typeface="+mn-cs"/>
                <a:hlinkClick r:id="rId22" tooltip="Tetrachloethen (stránka neexistuje)"/>
              </a:rPr>
              <a:t>tetrachloethen</a:t>
            </a:r>
            <a:r>
              <a:rPr lang="cs-CZ" sz="1200" b="0" i="0" kern="1200" dirty="0" smtClean="0">
                <a:solidFill>
                  <a:schemeClr val="tx1"/>
                </a:solidFill>
                <a:effectLst/>
                <a:latin typeface="+mn-lt"/>
                <a:ea typeface="+mn-ea"/>
                <a:cs typeface="+mn-cs"/>
              </a:rPr>
              <a:t>, z něhož adicí vody vznikla kyselina trichloroctová. Z ní pak elektrolytickou redukcí připravil kyselinu octovou.</a:t>
            </a: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C6FD8AB6-3496-423D-AF6E-2552B9774789}" type="slidenum">
              <a:rPr lang="cs-CZ" smtClean="0"/>
              <a:t>2</a:t>
            </a:fld>
            <a:endParaRPr lang="cs-CZ"/>
          </a:p>
        </p:txBody>
      </p:sp>
    </p:spTree>
    <p:extLst>
      <p:ext uri="{BB962C8B-B14F-4D97-AF65-F5344CB8AC3E}">
        <p14:creationId xmlns:p14="http://schemas.microsoft.com/office/powerpoint/2010/main" val="2754467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Největší význam má </a:t>
            </a:r>
            <a:r>
              <a:rPr lang="cs-CZ" sz="1200" b="0" i="0" kern="1200" dirty="0" err="1" smtClean="0">
                <a:solidFill>
                  <a:schemeClr val="tx1"/>
                </a:solidFill>
                <a:effectLst/>
                <a:latin typeface="+mn-lt"/>
                <a:ea typeface="+mn-ea"/>
                <a:cs typeface="+mn-cs"/>
              </a:rPr>
              <a:t>Wöhlerova</a:t>
            </a:r>
            <a:r>
              <a:rPr lang="cs-CZ" sz="1200" b="0" i="0" kern="1200" dirty="0" smtClean="0">
                <a:solidFill>
                  <a:schemeClr val="tx1"/>
                </a:solidFill>
                <a:effectLst/>
                <a:latin typeface="+mn-lt"/>
                <a:ea typeface="+mn-ea"/>
                <a:cs typeface="+mn-cs"/>
              </a:rPr>
              <a:t> práce v oblasti </a:t>
            </a:r>
            <a:r>
              <a:rPr lang="cs-CZ" sz="1200" b="0" i="0" u="none" strike="noStrike" kern="1200" dirty="0" smtClean="0">
                <a:solidFill>
                  <a:schemeClr val="tx1"/>
                </a:solidFill>
                <a:effectLst/>
                <a:latin typeface="+mn-lt"/>
                <a:ea typeface="+mn-ea"/>
                <a:cs typeface="+mn-cs"/>
                <a:hlinkClick r:id="rId3" tooltip="Organické chemie (stránka neexistuje)"/>
              </a:rPr>
              <a:t>organické chemie</a:t>
            </a:r>
            <a:r>
              <a:rPr lang="cs-CZ" sz="1200" b="0" i="0" kern="1200" dirty="0" smtClean="0">
                <a:solidFill>
                  <a:schemeClr val="tx1"/>
                </a:solidFill>
                <a:effectLst/>
                <a:latin typeface="+mn-lt"/>
                <a:ea typeface="+mn-ea"/>
                <a:cs typeface="+mn-cs"/>
              </a:rPr>
              <a:t>, roku </a:t>
            </a:r>
            <a:r>
              <a:rPr lang="cs-CZ" sz="1200" b="0" i="0" u="none" strike="noStrike" kern="1200" dirty="0" smtClean="0">
                <a:solidFill>
                  <a:schemeClr val="tx1"/>
                </a:solidFill>
                <a:effectLst/>
                <a:latin typeface="+mn-lt"/>
                <a:ea typeface="+mn-ea"/>
                <a:cs typeface="+mn-cs"/>
                <a:hlinkClick r:id="rId4" tooltip="1828"/>
              </a:rPr>
              <a:t>1828</a:t>
            </a:r>
            <a:r>
              <a:rPr lang="cs-CZ" sz="1200" b="0" i="0" kern="1200" dirty="0" smtClean="0">
                <a:solidFill>
                  <a:schemeClr val="tx1"/>
                </a:solidFill>
                <a:effectLst/>
                <a:latin typeface="+mn-lt"/>
                <a:ea typeface="+mn-ea"/>
                <a:cs typeface="+mn-cs"/>
              </a:rPr>
              <a:t> se mu podařilo </a:t>
            </a:r>
            <a:r>
              <a:rPr lang="cs-CZ" sz="1200" b="0" i="0" u="none" strike="noStrike" kern="1200" dirty="0" smtClean="0">
                <a:solidFill>
                  <a:schemeClr val="tx1"/>
                </a:solidFill>
                <a:effectLst/>
                <a:latin typeface="+mn-lt"/>
                <a:ea typeface="+mn-ea"/>
                <a:cs typeface="+mn-cs"/>
                <a:hlinkClick r:id="rId5" tooltip="Chemická syntéza"/>
              </a:rPr>
              <a:t>syntetizovat</a:t>
            </a:r>
            <a:r>
              <a:rPr lang="cs-CZ" sz="1200" b="0" i="0" kern="1200" dirty="0" smtClean="0">
                <a:solidFill>
                  <a:schemeClr val="tx1"/>
                </a:solidFill>
                <a:effectLst/>
                <a:latin typeface="+mn-lt"/>
                <a:ea typeface="+mn-ea"/>
                <a:cs typeface="+mn-cs"/>
              </a:rPr>
              <a:t> zahříváním kyanatanu amonného </a:t>
            </a:r>
            <a:r>
              <a:rPr lang="cs-CZ" sz="1200" b="0" i="0" u="none" strike="noStrike" kern="1200" dirty="0" smtClean="0">
                <a:solidFill>
                  <a:schemeClr val="tx1"/>
                </a:solidFill>
                <a:effectLst/>
                <a:latin typeface="+mn-lt"/>
                <a:ea typeface="+mn-ea"/>
                <a:cs typeface="+mn-cs"/>
                <a:hlinkClick r:id="rId6" tooltip="Močovina"/>
              </a:rPr>
              <a:t>močovinu</a:t>
            </a:r>
            <a:r>
              <a:rPr lang="cs-CZ" sz="1200" b="0" i="0" kern="1200" dirty="0" smtClean="0">
                <a:solidFill>
                  <a:schemeClr val="tx1"/>
                </a:solidFill>
                <a:effectLst/>
                <a:latin typeface="+mn-lt"/>
                <a:ea typeface="+mn-ea"/>
                <a:cs typeface="+mn-cs"/>
              </a:rPr>
              <a:t>, látku pomocí níž vylučují savci ze svého těla nepotřebný </a:t>
            </a:r>
            <a:r>
              <a:rPr lang="cs-CZ" sz="1200" b="0" i="0" u="none" strike="noStrike" kern="1200" dirty="0" smtClean="0">
                <a:solidFill>
                  <a:schemeClr val="tx1"/>
                </a:solidFill>
                <a:effectLst/>
                <a:latin typeface="+mn-lt"/>
                <a:ea typeface="+mn-ea"/>
                <a:cs typeface="+mn-cs"/>
                <a:hlinkClick r:id="rId7" tooltip="Dusík"/>
              </a:rPr>
              <a:t>dusík</a:t>
            </a:r>
            <a:r>
              <a:rPr lang="cs-CZ" sz="1200" b="0" i="0" kern="1200" dirty="0" smtClean="0">
                <a:solidFill>
                  <a:schemeClr val="tx1"/>
                </a:solidFill>
                <a:effectLst/>
                <a:latin typeface="+mn-lt"/>
                <a:ea typeface="+mn-ea"/>
                <a:cs typeface="+mn-cs"/>
              </a:rPr>
              <a:t>, což je dnes považováno za milník konce vitalistických představ. V tehdejší době převládal názor označovaný jako </a:t>
            </a:r>
            <a:r>
              <a:rPr lang="cs-CZ" sz="1200" b="0" i="0" u="none" strike="noStrike" kern="1200" dirty="0" smtClean="0">
                <a:solidFill>
                  <a:schemeClr val="tx1"/>
                </a:solidFill>
                <a:effectLst/>
                <a:latin typeface="+mn-lt"/>
                <a:ea typeface="+mn-ea"/>
                <a:cs typeface="+mn-cs"/>
                <a:hlinkClick r:id="rId8" tooltip="Vitalismus"/>
              </a:rPr>
              <a:t>vitalismus</a:t>
            </a:r>
            <a:r>
              <a:rPr lang="cs-CZ" sz="1200" b="0" i="0" kern="1200" dirty="0" smtClean="0">
                <a:solidFill>
                  <a:schemeClr val="tx1"/>
                </a:solidFill>
                <a:effectLst/>
                <a:latin typeface="+mn-lt"/>
                <a:ea typeface="+mn-ea"/>
                <a:cs typeface="+mn-cs"/>
              </a:rPr>
              <a:t>, který tvrdil, že ke vzniku organických látek je třeba jakási vitální síla (lat. vis </a:t>
            </a:r>
            <a:r>
              <a:rPr lang="cs-CZ" sz="1200" b="0" i="0" kern="1200" dirty="0" err="1" smtClean="0">
                <a:solidFill>
                  <a:schemeClr val="tx1"/>
                </a:solidFill>
                <a:effectLst/>
                <a:latin typeface="+mn-lt"/>
                <a:ea typeface="+mn-ea"/>
                <a:cs typeface="+mn-cs"/>
              </a:rPr>
              <a:t>vitalis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fran</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Élan</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vital</a:t>
            </a:r>
            <a:r>
              <a:rPr lang="cs-CZ" sz="1200" b="0" i="0" kern="1200" dirty="0" smtClean="0">
                <a:solidFill>
                  <a:schemeClr val="tx1"/>
                </a:solidFill>
                <a:effectLst/>
                <a:latin typeface="+mn-lt"/>
                <a:ea typeface="+mn-ea"/>
                <a:cs typeface="+mn-cs"/>
              </a:rPr>
              <a:t>) a nelze je z tohoto důvodu uměle připravit v laboratoři. Mezi zastánce této teorie patřili </a:t>
            </a:r>
            <a:r>
              <a:rPr lang="cs-CZ" sz="1200" b="0" i="0" u="none" strike="noStrike" kern="1200" dirty="0" err="1" smtClean="0">
                <a:solidFill>
                  <a:schemeClr val="tx1"/>
                </a:solidFill>
                <a:effectLst/>
                <a:latin typeface="+mn-lt"/>
                <a:ea typeface="+mn-ea"/>
                <a:cs typeface="+mn-cs"/>
                <a:hlinkClick r:id="rId9" tooltip="Jöns Jacob Berzelius"/>
              </a:rPr>
              <a:t>Jöns</a:t>
            </a:r>
            <a:r>
              <a:rPr lang="cs-CZ" sz="1200" b="0" i="0" u="none" strike="noStrike" kern="1200" dirty="0" smtClean="0">
                <a:solidFill>
                  <a:schemeClr val="tx1"/>
                </a:solidFill>
                <a:effectLst/>
                <a:latin typeface="+mn-lt"/>
                <a:ea typeface="+mn-ea"/>
                <a:cs typeface="+mn-cs"/>
                <a:hlinkClick r:id="rId9" tooltip="Jöns Jacob Berzelius"/>
              </a:rPr>
              <a:t> </a:t>
            </a:r>
            <a:r>
              <a:rPr lang="cs-CZ" sz="1200" b="0" i="0" u="none" strike="noStrike" kern="1200" dirty="0" err="1" smtClean="0">
                <a:solidFill>
                  <a:schemeClr val="tx1"/>
                </a:solidFill>
                <a:effectLst/>
                <a:latin typeface="+mn-lt"/>
                <a:ea typeface="+mn-ea"/>
                <a:cs typeface="+mn-cs"/>
                <a:hlinkClick r:id="rId9" tooltip="Jöns Jacob Berzelius"/>
              </a:rPr>
              <a:t>Jacob</a:t>
            </a:r>
            <a:r>
              <a:rPr lang="cs-CZ" sz="1200" b="0" i="0" u="none" strike="noStrike" kern="1200" dirty="0" smtClean="0">
                <a:solidFill>
                  <a:schemeClr val="tx1"/>
                </a:solidFill>
                <a:effectLst/>
                <a:latin typeface="+mn-lt"/>
                <a:ea typeface="+mn-ea"/>
                <a:cs typeface="+mn-cs"/>
                <a:hlinkClick r:id="rId9" tooltip="Jöns Jacob Berzelius"/>
              </a:rPr>
              <a:t> </a:t>
            </a:r>
            <a:r>
              <a:rPr lang="cs-CZ" sz="1200" b="0" i="0" u="none" strike="noStrike" kern="1200" dirty="0" err="1" smtClean="0">
                <a:solidFill>
                  <a:schemeClr val="tx1"/>
                </a:solidFill>
                <a:effectLst/>
                <a:latin typeface="+mn-lt"/>
                <a:ea typeface="+mn-ea"/>
                <a:cs typeface="+mn-cs"/>
                <a:hlinkClick r:id="rId9" tooltip="Jöns Jacob Berzelius"/>
              </a:rPr>
              <a:t>Berzelius</a:t>
            </a:r>
            <a:r>
              <a:rPr lang="cs-CZ" sz="1200" b="0" i="0" kern="1200" dirty="0" smtClean="0">
                <a:solidFill>
                  <a:schemeClr val="tx1"/>
                </a:solidFill>
                <a:effectLst/>
                <a:latin typeface="+mn-lt"/>
                <a:ea typeface="+mn-ea"/>
                <a:cs typeface="+mn-cs"/>
              </a:rPr>
              <a:t> a francouzský chemik </a:t>
            </a:r>
            <a:r>
              <a:rPr lang="cs-CZ" sz="1200" b="0" i="0" kern="1200" dirty="0" err="1" smtClean="0">
                <a:solidFill>
                  <a:schemeClr val="tx1"/>
                </a:solidFill>
                <a:effectLst/>
                <a:latin typeface="+mn-lt"/>
                <a:ea typeface="+mn-ea"/>
                <a:cs typeface="+mn-cs"/>
              </a:rPr>
              <a:t>Gerhardt</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Berzelius</a:t>
            </a:r>
            <a:r>
              <a:rPr lang="cs-CZ" sz="1200" b="0" i="0" kern="1200" dirty="0" smtClean="0">
                <a:solidFill>
                  <a:schemeClr val="tx1"/>
                </a:solidFill>
                <a:effectLst/>
                <a:latin typeface="+mn-lt"/>
                <a:ea typeface="+mn-ea"/>
                <a:cs typeface="+mn-cs"/>
              </a:rPr>
              <a:t> tento názor vyslovil ve svém díle z roku </a:t>
            </a:r>
            <a:r>
              <a:rPr lang="cs-CZ" sz="1200" b="0" i="0" u="none" strike="noStrike" kern="1200" dirty="0" smtClean="0">
                <a:solidFill>
                  <a:schemeClr val="tx1"/>
                </a:solidFill>
                <a:effectLst/>
                <a:latin typeface="+mn-lt"/>
                <a:ea typeface="+mn-ea"/>
                <a:cs typeface="+mn-cs"/>
                <a:hlinkClick r:id="rId10" tooltip="1807"/>
              </a:rPr>
              <a:t>1807</a:t>
            </a:r>
            <a:r>
              <a:rPr lang="cs-CZ" sz="1200" b="0" i="0" kern="1200" dirty="0" smtClean="0">
                <a:solidFill>
                  <a:schemeClr val="tx1"/>
                </a:solidFill>
                <a:effectLst/>
                <a:latin typeface="+mn-lt"/>
                <a:ea typeface="+mn-ea"/>
                <a:cs typeface="+mn-cs"/>
              </a:rPr>
              <a:t> a jako první se pokusil shrnout tehdejší poznatky a vysvětlit odlišnosti látek izolovaných z živé přírody. Vitalistická teorie byla v souladu s tehdejším převládajícím názorem, v němž dominovala církevní ideologie a lidskému poznání nedostupné síly. Ale již v roce </a:t>
            </a:r>
            <a:r>
              <a:rPr lang="cs-CZ" sz="1200" b="0" i="0" u="none" strike="noStrike" kern="1200" dirty="0" smtClean="0">
                <a:solidFill>
                  <a:schemeClr val="tx1"/>
                </a:solidFill>
                <a:effectLst/>
                <a:latin typeface="+mn-lt"/>
                <a:ea typeface="+mn-ea"/>
                <a:cs typeface="+mn-cs"/>
                <a:hlinkClick r:id="rId11" tooltip="1783"/>
              </a:rPr>
              <a:t>1783</a:t>
            </a:r>
            <a:r>
              <a:rPr lang="cs-CZ" sz="1200" b="0" i="0" kern="1200" dirty="0" smtClean="0">
                <a:solidFill>
                  <a:schemeClr val="tx1"/>
                </a:solidFill>
                <a:effectLst/>
                <a:latin typeface="+mn-lt"/>
                <a:ea typeface="+mn-ea"/>
                <a:cs typeface="+mn-cs"/>
              </a:rPr>
              <a:t> se </a:t>
            </a:r>
            <a:r>
              <a:rPr lang="cs-CZ" sz="1200" b="0" i="0" u="none" strike="noStrike" kern="1200" dirty="0" err="1" smtClean="0">
                <a:solidFill>
                  <a:schemeClr val="tx1"/>
                </a:solidFill>
                <a:effectLst/>
                <a:latin typeface="+mn-lt"/>
                <a:ea typeface="+mn-ea"/>
                <a:cs typeface="+mn-cs"/>
                <a:hlinkClick r:id="rId12" tooltip="Carl Wilhelm Scheele"/>
              </a:rPr>
              <a:t>Scheelemu</a:t>
            </a:r>
            <a:r>
              <a:rPr lang="cs-CZ" sz="1200" b="0" i="0" kern="1200" dirty="0" smtClean="0">
                <a:solidFill>
                  <a:schemeClr val="tx1"/>
                </a:solidFill>
                <a:effectLst/>
                <a:latin typeface="+mn-lt"/>
                <a:ea typeface="+mn-ea"/>
                <a:cs typeface="+mn-cs"/>
              </a:rPr>
              <a:t> podařilo připravit </a:t>
            </a:r>
            <a:r>
              <a:rPr lang="cs-CZ" sz="1200" b="0" i="0" u="none" strike="noStrike" kern="1200" dirty="0" smtClean="0">
                <a:solidFill>
                  <a:schemeClr val="tx1"/>
                </a:solidFill>
                <a:effectLst/>
                <a:latin typeface="+mn-lt"/>
                <a:ea typeface="+mn-ea"/>
                <a:cs typeface="+mn-cs"/>
                <a:hlinkClick r:id="rId13" tooltip="Kyanovodík"/>
              </a:rPr>
              <a:t>kyanovodík</a:t>
            </a:r>
            <a:r>
              <a:rPr lang="cs-CZ" sz="1200" b="0" i="0" kern="1200" dirty="0" smtClean="0">
                <a:solidFill>
                  <a:schemeClr val="tx1"/>
                </a:solidFill>
                <a:effectLst/>
                <a:latin typeface="+mn-lt"/>
                <a:ea typeface="+mn-ea"/>
                <a:cs typeface="+mn-cs"/>
              </a:rPr>
              <a:t> a Gay-</a:t>
            </a:r>
            <a:r>
              <a:rPr lang="cs-CZ" sz="1200" b="0" i="0" kern="1200" dirty="0" err="1" smtClean="0">
                <a:solidFill>
                  <a:schemeClr val="tx1"/>
                </a:solidFill>
                <a:effectLst/>
                <a:latin typeface="+mn-lt"/>
                <a:ea typeface="+mn-ea"/>
                <a:cs typeface="+mn-cs"/>
              </a:rPr>
              <a:t>Lussacovi</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14" tooltip="Dikyan"/>
              </a:rPr>
              <a:t>dikyan</a:t>
            </a:r>
            <a:r>
              <a:rPr lang="cs-CZ" sz="1200" b="0" i="0" kern="1200" dirty="0" smtClean="0">
                <a:solidFill>
                  <a:schemeClr val="tx1"/>
                </a:solidFill>
                <a:effectLst/>
                <a:latin typeface="+mn-lt"/>
                <a:ea typeface="+mn-ea"/>
                <a:cs typeface="+mn-cs"/>
              </a:rPr>
              <a:t>, z něhož pak </a:t>
            </a:r>
            <a:r>
              <a:rPr lang="cs-CZ" sz="1200" b="0" i="0" kern="1200" dirty="0" err="1" smtClean="0">
                <a:solidFill>
                  <a:schemeClr val="tx1"/>
                </a:solidFill>
                <a:effectLst/>
                <a:latin typeface="+mn-lt"/>
                <a:ea typeface="+mn-ea"/>
                <a:cs typeface="+mn-cs"/>
              </a:rPr>
              <a:t>Wöhler</a:t>
            </a:r>
            <a:r>
              <a:rPr lang="cs-CZ" sz="1200" b="0" i="0" kern="1200" dirty="0" smtClean="0">
                <a:solidFill>
                  <a:schemeClr val="tx1"/>
                </a:solidFill>
                <a:effectLst/>
                <a:latin typeface="+mn-lt"/>
                <a:ea typeface="+mn-ea"/>
                <a:cs typeface="+mn-cs"/>
              </a:rPr>
              <a:t> připravil roku </a:t>
            </a:r>
            <a:r>
              <a:rPr lang="cs-CZ" sz="1200" b="0" i="0" u="none" strike="noStrike" kern="1200" dirty="0" smtClean="0">
                <a:solidFill>
                  <a:schemeClr val="tx1"/>
                </a:solidFill>
                <a:effectLst/>
                <a:latin typeface="+mn-lt"/>
                <a:ea typeface="+mn-ea"/>
                <a:cs typeface="+mn-cs"/>
                <a:hlinkClick r:id="rId15" tooltip="1824"/>
              </a:rPr>
              <a:t>1824</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16" tooltip="Kyselina šťavelová"/>
              </a:rPr>
              <a:t>kyselinu šťavelovou</a:t>
            </a:r>
            <a:r>
              <a:rPr lang="cs-CZ" sz="1200" b="0" i="0" kern="1200" dirty="0" smtClean="0">
                <a:solidFill>
                  <a:schemeClr val="tx1"/>
                </a:solidFill>
                <a:effectLst/>
                <a:latin typeface="+mn-lt"/>
                <a:ea typeface="+mn-ea"/>
                <a:cs typeface="+mn-cs"/>
              </a:rPr>
              <a:t> – v podstatě lze říct, že syntetizovat organické látky bylo možné již před </a:t>
            </a:r>
            <a:r>
              <a:rPr lang="cs-CZ" sz="1200" b="0" i="0" kern="1200" dirty="0" err="1" smtClean="0">
                <a:solidFill>
                  <a:schemeClr val="tx1"/>
                </a:solidFill>
                <a:effectLst/>
                <a:latin typeface="+mn-lt"/>
                <a:ea typeface="+mn-ea"/>
                <a:cs typeface="+mn-cs"/>
              </a:rPr>
              <a:t>Wöhlerovou</a:t>
            </a:r>
            <a:r>
              <a:rPr lang="cs-CZ" sz="1200" b="0" i="0" kern="1200" dirty="0" smtClean="0">
                <a:solidFill>
                  <a:schemeClr val="tx1"/>
                </a:solidFill>
                <a:effectLst/>
                <a:latin typeface="+mn-lt"/>
                <a:ea typeface="+mn-ea"/>
                <a:cs typeface="+mn-cs"/>
              </a:rPr>
              <a:t> syntézou močoviny, a tak se vitalisté museli bránit proti každému experimentu, který prokazoval nesprávnost jejich teorie. Po </a:t>
            </a:r>
            <a:r>
              <a:rPr lang="cs-CZ" sz="1200" b="0" i="0" kern="1200" dirty="0" err="1" smtClean="0">
                <a:solidFill>
                  <a:schemeClr val="tx1"/>
                </a:solidFill>
                <a:effectLst/>
                <a:latin typeface="+mn-lt"/>
                <a:ea typeface="+mn-ea"/>
                <a:cs typeface="+mn-cs"/>
              </a:rPr>
              <a:t>Wöhlerově</a:t>
            </a:r>
            <a:r>
              <a:rPr lang="cs-CZ" sz="1200" b="0" i="0" kern="1200" dirty="0" smtClean="0">
                <a:solidFill>
                  <a:schemeClr val="tx1"/>
                </a:solidFill>
                <a:effectLst/>
                <a:latin typeface="+mn-lt"/>
                <a:ea typeface="+mn-ea"/>
                <a:cs typeface="+mn-cs"/>
              </a:rPr>
              <a:t> úspěchu se dokonce uchýlili k tvrzení, že močovinu nelze považovat za „pravou organickou“ sloučeninu, jelikož jde jen o odpadní produkt živého organismu. Nicméně ani sám </a:t>
            </a:r>
            <a:r>
              <a:rPr lang="cs-CZ" sz="1200" b="0" i="0" kern="1200" dirty="0" err="1" smtClean="0">
                <a:solidFill>
                  <a:schemeClr val="tx1"/>
                </a:solidFill>
                <a:effectLst/>
                <a:latin typeface="+mn-lt"/>
                <a:ea typeface="+mn-ea"/>
                <a:cs typeface="+mn-cs"/>
              </a:rPr>
              <a:t>Wöhler</a:t>
            </a:r>
            <a:r>
              <a:rPr lang="cs-CZ" sz="1200" b="0" i="0" kern="1200" dirty="0" smtClean="0">
                <a:solidFill>
                  <a:schemeClr val="tx1"/>
                </a:solidFill>
                <a:effectLst/>
                <a:latin typeface="+mn-lt"/>
                <a:ea typeface="+mn-ea"/>
                <a:cs typeface="+mn-cs"/>
              </a:rPr>
              <a:t>, který sice připisoval syntéze močoviny značný význam, ale spíš díky skutečnosti, že šlo o syntézu organické sloučeniny z anorganické látky, ji nepovažoval za dostatečný argument vyvracející platnost vitalistické teorie. Ke konečnému odmítnutí vitalistické teorie tak došlo později v důsledku syntéz dalších organických sloučenin jako byla např. syntéza </a:t>
            </a:r>
            <a:r>
              <a:rPr lang="cs-CZ" sz="1200" b="0" i="0" u="none" strike="noStrike" kern="1200" dirty="0" smtClean="0">
                <a:solidFill>
                  <a:schemeClr val="tx1"/>
                </a:solidFill>
                <a:effectLst/>
                <a:latin typeface="+mn-lt"/>
                <a:ea typeface="+mn-ea"/>
                <a:cs typeface="+mn-cs"/>
                <a:hlinkClick r:id="rId17" tooltip="Kyselina octová"/>
              </a:rPr>
              <a:t>kyseliny octové</a:t>
            </a:r>
            <a:r>
              <a:rPr lang="cs-CZ" sz="1200" b="0" i="0" kern="1200" dirty="0" smtClean="0">
                <a:solidFill>
                  <a:schemeClr val="tx1"/>
                </a:solidFill>
                <a:effectLst/>
                <a:latin typeface="+mn-lt"/>
                <a:ea typeface="+mn-ea"/>
                <a:cs typeface="+mn-cs"/>
              </a:rPr>
              <a:t> provedená </a:t>
            </a:r>
            <a:r>
              <a:rPr lang="cs-CZ" sz="1200" b="0" i="0" kern="1200" dirty="0" err="1" smtClean="0">
                <a:solidFill>
                  <a:schemeClr val="tx1"/>
                </a:solidFill>
                <a:effectLst/>
                <a:latin typeface="+mn-lt"/>
                <a:ea typeface="+mn-ea"/>
                <a:cs typeface="+mn-cs"/>
              </a:rPr>
              <a:t>Kolbem</a:t>
            </a:r>
            <a:r>
              <a:rPr lang="cs-CZ" sz="1200" b="0" i="0" kern="1200" dirty="0" smtClean="0">
                <a:solidFill>
                  <a:schemeClr val="tx1"/>
                </a:solidFill>
                <a:effectLst/>
                <a:latin typeface="+mn-lt"/>
                <a:ea typeface="+mn-ea"/>
                <a:cs typeface="+mn-cs"/>
              </a:rPr>
              <a:t> roku </a:t>
            </a:r>
            <a:r>
              <a:rPr lang="cs-CZ" sz="1200" b="0" i="0" u="none" strike="noStrike" kern="1200" dirty="0" smtClean="0">
                <a:solidFill>
                  <a:schemeClr val="tx1"/>
                </a:solidFill>
                <a:effectLst/>
                <a:latin typeface="+mn-lt"/>
                <a:ea typeface="+mn-ea"/>
                <a:cs typeface="+mn-cs"/>
                <a:hlinkClick r:id="rId18" tooltip="1845"/>
              </a:rPr>
              <a:t>1845</a:t>
            </a:r>
            <a:r>
              <a:rPr lang="cs-CZ" sz="1200" b="0" i="0" kern="1200" dirty="0" smtClean="0">
                <a:solidFill>
                  <a:schemeClr val="tx1"/>
                </a:solidFill>
                <a:effectLst/>
                <a:latin typeface="+mn-lt"/>
                <a:ea typeface="+mn-ea"/>
                <a:cs typeface="+mn-cs"/>
              </a:rPr>
              <a:t> nebo </a:t>
            </a:r>
            <a:r>
              <a:rPr lang="cs-CZ" sz="1200" b="0" i="0" kern="1200" dirty="0" err="1" smtClean="0">
                <a:solidFill>
                  <a:schemeClr val="tx1"/>
                </a:solidFill>
                <a:effectLst/>
                <a:latin typeface="+mn-lt"/>
                <a:ea typeface="+mn-ea"/>
                <a:cs typeface="+mn-cs"/>
              </a:rPr>
              <a:t>Berthelotovy</a:t>
            </a:r>
            <a:r>
              <a:rPr lang="cs-CZ" sz="1200" b="0" i="0" kern="1200" dirty="0" smtClean="0">
                <a:solidFill>
                  <a:schemeClr val="tx1"/>
                </a:solidFill>
                <a:effectLst/>
                <a:latin typeface="+mn-lt"/>
                <a:ea typeface="+mn-ea"/>
                <a:cs typeface="+mn-cs"/>
              </a:rPr>
              <a:t> syntézy </a:t>
            </a:r>
            <a:r>
              <a:rPr lang="cs-CZ" sz="1200" b="0" i="0" u="none" strike="noStrike" kern="1200" dirty="0" err="1" smtClean="0">
                <a:solidFill>
                  <a:schemeClr val="tx1"/>
                </a:solidFill>
                <a:effectLst/>
                <a:latin typeface="+mn-lt"/>
                <a:ea typeface="+mn-ea"/>
                <a:cs typeface="+mn-cs"/>
                <a:hlinkClick r:id="rId19" tooltip="Methan"/>
              </a:rPr>
              <a:t>methanu</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20" tooltip="Kyselina mravenčí"/>
              </a:rPr>
              <a:t>kyseliny mravenčí</a:t>
            </a:r>
            <a:r>
              <a:rPr lang="cs-CZ" sz="1200" b="0" i="0" kern="1200" dirty="0" smtClean="0">
                <a:solidFill>
                  <a:schemeClr val="tx1"/>
                </a:solidFill>
                <a:effectLst/>
                <a:latin typeface="+mn-lt"/>
                <a:ea typeface="+mn-ea"/>
                <a:cs typeface="+mn-cs"/>
              </a:rPr>
              <a:t>, </a:t>
            </a:r>
            <a:r>
              <a:rPr lang="cs-CZ" sz="1200" b="0" i="0" u="none" strike="noStrike" kern="1200" dirty="0" err="1" smtClean="0">
                <a:solidFill>
                  <a:schemeClr val="tx1"/>
                </a:solidFill>
                <a:effectLst/>
                <a:latin typeface="+mn-lt"/>
                <a:ea typeface="+mn-ea"/>
                <a:cs typeface="+mn-cs"/>
                <a:hlinkClick r:id="rId21" tooltip="Ethyn"/>
              </a:rPr>
              <a:t>ethynu</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22" tooltip="Benzen"/>
              </a:rPr>
              <a:t>benzenu</a:t>
            </a:r>
            <a:r>
              <a:rPr lang="cs-CZ" sz="1200" b="0" i="0" kern="1200" dirty="0" smtClean="0">
                <a:solidFill>
                  <a:schemeClr val="tx1"/>
                </a:solidFill>
                <a:effectLst/>
                <a:latin typeface="+mn-lt"/>
                <a:ea typeface="+mn-ea"/>
                <a:cs typeface="+mn-cs"/>
              </a:rPr>
              <a:t> během let </a:t>
            </a:r>
            <a:r>
              <a:rPr lang="cs-CZ" sz="1200" b="0" i="0" u="none" strike="noStrike" kern="1200" dirty="0" smtClean="0">
                <a:solidFill>
                  <a:schemeClr val="tx1"/>
                </a:solidFill>
                <a:effectLst/>
                <a:latin typeface="+mn-lt"/>
                <a:ea typeface="+mn-ea"/>
                <a:cs typeface="+mn-cs"/>
                <a:hlinkClick r:id="rId23" tooltip="1855"/>
              </a:rPr>
              <a:t>1855</a:t>
            </a:r>
            <a:r>
              <a:rPr lang="cs-CZ" sz="1200" b="0" i="0" kern="1200" dirty="0" smtClean="0">
                <a:solidFill>
                  <a:schemeClr val="tx1"/>
                </a:solidFill>
                <a:effectLst/>
                <a:latin typeface="+mn-lt"/>
                <a:ea typeface="+mn-ea"/>
                <a:cs typeface="+mn-cs"/>
              </a:rPr>
              <a:t> až </a:t>
            </a:r>
            <a:r>
              <a:rPr lang="cs-CZ" sz="1200" b="0" i="0" u="none" strike="noStrike" kern="1200" dirty="0" smtClean="0">
                <a:solidFill>
                  <a:schemeClr val="tx1"/>
                </a:solidFill>
                <a:effectLst/>
                <a:latin typeface="+mn-lt"/>
                <a:ea typeface="+mn-ea"/>
                <a:cs typeface="+mn-cs"/>
                <a:hlinkClick r:id="rId24" tooltip="1867"/>
              </a:rPr>
              <a:t>1867</a:t>
            </a:r>
            <a:r>
              <a:rPr lang="cs-CZ" sz="1200" b="0" i="0" kern="1200" dirty="0" smtClean="0">
                <a:solidFill>
                  <a:schemeClr val="tx1"/>
                </a:solidFill>
                <a:effectLst/>
                <a:latin typeface="+mn-lt"/>
                <a:ea typeface="+mn-ea"/>
                <a:cs typeface="+mn-cs"/>
              </a:rPr>
              <a:t>.</a:t>
            </a:r>
          </a:p>
          <a:p>
            <a:r>
              <a:rPr lang="cs-CZ" sz="1200" b="0" i="0" kern="1200" dirty="0" smtClean="0">
                <a:solidFill>
                  <a:schemeClr val="tx1"/>
                </a:solidFill>
                <a:effectLst/>
                <a:latin typeface="+mn-lt"/>
                <a:ea typeface="+mn-ea"/>
                <a:cs typeface="+mn-cs"/>
              </a:rPr>
              <a:t>Zjištěním, že </a:t>
            </a:r>
            <a:r>
              <a:rPr lang="cs-CZ" sz="1200" b="0" i="0" u="none" strike="noStrike" kern="1200" dirty="0" smtClean="0">
                <a:solidFill>
                  <a:schemeClr val="tx1"/>
                </a:solidFill>
                <a:effectLst/>
                <a:latin typeface="+mn-lt"/>
                <a:ea typeface="+mn-ea"/>
                <a:cs typeface="+mn-cs"/>
                <a:hlinkClick r:id="rId25" tooltip="Kyanatan amonný (stránka neexistuje)"/>
              </a:rPr>
              <a:t>kyanatan amonný</a:t>
            </a:r>
            <a:r>
              <a:rPr lang="cs-CZ" sz="1200" b="0" i="0" kern="1200" dirty="0" smtClean="0">
                <a:solidFill>
                  <a:schemeClr val="tx1"/>
                </a:solidFill>
                <a:effectLst/>
                <a:latin typeface="+mn-lt"/>
                <a:ea typeface="+mn-ea"/>
                <a:cs typeface="+mn-cs"/>
              </a:rPr>
              <a:t> se může přeměnit na močovinu vnitřní změnou struktury </a:t>
            </a:r>
            <a:r>
              <a:rPr lang="cs-CZ" sz="1200" b="0" i="0" u="none" strike="noStrike" kern="1200" dirty="0" smtClean="0">
                <a:solidFill>
                  <a:schemeClr val="tx1"/>
                </a:solidFill>
                <a:effectLst/>
                <a:latin typeface="+mn-lt"/>
                <a:ea typeface="+mn-ea"/>
                <a:cs typeface="+mn-cs"/>
                <a:hlinkClick r:id="rId26" tooltip="Atom"/>
              </a:rPr>
              <a:t>atomů</a:t>
            </a:r>
            <a:r>
              <a:rPr lang="cs-CZ" sz="1200" b="0" i="0" kern="1200" dirty="0" smtClean="0">
                <a:solidFill>
                  <a:schemeClr val="tx1"/>
                </a:solidFill>
                <a:effectLst/>
                <a:latin typeface="+mn-lt"/>
                <a:ea typeface="+mn-ea"/>
                <a:cs typeface="+mn-cs"/>
              </a:rPr>
              <a:t> bez změny hmotnosti, </a:t>
            </a:r>
            <a:r>
              <a:rPr lang="cs-CZ" sz="1200" b="0" i="0" kern="1200" dirty="0" err="1" smtClean="0">
                <a:solidFill>
                  <a:schemeClr val="tx1"/>
                </a:solidFill>
                <a:effectLst/>
                <a:latin typeface="+mn-lt"/>
                <a:ea typeface="+mn-ea"/>
                <a:cs typeface="+mn-cs"/>
              </a:rPr>
              <a:t>Wöhler</a:t>
            </a:r>
            <a:r>
              <a:rPr lang="cs-CZ" sz="1200" b="0" i="0" kern="1200" dirty="0" smtClean="0">
                <a:solidFill>
                  <a:schemeClr val="tx1"/>
                </a:solidFill>
                <a:effectLst/>
                <a:latin typeface="+mn-lt"/>
                <a:ea typeface="+mn-ea"/>
                <a:cs typeface="+mn-cs"/>
              </a:rPr>
              <a:t> prokázal jeden z prvních a nejlepších příkladů </a:t>
            </a:r>
            <a:r>
              <a:rPr lang="cs-CZ" sz="1200" b="0" i="0" u="none" strike="noStrike" kern="1200" dirty="0" smtClean="0">
                <a:solidFill>
                  <a:schemeClr val="tx1"/>
                </a:solidFill>
                <a:effectLst/>
                <a:latin typeface="+mn-lt"/>
                <a:ea typeface="+mn-ea"/>
                <a:cs typeface="+mn-cs"/>
                <a:hlinkClick r:id="rId27" tooltip="Izomerie"/>
              </a:rPr>
              <a:t>izomerie</a:t>
            </a:r>
            <a:r>
              <a:rPr lang="cs-CZ" sz="1200" b="0" i="0" kern="1200" dirty="0" smtClean="0">
                <a:solidFill>
                  <a:schemeClr val="tx1"/>
                </a:solidFill>
                <a:effectLst/>
                <a:latin typeface="+mn-lt"/>
                <a:ea typeface="+mn-ea"/>
                <a:cs typeface="+mn-cs"/>
              </a:rPr>
              <a:t>. Dva roky po syntéze močoviny, v roce </a:t>
            </a:r>
            <a:r>
              <a:rPr lang="cs-CZ" sz="1200" b="0" i="0" u="none" strike="noStrike" kern="1200" dirty="0" smtClean="0">
                <a:solidFill>
                  <a:schemeClr val="tx1"/>
                </a:solidFill>
                <a:effectLst/>
                <a:latin typeface="+mn-lt"/>
                <a:ea typeface="+mn-ea"/>
                <a:cs typeface="+mn-cs"/>
                <a:hlinkClick r:id="rId28" tooltip="1830"/>
              </a:rPr>
              <a:t>1830</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Wöhler</a:t>
            </a:r>
            <a:r>
              <a:rPr lang="cs-CZ" sz="1200" b="0" i="0" kern="1200" dirty="0" smtClean="0">
                <a:solidFill>
                  <a:schemeClr val="tx1"/>
                </a:solidFill>
                <a:effectLst/>
                <a:latin typeface="+mn-lt"/>
                <a:ea typeface="+mn-ea"/>
                <a:cs typeface="+mn-cs"/>
              </a:rPr>
              <a:t> publikuje společně s Justem von </a:t>
            </a:r>
            <a:r>
              <a:rPr lang="cs-CZ" sz="1200" b="0" i="0" kern="1200" dirty="0" err="1" smtClean="0">
                <a:solidFill>
                  <a:schemeClr val="tx1"/>
                </a:solidFill>
                <a:effectLst/>
                <a:latin typeface="+mn-lt"/>
                <a:ea typeface="+mn-ea"/>
                <a:cs typeface="+mn-cs"/>
              </a:rPr>
              <a:t>Liebigem</a:t>
            </a:r>
            <a:r>
              <a:rPr lang="cs-CZ" sz="1200" b="0" i="0" kern="1200" dirty="0" smtClean="0">
                <a:solidFill>
                  <a:schemeClr val="tx1"/>
                </a:solidFill>
                <a:effectLst/>
                <a:latin typeface="+mn-lt"/>
                <a:ea typeface="+mn-ea"/>
                <a:cs typeface="+mn-cs"/>
              </a:rPr>
              <a:t> výsledky výzkumu o kyselině </a:t>
            </a:r>
            <a:r>
              <a:rPr lang="cs-CZ" sz="1200" b="0" i="0" kern="1200" dirty="0" err="1" smtClean="0">
                <a:solidFill>
                  <a:schemeClr val="tx1"/>
                </a:solidFill>
                <a:effectLst/>
                <a:latin typeface="+mn-lt"/>
                <a:ea typeface="+mn-ea"/>
                <a:cs typeface="+mn-cs"/>
              </a:rPr>
              <a:t>kyanurové</a:t>
            </a:r>
            <a:r>
              <a:rPr lang="cs-CZ" sz="1200" b="0" i="0" kern="1200" dirty="0" smtClean="0">
                <a:solidFill>
                  <a:schemeClr val="tx1"/>
                </a:solidFill>
                <a:effectLst/>
                <a:latin typeface="+mn-lt"/>
                <a:ea typeface="+mn-ea"/>
                <a:cs typeface="+mn-cs"/>
              </a:rPr>
              <a:t>, kyanaté a močovině. </a:t>
            </a:r>
            <a:r>
              <a:rPr lang="cs-CZ" sz="1200" b="0" i="0" kern="1200" dirty="0" err="1" smtClean="0">
                <a:solidFill>
                  <a:schemeClr val="tx1"/>
                </a:solidFill>
                <a:effectLst/>
                <a:latin typeface="+mn-lt"/>
                <a:ea typeface="+mn-ea"/>
                <a:cs typeface="+mn-cs"/>
              </a:rPr>
              <a:t>Berzelius</a:t>
            </a:r>
            <a:r>
              <a:rPr lang="cs-CZ" sz="1200" b="0" i="0" kern="1200" dirty="0" smtClean="0">
                <a:solidFill>
                  <a:schemeClr val="tx1"/>
                </a:solidFill>
                <a:effectLst/>
                <a:latin typeface="+mn-lt"/>
                <a:ea typeface="+mn-ea"/>
                <a:cs typeface="+mn-cs"/>
              </a:rPr>
              <a:t> ji ve své zprávě pro Královskou švédskou akademii věd shledal nejvýznamnějším výzkumem toho roku. Výsledky byly na tehdejší dobu trochu nečekané a podaly další důkazy ve prospěch izomerie.</a:t>
            </a:r>
          </a:p>
          <a:p>
            <a:r>
              <a:rPr lang="cs-CZ" sz="1200" b="0" i="0" kern="1200" dirty="0" err="1" smtClean="0">
                <a:solidFill>
                  <a:schemeClr val="tx1"/>
                </a:solidFill>
                <a:effectLst/>
                <a:latin typeface="+mn-lt"/>
                <a:ea typeface="+mn-ea"/>
                <a:cs typeface="+mn-cs"/>
              </a:rPr>
              <a:t>Wöhler</a:t>
            </a:r>
            <a:r>
              <a:rPr lang="cs-CZ" sz="1200" b="0" i="0" kern="1200" dirty="0" smtClean="0">
                <a:solidFill>
                  <a:schemeClr val="tx1"/>
                </a:solidFill>
                <a:effectLst/>
                <a:latin typeface="+mn-lt"/>
                <a:ea typeface="+mn-ea"/>
                <a:cs typeface="+mn-cs"/>
              </a:rPr>
              <a:t> spolu s </a:t>
            </a:r>
            <a:r>
              <a:rPr lang="cs-CZ" sz="1200" b="0" i="0" kern="1200" dirty="0" err="1" smtClean="0">
                <a:solidFill>
                  <a:schemeClr val="tx1"/>
                </a:solidFill>
                <a:effectLst/>
                <a:latin typeface="+mn-lt"/>
                <a:ea typeface="+mn-ea"/>
                <a:cs typeface="+mn-cs"/>
              </a:rPr>
              <a:t>Liebigem</a:t>
            </a:r>
            <a:r>
              <a:rPr lang="cs-CZ" sz="1200" b="0" i="0" kern="1200" dirty="0" smtClean="0">
                <a:solidFill>
                  <a:schemeClr val="tx1"/>
                </a:solidFill>
                <a:effectLst/>
                <a:latin typeface="+mn-lt"/>
                <a:ea typeface="+mn-ea"/>
                <a:cs typeface="+mn-cs"/>
              </a:rPr>
              <a:t> zkoumal také benzoylové sloučeniny. Jejich práce objasnily teorii </a:t>
            </a:r>
            <a:r>
              <a:rPr lang="cs-CZ" sz="1200" b="0" i="0" u="none" strike="noStrike" kern="1200" dirty="0" smtClean="0">
                <a:solidFill>
                  <a:schemeClr val="tx1"/>
                </a:solidFill>
                <a:effectLst/>
                <a:latin typeface="+mn-lt"/>
                <a:ea typeface="+mn-ea"/>
                <a:cs typeface="+mn-cs"/>
                <a:hlinkClick r:id="rId29" tooltip="Radikál"/>
              </a:rPr>
              <a:t>radikálů</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30" tooltip="Substituce"/>
              </a:rPr>
              <a:t>substituce</a:t>
            </a:r>
            <a:r>
              <a:rPr lang="cs-CZ" sz="1200" b="0" i="0" kern="1200" dirty="0" smtClean="0">
                <a:solidFill>
                  <a:schemeClr val="tx1"/>
                </a:solidFill>
                <a:effectLst/>
                <a:latin typeface="+mn-lt"/>
                <a:ea typeface="+mn-ea"/>
                <a:cs typeface="+mn-cs"/>
              </a:rPr>
              <a:t> v chemických sloučeninách.</a:t>
            </a:r>
          </a:p>
          <a:p>
            <a:r>
              <a:rPr lang="cs-CZ" sz="1200" b="0" i="0" kern="1200" dirty="0" err="1" smtClean="0">
                <a:solidFill>
                  <a:schemeClr val="tx1"/>
                </a:solidFill>
                <a:effectLst/>
                <a:latin typeface="+mn-lt"/>
                <a:ea typeface="+mn-ea"/>
                <a:cs typeface="+mn-cs"/>
              </a:rPr>
              <a:t>Wöhler</a:t>
            </a:r>
            <a:r>
              <a:rPr lang="cs-CZ" sz="1200" b="0" i="0" kern="1200" dirty="0" smtClean="0">
                <a:solidFill>
                  <a:schemeClr val="tx1"/>
                </a:solidFill>
                <a:effectLst/>
                <a:latin typeface="+mn-lt"/>
                <a:ea typeface="+mn-ea"/>
                <a:cs typeface="+mn-cs"/>
              </a:rPr>
              <a:t> byl také spoluobjevitelem </a:t>
            </a:r>
            <a:r>
              <a:rPr lang="cs-CZ" sz="1200" b="0" i="0" u="none" strike="noStrike" kern="1200" dirty="0" smtClean="0">
                <a:solidFill>
                  <a:schemeClr val="tx1"/>
                </a:solidFill>
                <a:effectLst/>
                <a:latin typeface="+mn-lt"/>
                <a:ea typeface="+mn-ea"/>
                <a:cs typeface="+mn-cs"/>
                <a:hlinkClick r:id="rId31" tooltip="Beryllium"/>
              </a:rPr>
              <a:t>beryllia</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32" tooltip="Křemík"/>
              </a:rPr>
              <a:t>křemíku</a:t>
            </a:r>
            <a:r>
              <a:rPr lang="cs-CZ" sz="1200" b="0" i="0" kern="1200" dirty="0" smtClean="0">
                <a:solidFill>
                  <a:schemeClr val="tx1"/>
                </a:solidFill>
                <a:effectLst/>
                <a:latin typeface="+mn-lt"/>
                <a:ea typeface="+mn-ea"/>
                <a:cs typeface="+mn-cs"/>
              </a:rPr>
              <a:t>, karbidu vápníku a mnoha dalších prvků. Za zmínku stojí jeho objev </a:t>
            </a:r>
            <a:r>
              <a:rPr lang="cs-CZ" sz="1200" b="0" i="0" u="none" strike="noStrike" kern="1200" dirty="0" smtClean="0">
                <a:solidFill>
                  <a:schemeClr val="tx1"/>
                </a:solidFill>
                <a:effectLst/>
                <a:latin typeface="+mn-lt"/>
                <a:ea typeface="+mn-ea"/>
                <a:cs typeface="+mn-cs"/>
                <a:hlinkClick r:id="rId33" tooltip="Hliník"/>
              </a:rPr>
              <a:t>hliníku</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Wöhler</a:t>
            </a:r>
            <a:r>
              <a:rPr lang="cs-CZ" sz="1200" b="0" i="0" kern="1200" dirty="0" smtClean="0">
                <a:solidFill>
                  <a:schemeClr val="tx1"/>
                </a:solidFill>
                <a:effectLst/>
                <a:latin typeface="+mn-lt"/>
                <a:ea typeface="+mn-ea"/>
                <a:cs typeface="+mn-cs"/>
              </a:rPr>
              <a:t> ho získal z kysličníku hlinitého, přestože se před ním o to samé bez úspěchu pokoušeli Davy, </a:t>
            </a:r>
            <a:r>
              <a:rPr lang="cs-CZ" sz="1200" b="0" i="0" kern="1200" dirty="0" err="1" smtClean="0">
                <a:solidFill>
                  <a:schemeClr val="tx1"/>
                </a:solidFill>
                <a:effectLst/>
                <a:latin typeface="+mn-lt"/>
                <a:ea typeface="+mn-ea"/>
                <a:cs typeface="+mn-cs"/>
              </a:rPr>
              <a:t>Oerstedt</a:t>
            </a:r>
            <a:r>
              <a:rPr lang="cs-CZ" sz="1200" b="0" i="0" kern="1200" dirty="0" smtClean="0">
                <a:solidFill>
                  <a:schemeClr val="tx1"/>
                </a:solidFill>
                <a:effectLst/>
                <a:latin typeface="+mn-lt"/>
                <a:ea typeface="+mn-ea"/>
                <a:cs typeface="+mn-cs"/>
              </a:rPr>
              <a:t> a </a:t>
            </a:r>
            <a:r>
              <a:rPr lang="cs-CZ" sz="1200" b="0" i="0" kern="1200" dirty="0" err="1" smtClean="0">
                <a:solidFill>
                  <a:schemeClr val="tx1"/>
                </a:solidFill>
                <a:effectLst/>
                <a:latin typeface="+mn-lt"/>
                <a:ea typeface="+mn-ea"/>
                <a:cs typeface="+mn-cs"/>
              </a:rPr>
              <a:t>Berzelius</a:t>
            </a:r>
            <a:r>
              <a:rPr lang="cs-CZ" sz="1200" b="0" i="0" kern="1200" dirty="0" smtClean="0">
                <a:solidFill>
                  <a:schemeClr val="tx1"/>
                </a:solidFill>
                <a:effectLst/>
                <a:latin typeface="+mn-lt"/>
                <a:ea typeface="+mn-ea"/>
                <a:cs typeface="+mn-cs"/>
              </a:rPr>
              <a:t>. Dále se mu podařilo izolovat </a:t>
            </a:r>
            <a:r>
              <a:rPr lang="cs-CZ" sz="1200" b="0" i="0" u="none" strike="noStrike" kern="1200" dirty="0" smtClean="0">
                <a:solidFill>
                  <a:schemeClr val="tx1"/>
                </a:solidFill>
                <a:effectLst/>
                <a:latin typeface="+mn-lt"/>
                <a:ea typeface="+mn-ea"/>
                <a:cs typeface="+mn-cs"/>
                <a:hlinkClick r:id="rId34" tooltip="Yttrium"/>
              </a:rPr>
              <a:t>yttrium</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31" tooltip="Beryllium"/>
              </a:rPr>
              <a:t>beryllium</a:t>
            </a:r>
            <a:r>
              <a:rPr lang="cs-CZ" sz="1200" b="0" i="0" kern="1200" dirty="0" smtClean="0">
                <a:solidFill>
                  <a:schemeClr val="tx1"/>
                </a:solidFill>
                <a:effectLst/>
                <a:latin typeface="+mn-lt"/>
                <a:ea typeface="+mn-ea"/>
                <a:cs typeface="+mn-cs"/>
              </a:rPr>
              <a:t> a zjistil, že </a:t>
            </a:r>
            <a:r>
              <a:rPr lang="cs-CZ" sz="1200" b="0" i="0" u="none" strike="noStrike" kern="1200" dirty="0" smtClean="0">
                <a:solidFill>
                  <a:schemeClr val="tx1"/>
                </a:solidFill>
                <a:effectLst/>
                <a:latin typeface="+mn-lt"/>
                <a:ea typeface="+mn-ea"/>
                <a:cs typeface="+mn-cs"/>
                <a:hlinkClick r:id="rId32" tooltip="Křemík"/>
              </a:rPr>
              <a:t>křemík</a:t>
            </a:r>
            <a:r>
              <a:rPr lang="cs-CZ" sz="1200" b="0" i="0" kern="1200" dirty="0" smtClean="0">
                <a:solidFill>
                  <a:schemeClr val="tx1"/>
                </a:solidFill>
                <a:effectLst/>
                <a:latin typeface="+mn-lt"/>
                <a:ea typeface="+mn-ea"/>
                <a:cs typeface="+mn-cs"/>
              </a:rPr>
              <a:t> může být z získán ve formě krystalů. V dalších letech přispěl svými pokusy k objevu </a:t>
            </a:r>
            <a:r>
              <a:rPr lang="cs-CZ" sz="1200" b="0" i="0" u="none" strike="noStrike" kern="1200" dirty="0" smtClean="0">
                <a:solidFill>
                  <a:schemeClr val="tx1"/>
                </a:solidFill>
                <a:effectLst/>
                <a:latin typeface="+mn-lt"/>
                <a:ea typeface="+mn-ea"/>
                <a:cs typeface="+mn-cs"/>
                <a:hlinkClick r:id="rId35" tooltip="Titan (prvek)"/>
              </a:rPr>
              <a:t>titanu</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36" tooltip="Vanad"/>
              </a:rPr>
              <a:t>vanadu</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37" tooltip="Niob"/>
              </a:rPr>
              <a:t>niobu</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38" tooltip="Tantal"/>
              </a:rPr>
              <a:t>tantalu</a:t>
            </a:r>
            <a:r>
              <a:rPr lang="cs-CZ" sz="1200" b="0" i="0" kern="1200" dirty="0" smtClean="0">
                <a:solidFill>
                  <a:schemeClr val="tx1"/>
                </a:solidFill>
                <a:effectLst/>
                <a:latin typeface="+mn-lt"/>
                <a:ea typeface="+mn-ea"/>
                <a:cs typeface="+mn-cs"/>
              </a:rPr>
              <a:t> i </a:t>
            </a:r>
            <a:r>
              <a:rPr lang="cs-CZ" sz="1200" b="0" i="0" u="none" strike="noStrike" kern="1200" dirty="0" smtClean="0">
                <a:solidFill>
                  <a:schemeClr val="tx1"/>
                </a:solidFill>
                <a:effectLst/>
                <a:latin typeface="+mn-lt"/>
                <a:ea typeface="+mn-ea"/>
                <a:cs typeface="+mn-cs"/>
                <a:hlinkClick r:id="rId39" tooltip="Uran (prvek)"/>
              </a:rPr>
              <a:t>uranu</a:t>
            </a:r>
            <a:r>
              <a:rPr lang="cs-CZ" sz="1200" b="0" i="0" kern="1200" dirty="0" smtClean="0">
                <a:solidFill>
                  <a:schemeClr val="tx1"/>
                </a:solidFill>
                <a:effectLst/>
                <a:latin typeface="+mn-lt"/>
                <a:ea typeface="+mn-ea"/>
                <a:cs typeface="+mn-cs"/>
              </a:rPr>
              <a:t>. Dále uspěl při pokusu získat čistý </a:t>
            </a:r>
            <a:r>
              <a:rPr lang="cs-CZ" sz="1200" b="0" i="0" u="none" strike="noStrike" kern="1200" dirty="0" smtClean="0">
                <a:solidFill>
                  <a:schemeClr val="tx1"/>
                </a:solidFill>
                <a:effectLst/>
                <a:latin typeface="+mn-lt"/>
                <a:ea typeface="+mn-ea"/>
                <a:cs typeface="+mn-cs"/>
                <a:hlinkClick r:id="rId40" tooltip="Nikl"/>
              </a:rPr>
              <a:t>nikl</a:t>
            </a:r>
            <a:r>
              <a:rPr lang="cs-CZ" sz="1200" b="0" i="0" kern="1200" dirty="0" smtClean="0">
                <a:solidFill>
                  <a:schemeClr val="tx1"/>
                </a:solidFill>
                <a:effectLst/>
                <a:latin typeface="+mn-lt"/>
                <a:ea typeface="+mn-ea"/>
                <a:cs typeface="+mn-cs"/>
              </a:rPr>
              <a:t> a se dvěma svými přáteli založil v </a:t>
            </a:r>
            <a:r>
              <a:rPr lang="cs-CZ" sz="1200" b="0" i="0" u="none" strike="noStrike" kern="1200" dirty="0" err="1" smtClean="0">
                <a:solidFill>
                  <a:schemeClr val="tx1"/>
                </a:solidFill>
                <a:effectLst/>
                <a:latin typeface="+mn-lt"/>
                <a:ea typeface="+mn-ea"/>
                <a:cs typeface="+mn-cs"/>
                <a:hlinkClick r:id="rId41" tooltip="Kassel"/>
              </a:rPr>
              <a:t>Kasselu</a:t>
            </a:r>
            <a:r>
              <a:rPr lang="cs-CZ" sz="1200" b="0" i="0" kern="1200" dirty="0" smtClean="0">
                <a:solidFill>
                  <a:schemeClr val="tx1"/>
                </a:solidFill>
                <a:effectLst/>
                <a:latin typeface="+mn-lt"/>
                <a:ea typeface="+mn-ea"/>
                <a:cs typeface="+mn-cs"/>
              </a:rPr>
              <a:t> továrnu na jeho výrobu. Studoval také chinony, </a:t>
            </a:r>
            <a:r>
              <a:rPr lang="cs-CZ" sz="1200" b="0" i="0" u="none" strike="noStrike" kern="1200" dirty="0" smtClean="0">
                <a:solidFill>
                  <a:schemeClr val="tx1"/>
                </a:solidFill>
                <a:effectLst/>
                <a:latin typeface="+mn-lt"/>
                <a:ea typeface="+mn-ea"/>
                <a:cs typeface="+mn-cs"/>
                <a:hlinkClick r:id="rId42" tooltip="Alkaloidy"/>
              </a:rPr>
              <a:t>alkaloidy</a:t>
            </a:r>
            <a:r>
              <a:rPr lang="cs-CZ" sz="1200" b="0" i="0" kern="1200" dirty="0" smtClean="0">
                <a:solidFill>
                  <a:schemeClr val="tx1"/>
                </a:solidFill>
                <a:effectLst/>
                <a:latin typeface="+mn-lt"/>
                <a:ea typeface="+mn-ea"/>
                <a:cs typeface="+mn-cs"/>
              </a:rPr>
              <a:t> i </a:t>
            </a:r>
            <a:r>
              <a:rPr lang="cs-CZ" sz="1200" b="0" i="0" u="none" strike="noStrike" kern="1200" dirty="0" smtClean="0">
                <a:solidFill>
                  <a:schemeClr val="tx1"/>
                </a:solidFill>
                <a:effectLst/>
                <a:latin typeface="+mn-lt"/>
                <a:ea typeface="+mn-ea"/>
                <a:cs typeface="+mn-cs"/>
                <a:hlinkClick r:id="rId21" tooltip="Ethyn"/>
              </a:rPr>
              <a:t>acetylen</a:t>
            </a:r>
            <a:r>
              <a:rPr lang="cs-CZ" sz="1200" b="0" i="0" kern="1200" dirty="0" smtClean="0">
                <a:solidFill>
                  <a:schemeClr val="tx1"/>
                </a:solidFill>
                <a:effectLst/>
                <a:latin typeface="+mn-lt"/>
                <a:ea typeface="+mn-ea"/>
                <a:cs typeface="+mn-cs"/>
              </a:rPr>
              <a:t>.</a:t>
            </a:r>
          </a:p>
          <a:p>
            <a:endParaRPr lang="cs-CZ" dirty="0"/>
          </a:p>
        </p:txBody>
      </p:sp>
      <p:sp>
        <p:nvSpPr>
          <p:cNvPr id="4" name="Zástupný symbol pro číslo snímku 3"/>
          <p:cNvSpPr>
            <a:spLocks noGrp="1"/>
          </p:cNvSpPr>
          <p:nvPr>
            <p:ph type="sldNum" sz="quarter" idx="10"/>
          </p:nvPr>
        </p:nvSpPr>
        <p:spPr/>
        <p:txBody>
          <a:bodyPr/>
          <a:lstStyle/>
          <a:p>
            <a:fld id="{C6FD8AB6-3496-423D-AF6E-2552B9774789}" type="slidenum">
              <a:rPr lang="cs-CZ" smtClean="0"/>
              <a:t>11</a:t>
            </a:fld>
            <a:endParaRPr lang="cs-CZ"/>
          </a:p>
        </p:txBody>
      </p:sp>
    </p:spTree>
    <p:extLst>
      <p:ext uri="{BB962C8B-B14F-4D97-AF65-F5344CB8AC3E}">
        <p14:creationId xmlns:p14="http://schemas.microsoft.com/office/powerpoint/2010/main" val="492860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Největší význam má </a:t>
            </a:r>
            <a:r>
              <a:rPr lang="cs-CZ" sz="1200" b="0" i="0" kern="1200" dirty="0" err="1" smtClean="0">
                <a:solidFill>
                  <a:schemeClr val="tx1"/>
                </a:solidFill>
                <a:effectLst/>
                <a:latin typeface="+mn-lt"/>
                <a:ea typeface="+mn-ea"/>
                <a:cs typeface="+mn-cs"/>
              </a:rPr>
              <a:t>Wöhlerova</a:t>
            </a:r>
            <a:r>
              <a:rPr lang="cs-CZ" sz="1200" b="0" i="0" kern="1200" dirty="0" smtClean="0">
                <a:solidFill>
                  <a:schemeClr val="tx1"/>
                </a:solidFill>
                <a:effectLst/>
                <a:latin typeface="+mn-lt"/>
                <a:ea typeface="+mn-ea"/>
                <a:cs typeface="+mn-cs"/>
              </a:rPr>
              <a:t> práce v oblasti </a:t>
            </a:r>
            <a:r>
              <a:rPr lang="cs-CZ" sz="1200" b="0" i="0" u="none" strike="noStrike" kern="1200" dirty="0" smtClean="0">
                <a:solidFill>
                  <a:schemeClr val="tx1"/>
                </a:solidFill>
                <a:effectLst/>
                <a:latin typeface="+mn-lt"/>
                <a:ea typeface="+mn-ea"/>
                <a:cs typeface="+mn-cs"/>
                <a:hlinkClick r:id="rId3" tooltip="Organické chemie (stránka neexistuje)"/>
              </a:rPr>
              <a:t>organické chemie</a:t>
            </a:r>
            <a:r>
              <a:rPr lang="cs-CZ" sz="1200" b="0" i="0" kern="1200" dirty="0" smtClean="0">
                <a:solidFill>
                  <a:schemeClr val="tx1"/>
                </a:solidFill>
                <a:effectLst/>
                <a:latin typeface="+mn-lt"/>
                <a:ea typeface="+mn-ea"/>
                <a:cs typeface="+mn-cs"/>
              </a:rPr>
              <a:t>, roku </a:t>
            </a:r>
            <a:r>
              <a:rPr lang="cs-CZ" sz="1200" b="0" i="0" u="none" strike="noStrike" kern="1200" dirty="0" smtClean="0">
                <a:solidFill>
                  <a:schemeClr val="tx1"/>
                </a:solidFill>
                <a:effectLst/>
                <a:latin typeface="+mn-lt"/>
                <a:ea typeface="+mn-ea"/>
                <a:cs typeface="+mn-cs"/>
                <a:hlinkClick r:id="rId4" tooltip="1828"/>
              </a:rPr>
              <a:t>1828</a:t>
            </a:r>
            <a:r>
              <a:rPr lang="cs-CZ" sz="1200" b="0" i="0" kern="1200" dirty="0" smtClean="0">
                <a:solidFill>
                  <a:schemeClr val="tx1"/>
                </a:solidFill>
                <a:effectLst/>
                <a:latin typeface="+mn-lt"/>
                <a:ea typeface="+mn-ea"/>
                <a:cs typeface="+mn-cs"/>
              </a:rPr>
              <a:t> se mu podařilo </a:t>
            </a:r>
            <a:r>
              <a:rPr lang="cs-CZ" sz="1200" b="0" i="0" u="none" strike="noStrike" kern="1200" dirty="0" smtClean="0">
                <a:solidFill>
                  <a:schemeClr val="tx1"/>
                </a:solidFill>
                <a:effectLst/>
                <a:latin typeface="+mn-lt"/>
                <a:ea typeface="+mn-ea"/>
                <a:cs typeface="+mn-cs"/>
                <a:hlinkClick r:id="rId5" tooltip="Chemická syntéza"/>
              </a:rPr>
              <a:t>syntetizovat</a:t>
            </a:r>
            <a:r>
              <a:rPr lang="cs-CZ" sz="1200" b="0" i="0" kern="1200" dirty="0" smtClean="0">
                <a:solidFill>
                  <a:schemeClr val="tx1"/>
                </a:solidFill>
                <a:effectLst/>
                <a:latin typeface="+mn-lt"/>
                <a:ea typeface="+mn-ea"/>
                <a:cs typeface="+mn-cs"/>
              </a:rPr>
              <a:t> zahříváním kyanatanu amonného </a:t>
            </a:r>
            <a:r>
              <a:rPr lang="cs-CZ" sz="1200" b="0" i="0" u="none" strike="noStrike" kern="1200" dirty="0" smtClean="0">
                <a:solidFill>
                  <a:schemeClr val="tx1"/>
                </a:solidFill>
                <a:effectLst/>
                <a:latin typeface="+mn-lt"/>
                <a:ea typeface="+mn-ea"/>
                <a:cs typeface="+mn-cs"/>
                <a:hlinkClick r:id="rId6" tooltip="Močovina"/>
              </a:rPr>
              <a:t>močovinu</a:t>
            </a:r>
            <a:r>
              <a:rPr lang="cs-CZ" sz="1200" b="0" i="0" kern="1200" dirty="0" smtClean="0">
                <a:solidFill>
                  <a:schemeClr val="tx1"/>
                </a:solidFill>
                <a:effectLst/>
                <a:latin typeface="+mn-lt"/>
                <a:ea typeface="+mn-ea"/>
                <a:cs typeface="+mn-cs"/>
              </a:rPr>
              <a:t>, látku pomocí níž vylučují savci ze svého těla nepotřebný </a:t>
            </a:r>
            <a:r>
              <a:rPr lang="cs-CZ" sz="1200" b="0" i="0" u="none" strike="noStrike" kern="1200" dirty="0" smtClean="0">
                <a:solidFill>
                  <a:schemeClr val="tx1"/>
                </a:solidFill>
                <a:effectLst/>
                <a:latin typeface="+mn-lt"/>
                <a:ea typeface="+mn-ea"/>
                <a:cs typeface="+mn-cs"/>
                <a:hlinkClick r:id="rId7" tooltip="Dusík"/>
              </a:rPr>
              <a:t>dusík</a:t>
            </a:r>
            <a:r>
              <a:rPr lang="cs-CZ" sz="1200" b="0" i="0" kern="1200" dirty="0" smtClean="0">
                <a:solidFill>
                  <a:schemeClr val="tx1"/>
                </a:solidFill>
                <a:effectLst/>
                <a:latin typeface="+mn-lt"/>
                <a:ea typeface="+mn-ea"/>
                <a:cs typeface="+mn-cs"/>
              </a:rPr>
              <a:t>, což je dnes považováno za milník konce vitalistických představ. V tehdejší době převládal názor označovaný jako </a:t>
            </a:r>
            <a:r>
              <a:rPr lang="cs-CZ" sz="1200" b="0" i="0" u="none" strike="noStrike" kern="1200" dirty="0" smtClean="0">
                <a:solidFill>
                  <a:schemeClr val="tx1"/>
                </a:solidFill>
                <a:effectLst/>
                <a:latin typeface="+mn-lt"/>
                <a:ea typeface="+mn-ea"/>
                <a:cs typeface="+mn-cs"/>
                <a:hlinkClick r:id="rId8" tooltip="Vitalismus"/>
              </a:rPr>
              <a:t>vitalismus</a:t>
            </a:r>
            <a:r>
              <a:rPr lang="cs-CZ" sz="1200" b="0" i="0" kern="1200" dirty="0" smtClean="0">
                <a:solidFill>
                  <a:schemeClr val="tx1"/>
                </a:solidFill>
                <a:effectLst/>
                <a:latin typeface="+mn-lt"/>
                <a:ea typeface="+mn-ea"/>
                <a:cs typeface="+mn-cs"/>
              </a:rPr>
              <a:t>, který tvrdil, že ke vzniku organických látek je třeba jakási vitální síla (lat. vis </a:t>
            </a:r>
            <a:r>
              <a:rPr lang="cs-CZ" sz="1200" b="0" i="0" kern="1200" dirty="0" err="1" smtClean="0">
                <a:solidFill>
                  <a:schemeClr val="tx1"/>
                </a:solidFill>
                <a:effectLst/>
                <a:latin typeface="+mn-lt"/>
                <a:ea typeface="+mn-ea"/>
                <a:cs typeface="+mn-cs"/>
              </a:rPr>
              <a:t>vitalis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fran</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Élan</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vital</a:t>
            </a:r>
            <a:r>
              <a:rPr lang="cs-CZ" sz="1200" b="0" i="0" kern="1200" dirty="0" smtClean="0">
                <a:solidFill>
                  <a:schemeClr val="tx1"/>
                </a:solidFill>
                <a:effectLst/>
                <a:latin typeface="+mn-lt"/>
                <a:ea typeface="+mn-ea"/>
                <a:cs typeface="+mn-cs"/>
              </a:rPr>
              <a:t>) a nelze je z tohoto důvodu uměle připravit v laboratoři. Mezi zastánce této teorie patřili </a:t>
            </a:r>
            <a:r>
              <a:rPr lang="cs-CZ" sz="1200" b="0" i="0" u="none" strike="noStrike" kern="1200" dirty="0" err="1" smtClean="0">
                <a:solidFill>
                  <a:schemeClr val="tx1"/>
                </a:solidFill>
                <a:effectLst/>
                <a:latin typeface="+mn-lt"/>
                <a:ea typeface="+mn-ea"/>
                <a:cs typeface="+mn-cs"/>
                <a:hlinkClick r:id="rId9" tooltip="Jöns Jacob Berzelius"/>
              </a:rPr>
              <a:t>Jöns</a:t>
            </a:r>
            <a:r>
              <a:rPr lang="cs-CZ" sz="1200" b="0" i="0" u="none" strike="noStrike" kern="1200" dirty="0" smtClean="0">
                <a:solidFill>
                  <a:schemeClr val="tx1"/>
                </a:solidFill>
                <a:effectLst/>
                <a:latin typeface="+mn-lt"/>
                <a:ea typeface="+mn-ea"/>
                <a:cs typeface="+mn-cs"/>
                <a:hlinkClick r:id="rId9" tooltip="Jöns Jacob Berzelius"/>
              </a:rPr>
              <a:t> </a:t>
            </a:r>
            <a:r>
              <a:rPr lang="cs-CZ" sz="1200" b="0" i="0" u="none" strike="noStrike" kern="1200" dirty="0" err="1" smtClean="0">
                <a:solidFill>
                  <a:schemeClr val="tx1"/>
                </a:solidFill>
                <a:effectLst/>
                <a:latin typeface="+mn-lt"/>
                <a:ea typeface="+mn-ea"/>
                <a:cs typeface="+mn-cs"/>
                <a:hlinkClick r:id="rId9" tooltip="Jöns Jacob Berzelius"/>
              </a:rPr>
              <a:t>Jacob</a:t>
            </a:r>
            <a:r>
              <a:rPr lang="cs-CZ" sz="1200" b="0" i="0" u="none" strike="noStrike" kern="1200" dirty="0" smtClean="0">
                <a:solidFill>
                  <a:schemeClr val="tx1"/>
                </a:solidFill>
                <a:effectLst/>
                <a:latin typeface="+mn-lt"/>
                <a:ea typeface="+mn-ea"/>
                <a:cs typeface="+mn-cs"/>
                <a:hlinkClick r:id="rId9" tooltip="Jöns Jacob Berzelius"/>
              </a:rPr>
              <a:t> </a:t>
            </a:r>
            <a:r>
              <a:rPr lang="cs-CZ" sz="1200" b="0" i="0" u="none" strike="noStrike" kern="1200" dirty="0" err="1" smtClean="0">
                <a:solidFill>
                  <a:schemeClr val="tx1"/>
                </a:solidFill>
                <a:effectLst/>
                <a:latin typeface="+mn-lt"/>
                <a:ea typeface="+mn-ea"/>
                <a:cs typeface="+mn-cs"/>
                <a:hlinkClick r:id="rId9" tooltip="Jöns Jacob Berzelius"/>
              </a:rPr>
              <a:t>Berzelius</a:t>
            </a:r>
            <a:r>
              <a:rPr lang="cs-CZ" sz="1200" b="0" i="0" kern="1200" dirty="0" smtClean="0">
                <a:solidFill>
                  <a:schemeClr val="tx1"/>
                </a:solidFill>
                <a:effectLst/>
                <a:latin typeface="+mn-lt"/>
                <a:ea typeface="+mn-ea"/>
                <a:cs typeface="+mn-cs"/>
              </a:rPr>
              <a:t> a francouzský chemik </a:t>
            </a:r>
            <a:r>
              <a:rPr lang="cs-CZ" sz="1200" b="0" i="0" kern="1200" dirty="0" err="1" smtClean="0">
                <a:solidFill>
                  <a:schemeClr val="tx1"/>
                </a:solidFill>
                <a:effectLst/>
                <a:latin typeface="+mn-lt"/>
                <a:ea typeface="+mn-ea"/>
                <a:cs typeface="+mn-cs"/>
              </a:rPr>
              <a:t>Gerhardt</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Berzelius</a:t>
            </a:r>
            <a:r>
              <a:rPr lang="cs-CZ" sz="1200" b="0" i="0" kern="1200" dirty="0" smtClean="0">
                <a:solidFill>
                  <a:schemeClr val="tx1"/>
                </a:solidFill>
                <a:effectLst/>
                <a:latin typeface="+mn-lt"/>
                <a:ea typeface="+mn-ea"/>
                <a:cs typeface="+mn-cs"/>
              </a:rPr>
              <a:t> tento názor vyslovil ve svém díle z roku </a:t>
            </a:r>
            <a:r>
              <a:rPr lang="cs-CZ" sz="1200" b="0" i="0" u="none" strike="noStrike" kern="1200" dirty="0" smtClean="0">
                <a:solidFill>
                  <a:schemeClr val="tx1"/>
                </a:solidFill>
                <a:effectLst/>
                <a:latin typeface="+mn-lt"/>
                <a:ea typeface="+mn-ea"/>
                <a:cs typeface="+mn-cs"/>
                <a:hlinkClick r:id="rId10" tooltip="1807"/>
              </a:rPr>
              <a:t>1807</a:t>
            </a:r>
            <a:r>
              <a:rPr lang="cs-CZ" sz="1200" b="0" i="0" kern="1200" dirty="0" smtClean="0">
                <a:solidFill>
                  <a:schemeClr val="tx1"/>
                </a:solidFill>
                <a:effectLst/>
                <a:latin typeface="+mn-lt"/>
                <a:ea typeface="+mn-ea"/>
                <a:cs typeface="+mn-cs"/>
              </a:rPr>
              <a:t> a jako první se pokusil shrnout tehdejší poznatky a vysvětlit odlišnosti látek izolovaných z živé přírody. Vitalistická teorie byla v souladu s tehdejším převládajícím názorem, v němž dominovala církevní ideologie a lidskému poznání nedostupné síly. Ale již v roce </a:t>
            </a:r>
            <a:r>
              <a:rPr lang="cs-CZ" sz="1200" b="0" i="0" u="none" strike="noStrike" kern="1200" dirty="0" smtClean="0">
                <a:solidFill>
                  <a:schemeClr val="tx1"/>
                </a:solidFill>
                <a:effectLst/>
                <a:latin typeface="+mn-lt"/>
                <a:ea typeface="+mn-ea"/>
                <a:cs typeface="+mn-cs"/>
                <a:hlinkClick r:id="rId11" tooltip="1783"/>
              </a:rPr>
              <a:t>1783</a:t>
            </a:r>
            <a:r>
              <a:rPr lang="cs-CZ" sz="1200" b="0" i="0" kern="1200" dirty="0" smtClean="0">
                <a:solidFill>
                  <a:schemeClr val="tx1"/>
                </a:solidFill>
                <a:effectLst/>
                <a:latin typeface="+mn-lt"/>
                <a:ea typeface="+mn-ea"/>
                <a:cs typeface="+mn-cs"/>
              </a:rPr>
              <a:t> se </a:t>
            </a:r>
            <a:r>
              <a:rPr lang="cs-CZ" sz="1200" b="0" i="0" u="none" strike="noStrike" kern="1200" dirty="0" err="1" smtClean="0">
                <a:solidFill>
                  <a:schemeClr val="tx1"/>
                </a:solidFill>
                <a:effectLst/>
                <a:latin typeface="+mn-lt"/>
                <a:ea typeface="+mn-ea"/>
                <a:cs typeface="+mn-cs"/>
                <a:hlinkClick r:id="rId12" tooltip="Carl Wilhelm Scheele"/>
              </a:rPr>
              <a:t>Scheelemu</a:t>
            </a:r>
            <a:r>
              <a:rPr lang="cs-CZ" sz="1200" b="0" i="0" kern="1200" dirty="0" smtClean="0">
                <a:solidFill>
                  <a:schemeClr val="tx1"/>
                </a:solidFill>
                <a:effectLst/>
                <a:latin typeface="+mn-lt"/>
                <a:ea typeface="+mn-ea"/>
                <a:cs typeface="+mn-cs"/>
              </a:rPr>
              <a:t> podařilo připravit </a:t>
            </a:r>
            <a:r>
              <a:rPr lang="cs-CZ" sz="1200" b="0" i="0" u="none" strike="noStrike" kern="1200" dirty="0" smtClean="0">
                <a:solidFill>
                  <a:schemeClr val="tx1"/>
                </a:solidFill>
                <a:effectLst/>
                <a:latin typeface="+mn-lt"/>
                <a:ea typeface="+mn-ea"/>
                <a:cs typeface="+mn-cs"/>
                <a:hlinkClick r:id="rId13" tooltip="Kyanovodík"/>
              </a:rPr>
              <a:t>kyanovodík</a:t>
            </a:r>
            <a:r>
              <a:rPr lang="cs-CZ" sz="1200" b="0" i="0" kern="1200" dirty="0" smtClean="0">
                <a:solidFill>
                  <a:schemeClr val="tx1"/>
                </a:solidFill>
                <a:effectLst/>
                <a:latin typeface="+mn-lt"/>
                <a:ea typeface="+mn-ea"/>
                <a:cs typeface="+mn-cs"/>
              </a:rPr>
              <a:t> a Gay-</a:t>
            </a:r>
            <a:r>
              <a:rPr lang="cs-CZ" sz="1200" b="0" i="0" kern="1200" dirty="0" err="1" smtClean="0">
                <a:solidFill>
                  <a:schemeClr val="tx1"/>
                </a:solidFill>
                <a:effectLst/>
                <a:latin typeface="+mn-lt"/>
                <a:ea typeface="+mn-ea"/>
                <a:cs typeface="+mn-cs"/>
              </a:rPr>
              <a:t>Lussacovi</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14" tooltip="Dikyan"/>
              </a:rPr>
              <a:t>dikyan</a:t>
            </a:r>
            <a:r>
              <a:rPr lang="cs-CZ" sz="1200" b="0" i="0" kern="1200" dirty="0" smtClean="0">
                <a:solidFill>
                  <a:schemeClr val="tx1"/>
                </a:solidFill>
                <a:effectLst/>
                <a:latin typeface="+mn-lt"/>
                <a:ea typeface="+mn-ea"/>
                <a:cs typeface="+mn-cs"/>
              </a:rPr>
              <a:t>, z něhož pak </a:t>
            </a:r>
            <a:r>
              <a:rPr lang="cs-CZ" sz="1200" b="0" i="0" kern="1200" dirty="0" err="1" smtClean="0">
                <a:solidFill>
                  <a:schemeClr val="tx1"/>
                </a:solidFill>
                <a:effectLst/>
                <a:latin typeface="+mn-lt"/>
                <a:ea typeface="+mn-ea"/>
                <a:cs typeface="+mn-cs"/>
              </a:rPr>
              <a:t>Wöhler</a:t>
            </a:r>
            <a:r>
              <a:rPr lang="cs-CZ" sz="1200" b="0" i="0" kern="1200" dirty="0" smtClean="0">
                <a:solidFill>
                  <a:schemeClr val="tx1"/>
                </a:solidFill>
                <a:effectLst/>
                <a:latin typeface="+mn-lt"/>
                <a:ea typeface="+mn-ea"/>
                <a:cs typeface="+mn-cs"/>
              </a:rPr>
              <a:t> připravil roku </a:t>
            </a:r>
            <a:r>
              <a:rPr lang="cs-CZ" sz="1200" b="0" i="0" u="none" strike="noStrike" kern="1200" dirty="0" smtClean="0">
                <a:solidFill>
                  <a:schemeClr val="tx1"/>
                </a:solidFill>
                <a:effectLst/>
                <a:latin typeface="+mn-lt"/>
                <a:ea typeface="+mn-ea"/>
                <a:cs typeface="+mn-cs"/>
                <a:hlinkClick r:id="rId15" tooltip="1824"/>
              </a:rPr>
              <a:t>1824</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16" tooltip="Kyselina šťavelová"/>
              </a:rPr>
              <a:t>kyselinu šťavelovou</a:t>
            </a:r>
            <a:r>
              <a:rPr lang="cs-CZ" sz="1200" b="0" i="0" kern="1200" dirty="0" smtClean="0">
                <a:solidFill>
                  <a:schemeClr val="tx1"/>
                </a:solidFill>
                <a:effectLst/>
                <a:latin typeface="+mn-lt"/>
                <a:ea typeface="+mn-ea"/>
                <a:cs typeface="+mn-cs"/>
              </a:rPr>
              <a:t> – v podstatě lze říct, že syntetizovat organické látky bylo možné již před </a:t>
            </a:r>
            <a:r>
              <a:rPr lang="cs-CZ" sz="1200" b="0" i="0" kern="1200" dirty="0" err="1" smtClean="0">
                <a:solidFill>
                  <a:schemeClr val="tx1"/>
                </a:solidFill>
                <a:effectLst/>
                <a:latin typeface="+mn-lt"/>
                <a:ea typeface="+mn-ea"/>
                <a:cs typeface="+mn-cs"/>
              </a:rPr>
              <a:t>Wöhlerovou</a:t>
            </a:r>
            <a:r>
              <a:rPr lang="cs-CZ" sz="1200" b="0" i="0" kern="1200" dirty="0" smtClean="0">
                <a:solidFill>
                  <a:schemeClr val="tx1"/>
                </a:solidFill>
                <a:effectLst/>
                <a:latin typeface="+mn-lt"/>
                <a:ea typeface="+mn-ea"/>
                <a:cs typeface="+mn-cs"/>
              </a:rPr>
              <a:t> syntézou močoviny, a tak se vitalisté museli bránit proti každému experimentu, který prokazoval nesprávnost jejich teorie. Po </a:t>
            </a:r>
            <a:r>
              <a:rPr lang="cs-CZ" sz="1200" b="0" i="0" kern="1200" dirty="0" err="1" smtClean="0">
                <a:solidFill>
                  <a:schemeClr val="tx1"/>
                </a:solidFill>
                <a:effectLst/>
                <a:latin typeface="+mn-lt"/>
                <a:ea typeface="+mn-ea"/>
                <a:cs typeface="+mn-cs"/>
              </a:rPr>
              <a:t>Wöhlerově</a:t>
            </a:r>
            <a:r>
              <a:rPr lang="cs-CZ" sz="1200" b="0" i="0" kern="1200" dirty="0" smtClean="0">
                <a:solidFill>
                  <a:schemeClr val="tx1"/>
                </a:solidFill>
                <a:effectLst/>
                <a:latin typeface="+mn-lt"/>
                <a:ea typeface="+mn-ea"/>
                <a:cs typeface="+mn-cs"/>
              </a:rPr>
              <a:t> úspěchu se dokonce uchýlili k tvrzení, že močovinu nelze považovat za „pravou organickou“ sloučeninu, jelikož jde jen o odpadní produkt živého organismu. Nicméně ani sám </a:t>
            </a:r>
            <a:r>
              <a:rPr lang="cs-CZ" sz="1200" b="0" i="0" kern="1200" dirty="0" err="1" smtClean="0">
                <a:solidFill>
                  <a:schemeClr val="tx1"/>
                </a:solidFill>
                <a:effectLst/>
                <a:latin typeface="+mn-lt"/>
                <a:ea typeface="+mn-ea"/>
                <a:cs typeface="+mn-cs"/>
              </a:rPr>
              <a:t>Wöhler</a:t>
            </a:r>
            <a:r>
              <a:rPr lang="cs-CZ" sz="1200" b="0" i="0" kern="1200" dirty="0" smtClean="0">
                <a:solidFill>
                  <a:schemeClr val="tx1"/>
                </a:solidFill>
                <a:effectLst/>
                <a:latin typeface="+mn-lt"/>
                <a:ea typeface="+mn-ea"/>
                <a:cs typeface="+mn-cs"/>
              </a:rPr>
              <a:t>, který sice připisoval syntéze močoviny značný význam, ale spíš díky skutečnosti, že šlo o syntézu organické sloučeniny z anorganické látky, ji nepovažoval za dostatečný argument vyvracející platnost vitalistické teorie. Ke konečnému odmítnutí vitalistické teorie tak došlo později v důsledku syntéz dalších organických sloučenin jako byla např. syntéza </a:t>
            </a:r>
            <a:r>
              <a:rPr lang="cs-CZ" sz="1200" b="0" i="0" u="none" strike="noStrike" kern="1200" dirty="0" smtClean="0">
                <a:solidFill>
                  <a:schemeClr val="tx1"/>
                </a:solidFill>
                <a:effectLst/>
                <a:latin typeface="+mn-lt"/>
                <a:ea typeface="+mn-ea"/>
                <a:cs typeface="+mn-cs"/>
                <a:hlinkClick r:id="rId17" tooltip="Kyselina octová"/>
              </a:rPr>
              <a:t>kyseliny octové</a:t>
            </a:r>
            <a:r>
              <a:rPr lang="cs-CZ" sz="1200" b="0" i="0" kern="1200" dirty="0" smtClean="0">
                <a:solidFill>
                  <a:schemeClr val="tx1"/>
                </a:solidFill>
                <a:effectLst/>
                <a:latin typeface="+mn-lt"/>
                <a:ea typeface="+mn-ea"/>
                <a:cs typeface="+mn-cs"/>
              </a:rPr>
              <a:t> provedená </a:t>
            </a:r>
            <a:r>
              <a:rPr lang="cs-CZ" sz="1200" b="0" i="0" kern="1200" dirty="0" err="1" smtClean="0">
                <a:solidFill>
                  <a:schemeClr val="tx1"/>
                </a:solidFill>
                <a:effectLst/>
                <a:latin typeface="+mn-lt"/>
                <a:ea typeface="+mn-ea"/>
                <a:cs typeface="+mn-cs"/>
              </a:rPr>
              <a:t>Kolbem</a:t>
            </a:r>
            <a:r>
              <a:rPr lang="cs-CZ" sz="1200" b="0" i="0" kern="1200" dirty="0" smtClean="0">
                <a:solidFill>
                  <a:schemeClr val="tx1"/>
                </a:solidFill>
                <a:effectLst/>
                <a:latin typeface="+mn-lt"/>
                <a:ea typeface="+mn-ea"/>
                <a:cs typeface="+mn-cs"/>
              </a:rPr>
              <a:t> roku </a:t>
            </a:r>
            <a:r>
              <a:rPr lang="cs-CZ" sz="1200" b="0" i="0" u="none" strike="noStrike" kern="1200" dirty="0" smtClean="0">
                <a:solidFill>
                  <a:schemeClr val="tx1"/>
                </a:solidFill>
                <a:effectLst/>
                <a:latin typeface="+mn-lt"/>
                <a:ea typeface="+mn-ea"/>
                <a:cs typeface="+mn-cs"/>
                <a:hlinkClick r:id="rId18" tooltip="1845"/>
              </a:rPr>
              <a:t>1845</a:t>
            </a:r>
            <a:r>
              <a:rPr lang="cs-CZ" sz="1200" b="0" i="0" kern="1200" dirty="0" smtClean="0">
                <a:solidFill>
                  <a:schemeClr val="tx1"/>
                </a:solidFill>
                <a:effectLst/>
                <a:latin typeface="+mn-lt"/>
                <a:ea typeface="+mn-ea"/>
                <a:cs typeface="+mn-cs"/>
              </a:rPr>
              <a:t> nebo </a:t>
            </a:r>
            <a:r>
              <a:rPr lang="cs-CZ" sz="1200" b="0" i="0" kern="1200" dirty="0" err="1" smtClean="0">
                <a:solidFill>
                  <a:schemeClr val="tx1"/>
                </a:solidFill>
                <a:effectLst/>
                <a:latin typeface="+mn-lt"/>
                <a:ea typeface="+mn-ea"/>
                <a:cs typeface="+mn-cs"/>
              </a:rPr>
              <a:t>Berthelotovy</a:t>
            </a:r>
            <a:r>
              <a:rPr lang="cs-CZ" sz="1200" b="0" i="0" kern="1200" dirty="0" smtClean="0">
                <a:solidFill>
                  <a:schemeClr val="tx1"/>
                </a:solidFill>
                <a:effectLst/>
                <a:latin typeface="+mn-lt"/>
                <a:ea typeface="+mn-ea"/>
                <a:cs typeface="+mn-cs"/>
              </a:rPr>
              <a:t> syntézy </a:t>
            </a:r>
            <a:r>
              <a:rPr lang="cs-CZ" sz="1200" b="0" i="0" u="none" strike="noStrike" kern="1200" dirty="0" err="1" smtClean="0">
                <a:solidFill>
                  <a:schemeClr val="tx1"/>
                </a:solidFill>
                <a:effectLst/>
                <a:latin typeface="+mn-lt"/>
                <a:ea typeface="+mn-ea"/>
                <a:cs typeface="+mn-cs"/>
                <a:hlinkClick r:id="rId19" tooltip="Methan"/>
              </a:rPr>
              <a:t>methanu</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20" tooltip="Kyselina mravenčí"/>
              </a:rPr>
              <a:t>kyseliny mravenčí</a:t>
            </a:r>
            <a:r>
              <a:rPr lang="cs-CZ" sz="1200" b="0" i="0" kern="1200" dirty="0" smtClean="0">
                <a:solidFill>
                  <a:schemeClr val="tx1"/>
                </a:solidFill>
                <a:effectLst/>
                <a:latin typeface="+mn-lt"/>
                <a:ea typeface="+mn-ea"/>
                <a:cs typeface="+mn-cs"/>
              </a:rPr>
              <a:t>, </a:t>
            </a:r>
            <a:r>
              <a:rPr lang="cs-CZ" sz="1200" b="0" i="0" u="none" strike="noStrike" kern="1200" dirty="0" err="1" smtClean="0">
                <a:solidFill>
                  <a:schemeClr val="tx1"/>
                </a:solidFill>
                <a:effectLst/>
                <a:latin typeface="+mn-lt"/>
                <a:ea typeface="+mn-ea"/>
                <a:cs typeface="+mn-cs"/>
                <a:hlinkClick r:id="rId21" tooltip="Ethyn"/>
              </a:rPr>
              <a:t>ethynu</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22" tooltip="Benzen"/>
              </a:rPr>
              <a:t>benzenu</a:t>
            </a:r>
            <a:r>
              <a:rPr lang="cs-CZ" sz="1200" b="0" i="0" kern="1200" dirty="0" smtClean="0">
                <a:solidFill>
                  <a:schemeClr val="tx1"/>
                </a:solidFill>
                <a:effectLst/>
                <a:latin typeface="+mn-lt"/>
                <a:ea typeface="+mn-ea"/>
                <a:cs typeface="+mn-cs"/>
              </a:rPr>
              <a:t> během let </a:t>
            </a:r>
            <a:r>
              <a:rPr lang="cs-CZ" sz="1200" b="0" i="0" u="none" strike="noStrike" kern="1200" dirty="0" smtClean="0">
                <a:solidFill>
                  <a:schemeClr val="tx1"/>
                </a:solidFill>
                <a:effectLst/>
                <a:latin typeface="+mn-lt"/>
                <a:ea typeface="+mn-ea"/>
                <a:cs typeface="+mn-cs"/>
                <a:hlinkClick r:id="rId23" tooltip="1855"/>
              </a:rPr>
              <a:t>1855</a:t>
            </a:r>
            <a:r>
              <a:rPr lang="cs-CZ" sz="1200" b="0" i="0" kern="1200" dirty="0" smtClean="0">
                <a:solidFill>
                  <a:schemeClr val="tx1"/>
                </a:solidFill>
                <a:effectLst/>
                <a:latin typeface="+mn-lt"/>
                <a:ea typeface="+mn-ea"/>
                <a:cs typeface="+mn-cs"/>
              </a:rPr>
              <a:t> až </a:t>
            </a:r>
            <a:r>
              <a:rPr lang="cs-CZ" sz="1200" b="0" i="0" u="none" strike="noStrike" kern="1200" dirty="0" smtClean="0">
                <a:solidFill>
                  <a:schemeClr val="tx1"/>
                </a:solidFill>
                <a:effectLst/>
                <a:latin typeface="+mn-lt"/>
                <a:ea typeface="+mn-ea"/>
                <a:cs typeface="+mn-cs"/>
                <a:hlinkClick r:id="rId24" tooltip="1867"/>
              </a:rPr>
              <a:t>1867</a:t>
            </a:r>
            <a:r>
              <a:rPr lang="cs-CZ" sz="1200" b="0" i="0" kern="1200" dirty="0" smtClean="0">
                <a:solidFill>
                  <a:schemeClr val="tx1"/>
                </a:solidFill>
                <a:effectLst/>
                <a:latin typeface="+mn-lt"/>
                <a:ea typeface="+mn-ea"/>
                <a:cs typeface="+mn-cs"/>
              </a:rPr>
              <a:t>.</a:t>
            </a:r>
          </a:p>
          <a:p>
            <a:r>
              <a:rPr lang="cs-CZ" sz="1200" b="0" i="0" kern="1200" dirty="0" smtClean="0">
                <a:solidFill>
                  <a:schemeClr val="tx1"/>
                </a:solidFill>
                <a:effectLst/>
                <a:latin typeface="+mn-lt"/>
                <a:ea typeface="+mn-ea"/>
                <a:cs typeface="+mn-cs"/>
              </a:rPr>
              <a:t>Zjištěním, že </a:t>
            </a:r>
            <a:r>
              <a:rPr lang="cs-CZ" sz="1200" b="0" i="0" u="none" strike="noStrike" kern="1200" dirty="0" smtClean="0">
                <a:solidFill>
                  <a:schemeClr val="tx1"/>
                </a:solidFill>
                <a:effectLst/>
                <a:latin typeface="+mn-lt"/>
                <a:ea typeface="+mn-ea"/>
                <a:cs typeface="+mn-cs"/>
                <a:hlinkClick r:id="rId25" tooltip="Kyanatan amonný (stránka neexistuje)"/>
              </a:rPr>
              <a:t>kyanatan amonný</a:t>
            </a:r>
            <a:r>
              <a:rPr lang="cs-CZ" sz="1200" b="0" i="0" kern="1200" dirty="0" smtClean="0">
                <a:solidFill>
                  <a:schemeClr val="tx1"/>
                </a:solidFill>
                <a:effectLst/>
                <a:latin typeface="+mn-lt"/>
                <a:ea typeface="+mn-ea"/>
                <a:cs typeface="+mn-cs"/>
              </a:rPr>
              <a:t> se může přeměnit na močovinu vnitřní změnou struktury </a:t>
            </a:r>
            <a:r>
              <a:rPr lang="cs-CZ" sz="1200" b="0" i="0" u="none" strike="noStrike" kern="1200" dirty="0" smtClean="0">
                <a:solidFill>
                  <a:schemeClr val="tx1"/>
                </a:solidFill>
                <a:effectLst/>
                <a:latin typeface="+mn-lt"/>
                <a:ea typeface="+mn-ea"/>
                <a:cs typeface="+mn-cs"/>
                <a:hlinkClick r:id="rId26" tooltip="Atom"/>
              </a:rPr>
              <a:t>atomů</a:t>
            </a:r>
            <a:r>
              <a:rPr lang="cs-CZ" sz="1200" b="0" i="0" kern="1200" dirty="0" smtClean="0">
                <a:solidFill>
                  <a:schemeClr val="tx1"/>
                </a:solidFill>
                <a:effectLst/>
                <a:latin typeface="+mn-lt"/>
                <a:ea typeface="+mn-ea"/>
                <a:cs typeface="+mn-cs"/>
              </a:rPr>
              <a:t> bez změny hmotnosti, </a:t>
            </a:r>
            <a:r>
              <a:rPr lang="cs-CZ" sz="1200" b="0" i="0" kern="1200" dirty="0" err="1" smtClean="0">
                <a:solidFill>
                  <a:schemeClr val="tx1"/>
                </a:solidFill>
                <a:effectLst/>
                <a:latin typeface="+mn-lt"/>
                <a:ea typeface="+mn-ea"/>
                <a:cs typeface="+mn-cs"/>
              </a:rPr>
              <a:t>Wöhler</a:t>
            </a:r>
            <a:r>
              <a:rPr lang="cs-CZ" sz="1200" b="0" i="0" kern="1200" dirty="0" smtClean="0">
                <a:solidFill>
                  <a:schemeClr val="tx1"/>
                </a:solidFill>
                <a:effectLst/>
                <a:latin typeface="+mn-lt"/>
                <a:ea typeface="+mn-ea"/>
                <a:cs typeface="+mn-cs"/>
              </a:rPr>
              <a:t> prokázal jeden z prvních a nejlepších příkladů </a:t>
            </a:r>
            <a:r>
              <a:rPr lang="cs-CZ" sz="1200" b="0" i="0" u="none" strike="noStrike" kern="1200" dirty="0" smtClean="0">
                <a:solidFill>
                  <a:schemeClr val="tx1"/>
                </a:solidFill>
                <a:effectLst/>
                <a:latin typeface="+mn-lt"/>
                <a:ea typeface="+mn-ea"/>
                <a:cs typeface="+mn-cs"/>
                <a:hlinkClick r:id="rId27" tooltip="Izomerie"/>
              </a:rPr>
              <a:t>izomerie</a:t>
            </a:r>
            <a:r>
              <a:rPr lang="cs-CZ" sz="1200" b="0" i="0" kern="1200" dirty="0" smtClean="0">
                <a:solidFill>
                  <a:schemeClr val="tx1"/>
                </a:solidFill>
                <a:effectLst/>
                <a:latin typeface="+mn-lt"/>
                <a:ea typeface="+mn-ea"/>
                <a:cs typeface="+mn-cs"/>
              </a:rPr>
              <a:t>. Dva roky po syntéze močoviny, v roce </a:t>
            </a:r>
            <a:r>
              <a:rPr lang="cs-CZ" sz="1200" b="0" i="0" u="none" strike="noStrike" kern="1200" dirty="0" smtClean="0">
                <a:solidFill>
                  <a:schemeClr val="tx1"/>
                </a:solidFill>
                <a:effectLst/>
                <a:latin typeface="+mn-lt"/>
                <a:ea typeface="+mn-ea"/>
                <a:cs typeface="+mn-cs"/>
                <a:hlinkClick r:id="rId28" tooltip="1830"/>
              </a:rPr>
              <a:t>1830</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Wöhler</a:t>
            </a:r>
            <a:r>
              <a:rPr lang="cs-CZ" sz="1200" b="0" i="0" kern="1200" dirty="0" smtClean="0">
                <a:solidFill>
                  <a:schemeClr val="tx1"/>
                </a:solidFill>
                <a:effectLst/>
                <a:latin typeface="+mn-lt"/>
                <a:ea typeface="+mn-ea"/>
                <a:cs typeface="+mn-cs"/>
              </a:rPr>
              <a:t> publikuje společně s Justem von </a:t>
            </a:r>
            <a:r>
              <a:rPr lang="cs-CZ" sz="1200" b="0" i="0" kern="1200" dirty="0" err="1" smtClean="0">
                <a:solidFill>
                  <a:schemeClr val="tx1"/>
                </a:solidFill>
                <a:effectLst/>
                <a:latin typeface="+mn-lt"/>
                <a:ea typeface="+mn-ea"/>
                <a:cs typeface="+mn-cs"/>
              </a:rPr>
              <a:t>Liebigem</a:t>
            </a:r>
            <a:r>
              <a:rPr lang="cs-CZ" sz="1200" b="0" i="0" kern="1200" dirty="0" smtClean="0">
                <a:solidFill>
                  <a:schemeClr val="tx1"/>
                </a:solidFill>
                <a:effectLst/>
                <a:latin typeface="+mn-lt"/>
                <a:ea typeface="+mn-ea"/>
                <a:cs typeface="+mn-cs"/>
              </a:rPr>
              <a:t> výsledky výzkumu o kyselině </a:t>
            </a:r>
            <a:r>
              <a:rPr lang="cs-CZ" sz="1200" b="0" i="0" kern="1200" dirty="0" err="1" smtClean="0">
                <a:solidFill>
                  <a:schemeClr val="tx1"/>
                </a:solidFill>
                <a:effectLst/>
                <a:latin typeface="+mn-lt"/>
                <a:ea typeface="+mn-ea"/>
                <a:cs typeface="+mn-cs"/>
              </a:rPr>
              <a:t>kyanurové</a:t>
            </a:r>
            <a:r>
              <a:rPr lang="cs-CZ" sz="1200" b="0" i="0" kern="1200" dirty="0" smtClean="0">
                <a:solidFill>
                  <a:schemeClr val="tx1"/>
                </a:solidFill>
                <a:effectLst/>
                <a:latin typeface="+mn-lt"/>
                <a:ea typeface="+mn-ea"/>
                <a:cs typeface="+mn-cs"/>
              </a:rPr>
              <a:t>, kyanaté a močovině. </a:t>
            </a:r>
            <a:r>
              <a:rPr lang="cs-CZ" sz="1200" b="0" i="0" kern="1200" dirty="0" err="1" smtClean="0">
                <a:solidFill>
                  <a:schemeClr val="tx1"/>
                </a:solidFill>
                <a:effectLst/>
                <a:latin typeface="+mn-lt"/>
                <a:ea typeface="+mn-ea"/>
                <a:cs typeface="+mn-cs"/>
              </a:rPr>
              <a:t>Berzelius</a:t>
            </a:r>
            <a:r>
              <a:rPr lang="cs-CZ" sz="1200" b="0" i="0" kern="1200" dirty="0" smtClean="0">
                <a:solidFill>
                  <a:schemeClr val="tx1"/>
                </a:solidFill>
                <a:effectLst/>
                <a:latin typeface="+mn-lt"/>
                <a:ea typeface="+mn-ea"/>
                <a:cs typeface="+mn-cs"/>
              </a:rPr>
              <a:t> ji ve své zprávě pro Královskou švédskou akademii věd shledal nejvýznamnějším výzkumem toho roku. Výsledky byly na tehdejší dobu trochu nečekané a podaly další důkazy ve prospěch izomerie.</a:t>
            </a:r>
          </a:p>
          <a:p>
            <a:r>
              <a:rPr lang="cs-CZ" sz="1200" b="0" i="0" kern="1200" dirty="0" err="1" smtClean="0">
                <a:solidFill>
                  <a:schemeClr val="tx1"/>
                </a:solidFill>
                <a:effectLst/>
                <a:latin typeface="+mn-lt"/>
                <a:ea typeface="+mn-ea"/>
                <a:cs typeface="+mn-cs"/>
              </a:rPr>
              <a:t>Wöhler</a:t>
            </a:r>
            <a:r>
              <a:rPr lang="cs-CZ" sz="1200" b="0" i="0" kern="1200" dirty="0" smtClean="0">
                <a:solidFill>
                  <a:schemeClr val="tx1"/>
                </a:solidFill>
                <a:effectLst/>
                <a:latin typeface="+mn-lt"/>
                <a:ea typeface="+mn-ea"/>
                <a:cs typeface="+mn-cs"/>
              </a:rPr>
              <a:t> spolu s </a:t>
            </a:r>
            <a:r>
              <a:rPr lang="cs-CZ" sz="1200" b="0" i="0" kern="1200" dirty="0" err="1" smtClean="0">
                <a:solidFill>
                  <a:schemeClr val="tx1"/>
                </a:solidFill>
                <a:effectLst/>
                <a:latin typeface="+mn-lt"/>
                <a:ea typeface="+mn-ea"/>
                <a:cs typeface="+mn-cs"/>
              </a:rPr>
              <a:t>Liebigem</a:t>
            </a:r>
            <a:r>
              <a:rPr lang="cs-CZ" sz="1200" b="0" i="0" kern="1200" dirty="0" smtClean="0">
                <a:solidFill>
                  <a:schemeClr val="tx1"/>
                </a:solidFill>
                <a:effectLst/>
                <a:latin typeface="+mn-lt"/>
                <a:ea typeface="+mn-ea"/>
                <a:cs typeface="+mn-cs"/>
              </a:rPr>
              <a:t> zkoumal také benzoylové sloučeniny. Jejich práce objasnily teorii </a:t>
            </a:r>
            <a:r>
              <a:rPr lang="cs-CZ" sz="1200" b="0" i="0" u="none" strike="noStrike" kern="1200" dirty="0" smtClean="0">
                <a:solidFill>
                  <a:schemeClr val="tx1"/>
                </a:solidFill>
                <a:effectLst/>
                <a:latin typeface="+mn-lt"/>
                <a:ea typeface="+mn-ea"/>
                <a:cs typeface="+mn-cs"/>
                <a:hlinkClick r:id="rId29" tooltip="Radikál"/>
              </a:rPr>
              <a:t>radikálů</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30" tooltip="Substituce"/>
              </a:rPr>
              <a:t>substituce</a:t>
            </a:r>
            <a:r>
              <a:rPr lang="cs-CZ" sz="1200" b="0" i="0" kern="1200" dirty="0" smtClean="0">
                <a:solidFill>
                  <a:schemeClr val="tx1"/>
                </a:solidFill>
                <a:effectLst/>
                <a:latin typeface="+mn-lt"/>
                <a:ea typeface="+mn-ea"/>
                <a:cs typeface="+mn-cs"/>
              </a:rPr>
              <a:t> v chemických sloučeninách.</a:t>
            </a:r>
          </a:p>
          <a:p>
            <a:r>
              <a:rPr lang="cs-CZ" sz="1200" b="0" i="0" kern="1200" dirty="0" err="1" smtClean="0">
                <a:solidFill>
                  <a:schemeClr val="tx1"/>
                </a:solidFill>
                <a:effectLst/>
                <a:latin typeface="+mn-lt"/>
                <a:ea typeface="+mn-ea"/>
                <a:cs typeface="+mn-cs"/>
              </a:rPr>
              <a:t>Wöhler</a:t>
            </a:r>
            <a:r>
              <a:rPr lang="cs-CZ" sz="1200" b="0" i="0" kern="1200" dirty="0" smtClean="0">
                <a:solidFill>
                  <a:schemeClr val="tx1"/>
                </a:solidFill>
                <a:effectLst/>
                <a:latin typeface="+mn-lt"/>
                <a:ea typeface="+mn-ea"/>
                <a:cs typeface="+mn-cs"/>
              </a:rPr>
              <a:t> byl také spoluobjevitelem </a:t>
            </a:r>
            <a:r>
              <a:rPr lang="cs-CZ" sz="1200" b="0" i="0" u="none" strike="noStrike" kern="1200" dirty="0" smtClean="0">
                <a:solidFill>
                  <a:schemeClr val="tx1"/>
                </a:solidFill>
                <a:effectLst/>
                <a:latin typeface="+mn-lt"/>
                <a:ea typeface="+mn-ea"/>
                <a:cs typeface="+mn-cs"/>
                <a:hlinkClick r:id="rId31" tooltip="Beryllium"/>
              </a:rPr>
              <a:t>beryllia</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32" tooltip="Křemík"/>
              </a:rPr>
              <a:t>křemíku</a:t>
            </a:r>
            <a:r>
              <a:rPr lang="cs-CZ" sz="1200" b="0" i="0" kern="1200" dirty="0" smtClean="0">
                <a:solidFill>
                  <a:schemeClr val="tx1"/>
                </a:solidFill>
                <a:effectLst/>
                <a:latin typeface="+mn-lt"/>
                <a:ea typeface="+mn-ea"/>
                <a:cs typeface="+mn-cs"/>
              </a:rPr>
              <a:t>, karbidu vápníku a mnoha dalších prvků. Za zmínku stojí jeho objev </a:t>
            </a:r>
            <a:r>
              <a:rPr lang="cs-CZ" sz="1200" b="0" i="0" u="none" strike="noStrike" kern="1200" dirty="0" smtClean="0">
                <a:solidFill>
                  <a:schemeClr val="tx1"/>
                </a:solidFill>
                <a:effectLst/>
                <a:latin typeface="+mn-lt"/>
                <a:ea typeface="+mn-ea"/>
                <a:cs typeface="+mn-cs"/>
                <a:hlinkClick r:id="rId33" tooltip="Hliník"/>
              </a:rPr>
              <a:t>hliníku</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Wöhler</a:t>
            </a:r>
            <a:r>
              <a:rPr lang="cs-CZ" sz="1200" b="0" i="0" kern="1200" dirty="0" smtClean="0">
                <a:solidFill>
                  <a:schemeClr val="tx1"/>
                </a:solidFill>
                <a:effectLst/>
                <a:latin typeface="+mn-lt"/>
                <a:ea typeface="+mn-ea"/>
                <a:cs typeface="+mn-cs"/>
              </a:rPr>
              <a:t> ho získal z kysličníku hlinitého, přestože se před ním o to samé bez úspěchu pokoušeli Davy, </a:t>
            </a:r>
            <a:r>
              <a:rPr lang="cs-CZ" sz="1200" b="0" i="0" kern="1200" dirty="0" err="1" smtClean="0">
                <a:solidFill>
                  <a:schemeClr val="tx1"/>
                </a:solidFill>
                <a:effectLst/>
                <a:latin typeface="+mn-lt"/>
                <a:ea typeface="+mn-ea"/>
                <a:cs typeface="+mn-cs"/>
              </a:rPr>
              <a:t>Oerstedt</a:t>
            </a:r>
            <a:r>
              <a:rPr lang="cs-CZ" sz="1200" b="0" i="0" kern="1200" dirty="0" smtClean="0">
                <a:solidFill>
                  <a:schemeClr val="tx1"/>
                </a:solidFill>
                <a:effectLst/>
                <a:latin typeface="+mn-lt"/>
                <a:ea typeface="+mn-ea"/>
                <a:cs typeface="+mn-cs"/>
              </a:rPr>
              <a:t> a </a:t>
            </a:r>
            <a:r>
              <a:rPr lang="cs-CZ" sz="1200" b="0" i="0" kern="1200" dirty="0" err="1" smtClean="0">
                <a:solidFill>
                  <a:schemeClr val="tx1"/>
                </a:solidFill>
                <a:effectLst/>
                <a:latin typeface="+mn-lt"/>
                <a:ea typeface="+mn-ea"/>
                <a:cs typeface="+mn-cs"/>
              </a:rPr>
              <a:t>Berzelius</a:t>
            </a:r>
            <a:r>
              <a:rPr lang="cs-CZ" sz="1200" b="0" i="0" kern="1200" dirty="0" smtClean="0">
                <a:solidFill>
                  <a:schemeClr val="tx1"/>
                </a:solidFill>
                <a:effectLst/>
                <a:latin typeface="+mn-lt"/>
                <a:ea typeface="+mn-ea"/>
                <a:cs typeface="+mn-cs"/>
              </a:rPr>
              <a:t>. Dále se mu podařilo izolovat </a:t>
            </a:r>
            <a:r>
              <a:rPr lang="cs-CZ" sz="1200" b="0" i="0" u="none" strike="noStrike" kern="1200" dirty="0" smtClean="0">
                <a:solidFill>
                  <a:schemeClr val="tx1"/>
                </a:solidFill>
                <a:effectLst/>
                <a:latin typeface="+mn-lt"/>
                <a:ea typeface="+mn-ea"/>
                <a:cs typeface="+mn-cs"/>
                <a:hlinkClick r:id="rId34" tooltip="Yttrium"/>
              </a:rPr>
              <a:t>yttrium</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31" tooltip="Beryllium"/>
              </a:rPr>
              <a:t>beryllium</a:t>
            </a:r>
            <a:r>
              <a:rPr lang="cs-CZ" sz="1200" b="0" i="0" kern="1200" dirty="0" smtClean="0">
                <a:solidFill>
                  <a:schemeClr val="tx1"/>
                </a:solidFill>
                <a:effectLst/>
                <a:latin typeface="+mn-lt"/>
                <a:ea typeface="+mn-ea"/>
                <a:cs typeface="+mn-cs"/>
              </a:rPr>
              <a:t> a zjistil, že </a:t>
            </a:r>
            <a:r>
              <a:rPr lang="cs-CZ" sz="1200" b="0" i="0" u="none" strike="noStrike" kern="1200" dirty="0" smtClean="0">
                <a:solidFill>
                  <a:schemeClr val="tx1"/>
                </a:solidFill>
                <a:effectLst/>
                <a:latin typeface="+mn-lt"/>
                <a:ea typeface="+mn-ea"/>
                <a:cs typeface="+mn-cs"/>
                <a:hlinkClick r:id="rId32" tooltip="Křemík"/>
              </a:rPr>
              <a:t>křemík</a:t>
            </a:r>
            <a:r>
              <a:rPr lang="cs-CZ" sz="1200" b="0" i="0" kern="1200" dirty="0" smtClean="0">
                <a:solidFill>
                  <a:schemeClr val="tx1"/>
                </a:solidFill>
                <a:effectLst/>
                <a:latin typeface="+mn-lt"/>
                <a:ea typeface="+mn-ea"/>
                <a:cs typeface="+mn-cs"/>
              </a:rPr>
              <a:t> může být z získán ve formě krystalů. V dalších letech přispěl svými pokusy k objevu </a:t>
            </a:r>
            <a:r>
              <a:rPr lang="cs-CZ" sz="1200" b="0" i="0" u="none" strike="noStrike" kern="1200" dirty="0" smtClean="0">
                <a:solidFill>
                  <a:schemeClr val="tx1"/>
                </a:solidFill>
                <a:effectLst/>
                <a:latin typeface="+mn-lt"/>
                <a:ea typeface="+mn-ea"/>
                <a:cs typeface="+mn-cs"/>
                <a:hlinkClick r:id="rId35" tooltip="Titan (prvek)"/>
              </a:rPr>
              <a:t>titanu</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36" tooltip="Vanad"/>
              </a:rPr>
              <a:t>vanadu</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37" tooltip="Niob"/>
              </a:rPr>
              <a:t>niobu</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38" tooltip="Tantal"/>
              </a:rPr>
              <a:t>tantalu</a:t>
            </a:r>
            <a:r>
              <a:rPr lang="cs-CZ" sz="1200" b="0" i="0" kern="1200" dirty="0" smtClean="0">
                <a:solidFill>
                  <a:schemeClr val="tx1"/>
                </a:solidFill>
                <a:effectLst/>
                <a:latin typeface="+mn-lt"/>
                <a:ea typeface="+mn-ea"/>
                <a:cs typeface="+mn-cs"/>
              </a:rPr>
              <a:t> i </a:t>
            </a:r>
            <a:r>
              <a:rPr lang="cs-CZ" sz="1200" b="0" i="0" u="none" strike="noStrike" kern="1200" dirty="0" smtClean="0">
                <a:solidFill>
                  <a:schemeClr val="tx1"/>
                </a:solidFill>
                <a:effectLst/>
                <a:latin typeface="+mn-lt"/>
                <a:ea typeface="+mn-ea"/>
                <a:cs typeface="+mn-cs"/>
                <a:hlinkClick r:id="rId39" tooltip="Uran (prvek)"/>
              </a:rPr>
              <a:t>uranu</a:t>
            </a:r>
            <a:r>
              <a:rPr lang="cs-CZ" sz="1200" b="0" i="0" kern="1200" dirty="0" smtClean="0">
                <a:solidFill>
                  <a:schemeClr val="tx1"/>
                </a:solidFill>
                <a:effectLst/>
                <a:latin typeface="+mn-lt"/>
                <a:ea typeface="+mn-ea"/>
                <a:cs typeface="+mn-cs"/>
              </a:rPr>
              <a:t>. Dále uspěl při pokusu získat čistý </a:t>
            </a:r>
            <a:r>
              <a:rPr lang="cs-CZ" sz="1200" b="0" i="0" u="none" strike="noStrike" kern="1200" dirty="0" smtClean="0">
                <a:solidFill>
                  <a:schemeClr val="tx1"/>
                </a:solidFill>
                <a:effectLst/>
                <a:latin typeface="+mn-lt"/>
                <a:ea typeface="+mn-ea"/>
                <a:cs typeface="+mn-cs"/>
                <a:hlinkClick r:id="rId40" tooltip="Nikl"/>
              </a:rPr>
              <a:t>nikl</a:t>
            </a:r>
            <a:r>
              <a:rPr lang="cs-CZ" sz="1200" b="0" i="0" kern="1200" dirty="0" smtClean="0">
                <a:solidFill>
                  <a:schemeClr val="tx1"/>
                </a:solidFill>
                <a:effectLst/>
                <a:latin typeface="+mn-lt"/>
                <a:ea typeface="+mn-ea"/>
                <a:cs typeface="+mn-cs"/>
              </a:rPr>
              <a:t> a se dvěma svými přáteli založil v </a:t>
            </a:r>
            <a:r>
              <a:rPr lang="cs-CZ" sz="1200" b="0" i="0" u="none" strike="noStrike" kern="1200" dirty="0" err="1" smtClean="0">
                <a:solidFill>
                  <a:schemeClr val="tx1"/>
                </a:solidFill>
                <a:effectLst/>
                <a:latin typeface="+mn-lt"/>
                <a:ea typeface="+mn-ea"/>
                <a:cs typeface="+mn-cs"/>
                <a:hlinkClick r:id="rId41" tooltip="Kassel"/>
              </a:rPr>
              <a:t>Kasselu</a:t>
            </a:r>
            <a:r>
              <a:rPr lang="cs-CZ" sz="1200" b="0" i="0" kern="1200" dirty="0" smtClean="0">
                <a:solidFill>
                  <a:schemeClr val="tx1"/>
                </a:solidFill>
                <a:effectLst/>
                <a:latin typeface="+mn-lt"/>
                <a:ea typeface="+mn-ea"/>
                <a:cs typeface="+mn-cs"/>
              </a:rPr>
              <a:t> továrnu na jeho výrobu. Studoval také chinony, </a:t>
            </a:r>
            <a:r>
              <a:rPr lang="cs-CZ" sz="1200" b="0" i="0" u="none" strike="noStrike" kern="1200" dirty="0" smtClean="0">
                <a:solidFill>
                  <a:schemeClr val="tx1"/>
                </a:solidFill>
                <a:effectLst/>
                <a:latin typeface="+mn-lt"/>
                <a:ea typeface="+mn-ea"/>
                <a:cs typeface="+mn-cs"/>
                <a:hlinkClick r:id="rId42" tooltip="Alkaloidy"/>
              </a:rPr>
              <a:t>alkaloidy</a:t>
            </a:r>
            <a:r>
              <a:rPr lang="cs-CZ" sz="1200" b="0" i="0" kern="1200" dirty="0" smtClean="0">
                <a:solidFill>
                  <a:schemeClr val="tx1"/>
                </a:solidFill>
                <a:effectLst/>
                <a:latin typeface="+mn-lt"/>
                <a:ea typeface="+mn-ea"/>
                <a:cs typeface="+mn-cs"/>
              </a:rPr>
              <a:t> i </a:t>
            </a:r>
            <a:r>
              <a:rPr lang="cs-CZ" sz="1200" b="0" i="0" u="none" strike="noStrike" kern="1200" dirty="0" smtClean="0">
                <a:solidFill>
                  <a:schemeClr val="tx1"/>
                </a:solidFill>
                <a:effectLst/>
                <a:latin typeface="+mn-lt"/>
                <a:ea typeface="+mn-ea"/>
                <a:cs typeface="+mn-cs"/>
                <a:hlinkClick r:id="rId21" tooltip="Ethyn"/>
              </a:rPr>
              <a:t>acetylen</a:t>
            </a:r>
            <a:r>
              <a:rPr lang="cs-CZ" sz="1200" b="0" i="0" kern="1200" dirty="0" smtClean="0">
                <a:solidFill>
                  <a:schemeClr val="tx1"/>
                </a:solidFill>
                <a:effectLst/>
                <a:latin typeface="+mn-lt"/>
                <a:ea typeface="+mn-ea"/>
                <a:cs typeface="+mn-cs"/>
              </a:rPr>
              <a:t>.</a:t>
            </a:r>
          </a:p>
          <a:p>
            <a:endParaRPr lang="cs-CZ" dirty="0"/>
          </a:p>
        </p:txBody>
      </p:sp>
      <p:sp>
        <p:nvSpPr>
          <p:cNvPr id="4" name="Zástupný symbol pro číslo snímku 3"/>
          <p:cNvSpPr>
            <a:spLocks noGrp="1"/>
          </p:cNvSpPr>
          <p:nvPr>
            <p:ph type="sldNum" sz="quarter" idx="10"/>
          </p:nvPr>
        </p:nvSpPr>
        <p:spPr/>
        <p:txBody>
          <a:bodyPr/>
          <a:lstStyle/>
          <a:p>
            <a:fld id="{C6FD8AB6-3496-423D-AF6E-2552B9774789}" type="slidenum">
              <a:rPr lang="cs-CZ" smtClean="0"/>
              <a:t>12</a:t>
            </a:fld>
            <a:endParaRPr lang="cs-CZ"/>
          </a:p>
        </p:txBody>
      </p:sp>
    </p:spTree>
    <p:extLst>
      <p:ext uri="{BB962C8B-B14F-4D97-AF65-F5344CB8AC3E}">
        <p14:creationId xmlns:p14="http://schemas.microsoft.com/office/powerpoint/2010/main" val="2124822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Největší význam má </a:t>
            </a:r>
            <a:r>
              <a:rPr lang="cs-CZ" sz="1200" b="0" i="0" kern="1200" dirty="0" err="1" smtClean="0">
                <a:solidFill>
                  <a:schemeClr val="tx1"/>
                </a:solidFill>
                <a:effectLst/>
                <a:latin typeface="+mn-lt"/>
                <a:ea typeface="+mn-ea"/>
                <a:cs typeface="+mn-cs"/>
              </a:rPr>
              <a:t>Wöhlerova</a:t>
            </a:r>
            <a:r>
              <a:rPr lang="cs-CZ" sz="1200" b="0" i="0" kern="1200" dirty="0" smtClean="0">
                <a:solidFill>
                  <a:schemeClr val="tx1"/>
                </a:solidFill>
                <a:effectLst/>
                <a:latin typeface="+mn-lt"/>
                <a:ea typeface="+mn-ea"/>
                <a:cs typeface="+mn-cs"/>
              </a:rPr>
              <a:t> práce v oblasti </a:t>
            </a:r>
            <a:r>
              <a:rPr lang="cs-CZ" sz="1200" b="0" i="0" u="none" strike="noStrike" kern="1200" dirty="0" smtClean="0">
                <a:solidFill>
                  <a:schemeClr val="tx1"/>
                </a:solidFill>
                <a:effectLst/>
                <a:latin typeface="+mn-lt"/>
                <a:ea typeface="+mn-ea"/>
                <a:cs typeface="+mn-cs"/>
                <a:hlinkClick r:id="rId3" tooltip="Organické chemie (stránka neexistuje)"/>
              </a:rPr>
              <a:t>organické chemie</a:t>
            </a:r>
            <a:r>
              <a:rPr lang="cs-CZ" sz="1200" b="0" i="0" kern="1200" dirty="0" smtClean="0">
                <a:solidFill>
                  <a:schemeClr val="tx1"/>
                </a:solidFill>
                <a:effectLst/>
                <a:latin typeface="+mn-lt"/>
                <a:ea typeface="+mn-ea"/>
                <a:cs typeface="+mn-cs"/>
              </a:rPr>
              <a:t>, roku </a:t>
            </a:r>
            <a:r>
              <a:rPr lang="cs-CZ" sz="1200" b="0" i="0" u="none" strike="noStrike" kern="1200" dirty="0" smtClean="0">
                <a:solidFill>
                  <a:schemeClr val="tx1"/>
                </a:solidFill>
                <a:effectLst/>
                <a:latin typeface="+mn-lt"/>
                <a:ea typeface="+mn-ea"/>
                <a:cs typeface="+mn-cs"/>
                <a:hlinkClick r:id="rId4" tooltip="1828"/>
              </a:rPr>
              <a:t>1828</a:t>
            </a:r>
            <a:r>
              <a:rPr lang="cs-CZ" sz="1200" b="0" i="0" kern="1200" dirty="0" smtClean="0">
                <a:solidFill>
                  <a:schemeClr val="tx1"/>
                </a:solidFill>
                <a:effectLst/>
                <a:latin typeface="+mn-lt"/>
                <a:ea typeface="+mn-ea"/>
                <a:cs typeface="+mn-cs"/>
              </a:rPr>
              <a:t> se mu podařilo </a:t>
            </a:r>
            <a:r>
              <a:rPr lang="cs-CZ" sz="1200" b="0" i="0" u="none" strike="noStrike" kern="1200" dirty="0" smtClean="0">
                <a:solidFill>
                  <a:schemeClr val="tx1"/>
                </a:solidFill>
                <a:effectLst/>
                <a:latin typeface="+mn-lt"/>
                <a:ea typeface="+mn-ea"/>
                <a:cs typeface="+mn-cs"/>
                <a:hlinkClick r:id="rId5" tooltip="Chemická syntéza"/>
              </a:rPr>
              <a:t>syntetizovat</a:t>
            </a:r>
            <a:r>
              <a:rPr lang="cs-CZ" sz="1200" b="0" i="0" kern="1200" dirty="0" smtClean="0">
                <a:solidFill>
                  <a:schemeClr val="tx1"/>
                </a:solidFill>
                <a:effectLst/>
                <a:latin typeface="+mn-lt"/>
                <a:ea typeface="+mn-ea"/>
                <a:cs typeface="+mn-cs"/>
              </a:rPr>
              <a:t> zahříváním kyanatanu amonného </a:t>
            </a:r>
            <a:r>
              <a:rPr lang="cs-CZ" sz="1200" b="0" i="0" u="none" strike="noStrike" kern="1200" dirty="0" smtClean="0">
                <a:solidFill>
                  <a:schemeClr val="tx1"/>
                </a:solidFill>
                <a:effectLst/>
                <a:latin typeface="+mn-lt"/>
                <a:ea typeface="+mn-ea"/>
                <a:cs typeface="+mn-cs"/>
                <a:hlinkClick r:id="rId6" tooltip="Močovina"/>
              </a:rPr>
              <a:t>močovinu</a:t>
            </a:r>
            <a:r>
              <a:rPr lang="cs-CZ" sz="1200" b="0" i="0" kern="1200" dirty="0" smtClean="0">
                <a:solidFill>
                  <a:schemeClr val="tx1"/>
                </a:solidFill>
                <a:effectLst/>
                <a:latin typeface="+mn-lt"/>
                <a:ea typeface="+mn-ea"/>
                <a:cs typeface="+mn-cs"/>
              </a:rPr>
              <a:t>, látku pomocí níž vylučují savci ze svého těla nepotřebný </a:t>
            </a:r>
            <a:r>
              <a:rPr lang="cs-CZ" sz="1200" b="0" i="0" u="none" strike="noStrike" kern="1200" dirty="0" smtClean="0">
                <a:solidFill>
                  <a:schemeClr val="tx1"/>
                </a:solidFill>
                <a:effectLst/>
                <a:latin typeface="+mn-lt"/>
                <a:ea typeface="+mn-ea"/>
                <a:cs typeface="+mn-cs"/>
                <a:hlinkClick r:id="rId7" tooltip="Dusík"/>
              </a:rPr>
              <a:t>dusík</a:t>
            </a:r>
            <a:r>
              <a:rPr lang="cs-CZ" sz="1200" b="0" i="0" kern="1200" dirty="0" smtClean="0">
                <a:solidFill>
                  <a:schemeClr val="tx1"/>
                </a:solidFill>
                <a:effectLst/>
                <a:latin typeface="+mn-lt"/>
                <a:ea typeface="+mn-ea"/>
                <a:cs typeface="+mn-cs"/>
              </a:rPr>
              <a:t>, což je dnes považováno za milník konce vitalistických představ. V tehdejší době převládal názor označovaný jako </a:t>
            </a:r>
            <a:r>
              <a:rPr lang="cs-CZ" sz="1200" b="0" i="0" u="none" strike="noStrike" kern="1200" dirty="0" smtClean="0">
                <a:solidFill>
                  <a:schemeClr val="tx1"/>
                </a:solidFill>
                <a:effectLst/>
                <a:latin typeface="+mn-lt"/>
                <a:ea typeface="+mn-ea"/>
                <a:cs typeface="+mn-cs"/>
                <a:hlinkClick r:id="rId8" tooltip="Vitalismus"/>
              </a:rPr>
              <a:t>vitalismus</a:t>
            </a:r>
            <a:r>
              <a:rPr lang="cs-CZ" sz="1200" b="0" i="0" kern="1200" dirty="0" smtClean="0">
                <a:solidFill>
                  <a:schemeClr val="tx1"/>
                </a:solidFill>
                <a:effectLst/>
                <a:latin typeface="+mn-lt"/>
                <a:ea typeface="+mn-ea"/>
                <a:cs typeface="+mn-cs"/>
              </a:rPr>
              <a:t>, který tvrdil, že ke vzniku organických látek je třeba jakási vitální síla (lat. vis </a:t>
            </a:r>
            <a:r>
              <a:rPr lang="cs-CZ" sz="1200" b="0" i="0" kern="1200" dirty="0" err="1" smtClean="0">
                <a:solidFill>
                  <a:schemeClr val="tx1"/>
                </a:solidFill>
                <a:effectLst/>
                <a:latin typeface="+mn-lt"/>
                <a:ea typeface="+mn-ea"/>
                <a:cs typeface="+mn-cs"/>
              </a:rPr>
              <a:t>vitalis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fran</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Élan</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vital</a:t>
            </a:r>
            <a:r>
              <a:rPr lang="cs-CZ" sz="1200" b="0" i="0" kern="1200" dirty="0" smtClean="0">
                <a:solidFill>
                  <a:schemeClr val="tx1"/>
                </a:solidFill>
                <a:effectLst/>
                <a:latin typeface="+mn-lt"/>
                <a:ea typeface="+mn-ea"/>
                <a:cs typeface="+mn-cs"/>
              </a:rPr>
              <a:t>) a nelze je z tohoto důvodu uměle připravit v laboratoři. Mezi zastánce této teorie patřili </a:t>
            </a:r>
            <a:r>
              <a:rPr lang="cs-CZ" sz="1200" b="0" i="0" u="none" strike="noStrike" kern="1200" dirty="0" err="1" smtClean="0">
                <a:solidFill>
                  <a:schemeClr val="tx1"/>
                </a:solidFill>
                <a:effectLst/>
                <a:latin typeface="+mn-lt"/>
                <a:ea typeface="+mn-ea"/>
                <a:cs typeface="+mn-cs"/>
                <a:hlinkClick r:id="rId9" tooltip="Jöns Jacob Berzelius"/>
              </a:rPr>
              <a:t>Jöns</a:t>
            </a:r>
            <a:r>
              <a:rPr lang="cs-CZ" sz="1200" b="0" i="0" u="none" strike="noStrike" kern="1200" dirty="0" smtClean="0">
                <a:solidFill>
                  <a:schemeClr val="tx1"/>
                </a:solidFill>
                <a:effectLst/>
                <a:latin typeface="+mn-lt"/>
                <a:ea typeface="+mn-ea"/>
                <a:cs typeface="+mn-cs"/>
                <a:hlinkClick r:id="rId9" tooltip="Jöns Jacob Berzelius"/>
              </a:rPr>
              <a:t> </a:t>
            </a:r>
            <a:r>
              <a:rPr lang="cs-CZ" sz="1200" b="0" i="0" u="none" strike="noStrike" kern="1200" dirty="0" err="1" smtClean="0">
                <a:solidFill>
                  <a:schemeClr val="tx1"/>
                </a:solidFill>
                <a:effectLst/>
                <a:latin typeface="+mn-lt"/>
                <a:ea typeface="+mn-ea"/>
                <a:cs typeface="+mn-cs"/>
                <a:hlinkClick r:id="rId9" tooltip="Jöns Jacob Berzelius"/>
              </a:rPr>
              <a:t>Jacob</a:t>
            </a:r>
            <a:r>
              <a:rPr lang="cs-CZ" sz="1200" b="0" i="0" u="none" strike="noStrike" kern="1200" dirty="0" smtClean="0">
                <a:solidFill>
                  <a:schemeClr val="tx1"/>
                </a:solidFill>
                <a:effectLst/>
                <a:latin typeface="+mn-lt"/>
                <a:ea typeface="+mn-ea"/>
                <a:cs typeface="+mn-cs"/>
                <a:hlinkClick r:id="rId9" tooltip="Jöns Jacob Berzelius"/>
              </a:rPr>
              <a:t> </a:t>
            </a:r>
            <a:r>
              <a:rPr lang="cs-CZ" sz="1200" b="0" i="0" u="none" strike="noStrike" kern="1200" dirty="0" err="1" smtClean="0">
                <a:solidFill>
                  <a:schemeClr val="tx1"/>
                </a:solidFill>
                <a:effectLst/>
                <a:latin typeface="+mn-lt"/>
                <a:ea typeface="+mn-ea"/>
                <a:cs typeface="+mn-cs"/>
                <a:hlinkClick r:id="rId9" tooltip="Jöns Jacob Berzelius"/>
              </a:rPr>
              <a:t>Berzelius</a:t>
            </a:r>
            <a:r>
              <a:rPr lang="cs-CZ" sz="1200" b="0" i="0" kern="1200" dirty="0" smtClean="0">
                <a:solidFill>
                  <a:schemeClr val="tx1"/>
                </a:solidFill>
                <a:effectLst/>
                <a:latin typeface="+mn-lt"/>
                <a:ea typeface="+mn-ea"/>
                <a:cs typeface="+mn-cs"/>
              </a:rPr>
              <a:t> a francouzský chemik </a:t>
            </a:r>
            <a:r>
              <a:rPr lang="cs-CZ" sz="1200" b="0" i="0" kern="1200" dirty="0" err="1" smtClean="0">
                <a:solidFill>
                  <a:schemeClr val="tx1"/>
                </a:solidFill>
                <a:effectLst/>
                <a:latin typeface="+mn-lt"/>
                <a:ea typeface="+mn-ea"/>
                <a:cs typeface="+mn-cs"/>
              </a:rPr>
              <a:t>Gerhardt</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Berzelius</a:t>
            </a:r>
            <a:r>
              <a:rPr lang="cs-CZ" sz="1200" b="0" i="0" kern="1200" dirty="0" smtClean="0">
                <a:solidFill>
                  <a:schemeClr val="tx1"/>
                </a:solidFill>
                <a:effectLst/>
                <a:latin typeface="+mn-lt"/>
                <a:ea typeface="+mn-ea"/>
                <a:cs typeface="+mn-cs"/>
              </a:rPr>
              <a:t> tento názor vyslovil ve svém díle z roku </a:t>
            </a:r>
            <a:r>
              <a:rPr lang="cs-CZ" sz="1200" b="0" i="0" u="none" strike="noStrike" kern="1200" dirty="0" smtClean="0">
                <a:solidFill>
                  <a:schemeClr val="tx1"/>
                </a:solidFill>
                <a:effectLst/>
                <a:latin typeface="+mn-lt"/>
                <a:ea typeface="+mn-ea"/>
                <a:cs typeface="+mn-cs"/>
                <a:hlinkClick r:id="rId10" tooltip="1807"/>
              </a:rPr>
              <a:t>1807</a:t>
            </a:r>
            <a:r>
              <a:rPr lang="cs-CZ" sz="1200" b="0" i="0" kern="1200" dirty="0" smtClean="0">
                <a:solidFill>
                  <a:schemeClr val="tx1"/>
                </a:solidFill>
                <a:effectLst/>
                <a:latin typeface="+mn-lt"/>
                <a:ea typeface="+mn-ea"/>
                <a:cs typeface="+mn-cs"/>
              </a:rPr>
              <a:t> a jako první se pokusil shrnout tehdejší poznatky a vysvětlit odlišnosti látek izolovaných z živé přírody. Vitalistická teorie byla v souladu s tehdejším převládajícím názorem, v němž dominovala církevní ideologie a lidskému poznání nedostupné síly. Ale již v roce </a:t>
            </a:r>
            <a:r>
              <a:rPr lang="cs-CZ" sz="1200" b="0" i="0" u="none" strike="noStrike" kern="1200" dirty="0" smtClean="0">
                <a:solidFill>
                  <a:schemeClr val="tx1"/>
                </a:solidFill>
                <a:effectLst/>
                <a:latin typeface="+mn-lt"/>
                <a:ea typeface="+mn-ea"/>
                <a:cs typeface="+mn-cs"/>
                <a:hlinkClick r:id="rId11" tooltip="1783"/>
              </a:rPr>
              <a:t>1783</a:t>
            </a:r>
            <a:r>
              <a:rPr lang="cs-CZ" sz="1200" b="0" i="0" kern="1200" dirty="0" smtClean="0">
                <a:solidFill>
                  <a:schemeClr val="tx1"/>
                </a:solidFill>
                <a:effectLst/>
                <a:latin typeface="+mn-lt"/>
                <a:ea typeface="+mn-ea"/>
                <a:cs typeface="+mn-cs"/>
              </a:rPr>
              <a:t> se </a:t>
            </a:r>
            <a:r>
              <a:rPr lang="cs-CZ" sz="1200" b="0" i="0" u="none" strike="noStrike" kern="1200" dirty="0" err="1" smtClean="0">
                <a:solidFill>
                  <a:schemeClr val="tx1"/>
                </a:solidFill>
                <a:effectLst/>
                <a:latin typeface="+mn-lt"/>
                <a:ea typeface="+mn-ea"/>
                <a:cs typeface="+mn-cs"/>
                <a:hlinkClick r:id="rId12" tooltip="Carl Wilhelm Scheele"/>
              </a:rPr>
              <a:t>Scheelemu</a:t>
            </a:r>
            <a:r>
              <a:rPr lang="cs-CZ" sz="1200" b="0" i="0" kern="1200" dirty="0" smtClean="0">
                <a:solidFill>
                  <a:schemeClr val="tx1"/>
                </a:solidFill>
                <a:effectLst/>
                <a:latin typeface="+mn-lt"/>
                <a:ea typeface="+mn-ea"/>
                <a:cs typeface="+mn-cs"/>
              </a:rPr>
              <a:t> podařilo připravit </a:t>
            </a:r>
            <a:r>
              <a:rPr lang="cs-CZ" sz="1200" b="0" i="0" u="none" strike="noStrike" kern="1200" dirty="0" smtClean="0">
                <a:solidFill>
                  <a:schemeClr val="tx1"/>
                </a:solidFill>
                <a:effectLst/>
                <a:latin typeface="+mn-lt"/>
                <a:ea typeface="+mn-ea"/>
                <a:cs typeface="+mn-cs"/>
                <a:hlinkClick r:id="rId13" tooltip="Kyanovodík"/>
              </a:rPr>
              <a:t>kyanovodík</a:t>
            </a:r>
            <a:r>
              <a:rPr lang="cs-CZ" sz="1200" b="0" i="0" kern="1200" dirty="0" smtClean="0">
                <a:solidFill>
                  <a:schemeClr val="tx1"/>
                </a:solidFill>
                <a:effectLst/>
                <a:latin typeface="+mn-lt"/>
                <a:ea typeface="+mn-ea"/>
                <a:cs typeface="+mn-cs"/>
              </a:rPr>
              <a:t> a Gay-</a:t>
            </a:r>
            <a:r>
              <a:rPr lang="cs-CZ" sz="1200" b="0" i="0" kern="1200" dirty="0" err="1" smtClean="0">
                <a:solidFill>
                  <a:schemeClr val="tx1"/>
                </a:solidFill>
                <a:effectLst/>
                <a:latin typeface="+mn-lt"/>
                <a:ea typeface="+mn-ea"/>
                <a:cs typeface="+mn-cs"/>
              </a:rPr>
              <a:t>Lussacovi</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14" tooltip="Dikyan"/>
              </a:rPr>
              <a:t>dikyan</a:t>
            </a:r>
            <a:r>
              <a:rPr lang="cs-CZ" sz="1200" b="0" i="0" kern="1200" dirty="0" smtClean="0">
                <a:solidFill>
                  <a:schemeClr val="tx1"/>
                </a:solidFill>
                <a:effectLst/>
                <a:latin typeface="+mn-lt"/>
                <a:ea typeface="+mn-ea"/>
                <a:cs typeface="+mn-cs"/>
              </a:rPr>
              <a:t>, z něhož pak </a:t>
            </a:r>
            <a:r>
              <a:rPr lang="cs-CZ" sz="1200" b="0" i="0" kern="1200" dirty="0" err="1" smtClean="0">
                <a:solidFill>
                  <a:schemeClr val="tx1"/>
                </a:solidFill>
                <a:effectLst/>
                <a:latin typeface="+mn-lt"/>
                <a:ea typeface="+mn-ea"/>
                <a:cs typeface="+mn-cs"/>
              </a:rPr>
              <a:t>Wöhler</a:t>
            </a:r>
            <a:r>
              <a:rPr lang="cs-CZ" sz="1200" b="0" i="0" kern="1200" dirty="0" smtClean="0">
                <a:solidFill>
                  <a:schemeClr val="tx1"/>
                </a:solidFill>
                <a:effectLst/>
                <a:latin typeface="+mn-lt"/>
                <a:ea typeface="+mn-ea"/>
                <a:cs typeface="+mn-cs"/>
              </a:rPr>
              <a:t> připravil roku </a:t>
            </a:r>
            <a:r>
              <a:rPr lang="cs-CZ" sz="1200" b="0" i="0" u="none" strike="noStrike" kern="1200" dirty="0" smtClean="0">
                <a:solidFill>
                  <a:schemeClr val="tx1"/>
                </a:solidFill>
                <a:effectLst/>
                <a:latin typeface="+mn-lt"/>
                <a:ea typeface="+mn-ea"/>
                <a:cs typeface="+mn-cs"/>
                <a:hlinkClick r:id="rId15" tooltip="1824"/>
              </a:rPr>
              <a:t>1824</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16" tooltip="Kyselina šťavelová"/>
              </a:rPr>
              <a:t>kyselinu šťavelovou</a:t>
            </a:r>
            <a:r>
              <a:rPr lang="cs-CZ" sz="1200" b="0" i="0" kern="1200" dirty="0" smtClean="0">
                <a:solidFill>
                  <a:schemeClr val="tx1"/>
                </a:solidFill>
                <a:effectLst/>
                <a:latin typeface="+mn-lt"/>
                <a:ea typeface="+mn-ea"/>
                <a:cs typeface="+mn-cs"/>
              </a:rPr>
              <a:t> – v podstatě lze říct, že syntetizovat organické látky bylo možné již před </a:t>
            </a:r>
            <a:r>
              <a:rPr lang="cs-CZ" sz="1200" b="0" i="0" kern="1200" dirty="0" err="1" smtClean="0">
                <a:solidFill>
                  <a:schemeClr val="tx1"/>
                </a:solidFill>
                <a:effectLst/>
                <a:latin typeface="+mn-lt"/>
                <a:ea typeface="+mn-ea"/>
                <a:cs typeface="+mn-cs"/>
              </a:rPr>
              <a:t>Wöhlerovou</a:t>
            </a:r>
            <a:r>
              <a:rPr lang="cs-CZ" sz="1200" b="0" i="0" kern="1200" dirty="0" smtClean="0">
                <a:solidFill>
                  <a:schemeClr val="tx1"/>
                </a:solidFill>
                <a:effectLst/>
                <a:latin typeface="+mn-lt"/>
                <a:ea typeface="+mn-ea"/>
                <a:cs typeface="+mn-cs"/>
              </a:rPr>
              <a:t> syntézou močoviny, a tak se vitalisté museli bránit proti každému experimentu, který prokazoval nesprávnost jejich teorie. Po </a:t>
            </a:r>
            <a:r>
              <a:rPr lang="cs-CZ" sz="1200" b="0" i="0" kern="1200" dirty="0" err="1" smtClean="0">
                <a:solidFill>
                  <a:schemeClr val="tx1"/>
                </a:solidFill>
                <a:effectLst/>
                <a:latin typeface="+mn-lt"/>
                <a:ea typeface="+mn-ea"/>
                <a:cs typeface="+mn-cs"/>
              </a:rPr>
              <a:t>Wöhlerově</a:t>
            </a:r>
            <a:r>
              <a:rPr lang="cs-CZ" sz="1200" b="0" i="0" kern="1200" dirty="0" smtClean="0">
                <a:solidFill>
                  <a:schemeClr val="tx1"/>
                </a:solidFill>
                <a:effectLst/>
                <a:latin typeface="+mn-lt"/>
                <a:ea typeface="+mn-ea"/>
                <a:cs typeface="+mn-cs"/>
              </a:rPr>
              <a:t> úspěchu se dokonce uchýlili k tvrzení, že močovinu nelze považovat za „pravou organickou“ sloučeninu, jelikož jde jen o odpadní produkt živého organismu. Nicméně ani sám </a:t>
            </a:r>
            <a:r>
              <a:rPr lang="cs-CZ" sz="1200" b="0" i="0" kern="1200" dirty="0" err="1" smtClean="0">
                <a:solidFill>
                  <a:schemeClr val="tx1"/>
                </a:solidFill>
                <a:effectLst/>
                <a:latin typeface="+mn-lt"/>
                <a:ea typeface="+mn-ea"/>
                <a:cs typeface="+mn-cs"/>
              </a:rPr>
              <a:t>Wöhler</a:t>
            </a:r>
            <a:r>
              <a:rPr lang="cs-CZ" sz="1200" b="0" i="0" kern="1200" dirty="0" smtClean="0">
                <a:solidFill>
                  <a:schemeClr val="tx1"/>
                </a:solidFill>
                <a:effectLst/>
                <a:latin typeface="+mn-lt"/>
                <a:ea typeface="+mn-ea"/>
                <a:cs typeface="+mn-cs"/>
              </a:rPr>
              <a:t>, který sice připisoval syntéze močoviny značný význam, ale spíš díky skutečnosti, že šlo o syntézu organické sloučeniny z anorganické látky, ji nepovažoval za dostatečný argument vyvracející platnost vitalistické teorie. Ke konečnému odmítnutí vitalistické teorie tak došlo později v důsledku syntéz dalších organických sloučenin jako byla např. syntéza </a:t>
            </a:r>
            <a:r>
              <a:rPr lang="cs-CZ" sz="1200" b="0" i="0" u="none" strike="noStrike" kern="1200" dirty="0" smtClean="0">
                <a:solidFill>
                  <a:schemeClr val="tx1"/>
                </a:solidFill>
                <a:effectLst/>
                <a:latin typeface="+mn-lt"/>
                <a:ea typeface="+mn-ea"/>
                <a:cs typeface="+mn-cs"/>
                <a:hlinkClick r:id="rId17" tooltip="Kyselina octová"/>
              </a:rPr>
              <a:t>kyseliny octové</a:t>
            </a:r>
            <a:r>
              <a:rPr lang="cs-CZ" sz="1200" b="0" i="0" kern="1200" dirty="0" smtClean="0">
                <a:solidFill>
                  <a:schemeClr val="tx1"/>
                </a:solidFill>
                <a:effectLst/>
                <a:latin typeface="+mn-lt"/>
                <a:ea typeface="+mn-ea"/>
                <a:cs typeface="+mn-cs"/>
              </a:rPr>
              <a:t> provedená </a:t>
            </a:r>
            <a:r>
              <a:rPr lang="cs-CZ" sz="1200" b="0" i="0" kern="1200" dirty="0" err="1" smtClean="0">
                <a:solidFill>
                  <a:schemeClr val="tx1"/>
                </a:solidFill>
                <a:effectLst/>
                <a:latin typeface="+mn-lt"/>
                <a:ea typeface="+mn-ea"/>
                <a:cs typeface="+mn-cs"/>
              </a:rPr>
              <a:t>Kolbem</a:t>
            </a:r>
            <a:r>
              <a:rPr lang="cs-CZ" sz="1200" b="0" i="0" kern="1200" dirty="0" smtClean="0">
                <a:solidFill>
                  <a:schemeClr val="tx1"/>
                </a:solidFill>
                <a:effectLst/>
                <a:latin typeface="+mn-lt"/>
                <a:ea typeface="+mn-ea"/>
                <a:cs typeface="+mn-cs"/>
              </a:rPr>
              <a:t> roku </a:t>
            </a:r>
            <a:r>
              <a:rPr lang="cs-CZ" sz="1200" b="0" i="0" u="none" strike="noStrike" kern="1200" dirty="0" smtClean="0">
                <a:solidFill>
                  <a:schemeClr val="tx1"/>
                </a:solidFill>
                <a:effectLst/>
                <a:latin typeface="+mn-lt"/>
                <a:ea typeface="+mn-ea"/>
                <a:cs typeface="+mn-cs"/>
                <a:hlinkClick r:id="rId18" tooltip="1845"/>
              </a:rPr>
              <a:t>1845</a:t>
            </a:r>
            <a:r>
              <a:rPr lang="cs-CZ" sz="1200" b="0" i="0" kern="1200" dirty="0" smtClean="0">
                <a:solidFill>
                  <a:schemeClr val="tx1"/>
                </a:solidFill>
                <a:effectLst/>
                <a:latin typeface="+mn-lt"/>
                <a:ea typeface="+mn-ea"/>
                <a:cs typeface="+mn-cs"/>
              </a:rPr>
              <a:t> nebo </a:t>
            </a:r>
            <a:r>
              <a:rPr lang="cs-CZ" sz="1200" b="0" i="0" kern="1200" dirty="0" err="1" smtClean="0">
                <a:solidFill>
                  <a:schemeClr val="tx1"/>
                </a:solidFill>
                <a:effectLst/>
                <a:latin typeface="+mn-lt"/>
                <a:ea typeface="+mn-ea"/>
                <a:cs typeface="+mn-cs"/>
              </a:rPr>
              <a:t>Berthelotovy</a:t>
            </a:r>
            <a:r>
              <a:rPr lang="cs-CZ" sz="1200" b="0" i="0" kern="1200" dirty="0" smtClean="0">
                <a:solidFill>
                  <a:schemeClr val="tx1"/>
                </a:solidFill>
                <a:effectLst/>
                <a:latin typeface="+mn-lt"/>
                <a:ea typeface="+mn-ea"/>
                <a:cs typeface="+mn-cs"/>
              </a:rPr>
              <a:t> syntézy </a:t>
            </a:r>
            <a:r>
              <a:rPr lang="cs-CZ" sz="1200" b="0" i="0" u="none" strike="noStrike" kern="1200" dirty="0" err="1" smtClean="0">
                <a:solidFill>
                  <a:schemeClr val="tx1"/>
                </a:solidFill>
                <a:effectLst/>
                <a:latin typeface="+mn-lt"/>
                <a:ea typeface="+mn-ea"/>
                <a:cs typeface="+mn-cs"/>
                <a:hlinkClick r:id="rId19" tooltip="Methan"/>
              </a:rPr>
              <a:t>methanu</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20" tooltip="Kyselina mravenčí"/>
              </a:rPr>
              <a:t>kyseliny mravenčí</a:t>
            </a:r>
            <a:r>
              <a:rPr lang="cs-CZ" sz="1200" b="0" i="0" kern="1200" dirty="0" smtClean="0">
                <a:solidFill>
                  <a:schemeClr val="tx1"/>
                </a:solidFill>
                <a:effectLst/>
                <a:latin typeface="+mn-lt"/>
                <a:ea typeface="+mn-ea"/>
                <a:cs typeface="+mn-cs"/>
              </a:rPr>
              <a:t>, </a:t>
            </a:r>
            <a:r>
              <a:rPr lang="cs-CZ" sz="1200" b="0" i="0" u="none" strike="noStrike" kern="1200" dirty="0" err="1" smtClean="0">
                <a:solidFill>
                  <a:schemeClr val="tx1"/>
                </a:solidFill>
                <a:effectLst/>
                <a:latin typeface="+mn-lt"/>
                <a:ea typeface="+mn-ea"/>
                <a:cs typeface="+mn-cs"/>
                <a:hlinkClick r:id="rId21" tooltip="Ethyn"/>
              </a:rPr>
              <a:t>ethynu</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22" tooltip="Benzen"/>
              </a:rPr>
              <a:t>benzenu</a:t>
            </a:r>
            <a:r>
              <a:rPr lang="cs-CZ" sz="1200" b="0" i="0" kern="1200" dirty="0" smtClean="0">
                <a:solidFill>
                  <a:schemeClr val="tx1"/>
                </a:solidFill>
                <a:effectLst/>
                <a:latin typeface="+mn-lt"/>
                <a:ea typeface="+mn-ea"/>
                <a:cs typeface="+mn-cs"/>
              </a:rPr>
              <a:t> během let </a:t>
            </a:r>
            <a:r>
              <a:rPr lang="cs-CZ" sz="1200" b="0" i="0" u="none" strike="noStrike" kern="1200" dirty="0" smtClean="0">
                <a:solidFill>
                  <a:schemeClr val="tx1"/>
                </a:solidFill>
                <a:effectLst/>
                <a:latin typeface="+mn-lt"/>
                <a:ea typeface="+mn-ea"/>
                <a:cs typeface="+mn-cs"/>
                <a:hlinkClick r:id="rId23" tooltip="1855"/>
              </a:rPr>
              <a:t>1855</a:t>
            </a:r>
            <a:r>
              <a:rPr lang="cs-CZ" sz="1200" b="0" i="0" kern="1200" dirty="0" smtClean="0">
                <a:solidFill>
                  <a:schemeClr val="tx1"/>
                </a:solidFill>
                <a:effectLst/>
                <a:latin typeface="+mn-lt"/>
                <a:ea typeface="+mn-ea"/>
                <a:cs typeface="+mn-cs"/>
              </a:rPr>
              <a:t> až </a:t>
            </a:r>
            <a:r>
              <a:rPr lang="cs-CZ" sz="1200" b="0" i="0" u="none" strike="noStrike" kern="1200" dirty="0" smtClean="0">
                <a:solidFill>
                  <a:schemeClr val="tx1"/>
                </a:solidFill>
                <a:effectLst/>
                <a:latin typeface="+mn-lt"/>
                <a:ea typeface="+mn-ea"/>
                <a:cs typeface="+mn-cs"/>
                <a:hlinkClick r:id="rId24" tooltip="1867"/>
              </a:rPr>
              <a:t>1867</a:t>
            </a:r>
            <a:r>
              <a:rPr lang="cs-CZ" sz="1200" b="0" i="0" kern="1200" dirty="0" smtClean="0">
                <a:solidFill>
                  <a:schemeClr val="tx1"/>
                </a:solidFill>
                <a:effectLst/>
                <a:latin typeface="+mn-lt"/>
                <a:ea typeface="+mn-ea"/>
                <a:cs typeface="+mn-cs"/>
              </a:rPr>
              <a:t>.</a:t>
            </a:r>
          </a:p>
          <a:p>
            <a:r>
              <a:rPr lang="cs-CZ" sz="1200" b="0" i="0" kern="1200" dirty="0" smtClean="0">
                <a:solidFill>
                  <a:schemeClr val="tx1"/>
                </a:solidFill>
                <a:effectLst/>
                <a:latin typeface="+mn-lt"/>
                <a:ea typeface="+mn-ea"/>
                <a:cs typeface="+mn-cs"/>
              </a:rPr>
              <a:t>Zjištěním, že </a:t>
            </a:r>
            <a:r>
              <a:rPr lang="cs-CZ" sz="1200" b="0" i="0" u="none" strike="noStrike" kern="1200" dirty="0" smtClean="0">
                <a:solidFill>
                  <a:schemeClr val="tx1"/>
                </a:solidFill>
                <a:effectLst/>
                <a:latin typeface="+mn-lt"/>
                <a:ea typeface="+mn-ea"/>
                <a:cs typeface="+mn-cs"/>
                <a:hlinkClick r:id="rId25" tooltip="Kyanatan amonný (stránka neexistuje)"/>
              </a:rPr>
              <a:t>kyanatan amonný</a:t>
            </a:r>
            <a:r>
              <a:rPr lang="cs-CZ" sz="1200" b="0" i="0" kern="1200" dirty="0" smtClean="0">
                <a:solidFill>
                  <a:schemeClr val="tx1"/>
                </a:solidFill>
                <a:effectLst/>
                <a:latin typeface="+mn-lt"/>
                <a:ea typeface="+mn-ea"/>
                <a:cs typeface="+mn-cs"/>
              </a:rPr>
              <a:t> se může přeměnit na močovinu vnitřní změnou struktury </a:t>
            </a:r>
            <a:r>
              <a:rPr lang="cs-CZ" sz="1200" b="0" i="0" u="none" strike="noStrike" kern="1200" dirty="0" smtClean="0">
                <a:solidFill>
                  <a:schemeClr val="tx1"/>
                </a:solidFill>
                <a:effectLst/>
                <a:latin typeface="+mn-lt"/>
                <a:ea typeface="+mn-ea"/>
                <a:cs typeface="+mn-cs"/>
                <a:hlinkClick r:id="rId26" tooltip="Atom"/>
              </a:rPr>
              <a:t>atomů</a:t>
            </a:r>
            <a:r>
              <a:rPr lang="cs-CZ" sz="1200" b="0" i="0" kern="1200" dirty="0" smtClean="0">
                <a:solidFill>
                  <a:schemeClr val="tx1"/>
                </a:solidFill>
                <a:effectLst/>
                <a:latin typeface="+mn-lt"/>
                <a:ea typeface="+mn-ea"/>
                <a:cs typeface="+mn-cs"/>
              </a:rPr>
              <a:t> bez změny hmotnosti, </a:t>
            </a:r>
            <a:r>
              <a:rPr lang="cs-CZ" sz="1200" b="0" i="0" kern="1200" dirty="0" err="1" smtClean="0">
                <a:solidFill>
                  <a:schemeClr val="tx1"/>
                </a:solidFill>
                <a:effectLst/>
                <a:latin typeface="+mn-lt"/>
                <a:ea typeface="+mn-ea"/>
                <a:cs typeface="+mn-cs"/>
              </a:rPr>
              <a:t>Wöhler</a:t>
            </a:r>
            <a:r>
              <a:rPr lang="cs-CZ" sz="1200" b="0" i="0" kern="1200" dirty="0" smtClean="0">
                <a:solidFill>
                  <a:schemeClr val="tx1"/>
                </a:solidFill>
                <a:effectLst/>
                <a:latin typeface="+mn-lt"/>
                <a:ea typeface="+mn-ea"/>
                <a:cs typeface="+mn-cs"/>
              </a:rPr>
              <a:t> prokázal jeden z prvních a nejlepších příkladů </a:t>
            </a:r>
            <a:r>
              <a:rPr lang="cs-CZ" sz="1200" b="0" i="0" u="none" strike="noStrike" kern="1200" dirty="0" smtClean="0">
                <a:solidFill>
                  <a:schemeClr val="tx1"/>
                </a:solidFill>
                <a:effectLst/>
                <a:latin typeface="+mn-lt"/>
                <a:ea typeface="+mn-ea"/>
                <a:cs typeface="+mn-cs"/>
                <a:hlinkClick r:id="rId27" tooltip="Izomerie"/>
              </a:rPr>
              <a:t>izomerie</a:t>
            </a:r>
            <a:r>
              <a:rPr lang="cs-CZ" sz="1200" b="0" i="0" kern="1200" dirty="0" smtClean="0">
                <a:solidFill>
                  <a:schemeClr val="tx1"/>
                </a:solidFill>
                <a:effectLst/>
                <a:latin typeface="+mn-lt"/>
                <a:ea typeface="+mn-ea"/>
                <a:cs typeface="+mn-cs"/>
              </a:rPr>
              <a:t>. Dva roky po syntéze močoviny, v roce </a:t>
            </a:r>
            <a:r>
              <a:rPr lang="cs-CZ" sz="1200" b="0" i="0" u="none" strike="noStrike" kern="1200" dirty="0" smtClean="0">
                <a:solidFill>
                  <a:schemeClr val="tx1"/>
                </a:solidFill>
                <a:effectLst/>
                <a:latin typeface="+mn-lt"/>
                <a:ea typeface="+mn-ea"/>
                <a:cs typeface="+mn-cs"/>
                <a:hlinkClick r:id="rId28" tooltip="1830"/>
              </a:rPr>
              <a:t>1830</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Wöhler</a:t>
            </a:r>
            <a:r>
              <a:rPr lang="cs-CZ" sz="1200" b="0" i="0" kern="1200" dirty="0" smtClean="0">
                <a:solidFill>
                  <a:schemeClr val="tx1"/>
                </a:solidFill>
                <a:effectLst/>
                <a:latin typeface="+mn-lt"/>
                <a:ea typeface="+mn-ea"/>
                <a:cs typeface="+mn-cs"/>
              </a:rPr>
              <a:t> publikuje společně s Justem von </a:t>
            </a:r>
            <a:r>
              <a:rPr lang="cs-CZ" sz="1200" b="0" i="0" kern="1200" dirty="0" err="1" smtClean="0">
                <a:solidFill>
                  <a:schemeClr val="tx1"/>
                </a:solidFill>
                <a:effectLst/>
                <a:latin typeface="+mn-lt"/>
                <a:ea typeface="+mn-ea"/>
                <a:cs typeface="+mn-cs"/>
              </a:rPr>
              <a:t>Liebigem</a:t>
            </a:r>
            <a:r>
              <a:rPr lang="cs-CZ" sz="1200" b="0" i="0" kern="1200" dirty="0" smtClean="0">
                <a:solidFill>
                  <a:schemeClr val="tx1"/>
                </a:solidFill>
                <a:effectLst/>
                <a:latin typeface="+mn-lt"/>
                <a:ea typeface="+mn-ea"/>
                <a:cs typeface="+mn-cs"/>
              </a:rPr>
              <a:t> výsledky výzkumu o kyselině </a:t>
            </a:r>
            <a:r>
              <a:rPr lang="cs-CZ" sz="1200" b="0" i="0" kern="1200" dirty="0" err="1" smtClean="0">
                <a:solidFill>
                  <a:schemeClr val="tx1"/>
                </a:solidFill>
                <a:effectLst/>
                <a:latin typeface="+mn-lt"/>
                <a:ea typeface="+mn-ea"/>
                <a:cs typeface="+mn-cs"/>
              </a:rPr>
              <a:t>kyanurové</a:t>
            </a:r>
            <a:r>
              <a:rPr lang="cs-CZ" sz="1200" b="0" i="0" kern="1200" dirty="0" smtClean="0">
                <a:solidFill>
                  <a:schemeClr val="tx1"/>
                </a:solidFill>
                <a:effectLst/>
                <a:latin typeface="+mn-lt"/>
                <a:ea typeface="+mn-ea"/>
                <a:cs typeface="+mn-cs"/>
              </a:rPr>
              <a:t>, kyanaté a močovině. </a:t>
            </a:r>
            <a:r>
              <a:rPr lang="cs-CZ" sz="1200" b="0" i="0" kern="1200" dirty="0" err="1" smtClean="0">
                <a:solidFill>
                  <a:schemeClr val="tx1"/>
                </a:solidFill>
                <a:effectLst/>
                <a:latin typeface="+mn-lt"/>
                <a:ea typeface="+mn-ea"/>
                <a:cs typeface="+mn-cs"/>
              </a:rPr>
              <a:t>Berzelius</a:t>
            </a:r>
            <a:r>
              <a:rPr lang="cs-CZ" sz="1200" b="0" i="0" kern="1200" dirty="0" smtClean="0">
                <a:solidFill>
                  <a:schemeClr val="tx1"/>
                </a:solidFill>
                <a:effectLst/>
                <a:latin typeface="+mn-lt"/>
                <a:ea typeface="+mn-ea"/>
                <a:cs typeface="+mn-cs"/>
              </a:rPr>
              <a:t> ji ve své zprávě pro Královskou švédskou akademii věd shledal nejvýznamnějším výzkumem toho roku. Výsledky byly na tehdejší dobu trochu nečekané a podaly další důkazy ve prospěch izomerie.</a:t>
            </a:r>
          </a:p>
          <a:p>
            <a:r>
              <a:rPr lang="cs-CZ" sz="1200" b="0" i="0" kern="1200" dirty="0" err="1" smtClean="0">
                <a:solidFill>
                  <a:schemeClr val="tx1"/>
                </a:solidFill>
                <a:effectLst/>
                <a:latin typeface="+mn-lt"/>
                <a:ea typeface="+mn-ea"/>
                <a:cs typeface="+mn-cs"/>
              </a:rPr>
              <a:t>Wöhler</a:t>
            </a:r>
            <a:r>
              <a:rPr lang="cs-CZ" sz="1200" b="0" i="0" kern="1200" dirty="0" smtClean="0">
                <a:solidFill>
                  <a:schemeClr val="tx1"/>
                </a:solidFill>
                <a:effectLst/>
                <a:latin typeface="+mn-lt"/>
                <a:ea typeface="+mn-ea"/>
                <a:cs typeface="+mn-cs"/>
              </a:rPr>
              <a:t> spolu s </a:t>
            </a:r>
            <a:r>
              <a:rPr lang="cs-CZ" sz="1200" b="0" i="0" kern="1200" dirty="0" err="1" smtClean="0">
                <a:solidFill>
                  <a:schemeClr val="tx1"/>
                </a:solidFill>
                <a:effectLst/>
                <a:latin typeface="+mn-lt"/>
                <a:ea typeface="+mn-ea"/>
                <a:cs typeface="+mn-cs"/>
              </a:rPr>
              <a:t>Liebigem</a:t>
            </a:r>
            <a:r>
              <a:rPr lang="cs-CZ" sz="1200" b="0" i="0" kern="1200" dirty="0" smtClean="0">
                <a:solidFill>
                  <a:schemeClr val="tx1"/>
                </a:solidFill>
                <a:effectLst/>
                <a:latin typeface="+mn-lt"/>
                <a:ea typeface="+mn-ea"/>
                <a:cs typeface="+mn-cs"/>
              </a:rPr>
              <a:t> zkoumal také benzoylové sloučeniny. Jejich práce objasnily teorii </a:t>
            </a:r>
            <a:r>
              <a:rPr lang="cs-CZ" sz="1200" b="0" i="0" u="none" strike="noStrike" kern="1200" dirty="0" smtClean="0">
                <a:solidFill>
                  <a:schemeClr val="tx1"/>
                </a:solidFill>
                <a:effectLst/>
                <a:latin typeface="+mn-lt"/>
                <a:ea typeface="+mn-ea"/>
                <a:cs typeface="+mn-cs"/>
                <a:hlinkClick r:id="rId29" tooltip="Radikál"/>
              </a:rPr>
              <a:t>radikálů</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30" tooltip="Substituce"/>
              </a:rPr>
              <a:t>substituce</a:t>
            </a:r>
            <a:r>
              <a:rPr lang="cs-CZ" sz="1200" b="0" i="0" kern="1200" dirty="0" smtClean="0">
                <a:solidFill>
                  <a:schemeClr val="tx1"/>
                </a:solidFill>
                <a:effectLst/>
                <a:latin typeface="+mn-lt"/>
                <a:ea typeface="+mn-ea"/>
                <a:cs typeface="+mn-cs"/>
              </a:rPr>
              <a:t> v chemických sloučeninách.</a:t>
            </a:r>
          </a:p>
          <a:p>
            <a:r>
              <a:rPr lang="cs-CZ" sz="1200" b="0" i="0" kern="1200" dirty="0" err="1" smtClean="0">
                <a:solidFill>
                  <a:schemeClr val="tx1"/>
                </a:solidFill>
                <a:effectLst/>
                <a:latin typeface="+mn-lt"/>
                <a:ea typeface="+mn-ea"/>
                <a:cs typeface="+mn-cs"/>
              </a:rPr>
              <a:t>Wöhler</a:t>
            </a:r>
            <a:r>
              <a:rPr lang="cs-CZ" sz="1200" b="0" i="0" kern="1200" dirty="0" smtClean="0">
                <a:solidFill>
                  <a:schemeClr val="tx1"/>
                </a:solidFill>
                <a:effectLst/>
                <a:latin typeface="+mn-lt"/>
                <a:ea typeface="+mn-ea"/>
                <a:cs typeface="+mn-cs"/>
              </a:rPr>
              <a:t> byl také spoluobjevitelem </a:t>
            </a:r>
            <a:r>
              <a:rPr lang="cs-CZ" sz="1200" b="0" i="0" u="none" strike="noStrike" kern="1200" dirty="0" smtClean="0">
                <a:solidFill>
                  <a:schemeClr val="tx1"/>
                </a:solidFill>
                <a:effectLst/>
                <a:latin typeface="+mn-lt"/>
                <a:ea typeface="+mn-ea"/>
                <a:cs typeface="+mn-cs"/>
                <a:hlinkClick r:id="rId31" tooltip="Beryllium"/>
              </a:rPr>
              <a:t>beryllia</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32" tooltip="Křemík"/>
              </a:rPr>
              <a:t>křemíku</a:t>
            </a:r>
            <a:r>
              <a:rPr lang="cs-CZ" sz="1200" b="0" i="0" kern="1200" dirty="0" smtClean="0">
                <a:solidFill>
                  <a:schemeClr val="tx1"/>
                </a:solidFill>
                <a:effectLst/>
                <a:latin typeface="+mn-lt"/>
                <a:ea typeface="+mn-ea"/>
                <a:cs typeface="+mn-cs"/>
              </a:rPr>
              <a:t>, karbidu vápníku a mnoha dalších prvků. Za zmínku stojí jeho objev </a:t>
            </a:r>
            <a:r>
              <a:rPr lang="cs-CZ" sz="1200" b="0" i="0" u="none" strike="noStrike" kern="1200" dirty="0" smtClean="0">
                <a:solidFill>
                  <a:schemeClr val="tx1"/>
                </a:solidFill>
                <a:effectLst/>
                <a:latin typeface="+mn-lt"/>
                <a:ea typeface="+mn-ea"/>
                <a:cs typeface="+mn-cs"/>
                <a:hlinkClick r:id="rId33" tooltip="Hliník"/>
              </a:rPr>
              <a:t>hliníku</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Wöhler</a:t>
            </a:r>
            <a:r>
              <a:rPr lang="cs-CZ" sz="1200" b="0" i="0" kern="1200" dirty="0" smtClean="0">
                <a:solidFill>
                  <a:schemeClr val="tx1"/>
                </a:solidFill>
                <a:effectLst/>
                <a:latin typeface="+mn-lt"/>
                <a:ea typeface="+mn-ea"/>
                <a:cs typeface="+mn-cs"/>
              </a:rPr>
              <a:t> ho získal z kysličníku hlinitého, přestože se před ním o to samé bez úspěchu pokoušeli Davy, </a:t>
            </a:r>
            <a:r>
              <a:rPr lang="cs-CZ" sz="1200" b="0" i="0" kern="1200" dirty="0" err="1" smtClean="0">
                <a:solidFill>
                  <a:schemeClr val="tx1"/>
                </a:solidFill>
                <a:effectLst/>
                <a:latin typeface="+mn-lt"/>
                <a:ea typeface="+mn-ea"/>
                <a:cs typeface="+mn-cs"/>
              </a:rPr>
              <a:t>Oerstedt</a:t>
            </a:r>
            <a:r>
              <a:rPr lang="cs-CZ" sz="1200" b="0" i="0" kern="1200" dirty="0" smtClean="0">
                <a:solidFill>
                  <a:schemeClr val="tx1"/>
                </a:solidFill>
                <a:effectLst/>
                <a:latin typeface="+mn-lt"/>
                <a:ea typeface="+mn-ea"/>
                <a:cs typeface="+mn-cs"/>
              </a:rPr>
              <a:t> a </a:t>
            </a:r>
            <a:r>
              <a:rPr lang="cs-CZ" sz="1200" b="0" i="0" kern="1200" dirty="0" err="1" smtClean="0">
                <a:solidFill>
                  <a:schemeClr val="tx1"/>
                </a:solidFill>
                <a:effectLst/>
                <a:latin typeface="+mn-lt"/>
                <a:ea typeface="+mn-ea"/>
                <a:cs typeface="+mn-cs"/>
              </a:rPr>
              <a:t>Berzelius</a:t>
            </a:r>
            <a:r>
              <a:rPr lang="cs-CZ" sz="1200" b="0" i="0" kern="1200" dirty="0" smtClean="0">
                <a:solidFill>
                  <a:schemeClr val="tx1"/>
                </a:solidFill>
                <a:effectLst/>
                <a:latin typeface="+mn-lt"/>
                <a:ea typeface="+mn-ea"/>
                <a:cs typeface="+mn-cs"/>
              </a:rPr>
              <a:t>. Dále se mu podařilo izolovat </a:t>
            </a:r>
            <a:r>
              <a:rPr lang="cs-CZ" sz="1200" b="0" i="0" u="none" strike="noStrike" kern="1200" dirty="0" smtClean="0">
                <a:solidFill>
                  <a:schemeClr val="tx1"/>
                </a:solidFill>
                <a:effectLst/>
                <a:latin typeface="+mn-lt"/>
                <a:ea typeface="+mn-ea"/>
                <a:cs typeface="+mn-cs"/>
                <a:hlinkClick r:id="rId34" tooltip="Yttrium"/>
              </a:rPr>
              <a:t>yttrium</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31" tooltip="Beryllium"/>
              </a:rPr>
              <a:t>beryllium</a:t>
            </a:r>
            <a:r>
              <a:rPr lang="cs-CZ" sz="1200" b="0" i="0" kern="1200" dirty="0" smtClean="0">
                <a:solidFill>
                  <a:schemeClr val="tx1"/>
                </a:solidFill>
                <a:effectLst/>
                <a:latin typeface="+mn-lt"/>
                <a:ea typeface="+mn-ea"/>
                <a:cs typeface="+mn-cs"/>
              </a:rPr>
              <a:t> a zjistil, že </a:t>
            </a:r>
            <a:r>
              <a:rPr lang="cs-CZ" sz="1200" b="0" i="0" u="none" strike="noStrike" kern="1200" dirty="0" smtClean="0">
                <a:solidFill>
                  <a:schemeClr val="tx1"/>
                </a:solidFill>
                <a:effectLst/>
                <a:latin typeface="+mn-lt"/>
                <a:ea typeface="+mn-ea"/>
                <a:cs typeface="+mn-cs"/>
                <a:hlinkClick r:id="rId32" tooltip="Křemík"/>
              </a:rPr>
              <a:t>křemík</a:t>
            </a:r>
            <a:r>
              <a:rPr lang="cs-CZ" sz="1200" b="0" i="0" kern="1200" dirty="0" smtClean="0">
                <a:solidFill>
                  <a:schemeClr val="tx1"/>
                </a:solidFill>
                <a:effectLst/>
                <a:latin typeface="+mn-lt"/>
                <a:ea typeface="+mn-ea"/>
                <a:cs typeface="+mn-cs"/>
              </a:rPr>
              <a:t> může být z získán ve formě krystalů. V dalších letech přispěl svými pokusy k objevu </a:t>
            </a:r>
            <a:r>
              <a:rPr lang="cs-CZ" sz="1200" b="0" i="0" u="none" strike="noStrike" kern="1200" dirty="0" smtClean="0">
                <a:solidFill>
                  <a:schemeClr val="tx1"/>
                </a:solidFill>
                <a:effectLst/>
                <a:latin typeface="+mn-lt"/>
                <a:ea typeface="+mn-ea"/>
                <a:cs typeface="+mn-cs"/>
                <a:hlinkClick r:id="rId35" tooltip="Titan (prvek)"/>
              </a:rPr>
              <a:t>titanu</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36" tooltip="Vanad"/>
              </a:rPr>
              <a:t>vanadu</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37" tooltip="Niob"/>
              </a:rPr>
              <a:t>niobu</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38" tooltip="Tantal"/>
              </a:rPr>
              <a:t>tantalu</a:t>
            </a:r>
            <a:r>
              <a:rPr lang="cs-CZ" sz="1200" b="0" i="0" kern="1200" dirty="0" smtClean="0">
                <a:solidFill>
                  <a:schemeClr val="tx1"/>
                </a:solidFill>
                <a:effectLst/>
                <a:latin typeface="+mn-lt"/>
                <a:ea typeface="+mn-ea"/>
                <a:cs typeface="+mn-cs"/>
              </a:rPr>
              <a:t> i </a:t>
            </a:r>
            <a:r>
              <a:rPr lang="cs-CZ" sz="1200" b="0" i="0" u="none" strike="noStrike" kern="1200" dirty="0" smtClean="0">
                <a:solidFill>
                  <a:schemeClr val="tx1"/>
                </a:solidFill>
                <a:effectLst/>
                <a:latin typeface="+mn-lt"/>
                <a:ea typeface="+mn-ea"/>
                <a:cs typeface="+mn-cs"/>
                <a:hlinkClick r:id="rId39" tooltip="Uran (prvek)"/>
              </a:rPr>
              <a:t>uranu</a:t>
            </a:r>
            <a:r>
              <a:rPr lang="cs-CZ" sz="1200" b="0" i="0" kern="1200" dirty="0" smtClean="0">
                <a:solidFill>
                  <a:schemeClr val="tx1"/>
                </a:solidFill>
                <a:effectLst/>
                <a:latin typeface="+mn-lt"/>
                <a:ea typeface="+mn-ea"/>
                <a:cs typeface="+mn-cs"/>
              </a:rPr>
              <a:t>. Dále uspěl při pokusu získat čistý </a:t>
            </a:r>
            <a:r>
              <a:rPr lang="cs-CZ" sz="1200" b="0" i="0" u="none" strike="noStrike" kern="1200" dirty="0" smtClean="0">
                <a:solidFill>
                  <a:schemeClr val="tx1"/>
                </a:solidFill>
                <a:effectLst/>
                <a:latin typeface="+mn-lt"/>
                <a:ea typeface="+mn-ea"/>
                <a:cs typeface="+mn-cs"/>
                <a:hlinkClick r:id="rId40" tooltip="Nikl"/>
              </a:rPr>
              <a:t>nikl</a:t>
            </a:r>
            <a:r>
              <a:rPr lang="cs-CZ" sz="1200" b="0" i="0" kern="1200" dirty="0" smtClean="0">
                <a:solidFill>
                  <a:schemeClr val="tx1"/>
                </a:solidFill>
                <a:effectLst/>
                <a:latin typeface="+mn-lt"/>
                <a:ea typeface="+mn-ea"/>
                <a:cs typeface="+mn-cs"/>
              </a:rPr>
              <a:t> a se dvěma svými přáteli založil v </a:t>
            </a:r>
            <a:r>
              <a:rPr lang="cs-CZ" sz="1200" b="0" i="0" u="none" strike="noStrike" kern="1200" dirty="0" err="1" smtClean="0">
                <a:solidFill>
                  <a:schemeClr val="tx1"/>
                </a:solidFill>
                <a:effectLst/>
                <a:latin typeface="+mn-lt"/>
                <a:ea typeface="+mn-ea"/>
                <a:cs typeface="+mn-cs"/>
                <a:hlinkClick r:id="rId41" tooltip="Kassel"/>
              </a:rPr>
              <a:t>Kasselu</a:t>
            </a:r>
            <a:r>
              <a:rPr lang="cs-CZ" sz="1200" b="0" i="0" kern="1200" dirty="0" smtClean="0">
                <a:solidFill>
                  <a:schemeClr val="tx1"/>
                </a:solidFill>
                <a:effectLst/>
                <a:latin typeface="+mn-lt"/>
                <a:ea typeface="+mn-ea"/>
                <a:cs typeface="+mn-cs"/>
              </a:rPr>
              <a:t> továrnu na jeho výrobu. Studoval také chinony, </a:t>
            </a:r>
            <a:r>
              <a:rPr lang="cs-CZ" sz="1200" b="0" i="0" u="none" strike="noStrike" kern="1200" dirty="0" smtClean="0">
                <a:solidFill>
                  <a:schemeClr val="tx1"/>
                </a:solidFill>
                <a:effectLst/>
                <a:latin typeface="+mn-lt"/>
                <a:ea typeface="+mn-ea"/>
                <a:cs typeface="+mn-cs"/>
                <a:hlinkClick r:id="rId42" tooltip="Alkaloidy"/>
              </a:rPr>
              <a:t>alkaloidy</a:t>
            </a:r>
            <a:r>
              <a:rPr lang="cs-CZ" sz="1200" b="0" i="0" kern="1200" dirty="0" smtClean="0">
                <a:solidFill>
                  <a:schemeClr val="tx1"/>
                </a:solidFill>
                <a:effectLst/>
                <a:latin typeface="+mn-lt"/>
                <a:ea typeface="+mn-ea"/>
                <a:cs typeface="+mn-cs"/>
              </a:rPr>
              <a:t> i </a:t>
            </a:r>
            <a:r>
              <a:rPr lang="cs-CZ" sz="1200" b="0" i="0" u="none" strike="noStrike" kern="1200" dirty="0" smtClean="0">
                <a:solidFill>
                  <a:schemeClr val="tx1"/>
                </a:solidFill>
                <a:effectLst/>
                <a:latin typeface="+mn-lt"/>
                <a:ea typeface="+mn-ea"/>
                <a:cs typeface="+mn-cs"/>
                <a:hlinkClick r:id="rId21" tooltip="Ethyn"/>
              </a:rPr>
              <a:t>acetylen</a:t>
            </a:r>
            <a:r>
              <a:rPr lang="cs-CZ" sz="1200" b="0" i="0" kern="1200" dirty="0" smtClean="0">
                <a:solidFill>
                  <a:schemeClr val="tx1"/>
                </a:solidFill>
                <a:effectLst/>
                <a:latin typeface="+mn-lt"/>
                <a:ea typeface="+mn-ea"/>
                <a:cs typeface="+mn-cs"/>
              </a:rPr>
              <a:t>.</a:t>
            </a:r>
          </a:p>
          <a:p>
            <a:endParaRPr lang="cs-CZ" dirty="0"/>
          </a:p>
        </p:txBody>
      </p:sp>
      <p:sp>
        <p:nvSpPr>
          <p:cNvPr id="4" name="Zástupný symbol pro číslo snímku 3"/>
          <p:cNvSpPr>
            <a:spLocks noGrp="1"/>
          </p:cNvSpPr>
          <p:nvPr>
            <p:ph type="sldNum" sz="quarter" idx="10"/>
          </p:nvPr>
        </p:nvSpPr>
        <p:spPr/>
        <p:txBody>
          <a:bodyPr/>
          <a:lstStyle/>
          <a:p>
            <a:fld id="{C6FD8AB6-3496-423D-AF6E-2552B9774789}" type="slidenum">
              <a:rPr lang="cs-CZ" smtClean="0"/>
              <a:t>13</a:t>
            </a:fld>
            <a:endParaRPr lang="cs-CZ"/>
          </a:p>
        </p:txBody>
      </p:sp>
    </p:spTree>
    <p:extLst>
      <p:ext uri="{BB962C8B-B14F-4D97-AF65-F5344CB8AC3E}">
        <p14:creationId xmlns:p14="http://schemas.microsoft.com/office/powerpoint/2010/main" val="4246858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Na jaře </a:t>
            </a:r>
            <a:r>
              <a:rPr lang="cs-CZ" sz="1200" b="0" i="0" u="none" strike="noStrike" kern="1200" dirty="0" smtClean="0">
                <a:solidFill>
                  <a:schemeClr val="tx1"/>
                </a:solidFill>
                <a:effectLst/>
                <a:latin typeface="+mn-lt"/>
                <a:ea typeface="+mn-ea"/>
                <a:cs typeface="+mn-cs"/>
                <a:hlinkClick r:id="rId3" tooltip="1838"/>
              </a:rPr>
              <a:t>1838</a:t>
            </a:r>
            <a:r>
              <a:rPr lang="cs-CZ" sz="1200" b="0" i="0" kern="1200" dirty="0" smtClean="0">
                <a:solidFill>
                  <a:schemeClr val="tx1"/>
                </a:solidFill>
                <a:effectLst/>
                <a:latin typeface="+mn-lt"/>
                <a:ea typeface="+mn-ea"/>
                <a:cs typeface="+mn-cs"/>
              </a:rPr>
              <a:t> vstoupil na univerzitu v Göttingenu, aby mohl studovat se známým chemikem </a:t>
            </a:r>
            <a:r>
              <a:rPr lang="cs-CZ" sz="1200" b="0" i="0" u="none" strike="noStrike" kern="1200" dirty="0" smtClean="0">
                <a:solidFill>
                  <a:schemeClr val="tx1"/>
                </a:solidFill>
                <a:effectLst/>
                <a:latin typeface="+mn-lt"/>
                <a:ea typeface="+mn-ea"/>
                <a:cs typeface="+mn-cs"/>
                <a:hlinkClick r:id="rId4" tooltip="Friedrich Wöhler"/>
              </a:rPr>
              <a:t>Friedrichem </a:t>
            </a:r>
            <a:r>
              <a:rPr lang="cs-CZ" sz="1200" b="0" i="0" u="none" strike="noStrike" kern="1200" dirty="0" err="1" smtClean="0">
                <a:solidFill>
                  <a:schemeClr val="tx1"/>
                </a:solidFill>
                <a:effectLst/>
                <a:latin typeface="+mn-lt"/>
                <a:ea typeface="+mn-ea"/>
                <a:cs typeface="+mn-cs"/>
                <a:hlinkClick r:id="rId4" tooltip="Friedrich Wöhler"/>
              </a:rPr>
              <a:t>Wöhlerem</a:t>
            </a:r>
            <a:r>
              <a:rPr lang="cs-CZ" sz="1200" b="0" i="0" kern="1200" dirty="0" smtClean="0">
                <a:solidFill>
                  <a:schemeClr val="tx1"/>
                </a:solidFill>
                <a:effectLst/>
                <a:latin typeface="+mn-lt"/>
                <a:ea typeface="+mn-ea"/>
                <a:cs typeface="+mn-cs"/>
              </a:rPr>
              <a:t>.</a:t>
            </a:r>
            <a:endParaRPr lang="cs-CZ" dirty="0"/>
          </a:p>
        </p:txBody>
      </p:sp>
      <p:sp>
        <p:nvSpPr>
          <p:cNvPr id="4" name="Zástupný symbol pro číslo snímku 3"/>
          <p:cNvSpPr>
            <a:spLocks noGrp="1"/>
          </p:cNvSpPr>
          <p:nvPr>
            <p:ph type="sldNum" sz="quarter" idx="10"/>
          </p:nvPr>
        </p:nvSpPr>
        <p:spPr/>
        <p:txBody>
          <a:bodyPr/>
          <a:lstStyle/>
          <a:p>
            <a:fld id="{C6FD8AB6-3496-423D-AF6E-2552B9774789}" type="slidenum">
              <a:rPr lang="cs-CZ" smtClean="0"/>
              <a:t>14</a:t>
            </a:fld>
            <a:endParaRPr lang="cs-CZ"/>
          </a:p>
        </p:txBody>
      </p:sp>
    </p:spTree>
    <p:extLst>
      <p:ext uri="{BB962C8B-B14F-4D97-AF65-F5344CB8AC3E}">
        <p14:creationId xmlns:p14="http://schemas.microsoft.com/office/powerpoint/2010/main" val="1095537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Zformuloval tzv. </a:t>
            </a:r>
            <a:r>
              <a:rPr lang="cs-CZ" sz="1200" b="0" i="0" u="none" strike="noStrike" kern="1200" dirty="0" err="1" smtClean="0">
                <a:solidFill>
                  <a:schemeClr val="tx1"/>
                </a:solidFill>
                <a:effectLst/>
                <a:latin typeface="+mn-lt"/>
                <a:ea typeface="+mn-ea"/>
                <a:cs typeface="+mn-cs"/>
                <a:hlinkClick r:id="rId3" tooltip="Thomsen-Berthelotův princip (stránka neexistuje)"/>
              </a:rPr>
              <a:t>Thomsen-Berthelotův</a:t>
            </a:r>
            <a:r>
              <a:rPr lang="cs-CZ" sz="1200" b="0" i="0" u="none" strike="noStrike" kern="1200" dirty="0" smtClean="0">
                <a:solidFill>
                  <a:schemeClr val="tx1"/>
                </a:solidFill>
                <a:effectLst/>
                <a:latin typeface="+mn-lt"/>
                <a:ea typeface="+mn-ea"/>
                <a:cs typeface="+mn-cs"/>
                <a:hlinkClick r:id="rId3" tooltip="Thomsen-Berthelotův princip (stránka neexistuje)"/>
              </a:rPr>
              <a:t> princip</a:t>
            </a:r>
            <a:r>
              <a:rPr lang="cs-CZ" sz="1200" b="0" i="0" kern="1200" dirty="0" smtClean="0">
                <a:solidFill>
                  <a:schemeClr val="tx1"/>
                </a:solidFill>
                <a:effectLst/>
                <a:latin typeface="+mn-lt"/>
                <a:ea typeface="+mn-ea"/>
                <a:cs typeface="+mn-cs"/>
              </a:rPr>
              <a:t> v oblasti </a:t>
            </a:r>
            <a:r>
              <a:rPr lang="cs-CZ" sz="1200" b="0" i="0" u="none" strike="noStrike" kern="1200" dirty="0" smtClean="0">
                <a:solidFill>
                  <a:schemeClr val="tx1"/>
                </a:solidFill>
                <a:effectLst/>
                <a:latin typeface="+mn-lt"/>
                <a:ea typeface="+mn-ea"/>
                <a:cs typeface="+mn-cs"/>
                <a:hlinkClick r:id="rId4" tooltip="Termochemie"/>
              </a:rPr>
              <a:t>termochemie</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5" tooltip="Syntéza"/>
              </a:rPr>
              <a:t>Syntetizoval</a:t>
            </a:r>
            <a:r>
              <a:rPr lang="cs-CZ" sz="1200" b="0" i="0" kern="1200" dirty="0" smtClean="0">
                <a:solidFill>
                  <a:schemeClr val="tx1"/>
                </a:solidFill>
                <a:effectLst/>
                <a:latin typeface="+mn-lt"/>
                <a:ea typeface="+mn-ea"/>
                <a:cs typeface="+mn-cs"/>
              </a:rPr>
              <a:t> mnoho </a:t>
            </a:r>
            <a:r>
              <a:rPr lang="cs-CZ" sz="1200" b="0" i="0" u="none" strike="noStrike" kern="1200" dirty="0" smtClean="0">
                <a:solidFill>
                  <a:schemeClr val="tx1"/>
                </a:solidFill>
                <a:effectLst/>
                <a:latin typeface="+mn-lt"/>
                <a:ea typeface="+mn-ea"/>
                <a:cs typeface="+mn-cs"/>
                <a:hlinkClick r:id="rId6" tooltip="Organická sloučenina"/>
              </a:rPr>
              <a:t>organických sloučenin</a:t>
            </a:r>
            <a:r>
              <a:rPr lang="cs-CZ" sz="1200" b="0" i="0" kern="1200" dirty="0" smtClean="0">
                <a:solidFill>
                  <a:schemeClr val="tx1"/>
                </a:solidFill>
                <a:effectLst/>
                <a:latin typeface="+mn-lt"/>
                <a:ea typeface="+mn-ea"/>
                <a:cs typeface="+mn-cs"/>
              </a:rPr>
              <a:t> z </a:t>
            </a:r>
            <a:r>
              <a:rPr lang="cs-CZ" sz="1200" b="0" i="0" u="none" strike="noStrike" kern="1200" dirty="0" smtClean="0">
                <a:solidFill>
                  <a:schemeClr val="tx1"/>
                </a:solidFill>
                <a:effectLst/>
                <a:latin typeface="+mn-lt"/>
                <a:ea typeface="+mn-ea"/>
                <a:cs typeface="+mn-cs"/>
                <a:hlinkClick r:id="rId7" tooltip="Anorganická látka"/>
              </a:rPr>
              <a:t>anorganických látek</a:t>
            </a:r>
            <a:r>
              <a:rPr lang="cs-CZ" sz="1200" b="0" i="0" kern="1200" dirty="0" smtClean="0">
                <a:solidFill>
                  <a:schemeClr val="tx1"/>
                </a:solidFill>
                <a:effectLst/>
                <a:latin typeface="+mn-lt"/>
                <a:ea typeface="+mn-ea"/>
                <a:cs typeface="+mn-cs"/>
              </a:rPr>
              <a:t> a vyvrátil teorii </a:t>
            </a:r>
            <a:r>
              <a:rPr lang="cs-CZ" sz="1200" b="0" i="0" u="none" strike="noStrike" kern="1200" dirty="0" smtClean="0">
                <a:solidFill>
                  <a:schemeClr val="tx1"/>
                </a:solidFill>
                <a:effectLst/>
                <a:latin typeface="+mn-lt"/>
                <a:ea typeface="+mn-ea"/>
                <a:cs typeface="+mn-cs"/>
                <a:hlinkClick r:id="rId8" tooltip="Vitalismus"/>
              </a:rPr>
              <a:t>vitalismu</a:t>
            </a:r>
            <a:r>
              <a:rPr lang="cs-CZ" sz="1200" b="0" i="0" kern="1200" dirty="0" smtClean="0">
                <a:solidFill>
                  <a:schemeClr val="tx1"/>
                </a:solidFill>
                <a:effectLst/>
                <a:latin typeface="+mn-lt"/>
                <a:ea typeface="+mn-ea"/>
                <a:cs typeface="+mn-cs"/>
              </a:rPr>
              <a:t>. Je považován za jednoho z největších </a:t>
            </a:r>
            <a:r>
              <a:rPr lang="cs-CZ" sz="1200" b="0" i="0" u="none" strike="noStrike" kern="1200" dirty="0" smtClean="0">
                <a:solidFill>
                  <a:schemeClr val="tx1"/>
                </a:solidFill>
                <a:effectLst/>
                <a:latin typeface="+mn-lt"/>
                <a:ea typeface="+mn-ea"/>
                <a:cs typeface="+mn-cs"/>
                <a:hlinkClick r:id="rId9" tooltip="Chemik"/>
              </a:rPr>
              <a:t>chemiků</a:t>
            </a:r>
            <a:r>
              <a:rPr lang="cs-CZ" sz="1200" b="0" i="0" kern="1200" dirty="0" smtClean="0">
                <a:solidFill>
                  <a:schemeClr val="tx1"/>
                </a:solidFill>
                <a:effectLst/>
                <a:latin typeface="+mn-lt"/>
                <a:ea typeface="+mn-ea"/>
                <a:cs typeface="+mn-cs"/>
              </a:rPr>
              <a:t> všech dob.</a:t>
            </a:r>
          </a:p>
          <a:p>
            <a:r>
              <a:rPr lang="cs-CZ" sz="1200" b="0" i="0" kern="1200" dirty="0" smtClean="0">
                <a:solidFill>
                  <a:schemeClr val="tx1"/>
                </a:solidFill>
                <a:effectLst/>
                <a:latin typeface="+mn-lt"/>
                <a:ea typeface="+mn-ea"/>
                <a:cs typeface="+mn-cs"/>
              </a:rPr>
              <a:t>Svá zkoumání výroby organických sloučenin publikoval v četných článcích a knihách, např. </a:t>
            </a:r>
            <a:r>
              <a:rPr lang="cs-CZ" sz="1200" b="0" i="1" kern="1200" dirty="0" err="1" smtClean="0">
                <a:solidFill>
                  <a:schemeClr val="tx1"/>
                </a:solidFill>
                <a:effectLst/>
                <a:latin typeface="+mn-lt"/>
                <a:ea typeface="+mn-ea"/>
                <a:cs typeface="+mn-cs"/>
              </a:rPr>
              <a:t>Chimie</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organique</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fondée</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sur</a:t>
            </a:r>
            <a:r>
              <a:rPr lang="cs-CZ" sz="1200" b="0" i="1" kern="1200" dirty="0" smtClean="0">
                <a:solidFill>
                  <a:schemeClr val="tx1"/>
                </a:solidFill>
                <a:effectLst/>
                <a:latin typeface="+mn-lt"/>
                <a:ea typeface="+mn-ea"/>
                <a:cs typeface="+mn-cs"/>
              </a:rPr>
              <a:t> la </a:t>
            </a:r>
            <a:r>
              <a:rPr lang="cs-CZ" sz="1200" b="0" i="1" kern="1200" dirty="0" err="1" smtClean="0">
                <a:solidFill>
                  <a:schemeClr val="tx1"/>
                </a:solidFill>
                <a:effectLst/>
                <a:latin typeface="+mn-lt"/>
                <a:ea typeface="+mn-ea"/>
                <a:cs typeface="+mn-cs"/>
              </a:rPr>
              <a:t>synthèse</a:t>
            </a:r>
            <a:r>
              <a:rPr lang="cs-CZ" sz="1200" b="0" i="0" kern="1200" dirty="0" smtClean="0">
                <a:solidFill>
                  <a:schemeClr val="tx1"/>
                </a:solidFill>
                <a:effectLst/>
                <a:latin typeface="+mn-lt"/>
                <a:ea typeface="+mn-ea"/>
                <a:cs typeface="+mn-cs"/>
              </a:rPr>
              <a:t> (1860) a </a:t>
            </a:r>
            <a:r>
              <a:rPr lang="cs-CZ" sz="1200" b="0" i="1" kern="1200" dirty="0" smtClean="0">
                <a:solidFill>
                  <a:schemeClr val="tx1"/>
                </a:solidFill>
                <a:effectLst/>
                <a:latin typeface="+mn-lt"/>
                <a:ea typeface="+mn-ea"/>
                <a:cs typeface="+mn-cs"/>
              </a:rPr>
              <a:t>Les </a:t>
            </a:r>
            <a:r>
              <a:rPr lang="cs-CZ" sz="1200" b="0" i="1" kern="1200" dirty="0" err="1" smtClean="0">
                <a:solidFill>
                  <a:schemeClr val="tx1"/>
                </a:solidFill>
                <a:effectLst/>
                <a:latin typeface="+mn-lt"/>
                <a:ea typeface="+mn-ea"/>
                <a:cs typeface="+mn-cs"/>
              </a:rPr>
              <a:t>Carbures</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d'hydrogène</a:t>
            </a:r>
            <a:r>
              <a:rPr lang="cs-CZ" sz="1200" b="0" i="0" kern="1200" dirty="0" smtClean="0">
                <a:solidFill>
                  <a:schemeClr val="tx1"/>
                </a:solidFill>
                <a:effectLst/>
                <a:latin typeface="+mn-lt"/>
                <a:ea typeface="+mn-ea"/>
                <a:cs typeface="+mn-cs"/>
              </a:rPr>
              <a:t> (1901). Deklaroval, že chemické jevy se neřídí svými zvláštními zákony, ale lze je vysvětlovat v termínech obecných zákonů mechaniky, které platí v celém </a:t>
            </a:r>
            <a:r>
              <a:rPr lang="cs-CZ" sz="1200" b="0" i="0" u="none" strike="noStrike" kern="1200" dirty="0" smtClean="0">
                <a:solidFill>
                  <a:schemeClr val="tx1"/>
                </a:solidFill>
                <a:effectLst/>
                <a:latin typeface="+mn-lt"/>
                <a:ea typeface="+mn-ea"/>
                <a:cs typeface="+mn-cs"/>
                <a:hlinkClick r:id="rId10" tooltip="Vesmír"/>
              </a:rPr>
              <a:t>vesmíru</a:t>
            </a:r>
            <a:r>
              <a:rPr lang="cs-CZ" sz="1200" b="0" i="0" kern="1200" dirty="0" smtClean="0">
                <a:solidFill>
                  <a:schemeClr val="tx1"/>
                </a:solidFill>
                <a:effectLst/>
                <a:latin typeface="+mn-lt"/>
                <a:ea typeface="+mn-ea"/>
                <a:cs typeface="+mn-cs"/>
              </a:rPr>
              <a:t>. Své prohlášení podložil množstvím experimentů popsaných ve svých publikacích </a:t>
            </a:r>
            <a:r>
              <a:rPr lang="cs-CZ" sz="1200" b="0" i="1" kern="1200" dirty="0" err="1" smtClean="0">
                <a:solidFill>
                  <a:schemeClr val="tx1"/>
                </a:solidFill>
                <a:effectLst/>
                <a:latin typeface="+mn-lt"/>
                <a:ea typeface="+mn-ea"/>
                <a:cs typeface="+mn-cs"/>
              </a:rPr>
              <a:t>Mécanique</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chimique</a:t>
            </a:r>
            <a:r>
              <a:rPr lang="cs-CZ" sz="1200" b="0" i="0" kern="1200" dirty="0" smtClean="0">
                <a:solidFill>
                  <a:schemeClr val="tx1"/>
                </a:solidFill>
                <a:effectLst/>
                <a:latin typeface="+mn-lt"/>
                <a:ea typeface="+mn-ea"/>
                <a:cs typeface="+mn-cs"/>
              </a:rPr>
              <a:t> (1878) a </a:t>
            </a:r>
            <a:r>
              <a:rPr lang="cs-CZ" sz="1200" b="0" i="1" kern="1200" dirty="0" err="1" smtClean="0">
                <a:solidFill>
                  <a:schemeClr val="tx1"/>
                </a:solidFill>
                <a:effectLst/>
                <a:latin typeface="+mn-lt"/>
                <a:ea typeface="+mn-ea"/>
                <a:cs typeface="+mn-cs"/>
              </a:rPr>
              <a:t>Thermochimie</a:t>
            </a:r>
            <a:r>
              <a:rPr lang="cs-CZ" sz="1200" b="0" i="0" kern="1200" dirty="0" smtClean="0">
                <a:solidFill>
                  <a:schemeClr val="tx1"/>
                </a:solidFill>
                <a:effectLst/>
                <a:latin typeface="+mn-lt"/>
                <a:ea typeface="+mn-ea"/>
                <a:cs typeface="+mn-cs"/>
              </a:rPr>
              <a:t> (1897). Tento obor studia jej přirozeně směřoval ke zkoumání </a:t>
            </a:r>
            <a:r>
              <a:rPr lang="cs-CZ" sz="1200" b="0" i="0" u="none" strike="noStrike" kern="1200" dirty="0" smtClean="0">
                <a:solidFill>
                  <a:schemeClr val="tx1"/>
                </a:solidFill>
                <a:effectLst/>
                <a:latin typeface="+mn-lt"/>
                <a:ea typeface="+mn-ea"/>
                <a:cs typeface="+mn-cs"/>
                <a:hlinkClick r:id="rId11" tooltip="Výbušnina"/>
              </a:rPr>
              <a:t>výbušnin</a:t>
            </a:r>
            <a:r>
              <a:rPr lang="cs-CZ" sz="1200" b="0" i="0" kern="1200" dirty="0" smtClean="0">
                <a:solidFill>
                  <a:schemeClr val="tx1"/>
                </a:solidFill>
                <a:effectLst/>
                <a:latin typeface="+mn-lt"/>
                <a:ea typeface="+mn-ea"/>
                <a:cs typeface="+mn-cs"/>
              </a:rPr>
              <a:t>, a po teoretické bázi jej dovedl až k závěrům publikovaným v práci </a:t>
            </a:r>
            <a:r>
              <a:rPr lang="cs-CZ" sz="1200" b="0" i="1" kern="1200" dirty="0" err="1" smtClean="0">
                <a:solidFill>
                  <a:schemeClr val="tx1"/>
                </a:solidFill>
                <a:effectLst/>
                <a:latin typeface="+mn-lt"/>
                <a:ea typeface="+mn-ea"/>
                <a:cs typeface="+mn-cs"/>
              </a:rPr>
              <a:t>Sur</a:t>
            </a:r>
            <a:r>
              <a:rPr lang="cs-CZ" sz="1200" b="0" i="1" kern="1200" dirty="0" smtClean="0">
                <a:solidFill>
                  <a:schemeClr val="tx1"/>
                </a:solidFill>
                <a:effectLst/>
                <a:latin typeface="+mn-lt"/>
                <a:ea typeface="+mn-ea"/>
                <a:cs typeface="+mn-cs"/>
              </a:rPr>
              <a:t> la </a:t>
            </a:r>
            <a:r>
              <a:rPr lang="cs-CZ" sz="1200" b="0" i="1" kern="1200" dirty="0" err="1" smtClean="0">
                <a:solidFill>
                  <a:schemeClr val="tx1"/>
                </a:solidFill>
                <a:effectLst/>
                <a:latin typeface="+mn-lt"/>
                <a:ea typeface="+mn-ea"/>
                <a:cs typeface="+mn-cs"/>
              </a:rPr>
              <a:t>force</a:t>
            </a:r>
            <a:r>
              <a:rPr lang="cs-CZ" sz="1200" b="0" i="1" kern="1200" dirty="0" smtClean="0">
                <a:solidFill>
                  <a:schemeClr val="tx1"/>
                </a:solidFill>
                <a:effectLst/>
                <a:latin typeface="+mn-lt"/>
                <a:ea typeface="+mn-ea"/>
                <a:cs typeface="+mn-cs"/>
              </a:rPr>
              <a:t> de la </a:t>
            </a:r>
            <a:r>
              <a:rPr lang="cs-CZ" sz="1200" b="0" i="1" kern="1200" dirty="0" err="1" smtClean="0">
                <a:solidFill>
                  <a:schemeClr val="tx1"/>
                </a:solidFill>
                <a:effectLst/>
                <a:latin typeface="+mn-lt"/>
                <a:ea typeface="+mn-ea"/>
                <a:cs typeface="+mn-cs"/>
              </a:rPr>
              <a:t>poudre</a:t>
            </a:r>
            <a:r>
              <a:rPr lang="cs-CZ" sz="1200" b="0" i="1" kern="1200" dirty="0" smtClean="0">
                <a:solidFill>
                  <a:schemeClr val="tx1"/>
                </a:solidFill>
                <a:effectLst/>
                <a:latin typeface="+mn-lt"/>
                <a:ea typeface="+mn-ea"/>
                <a:cs typeface="+mn-cs"/>
              </a:rPr>
              <a:t> et des </a:t>
            </a:r>
            <a:r>
              <a:rPr lang="cs-CZ" sz="1200" b="0" i="1" kern="1200" dirty="0" err="1" smtClean="0">
                <a:solidFill>
                  <a:schemeClr val="tx1"/>
                </a:solidFill>
                <a:effectLst/>
                <a:latin typeface="+mn-lt"/>
                <a:ea typeface="+mn-ea"/>
                <a:cs typeface="+mn-cs"/>
              </a:rPr>
              <a:t>matières</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explosives</a:t>
            </a:r>
            <a:r>
              <a:rPr lang="cs-CZ" sz="1200" b="0" i="0" kern="1200" dirty="0" smtClean="0">
                <a:solidFill>
                  <a:schemeClr val="tx1"/>
                </a:solidFill>
                <a:effectLst/>
                <a:latin typeface="+mn-lt"/>
                <a:ea typeface="+mn-ea"/>
                <a:cs typeface="+mn-cs"/>
              </a:rPr>
              <a:t> (1872). To i prakticky využil jako prezident Vědeckého výboru pro obranu během obléhání Paříže v letech 1870–1871 a později jako šéf Francouzského výboru pro výbušniny.</a:t>
            </a:r>
          </a:p>
          <a:p>
            <a:r>
              <a:rPr lang="cs-CZ" sz="1200" b="0" i="0" kern="1200" dirty="0" err="1" smtClean="0">
                <a:solidFill>
                  <a:schemeClr val="tx1"/>
                </a:solidFill>
                <a:effectLst/>
                <a:latin typeface="+mn-lt"/>
                <a:ea typeface="+mn-ea"/>
                <a:cs typeface="+mn-cs"/>
              </a:rPr>
              <a:t>Berthelot</a:t>
            </a:r>
            <a:r>
              <a:rPr lang="cs-CZ" sz="1200" b="0" i="0" kern="1200" dirty="0" smtClean="0">
                <a:solidFill>
                  <a:schemeClr val="tx1"/>
                </a:solidFill>
                <a:effectLst/>
                <a:latin typeface="+mn-lt"/>
                <a:ea typeface="+mn-ea"/>
                <a:cs typeface="+mn-cs"/>
              </a:rPr>
              <a:t> prováděl experimenty za účel měření </a:t>
            </a:r>
            <a:r>
              <a:rPr lang="cs-CZ" sz="1200" b="0" i="0" u="none" strike="noStrike" kern="1200" dirty="0" smtClean="0">
                <a:solidFill>
                  <a:schemeClr val="tx1"/>
                </a:solidFill>
                <a:effectLst/>
                <a:latin typeface="+mn-lt"/>
                <a:ea typeface="+mn-ea"/>
                <a:cs typeface="+mn-cs"/>
                <a:hlinkClick r:id="rId12" tooltip="Parciální tlak"/>
              </a:rPr>
              <a:t>tlaku plynu</a:t>
            </a:r>
            <a:r>
              <a:rPr lang="cs-CZ" sz="1200" b="0" i="0" kern="1200" dirty="0" smtClean="0">
                <a:solidFill>
                  <a:schemeClr val="tx1"/>
                </a:solidFill>
                <a:effectLst/>
                <a:latin typeface="+mn-lt"/>
                <a:ea typeface="+mn-ea"/>
                <a:cs typeface="+mn-cs"/>
              </a:rPr>
              <a:t> při explozi vodíku ve speciální nádobě vybavené pístem a snažil se jimi rozlišit spalování směsi vodíku a </a:t>
            </a:r>
            <a:r>
              <a:rPr lang="cs-CZ" sz="1200" b="0" i="0" u="none" strike="noStrike" kern="1200" dirty="0" smtClean="0">
                <a:solidFill>
                  <a:schemeClr val="tx1"/>
                </a:solidFill>
                <a:effectLst/>
                <a:latin typeface="+mn-lt"/>
                <a:ea typeface="+mn-ea"/>
                <a:cs typeface="+mn-cs"/>
                <a:hlinkClick r:id="rId13" tooltip="Kyslík"/>
              </a:rPr>
              <a:t>kyslíku</a:t>
            </a:r>
            <a:r>
              <a:rPr lang="cs-CZ" sz="1200" b="0" i="0" kern="1200" dirty="0" smtClean="0">
                <a:solidFill>
                  <a:schemeClr val="tx1"/>
                </a:solidFill>
                <a:effectLst/>
                <a:latin typeface="+mn-lt"/>
                <a:ea typeface="+mn-ea"/>
                <a:cs typeface="+mn-cs"/>
              </a:rPr>
              <a:t> od skutečné </a:t>
            </a:r>
            <a:r>
              <a:rPr lang="cs-CZ" sz="1200" b="0" i="0" u="none" strike="noStrike" kern="1200" dirty="0" smtClean="0">
                <a:solidFill>
                  <a:schemeClr val="tx1"/>
                </a:solidFill>
                <a:effectLst/>
                <a:latin typeface="+mn-lt"/>
                <a:ea typeface="+mn-ea"/>
                <a:cs typeface="+mn-cs"/>
                <a:hlinkClick r:id="rId14" tooltip="Výbuch"/>
              </a:rPr>
              <a:t>exploze</a:t>
            </a:r>
            <a:r>
              <a:rPr lang="cs-CZ" sz="1200" b="0" i="0" kern="1200" dirty="0" smtClean="0">
                <a:solidFill>
                  <a:schemeClr val="tx1"/>
                </a:solidFill>
                <a:effectLst/>
                <a:latin typeface="+mn-lt"/>
                <a:ea typeface="+mn-ea"/>
                <a:cs typeface="+mn-cs"/>
              </a:rPr>
              <a:t>.</a:t>
            </a:r>
          </a:p>
          <a:p>
            <a:r>
              <a:rPr lang="cs-CZ" sz="1200" b="0" i="0" kern="1200" dirty="0" smtClean="0">
                <a:solidFill>
                  <a:schemeClr val="tx1"/>
                </a:solidFill>
                <a:effectLst/>
                <a:latin typeface="+mn-lt"/>
                <a:ea typeface="+mn-ea"/>
                <a:cs typeface="+mn-cs"/>
              </a:rPr>
              <a:t>Během pozdějšího života bádal a psal knihy o rané historii chemie jako je </a:t>
            </a:r>
            <a:r>
              <a:rPr lang="cs-CZ" sz="1200" b="0" i="1" kern="1200" dirty="0" smtClean="0">
                <a:solidFill>
                  <a:schemeClr val="tx1"/>
                </a:solidFill>
                <a:effectLst/>
                <a:latin typeface="+mn-lt"/>
                <a:ea typeface="+mn-ea"/>
                <a:cs typeface="+mn-cs"/>
              </a:rPr>
              <a:t>Les </a:t>
            </a:r>
            <a:r>
              <a:rPr lang="cs-CZ" sz="1200" b="0" i="1" kern="1200" dirty="0" err="1" smtClean="0">
                <a:solidFill>
                  <a:schemeClr val="tx1"/>
                </a:solidFill>
                <a:effectLst/>
                <a:latin typeface="+mn-lt"/>
                <a:ea typeface="+mn-ea"/>
                <a:cs typeface="+mn-cs"/>
              </a:rPr>
              <a:t>Origines</a:t>
            </a:r>
            <a:r>
              <a:rPr lang="cs-CZ" sz="1200" b="0" i="1" kern="1200" dirty="0" smtClean="0">
                <a:solidFill>
                  <a:schemeClr val="tx1"/>
                </a:solidFill>
                <a:effectLst/>
                <a:latin typeface="+mn-lt"/>
                <a:ea typeface="+mn-ea"/>
                <a:cs typeface="+mn-cs"/>
              </a:rPr>
              <a:t> de </a:t>
            </a:r>
            <a:r>
              <a:rPr lang="cs-CZ" sz="1200" b="0" i="1" kern="1200" dirty="0" err="1" smtClean="0">
                <a:solidFill>
                  <a:schemeClr val="tx1"/>
                </a:solidFill>
                <a:effectLst/>
                <a:latin typeface="+mn-lt"/>
                <a:ea typeface="+mn-ea"/>
                <a:cs typeface="+mn-cs"/>
              </a:rPr>
              <a:t>l'alchimie</a:t>
            </a:r>
            <a:r>
              <a:rPr lang="cs-CZ" sz="1200" b="0" i="0" kern="1200" dirty="0" smtClean="0">
                <a:solidFill>
                  <a:schemeClr val="tx1"/>
                </a:solidFill>
                <a:effectLst/>
                <a:latin typeface="+mn-lt"/>
                <a:ea typeface="+mn-ea"/>
                <a:cs typeface="+mn-cs"/>
              </a:rPr>
              <a:t> (1885)</a:t>
            </a:r>
            <a:r>
              <a:rPr lang="cs-CZ" sz="1200" b="0" i="0" u="none" strike="noStrike" kern="1200" baseline="30000" dirty="0" smtClean="0">
                <a:solidFill>
                  <a:schemeClr val="tx1"/>
                </a:solidFill>
                <a:effectLst/>
                <a:latin typeface="+mn-lt"/>
                <a:ea typeface="+mn-ea"/>
                <a:cs typeface="+mn-cs"/>
                <a:hlinkClick r:id="rId15"/>
              </a:rPr>
              <a:t>[1]</a:t>
            </a:r>
            <a:r>
              <a:rPr lang="cs-CZ" sz="1200" b="0" i="0" kern="1200" dirty="0" smtClean="0">
                <a:solidFill>
                  <a:schemeClr val="tx1"/>
                </a:solidFill>
                <a:effectLst/>
                <a:latin typeface="+mn-lt"/>
                <a:ea typeface="+mn-ea"/>
                <a:cs typeface="+mn-cs"/>
              </a:rPr>
              <a:t> a </a:t>
            </a:r>
            <a:r>
              <a:rPr lang="cs-CZ" sz="1200" b="0" i="1" kern="1200" dirty="0" err="1" smtClean="0">
                <a:solidFill>
                  <a:schemeClr val="tx1"/>
                </a:solidFill>
                <a:effectLst/>
                <a:latin typeface="+mn-lt"/>
                <a:ea typeface="+mn-ea"/>
                <a:cs typeface="+mn-cs"/>
              </a:rPr>
              <a:t>Introduction</a:t>
            </a:r>
            <a:r>
              <a:rPr lang="cs-CZ" sz="1200" b="0" i="1" kern="1200" dirty="0" smtClean="0">
                <a:solidFill>
                  <a:schemeClr val="tx1"/>
                </a:solidFill>
                <a:effectLst/>
                <a:latin typeface="+mn-lt"/>
                <a:ea typeface="+mn-ea"/>
                <a:cs typeface="+mn-cs"/>
              </a:rPr>
              <a:t> à </a:t>
            </a:r>
            <a:r>
              <a:rPr lang="cs-CZ" sz="1200" b="0" i="1" kern="1200" dirty="0" err="1" smtClean="0">
                <a:solidFill>
                  <a:schemeClr val="tx1"/>
                </a:solidFill>
                <a:effectLst/>
                <a:latin typeface="+mn-lt"/>
                <a:ea typeface="+mn-ea"/>
                <a:cs typeface="+mn-cs"/>
              </a:rPr>
              <a:t>l'étude</a:t>
            </a:r>
            <a:r>
              <a:rPr lang="cs-CZ" sz="1200" b="0" i="1" kern="1200" dirty="0" smtClean="0">
                <a:solidFill>
                  <a:schemeClr val="tx1"/>
                </a:solidFill>
                <a:effectLst/>
                <a:latin typeface="+mn-lt"/>
                <a:ea typeface="+mn-ea"/>
                <a:cs typeface="+mn-cs"/>
              </a:rPr>
              <a:t> de la </a:t>
            </a:r>
            <a:r>
              <a:rPr lang="cs-CZ" sz="1200" b="0" i="1" kern="1200" dirty="0" err="1" smtClean="0">
                <a:solidFill>
                  <a:schemeClr val="tx1"/>
                </a:solidFill>
                <a:effectLst/>
                <a:latin typeface="+mn-lt"/>
                <a:ea typeface="+mn-ea"/>
                <a:cs typeface="+mn-cs"/>
              </a:rPr>
              <a:t>chimie</a:t>
            </a:r>
            <a:r>
              <a:rPr lang="cs-CZ" sz="1200" b="0" i="1" kern="1200" dirty="0" smtClean="0">
                <a:solidFill>
                  <a:schemeClr val="tx1"/>
                </a:solidFill>
                <a:effectLst/>
                <a:latin typeface="+mn-lt"/>
                <a:ea typeface="+mn-ea"/>
                <a:cs typeface="+mn-cs"/>
              </a:rPr>
              <a:t> des </a:t>
            </a:r>
            <a:r>
              <a:rPr lang="cs-CZ" sz="1200" b="0" i="1" kern="1200" dirty="0" err="1" smtClean="0">
                <a:solidFill>
                  <a:schemeClr val="tx1"/>
                </a:solidFill>
                <a:effectLst/>
                <a:latin typeface="+mn-lt"/>
                <a:ea typeface="+mn-ea"/>
                <a:cs typeface="+mn-cs"/>
              </a:rPr>
              <a:t>anciens</a:t>
            </a:r>
            <a:r>
              <a:rPr lang="cs-CZ" sz="1200" b="0" i="1" kern="1200" dirty="0" smtClean="0">
                <a:solidFill>
                  <a:schemeClr val="tx1"/>
                </a:solidFill>
                <a:effectLst/>
                <a:latin typeface="+mn-lt"/>
                <a:ea typeface="+mn-ea"/>
                <a:cs typeface="+mn-cs"/>
              </a:rPr>
              <a:t> et </a:t>
            </a:r>
            <a:r>
              <a:rPr lang="cs-CZ" sz="1200" b="0" i="1" kern="1200" dirty="0" err="1" smtClean="0">
                <a:solidFill>
                  <a:schemeClr val="tx1"/>
                </a:solidFill>
                <a:effectLst/>
                <a:latin typeface="+mn-lt"/>
                <a:ea typeface="+mn-ea"/>
                <a:cs typeface="+mn-cs"/>
              </a:rPr>
              <a:t>du</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moyen</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âge</a:t>
            </a:r>
            <a:r>
              <a:rPr lang="cs-CZ" sz="1200" b="0" i="0" kern="1200" dirty="0" smtClean="0">
                <a:solidFill>
                  <a:schemeClr val="tx1"/>
                </a:solidFill>
                <a:effectLst/>
                <a:latin typeface="+mn-lt"/>
                <a:ea typeface="+mn-ea"/>
                <a:cs typeface="+mn-cs"/>
              </a:rPr>
              <a:t> (1889),</a:t>
            </a:r>
            <a:r>
              <a:rPr lang="cs-CZ" sz="1200" b="0" i="0" u="none" strike="noStrike" kern="1200" baseline="30000" dirty="0" smtClean="0">
                <a:solidFill>
                  <a:schemeClr val="tx1"/>
                </a:solidFill>
                <a:effectLst/>
                <a:latin typeface="+mn-lt"/>
                <a:ea typeface="+mn-ea"/>
                <a:cs typeface="+mn-cs"/>
                <a:hlinkClick r:id="rId16"/>
              </a:rPr>
              <a:t>[2]</a:t>
            </a:r>
            <a:r>
              <a:rPr lang="cs-CZ" sz="1200" b="0" i="0" kern="1200" dirty="0" smtClean="0">
                <a:solidFill>
                  <a:schemeClr val="tx1"/>
                </a:solidFill>
                <a:effectLst/>
                <a:latin typeface="+mn-lt"/>
                <a:ea typeface="+mn-ea"/>
                <a:cs typeface="+mn-cs"/>
              </a:rPr>
              <a:t> Také přeložil mnoho starých </a:t>
            </a:r>
            <a:r>
              <a:rPr lang="cs-CZ" sz="1200" b="0" i="0" u="none" strike="noStrike" kern="1200" dirty="0" smtClean="0">
                <a:solidFill>
                  <a:schemeClr val="tx1"/>
                </a:solidFill>
                <a:effectLst/>
                <a:latin typeface="+mn-lt"/>
                <a:ea typeface="+mn-ea"/>
                <a:cs typeface="+mn-cs"/>
                <a:hlinkClick r:id="rId17" tooltip="Řecko"/>
              </a:rPr>
              <a:t>řeckých</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18" tooltip="Sýrie"/>
              </a:rPr>
              <a:t>syrských</a:t>
            </a:r>
            <a:r>
              <a:rPr lang="cs-CZ" sz="1200" b="0" i="0" kern="1200" dirty="0" smtClean="0">
                <a:solidFill>
                  <a:schemeClr val="tx1"/>
                </a:solidFill>
                <a:effectLst/>
                <a:latin typeface="+mn-lt"/>
                <a:ea typeface="+mn-ea"/>
                <a:cs typeface="+mn-cs"/>
              </a:rPr>
              <a:t> a arabských pojednání o </a:t>
            </a:r>
            <a:r>
              <a:rPr lang="cs-CZ" sz="1200" b="0" i="0" u="none" strike="noStrike" kern="1200" dirty="0" smtClean="0">
                <a:solidFill>
                  <a:schemeClr val="tx1"/>
                </a:solidFill>
                <a:effectLst/>
                <a:latin typeface="+mn-lt"/>
                <a:ea typeface="+mn-ea"/>
                <a:cs typeface="+mn-cs"/>
                <a:hlinkClick r:id="rId19" tooltip="Alchymie"/>
              </a:rPr>
              <a:t>alchymii</a:t>
            </a:r>
            <a:r>
              <a:rPr lang="cs-CZ" sz="1200" b="0" i="0" kern="1200" dirty="0" smtClean="0">
                <a:solidFill>
                  <a:schemeClr val="tx1"/>
                </a:solidFill>
                <a:effectLst/>
                <a:latin typeface="+mn-lt"/>
                <a:ea typeface="+mn-ea"/>
                <a:cs typeface="+mn-cs"/>
              </a:rPr>
              <a:t> a chemii, včetně </a:t>
            </a:r>
            <a:r>
              <a:rPr lang="cs-CZ" sz="1200" b="0" i="1" kern="1200" dirty="0" err="1" smtClean="0">
                <a:solidFill>
                  <a:schemeClr val="tx1"/>
                </a:solidFill>
                <a:effectLst/>
                <a:latin typeface="+mn-lt"/>
                <a:ea typeface="+mn-ea"/>
                <a:cs typeface="+mn-cs"/>
              </a:rPr>
              <a:t>Collection</a:t>
            </a:r>
            <a:r>
              <a:rPr lang="cs-CZ" sz="1200" b="0" i="1" kern="1200" dirty="0" smtClean="0">
                <a:solidFill>
                  <a:schemeClr val="tx1"/>
                </a:solidFill>
                <a:effectLst/>
                <a:latin typeface="+mn-lt"/>
                <a:ea typeface="+mn-ea"/>
                <a:cs typeface="+mn-cs"/>
              </a:rPr>
              <a:t> des </a:t>
            </a:r>
            <a:r>
              <a:rPr lang="cs-CZ" sz="1200" b="0" i="1" kern="1200" dirty="0" err="1" smtClean="0">
                <a:solidFill>
                  <a:schemeClr val="tx1"/>
                </a:solidFill>
                <a:effectLst/>
                <a:latin typeface="+mn-lt"/>
                <a:ea typeface="+mn-ea"/>
                <a:cs typeface="+mn-cs"/>
              </a:rPr>
              <a:t>anciens</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alchimistes</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grecs</a:t>
            </a:r>
            <a:r>
              <a:rPr lang="cs-CZ" sz="1200" b="0" i="0" kern="1200" dirty="0" smtClean="0">
                <a:solidFill>
                  <a:schemeClr val="tx1"/>
                </a:solidFill>
                <a:effectLst/>
                <a:latin typeface="+mn-lt"/>
                <a:ea typeface="+mn-ea"/>
                <a:cs typeface="+mn-cs"/>
              </a:rPr>
              <a:t> (1887-1888)</a:t>
            </a:r>
            <a:r>
              <a:rPr lang="cs-CZ" sz="1200" b="0" i="0" u="none" strike="noStrike" kern="1200" baseline="30000" dirty="0" smtClean="0">
                <a:solidFill>
                  <a:schemeClr val="tx1"/>
                </a:solidFill>
                <a:effectLst/>
                <a:latin typeface="+mn-lt"/>
                <a:ea typeface="+mn-ea"/>
                <a:cs typeface="+mn-cs"/>
                <a:hlinkClick r:id="rId20"/>
              </a:rPr>
              <a:t>[3]</a:t>
            </a:r>
            <a:r>
              <a:rPr lang="cs-CZ" sz="1200" b="0" i="0" kern="1200" dirty="0" smtClean="0">
                <a:solidFill>
                  <a:schemeClr val="tx1"/>
                </a:solidFill>
                <a:effectLst/>
                <a:latin typeface="+mn-lt"/>
                <a:ea typeface="+mn-ea"/>
                <a:cs typeface="+mn-cs"/>
              </a:rPr>
              <a:t> a </a:t>
            </a:r>
            <a:r>
              <a:rPr lang="cs-CZ" sz="1200" b="0" i="1" kern="1200" dirty="0" smtClean="0">
                <a:solidFill>
                  <a:schemeClr val="tx1"/>
                </a:solidFill>
                <a:effectLst/>
                <a:latin typeface="+mn-lt"/>
                <a:ea typeface="+mn-ea"/>
                <a:cs typeface="+mn-cs"/>
              </a:rPr>
              <a:t>La </a:t>
            </a:r>
            <a:r>
              <a:rPr lang="cs-CZ" sz="1200" b="0" i="1" kern="1200" dirty="0" err="1" smtClean="0">
                <a:solidFill>
                  <a:schemeClr val="tx1"/>
                </a:solidFill>
                <a:effectLst/>
                <a:latin typeface="+mn-lt"/>
                <a:ea typeface="+mn-ea"/>
                <a:cs typeface="+mn-cs"/>
              </a:rPr>
              <a:t>Chimie</a:t>
            </a:r>
            <a:r>
              <a:rPr lang="cs-CZ" sz="1200" b="0" i="1" kern="1200" dirty="0" smtClean="0">
                <a:solidFill>
                  <a:schemeClr val="tx1"/>
                </a:solidFill>
                <a:effectLst/>
                <a:latin typeface="+mn-lt"/>
                <a:ea typeface="+mn-ea"/>
                <a:cs typeface="+mn-cs"/>
              </a:rPr>
              <a:t> au </a:t>
            </a:r>
            <a:r>
              <a:rPr lang="cs-CZ" sz="1200" b="0" i="1" kern="1200" dirty="0" err="1" smtClean="0">
                <a:solidFill>
                  <a:schemeClr val="tx1"/>
                </a:solidFill>
                <a:effectLst/>
                <a:latin typeface="+mn-lt"/>
                <a:ea typeface="+mn-ea"/>
                <a:cs typeface="+mn-cs"/>
              </a:rPr>
              <a:t>moyen</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âge</a:t>
            </a:r>
            <a:r>
              <a:rPr lang="cs-CZ" sz="1200" b="0" i="0" kern="1200" dirty="0" smtClean="0">
                <a:solidFill>
                  <a:schemeClr val="tx1"/>
                </a:solidFill>
                <a:effectLst/>
                <a:latin typeface="+mn-lt"/>
                <a:ea typeface="+mn-ea"/>
                <a:cs typeface="+mn-cs"/>
              </a:rPr>
              <a:t> (1893).</a:t>
            </a:r>
            <a:r>
              <a:rPr lang="cs-CZ" sz="1200" b="0" i="0" u="none" strike="noStrike" kern="1200" baseline="30000" dirty="0" smtClean="0">
                <a:solidFill>
                  <a:schemeClr val="tx1"/>
                </a:solidFill>
                <a:effectLst/>
                <a:latin typeface="+mn-lt"/>
                <a:ea typeface="+mn-ea"/>
                <a:cs typeface="+mn-cs"/>
                <a:hlinkClick r:id="rId21"/>
              </a:rPr>
              <a:t>[4]</a:t>
            </a:r>
            <a:r>
              <a:rPr lang="cs-CZ" sz="1200" b="0" i="0" kern="1200" dirty="0" smtClean="0">
                <a:solidFill>
                  <a:schemeClr val="tx1"/>
                </a:solidFill>
                <a:effectLst/>
                <a:latin typeface="+mn-lt"/>
                <a:ea typeface="+mn-ea"/>
                <a:cs typeface="+mn-cs"/>
              </a:rPr>
              <a:t> Napsal </a:t>
            </a:r>
            <a:r>
              <a:rPr lang="cs-CZ" sz="1200" b="0" i="1" kern="1200" dirty="0" smtClean="0">
                <a:solidFill>
                  <a:schemeClr val="tx1"/>
                </a:solidFill>
                <a:effectLst/>
                <a:latin typeface="+mn-lt"/>
                <a:ea typeface="+mn-ea"/>
                <a:cs typeface="+mn-cs"/>
              </a:rPr>
              <a:t>Science et </a:t>
            </a:r>
            <a:r>
              <a:rPr lang="cs-CZ" sz="1200" b="0" i="1" kern="1200" dirty="0" err="1" smtClean="0">
                <a:solidFill>
                  <a:schemeClr val="tx1"/>
                </a:solidFill>
                <a:effectLst/>
                <a:latin typeface="+mn-lt"/>
                <a:ea typeface="+mn-ea"/>
                <a:cs typeface="+mn-cs"/>
              </a:rPr>
              <a:t>philosophie</a:t>
            </a:r>
            <a:r>
              <a:rPr lang="cs-CZ" sz="1200" b="0" i="0" kern="1200" dirty="0" smtClean="0">
                <a:solidFill>
                  <a:schemeClr val="tx1"/>
                </a:solidFill>
                <a:effectLst/>
                <a:latin typeface="+mn-lt"/>
                <a:ea typeface="+mn-ea"/>
                <a:cs typeface="+mn-cs"/>
              </a:rPr>
              <a:t> (1886)</a:t>
            </a:r>
            <a:r>
              <a:rPr lang="cs-CZ" sz="1200" b="0" i="0" u="none" strike="noStrike" kern="1200" baseline="30000" dirty="0" smtClean="0">
                <a:solidFill>
                  <a:schemeClr val="tx1"/>
                </a:solidFill>
                <a:effectLst/>
                <a:latin typeface="+mn-lt"/>
                <a:ea typeface="+mn-ea"/>
                <a:cs typeface="+mn-cs"/>
                <a:hlinkClick r:id="rId22"/>
              </a:rPr>
              <a:t>[5]</a:t>
            </a:r>
            <a:r>
              <a:rPr lang="cs-CZ" sz="1200" b="0" i="0" kern="1200" dirty="0" smtClean="0">
                <a:solidFill>
                  <a:schemeClr val="tx1"/>
                </a:solidFill>
                <a:effectLst/>
                <a:latin typeface="+mn-lt"/>
                <a:ea typeface="+mn-ea"/>
                <a:cs typeface="+mn-cs"/>
              </a:rPr>
              <a:t> a další četné příspěvky do </a:t>
            </a:r>
            <a:r>
              <a:rPr lang="cs-CZ" sz="1200" b="0" i="1" u="none" strike="noStrike" kern="1200" dirty="0" smtClean="0">
                <a:solidFill>
                  <a:schemeClr val="tx1"/>
                </a:solidFill>
                <a:effectLst/>
                <a:latin typeface="+mn-lt"/>
                <a:ea typeface="+mn-ea"/>
                <a:cs typeface="+mn-cs"/>
                <a:hlinkClick r:id="rId23" tooltip="La Grande Encyclopédie (stránka neexistuje)"/>
              </a:rPr>
              <a:t>La Grande </a:t>
            </a:r>
            <a:r>
              <a:rPr lang="cs-CZ" sz="1200" b="0" i="1" u="none" strike="noStrike" kern="1200" dirty="0" err="1" smtClean="0">
                <a:solidFill>
                  <a:schemeClr val="tx1"/>
                </a:solidFill>
                <a:effectLst/>
                <a:latin typeface="+mn-lt"/>
                <a:ea typeface="+mn-ea"/>
                <a:cs typeface="+mn-cs"/>
                <a:hlinkClick r:id="rId23" tooltip="La Grande Encyclopédie (stránka neexistuje)"/>
              </a:rPr>
              <a:t>Encyclopédie</a:t>
            </a:r>
            <a:r>
              <a:rPr lang="cs-CZ" sz="1200" b="0" i="0" kern="1200" dirty="0" smtClean="0">
                <a:solidFill>
                  <a:schemeClr val="tx1"/>
                </a:solidFill>
                <a:effectLst/>
                <a:latin typeface="+mn-lt"/>
                <a:ea typeface="+mn-ea"/>
                <a:cs typeface="+mn-cs"/>
              </a:rPr>
              <a:t>, kterou pomáhal založit.</a:t>
            </a:r>
          </a:p>
          <a:p>
            <a:endParaRPr lang="cs-CZ" dirty="0"/>
          </a:p>
        </p:txBody>
      </p:sp>
      <p:sp>
        <p:nvSpPr>
          <p:cNvPr id="4" name="Zástupný symbol pro číslo snímku 3"/>
          <p:cNvSpPr>
            <a:spLocks noGrp="1"/>
          </p:cNvSpPr>
          <p:nvPr>
            <p:ph type="sldNum" sz="quarter" idx="10"/>
          </p:nvPr>
        </p:nvSpPr>
        <p:spPr/>
        <p:txBody>
          <a:bodyPr/>
          <a:lstStyle/>
          <a:p>
            <a:fld id="{C6FD8AB6-3496-423D-AF6E-2552B9774789}" type="slidenum">
              <a:rPr lang="cs-CZ" smtClean="0"/>
              <a:t>15</a:t>
            </a:fld>
            <a:endParaRPr lang="cs-CZ"/>
          </a:p>
        </p:txBody>
      </p:sp>
    </p:spTree>
    <p:extLst>
      <p:ext uri="{BB962C8B-B14F-4D97-AF65-F5344CB8AC3E}">
        <p14:creationId xmlns:p14="http://schemas.microsoft.com/office/powerpoint/2010/main" val="1736816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err="1" smtClean="0">
                <a:solidFill>
                  <a:schemeClr val="tx1"/>
                </a:solidFill>
                <a:effectLst/>
                <a:latin typeface="+mn-lt"/>
                <a:ea typeface="+mn-ea"/>
                <a:cs typeface="+mn-cs"/>
              </a:rPr>
              <a:t>Liebig</a:t>
            </a:r>
            <a:r>
              <a:rPr lang="cs-CZ" sz="1200" b="0" i="0" kern="1200" dirty="0" smtClean="0">
                <a:solidFill>
                  <a:schemeClr val="tx1"/>
                </a:solidFill>
                <a:effectLst/>
                <a:latin typeface="+mn-lt"/>
                <a:ea typeface="+mn-ea"/>
                <a:cs typeface="+mn-cs"/>
              </a:rPr>
              <a:t> byl synem drogisty a své vzdělání zahájil v jedné z </a:t>
            </a:r>
            <a:r>
              <a:rPr lang="cs-CZ" sz="1200" b="0" i="0" u="none" strike="noStrike" kern="1200" dirty="0" smtClean="0">
                <a:solidFill>
                  <a:schemeClr val="tx1"/>
                </a:solidFill>
                <a:effectLst/>
                <a:latin typeface="+mn-lt"/>
                <a:ea typeface="+mn-ea"/>
                <a:cs typeface="+mn-cs"/>
                <a:hlinkClick r:id="rId3" tooltip="Mnichov"/>
              </a:rPr>
              <a:t>mnichovských</a:t>
            </a:r>
            <a:r>
              <a:rPr lang="cs-CZ" sz="1200" b="0" i="0" kern="1200" dirty="0" smtClean="0">
                <a:solidFill>
                  <a:schemeClr val="tx1"/>
                </a:solidFill>
                <a:effectLst/>
                <a:latin typeface="+mn-lt"/>
                <a:ea typeface="+mn-ea"/>
                <a:cs typeface="+mn-cs"/>
              </a:rPr>
              <a:t> lékáren a pokračoval od roku </a:t>
            </a:r>
            <a:r>
              <a:rPr lang="cs-CZ" sz="1200" b="0" i="0" u="none" strike="noStrike" kern="1200" dirty="0" smtClean="0">
                <a:solidFill>
                  <a:schemeClr val="tx1"/>
                </a:solidFill>
                <a:effectLst/>
                <a:latin typeface="+mn-lt"/>
                <a:ea typeface="+mn-ea"/>
                <a:cs typeface="+mn-cs"/>
                <a:hlinkClick r:id="rId4" tooltip="1820"/>
              </a:rPr>
              <a:t>1820</a:t>
            </a:r>
            <a:r>
              <a:rPr lang="cs-CZ" sz="1200" b="0" i="0" kern="1200" dirty="0" smtClean="0">
                <a:solidFill>
                  <a:schemeClr val="tx1"/>
                </a:solidFill>
                <a:effectLst/>
                <a:latin typeface="+mn-lt"/>
                <a:ea typeface="+mn-ea"/>
                <a:cs typeface="+mn-cs"/>
              </a:rPr>
              <a:t> studiem chemie na univerzitě v </a:t>
            </a:r>
            <a:r>
              <a:rPr lang="cs-CZ" sz="1200" b="0" i="0" u="none" strike="noStrike" kern="1200" dirty="0" smtClean="0">
                <a:solidFill>
                  <a:schemeClr val="tx1"/>
                </a:solidFill>
                <a:effectLst/>
                <a:latin typeface="+mn-lt"/>
                <a:ea typeface="+mn-ea"/>
                <a:cs typeface="+mn-cs"/>
                <a:hlinkClick r:id="rId5" tooltip="Bonn"/>
              </a:rPr>
              <a:t>Bonnu</a:t>
            </a:r>
            <a:r>
              <a:rPr lang="cs-CZ" sz="1200" b="0" i="0" kern="1200" dirty="0" smtClean="0">
                <a:solidFill>
                  <a:schemeClr val="tx1"/>
                </a:solidFill>
                <a:effectLst/>
                <a:latin typeface="+mn-lt"/>
                <a:ea typeface="+mn-ea"/>
                <a:cs typeface="+mn-cs"/>
              </a:rPr>
              <a:t>. V březnu </a:t>
            </a:r>
            <a:r>
              <a:rPr lang="cs-CZ" sz="1200" b="0" i="0" u="none" strike="noStrike" kern="1200" dirty="0" smtClean="0">
                <a:solidFill>
                  <a:schemeClr val="tx1"/>
                </a:solidFill>
                <a:effectLst/>
                <a:latin typeface="+mn-lt"/>
                <a:ea typeface="+mn-ea"/>
                <a:cs typeface="+mn-cs"/>
                <a:hlinkClick r:id="rId6" tooltip="1822"/>
              </a:rPr>
              <a:t>1822</a:t>
            </a:r>
            <a:r>
              <a:rPr lang="cs-CZ" sz="1200" b="0" i="0" kern="1200" dirty="0" smtClean="0">
                <a:solidFill>
                  <a:schemeClr val="tx1"/>
                </a:solidFill>
                <a:effectLst/>
                <a:latin typeface="+mn-lt"/>
                <a:ea typeface="+mn-ea"/>
                <a:cs typeface="+mn-cs"/>
              </a:rPr>
              <a:t> musel studia přerušit, protože se zúčastnil studentských bouří a byl členem zakázaného </a:t>
            </a:r>
            <a:r>
              <a:rPr lang="cs-CZ" sz="1200" b="0" i="0" u="none" strike="noStrike" kern="1200" dirty="0" err="1" smtClean="0">
                <a:solidFill>
                  <a:schemeClr val="tx1"/>
                </a:solidFill>
                <a:effectLst/>
                <a:latin typeface="+mn-lt"/>
                <a:ea typeface="+mn-ea"/>
                <a:cs typeface="+mn-cs"/>
                <a:hlinkClick r:id="rId7" tooltip="Buršácký spolek"/>
              </a:rPr>
              <a:t>Burschenschaftu</a:t>
            </a:r>
            <a:r>
              <a:rPr lang="cs-CZ" sz="1200" b="0" i="0" kern="1200" dirty="0" smtClean="0">
                <a:solidFill>
                  <a:schemeClr val="tx1"/>
                </a:solidFill>
                <a:effectLst/>
                <a:latin typeface="+mn-lt"/>
                <a:ea typeface="+mn-ea"/>
                <a:cs typeface="+mn-cs"/>
              </a:rPr>
              <a:t>. Vrátil se do </a:t>
            </a:r>
            <a:r>
              <a:rPr lang="cs-CZ" sz="1200" b="0" i="0" u="none" strike="noStrike" kern="1200" dirty="0" smtClean="0">
                <a:solidFill>
                  <a:schemeClr val="tx1"/>
                </a:solidFill>
                <a:effectLst/>
                <a:latin typeface="+mn-lt"/>
                <a:ea typeface="+mn-ea"/>
                <a:cs typeface="+mn-cs"/>
                <a:hlinkClick r:id="rId8" tooltip="Darmstadt"/>
              </a:rPr>
              <a:t>Darmstadtu</a:t>
            </a:r>
            <a:r>
              <a:rPr lang="cs-CZ" sz="1200" b="0" i="0" kern="1200" dirty="0" smtClean="0">
                <a:solidFill>
                  <a:schemeClr val="tx1"/>
                </a:solidFill>
                <a:effectLst/>
                <a:latin typeface="+mn-lt"/>
                <a:ea typeface="+mn-ea"/>
                <a:cs typeface="+mn-cs"/>
              </a:rPr>
              <a:t>, kde se z téhož důvodu ocitl v městském vězení. Přesto měl ještě téhož roku odjet na základě velkovévodského stipendia do </a:t>
            </a:r>
            <a:r>
              <a:rPr lang="cs-CZ" sz="1200" b="0" i="0" u="none" strike="noStrike" kern="1200" dirty="0" smtClean="0">
                <a:solidFill>
                  <a:schemeClr val="tx1"/>
                </a:solidFill>
                <a:effectLst/>
                <a:latin typeface="+mn-lt"/>
                <a:ea typeface="+mn-ea"/>
                <a:cs typeface="+mn-cs"/>
                <a:hlinkClick r:id="rId9" tooltip="Paříž"/>
              </a:rPr>
              <a:t>Paříže</a:t>
            </a:r>
            <a:r>
              <a:rPr lang="cs-CZ" sz="1200" b="0" i="0" kern="1200" dirty="0" smtClean="0">
                <a:solidFill>
                  <a:schemeClr val="tx1"/>
                </a:solidFill>
                <a:effectLst/>
                <a:latin typeface="+mn-lt"/>
                <a:ea typeface="+mn-ea"/>
                <a:cs typeface="+mn-cs"/>
              </a:rPr>
              <a:t>, kde pracoval v laboratoři francouzského chemika </a:t>
            </a:r>
            <a:r>
              <a:rPr lang="cs-CZ" sz="1200" b="0" i="0" u="none" strike="noStrike" kern="1200" dirty="0" smtClean="0">
                <a:solidFill>
                  <a:schemeClr val="tx1"/>
                </a:solidFill>
                <a:effectLst/>
                <a:latin typeface="+mn-lt"/>
                <a:ea typeface="+mn-ea"/>
                <a:cs typeface="+mn-cs"/>
                <a:hlinkClick r:id="rId10" tooltip="Joseph Louis Gay-Lussac"/>
              </a:rPr>
              <a:t>J. L. Gay-</a:t>
            </a:r>
            <a:r>
              <a:rPr lang="cs-CZ" sz="1200" b="0" i="0" u="none" strike="noStrike" kern="1200" dirty="0" err="1" smtClean="0">
                <a:solidFill>
                  <a:schemeClr val="tx1"/>
                </a:solidFill>
                <a:effectLst/>
                <a:latin typeface="+mn-lt"/>
                <a:ea typeface="+mn-ea"/>
                <a:cs typeface="+mn-cs"/>
                <a:hlinkClick r:id="rId10" tooltip="Joseph Louis Gay-Lussac"/>
              </a:rPr>
              <a:t>Lussaca</a:t>
            </a:r>
            <a:r>
              <a:rPr lang="cs-CZ" sz="1200" b="0" i="0" kern="1200" dirty="0" smtClean="0">
                <a:solidFill>
                  <a:schemeClr val="tx1"/>
                </a:solidFill>
                <a:effectLst/>
                <a:latin typeface="+mn-lt"/>
                <a:ea typeface="+mn-ea"/>
                <a:cs typeface="+mn-cs"/>
              </a:rPr>
              <a:t> (1778–1850). Na doporučení německého učence </a:t>
            </a:r>
            <a:r>
              <a:rPr lang="cs-CZ" sz="1200" b="0" i="0" u="none" strike="noStrike" kern="1200" dirty="0" smtClean="0">
                <a:solidFill>
                  <a:schemeClr val="tx1"/>
                </a:solidFill>
                <a:effectLst/>
                <a:latin typeface="+mn-lt"/>
                <a:ea typeface="+mn-ea"/>
                <a:cs typeface="+mn-cs"/>
                <a:hlinkClick r:id="rId11" tooltip="Alexander von Humboldt"/>
              </a:rPr>
              <a:t>A. von Humboldta</a:t>
            </a:r>
            <a:r>
              <a:rPr lang="cs-CZ" sz="1200" b="0" i="0" kern="1200" dirty="0" smtClean="0">
                <a:solidFill>
                  <a:schemeClr val="tx1"/>
                </a:solidFill>
                <a:effectLst/>
                <a:latin typeface="+mn-lt"/>
                <a:ea typeface="+mn-ea"/>
                <a:cs typeface="+mn-cs"/>
              </a:rPr>
              <a:t> (1769–1859) byl roku </a:t>
            </a:r>
            <a:r>
              <a:rPr lang="cs-CZ" sz="1200" b="0" i="0" u="none" strike="noStrike" kern="1200" dirty="0" smtClean="0">
                <a:solidFill>
                  <a:schemeClr val="tx1"/>
                </a:solidFill>
                <a:effectLst/>
                <a:latin typeface="+mn-lt"/>
                <a:ea typeface="+mn-ea"/>
                <a:cs typeface="+mn-cs"/>
                <a:hlinkClick r:id="rId12" tooltip="1824"/>
              </a:rPr>
              <a:t>1824</a:t>
            </a:r>
            <a:r>
              <a:rPr lang="cs-CZ" sz="1200" b="0" i="0" kern="1200" dirty="0" smtClean="0">
                <a:solidFill>
                  <a:schemeClr val="tx1"/>
                </a:solidFill>
                <a:effectLst/>
                <a:latin typeface="+mn-lt"/>
                <a:ea typeface="+mn-ea"/>
                <a:cs typeface="+mn-cs"/>
              </a:rPr>
              <a:t> povolán jako mimořádný profesor na univerzitu do </a:t>
            </a:r>
            <a:r>
              <a:rPr lang="cs-CZ" sz="1200" b="0" i="0" u="none" strike="noStrike" kern="1200" dirty="0" err="1" smtClean="0">
                <a:solidFill>
                  <a:schemeClr val="tx1"/>
                </a:solidFill>
                <a:effectLst/>
                <a:latin typeface="+mn-lt"/>
                <a:ea typeface="+mn-ea"/>
                <a:cs typeface="+mn-cs"/>
                <a:hlinkClick r:id="rId13" tooltip="Giessen"/>
              </a:rPr>
              <a:t>Giessenu</a:t>
            </a:r>
            <a:r>
              <a:rPr lang="cs-CZ" sz="1200" b="0" i="0" kern="1200" dirty="0" smtClean="0">
                <a:solidFill>
                  <a:schemeClr val="tx1"/>
                </a:solidFill>
                <a:effectLst/>
                <a:latin typeface="+mn-lt"/>
                <a:ea typeface="+mn-ea"/>
                <a:cs typeface="+mn-cs"/>
              </a:rPr>
              <a:t>, kde proslul založením vynikající laboratoře. Když se stal roku </a:t>
            </a:r>
            <a:r>
              <a:rPr lang="cs-CZ" sz="1200" b="0" i="0" u="none" strike="noStrike" kern="1200" dirty="0" smtClean="0">
                <a:solidFill>
                  <a:schemeClr val="tx1"/>
                </a:solidFill>
                <a:effectLst/>
                <a:latin typeface="+mn-lt"/>
                <a:ea typeface="+mn-ea"/>
                <a:cs typeface="+mn-cs"/>
                <a:hlinkClick r:id="rId14" tooltip="1825"/>
              </a:rPr>
              <a:t>1825</a:t>
            </a:r>
            <a:r>
              <a:rPr lang="cs-CZ" sz="1200" b="0" i="0" kern="1200" dirty="0" smtClean="0">
                <a:solidFill>
                  <a:schemeClr val="tx1"/>
                </a:solidFill>
                <a:effectLst/>
                <a:latin typeface="+mn-lt"/>
                <a:ea typeface="+mn-ea"/>
                <a:cs typeface="+mn-cs"/>
              </a:rPr>
              <a:t> řádným profesorem, vybudoval chemicko-farmaceutický ústav, první v Německu, kde byla praktická cvičení studentů neoddělitelným doplňkem přednášek z chemie.</a:t>
            </a:r>
            <a:r>
              <a:rPr lang="cs-CZ" sz="1200" b="0" i="0" u="none" strike="noStrike" kern="1200" baseline="30000" dirty="0" smtClean="0">
                <a:solidFill>
                  <a:schemeClr val="tx1"/>
                </a:solidFill>
                <a:effectLst/>
                <a:latin typeface="+mn-lt"/>
                <a:ea typeface="+mn-ea"/>
                <a:cs typeface="+mn-cs"/>
                <a:hlinkClick r:id="rId15"/>
              </a:rPr>
              <a:t>[1]</a:t>
            </a:r>
            <a:r>
              <a:rPr lang="cs-CZ" sz="1200" b="0" i="0" kern="1200" dirty="0" smtClean="0">
                <a:solidFill>
                  <a:schemeClr val="tx1"/>
                </a:solidFill>
                <a:effectLst/>
                <a:latin typeface="+mn-lt"/>
                <a:ea typeface="+mn-ea"/>
                <a:cs typeface="+mn-cs"/>
              </a:rPr>
              <a:t> V roce </a:t>
            </a:r>
            <a:r>
              <a:rPr lang="cs-CZ" sz="1200" b="0" i="0" u="none" strike="noStrike" kern="1200" dirty="0" smtClean="0">
                <a:solidFill>
                  <a:schemeClr val="tx1"/>
                </a:solidFill>
                <a:effectLst/>
                <a:latin typeface="+mn-lt"/>
                <a:ea typeface="+mn-ea"/>
                <a:cs typeface="+mn-cs"/>
                <a:hlinkClick r:id="rId16" tooltip="1845"/>
              </a:rPr>
              <a:t>1845</a:t>
            </a:r>
            <a:r>
              <a:rPr lang="cs-CZ" sz="1200" b="0" i="0" kern="1200" dirty="0" smtClean="0">
                <a:solidFill>
                  <a:schemeClr val="tx1"/>
                </a:solidFill>
                <a:effectLst/>
                <a:latin typeface="+mn-lt"/>
                <a:ea typeface="+mn-ea"/>
                <a:cs typeface="+mn-cs"/>
              </a:rPr>
              <a:t> byl povýšen do dědičného šlechtického stavu barona jako Svobodný pan z </a:t>
            </a:r>
            <a:r>
              <a:rPr lang="cs-CZ" sz="1200" b="0" i="0" kern="1200" dirty="0" err="1" smtClean="0">
                <a:solidFill>
                  <a:schemeClr val="tx1"/>
                </a:solidFill>
                <a:effectLst/>
                <a:latin typeface="+mn-lt"/>
                <a:ea typeface="+mn-ea"/>
                <a:cs typeface="+mn-cs"/>
              </a:rPr>
              <a:t>Liebigu</a:t>
            </a:r>
            <a:r>
              <a:rPr lang="cs-CZ" sz="1200" b="0" i="0" kern="1200" dirty="0" smtClean="0">
                <a:solidFill>
                  <a:schemeClr val="tx1"/>
                </a:solidFill>
                <a:effectLst/>
                <a:latin typeface="+mn-lt"/>
                <a:ea typeface="+mn-ea"/>
                <a:cs typeface="+mn-cs"/>
              </a:rPr>
              <a:t>. V roce </a:t>
            </a:r>
            <a:r>
              <a:rPr lang="cs-CZ" sz="1200" b="0" i="0" u="none" strike="noStrike" kern="1200" dirty="0" smtClean="0">
                <a:solidFill>
                  <a:schemeClr val="tx1"/>
                </a:solidFill>
                <a:effectLst/>
                <a:latin typeface="+mn-lt"/>
                <a:ea typeface="+mn-ea"/>
                <a:cs typeface="+mn-cs"/>
                <a:hlinkClick r:id="rId17" tooltip="1852"/>
              </a:rPr>
              <a:t>1852</a:t>
            </a:r>
            <a:r>
              <a:rPr lang="cs-CZ" sz="1200" b="0" i="0" kern="1200" dirty="0" smtClean="0">
                <a:solidFill>
                  <a:schemeClr val="tx1"/>
                </a:solidFill>
                <a:effectLst/>
                <a:latin typeface="+mn-lt"/>
                <a:ea typeface="+mn-ea"/>
                <a:cs typeface="+mn-cs"/>
              </a:rPr>
              <a:t> přijal pozvání bavorské vlády, aby nastoupil jako řádný profesor na Mnichovskou univerzitu, kde setrval až do své smrti roku </a:t>
            </a:r>
            <a:r>
              <a:rPr lang="cs-CZ" sz="1200" b="0" i="0" u="none" strike="noStrike" kern="1200" dirty="0" smtClean="0">
                <a:solidFill>
                  <a:schemeClr val="tx1"/>
                </a:solidFill>
                <a:effectLst/>
                <a:latin typeface="+mn-lt"/>
                <a:ea typeface="+mn-ea"/>
                <a:cs typeface="+mn-cs"/>
                <a:hlinkClick r:id="rId18" tooltip="1873"/>
              </a:rPr>
              <a:t>1873</a:t>
            </a:r>
            <a:r>
              <a:rPr lang="cs-CZ" sz="1200" b="0" i="0" kern="1200" dirty="0" smtClean="0">
                <a:solidFill>
                  <a:schemeClr val="tx1"/>
                </a:solidFill>
                <a:effectLst/>
                <a:latin typeface="+mn-lt"/>
                <a:ea typeface="+mn-ea"/>
                <a:cs typeface="+mn-cs"/>
              </a:rPr>
              <a:t>.</a:t>
            </a:r>
            <a:r>
              <a:rPr lang="cs-CZ" sz="1200" b="0" i="0" u="none" strike="noStrike" kern="1200" baseline="30000" dirty="0" smtClean="0">
                <a:solidFill>
                  <a:schemeClr val="tx1"/>
                </a:solidFill>
                <a:effectLst/>
                <a:latin typeface="+mn-lt"/>
                <a:ea typeface="+mn-ea"/>
                <a:cs typeface="+mn-cs"/>
                <a:hlinkClick r:id="rId19"/>
              </a:rPr>
              <a:t>[2]</a:t>
            </a:r>
            <a:endParaRPr lang="cs-CZ" sz="1200" b="0" i="0" u="none" strike="noStrike" kern="1200" baseline="300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Do období pobytu v Paříži u </a:t>
            </a:r>
            <a:r>
              <a:rPr lang="cs-CZ" sz="1200" b="0" i="0" u="none" strike="noStrike" kern="1200" dirty="0" smtClean="0">
                <a:solidFill>
                  <a:schemeClr val="tx1"/>
                </a:solidFill>
                <a:effectLst/>
                <a:latin typeface="+mn-lt"/>
                <a:ea typeface="+mn-ea"/>
                <a:cs typeface="+mn-cs"/>
                <a:hlinkClick r:id="rId10" tooltip="Joseph Louis Gay-Lussac"/>
              </a:rPr>
              <a:t>J. L. Gay-</a:t>
            </a:r>
            <a:r>
              <a:rPr lang="cs-CZ" sz="1200" b="0" i="0" u="none" strike="noStrike" kern="1200" dirty="0" err="1" smtClean="0">
                <a:solidFill>
                  <a:schemeClr val="tx1"/>
                </a:solidFill>
                <a:effectLst/>
                <a:latin typeface="+mn-lt"/>
                <a:ea typeface="+mn-ea"/>
                <a:cs typeface="+mn-cs"/>
                <a:hlinkClick r:id="rId10" tooltip="Joseph Louis Gay-Lussac"/>
              </a:rPr>
              <a:t>Lussaca</a:t>
            </a:r>
            <a:r>
              <a:rPr lang="cs-CZ" sz="1200" b="0" i="0" kern="1200" dirty="0" smtClean="0">
                <a:solidFill>
                  <a:schemeClr val="tx1"/>
                </a:solidFill>
                <a:effectLst/>
                <a:latin typeface="+mn-lt"/>
                <a:ea typeface="+mn-ea"/>
                <a:cs typeface="+mn-cs"/>
              </a:rPr>
              <a:t> spadá </a:t>
            </a:r>
            <a:r>
              <a:rPr lang="cs-CZ" sz="1200" b="0" i="0" kern="1200" dirty="0" err="1" smtClean="0">
                <a:solidFill>
                  <a:schemeClr val="tx1"/>
                </a:solidFill>
                <a:effectLst/>
                <a:latin typeface="+mn-lt"/>
                <a:ea typeface="+mn-ea"/>
                <a:cs typeface="+mn-cs"/>
              </a:rPr>
              <a:t>Liebigovo</a:t>
            </a:r>
            <a:r>
              <a:rPr lang="cs-CZ" sz="1200" b="0" i="0" kern="1200" dirty="0" smtClean="0">
                <a:solidFill>
                  <a:schemeClr val="tx1"/>
                </a:solidFill>
                <a:effectLst/>
                <a:latin typeface="+mn-lt"/>
                <a:ea typeface="+mn-ea"/>
                <a:cs typeface="+mn-cs"/>
              </a:rPr>
              <a:t> studium </a:t>
            </a:r>
            <a:r>
              <a:rPr lang="cs-CZ" sz="1200" b="0" i="0" u="none" strike="noStrike" kern="1200" dirty="0" smtClean="0">
                <a:solidFill>
                  <a:schemeClr val="tx1"/>
                </a:solidFill>
                <a:effectLst/>
                <a:latin typeface="+mn-lt"/>
                <a:ea typeface="+mn-ea"/>
                <a:cs typeface="+mn-cs"/>
                <a:hlinkClick r:id="rId20" tooltip="Třaskavé stříbro (stránka neexistuje)"/>
              </a:rPr>
              <a:t>třaskavého stříbra</a:t>
            </a:r>
            <a:r>
              <a:rPr lang="cs-CZ" sz="1200" b="0" i="0" kern="1200" dirty="0" smtClean="0">
                <a:solidFill>
                  <a:schemeClr val="tx1"/>
                </a:solidFill>
                <a:effectLst/>
                <a:latin typeface="+mn-lt"/>
                <a:ea typeface="+mn-ea"/>
                <a:cs typeface="+mn-cs"/>
              </a:rPr>
              <a:t> (</a:t>
            </a:r>
            <a:r>
              <a:rPr lang="cs-CZ" sz="1200" b="0" i="0" u="none" strike="noStrike" kern="1200" dirty="0" err="1" smtClean="0">
                <a:solidFill>
                  <a:schemeClr val="tx1"/>
                </a:solidFill>
                <a:effectLst/>
                <a:latin typeface="+mn-lt"/>
                <a:ea typeface="+mn-ea"/>
                <a:cs typeface="+mn-cs"/>
                <a:hlinkClick r:id="rId21" tooltip="Fulminan stříbrný (stránka neexistuje)"/>
              </a:rPr>
              <a:t>fulminanu</a:t>
            </a:r>
            <a:r>
              <a:rPr lang="cs-CZ" sz="1200" b="0" i="0" u="none" strike="noStrike" kern="1200" dirty="0" smtClean="0">
                <a:solidFill>
                  <a:schemeClr val="tx1"/>
                </a:solidFill>
                <a:effectLst/>
                <a:latin typeface="+mn-lt"/>
                <a:ea typeface="+mn-ea"/>
                <a:cs typeface="+mn-cs"/>
                <a:hlinkClick r:id="rId21" tooltip="Fulminan stříbrný (stránka neexistuje)"/>
              </a:rPr>
              <a:t> stříbrného</a:t>
            </a:r>
            <a:r>
              <a:rPr lang="cs-CZ" sz="1200" b="0" i="0" kern="1200" dirty="0" smtClean="0">
                <a:solidFill>
                  <a:schemeClr val="tx1"/>
                </a:solidFill>
                <a:effectLst/>
                <a:latin typeface="+mn-lt"/>
                <a:ea typeface="+mn-ea"/>
                <a:cs typeface="+mn-cs"/>
              </a:rPr>
              <a:t>), jež vedlo k objevu </a:t>
            </a:r>
            <a:r>
              <a:rPr lang="cs-CZ" sz="1200" b="0" i="0" u="none" strike="noStrike" kern="1200" dirty="0" smtClean="0">
                <a:solidFill>
                  <a:schemeClr val="tx1"/>
                </a:solidFill>
                <a:effectLst/>
                <a:latin typeface="+mn-lt"/>
                <a:ea typeface="+mn-ea"/>
                <a:cs typeface="+mn-cs"/>
                <a:hlinkClick r:id="rId22" tooltip="Izomerie"/>
              </a:rPr>
              <a:t>izomerie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Liebig</a:t>
            </a:r>
            <a:r>
              <a:rPr lang="cs-CZ" sz="1200" b="0" i="0" kern="1200" dirty="0" smtClean="0">
                <a:solidFill>
                  <a:schemeClr val="tx1"/>
                </a:solidFill>
                <a:effectLst/>
                <a:latin typeface="+mn-lt"/>
                <a:ea typeface="+mn-ea"/>
                <a:cs typeface="+mn-cs"/>
              </a:rPr>
              <a:t> byl první, kterému se podařilo připravit </a:t>
            </a:r>
            <a:r>
              <a:rPr lang="cs-CZ" sz="1200" b="0" i="0" u="none" strike="noStrike" kern="1200" dirty="0" smtClean="0">
                <a:solidFill>
                  <a:schemeClr val="tx1"/>
                </a:solidFill>
                <a:effectLst/>
                <a:latin typeface="+mn-lt"/>
                <a:ea typeface="+mn-ea"/>
                <a:cs typeface="+mn-cs"/>
                <a:hlinkClick r:id="rId23" tooltip="Brom"/>
              </a:rPr>
              <a:t>brom</a:t>
            </a:r>
            <a:r>
              <a:rPr lang="cs-CZ" sz="1200" b="0" i="0" kern="1200" dirty="0" smtClean="0">
                <a:solidFill>
                  <a:schemeClr val="tx1"/>
                </a:solidFill>
                <a:effectLst/>
                <a:latin typeface="+mn-lt"/>
                <a:ea typeface="+mn-ea"/>
                <a:cs typeface="+mn-cs"/>
              </a:rPr>
              <a:t>. Protože </a:t>
            </a:r>
            <a:r>
              <a:rPr lang="cs-CZ" sz="1200" b="0" i="0" kern="1200" dirty="0" err="1" smtClean="0">
                <a:solidFill>
                  <a:schemeClr val="tx1"/>
                </a:solidFill>
                <a:effectLst/>
                <a:latin typeface="+mn-lt"/>
                <a:ea typeface="+mn-ea"/>
                <a:cs typeface="+mn-cs"/>
              </a:rPr>
              <a:t>Liebig</a:t>
            </a:r>
            <a:r>
              <a:rPr lang="cs-CZ" sz="1200" b="0" i="0" kern="1200" dirty="0" smtClean="0">
                <a:solidFill>
                  <a:schemeClr val="tx1"/>
                </a:solidFill>
                <a:effectLst/>
                <a:latin typeface="+mn-lt"/>
                <a:ea typeface="+mn-ea"/>
                <a:cs typeface="+mn-cs"/>
              </a:rPr>
              <a:t> uvolnil brom chlorovou vodu (destilovaná voda nasycená chlorem) z matečných louhů po vykrystalizování soli z mořské vody, dal mu jméno </a:t>
            </a:r>
            <a:r>
              <a:rPr lang="cs-CZ" sz="1200" b="0" i="0" kern="1200" dirty="0" err="1" smtClean="0">
                <a:solidFill>
                  <a:schemeClr val="tx1"/>
                </a:solidFill>
                <a:effectLst/>
                <a:latin typeface="+mn-lt"/>
                <a:ea typeface="+mn-ea"/>
                <a:cs typeface="+mn-cs"/>
              </a:rPr>
              <a:t>murid</a:t>
            </a:r>
            <a:r>
              <a:rPr lang="cs-CZ" sz="1200" b="0" i="0" kern="1200" dirty="0" smtClean="0">
                <a:solidFill>
                  <a:schemeClr val="tx1"/>
                </a:solidFill>
                <a:effectLst/>
                <a:latin typeface="+mn-lt"/>
                <a:ea typeface="+mn-ea"/>
                <a:cs typeface="+mn-cs"/>
              </a:rPr>
              <a:t> (těmto louhům se latinsky říkalo </a:t>
            </a:r>
            <a:r>
              <a:rPr lang="cs-CZ" sz="1200" b="0" i="0" kern="1200" dirty="0" err="1" smtClean="0">
                <a:solidFill>
                  <a:schemeClr val="tx1"/>
                </a:solidFill>
                <a:effectLst/>
                <a:latin typeface="+mn-lt"/>
                <a:ea typeface="+mn-ea"/>
                <a:cs typeface="+mn-cs"/>
              </a:rPr>
              <a:t>muria</a:t>
            </a:r>
            <a:r>
              <a:rPr lang="cs-CZ" sz="1200" b="0" i="0" kern="1200" dirty="0" smtClean="0">
                <a:solidFill>
                  <a:schemeClr val="tx1"/>
                </a:solidFill>
                <a:effectLst/>
                <a:latin typeface="+mn-lt"/>
                <a:ea typeface="+mn-ea"/>
                <a:cs typeface="+mn-cs"/>
              </a:rPr>
              <a:t>). Ovšem </a:t>
            </a:r>
            <a:r>
              <a:rPr lang="cs-CZ" sz="1200" b="0" i="0" kern="1200" dirty="0" err="1" smtClean="0">
                <a:solidFill>
                  <a:schemeClr val="tx1"/>
                </a:solidFill>
                <a:effectLst/>
                <a:latin typeface="+mn-lt"/>
                <a:ea typeface="+mn-ea"/>
                <a:cs typeface="+mn-cs"/>
              </a:rPr>
              <a:t>Liebig</a:t>
            </a:r>
            <a:r>
              <a:rPr lang="cs-CZ" sz="1200" b="0" i="0" kern="1200" dirty="0" smtClean="0">
                <a:solidFill>
                  <a:schemeClr val="tx1"/>
                </a:solidFill>
                <a:effectLst/>
                <a:latin typeface="+mn-lt"/>
                <a:ea typeface="+mn-ea"/>
                <a:cs typeface="+mn-cs"/>
              </a:rPr>
              <a:t> přehlédl elementární povahu uvolněného plynu, neboť ho pokládal za chlorid jodu, a tak prvenství objevu bromu připadlo </a:t>
            </a:r>
            <a:r>
              <a:rPr lang="cs-CZ" sz="1200" b="0" i="0" u="none" strike="noStrike" kern="1200" dirty="0" smtClean="0">
                <a:solidFill>
                  <a:schemeClr val="tx1"/>
                </a:solidFill>
                <a:effectLst/>
                <a:latin typeface="+mn-lt"/>
                <a:ea typeface="+mn-ea"/>
                <a:cs typeface="+mn-cs"/>
                <a:hlinkClick r:id="rId24" tooltip="A. J. Balard (stránka neexistuje)"/>
              </a:rPr>
              <a:t>A. J. </a:t>
            </a:r>
            <a:r>
              <a:rPr lang="cs-CZ" sz="1200" b="0" i="0" u="none" strike="noStrike" kern="1200" dirty="0" err="1" smtClean="0">
                <a:solidFill>
                  <a:schemeClr val="tx1"/>
                </a:solidFill>
                <a:effectLst/>
                <a:latin typeface="+mn-lt"/>
                <a:ea typeface="+mn-ea"/>
                <a:cs typeface="+mn-cs"/>
                <a:hlinkClick r:id="rId24" tooltip="A. J. Balard (stránka neexistuje)"/>
              </a:rPr>
              <a:t>Balardovi</a:t>
            </a:r>
            <a:r>
              <a:rPr lang="cs-CZ" sz="1200" b="0" i="0" kern="1200" dirty="0" smtClean="0">
                <a:solidFill>
                  <a:schemeClr val="tx1"/>
                </a:solidFill>
                <a:effectLst/>
                <a:latin typeface="+mn-lt"/>
                <a:ea typeface="+mn-ea"/>
                <a:cs typeface="+mn-cs"/>
              </a:rPr>
              <a:t> roku </a:t>
            </a:r>
            <a:r>
              <a:rPr lang="cs-CZ" sz="1200" b="0" i="0" u="none" strike="noStrike" kern="1200" dirty="0" smtClean="0">
                <a:solidFill>
                  <a:schemeClr val="tx1"/>
                </a:solidFill>
                <a:effectLst/>
                <a:latin typeface="+mn-lt"/>
                <a:ea typeface="+mn-ea"/>
                <a:cs typeface="+mn-cs"/>
                <a:hlinkClick r:id="rId25" tooltip="1826"/>
              </a:rPr>
              <a:t>1826</a:t>
            </a:r>
            <a:r>
              <a:rPr lang="cs-CZ" sz="1200" b="0" i="0" kern="1200" dirty="0" smtClean="0">
                <a:solidFill>
                  <a:schemeClr val="tx1"/>
                </a:solidFill>
                <a:effectLst/>
                <a:latin typeface="+mn-lt"/>
                <a:ea typeface="+mn-ea"/>
                <a:cs typeface="+mn-cs"/>
              </a:rPr>
              <a:t>.</a:t>
            </a:r>
            <a:r>
              <a:rPr lang="cs-CZ" sz="1200" b="0" i="0" u="none" strike="noStrike" kern="1200" baseline="30000" dirty="0" smtClean="0">
                <a:solidFill>
                  <a:schemeClr val="tx1"/>
                </a:solidFill>
                <a:effectLst/>
                <a:latin typeface="+mn-lt"/>
                <a:ea typeface="+mn-ea"/>
                <a:cs typeface="+mn-cs"/>
                <a:hlinkClick r:id="rId26"/>
              </a:rPr>
              <a:t>[3]</a:t>
            </a:r>
            <a:endParaRPr lang="cs-CZ" sz="1200" b="0" i="0" kern="1200" dirty="0" smtClean="0">
              <a:solidFill>
                <a:schemeClr val="tx1"/>
              </a:solidFill>
              <a:effectLst/>
              <a:latin typeface="+mn-lt"/>
              <a:ea typeface="+mn-ea"/>
              <a:cs typeface="+mn-cs"/>
            </a:endParaRPr>
          </a:p>
          <a:p>
            <a:r>
              <a:rPr lang="cs-CZ" sz="1200" b="0" i="0" kern="1200" dirty="0" err="1" smtClean="0">
                <a:solidFill>
                  <a:schemeClr val="tx1"/>
                </a:solidFill>
                <a:effectLst/>
                <a:latin typeface="+mn-lt"/>
                <a:ea typeface="+mn-ea"/>
                <a:cs typeface="+mn-cs"/>
              </a:rPr>
              <a:t>Liebig</a:t>
            </a:r>
            <a:r>
              <a:rPr lang="cs-CZ" sz="1200" b="0" i="0" kern="1200" dirty="0" smtClean="0">
                <a:solidFill>
                  <a:schemeClr val="tx1"/>
                </a:solidFill>
                <a:effectLst/>
                <a:latin typeface="+mn-lt"/>
                <a:ea typeface="+mn-ea"/>
                <a:cs typeface="+mn-cs"/>
              </a:rPr>
              <a:t> se v té době ale především věnoval analýze organických látek – </a:t>
            </a:r>
            <a:r>
              <a:rPr lang="cs-CZ" sz="1200" b="0" i="0" u="none" strike="noStrike" kern="1200" dirty="0" smtClean="0">
                <a:solidFill>
                  <a:schemeClr val="tx1"/>
                </a:solidFill>
                <a:effectLst/>
                <a:latin typeface="+mn-lt"/>
                <a:ea typeface="+mn-ea"/>
                <a:cs typeface="+mn-cs"/>
                <a:hlinkClick r:id="rId27" tooltip="Kyselina močová"/>
              </a:rPr>
              <a:t>kyseliny močové</a:t>
            </a:r>
            <a:r>
              <a:rPr lang="cs-CZ" sz="1200" b="0" i="0" kern="1200" dirty="0" smtClean="0">
                <a:solidFill>
                  <a:schemeClr val="tx1"/>
                </a:solidFill>
                <a:effectLst/>
                <a:latin typeface="+mn-lt"/>
                <a:ea typeface="+mn-ea"/>
                <a:cs typeface="+mn-cs"/>
              </a:rPr>
              <a:t>, </a:t>
            </a:r>
            <a:r>
              <a:rPr lang="cs-CZ" sz="1200" b="0" i="0" u="none" strike="noStrike" kern="1200" dirty="0" err="1" smtClean="0">
                <a:solidFill>
                  <a:schemeClr val="tx1"/>
                </a:solidFill>
                <a:effectLst/>
                <a:latin typeface="+mn-lt"/>
                <a:ea typeface="+mn-ea"/>
                <a:cs typeface="+mn-cs"/>
                <a:hlinkClick r:id="rId28" tooltip="Kyselina hippurová"/>
              </a:rPr>
              <a:t>hippurové</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29" tooltip="Kafr"/>
              </a:rPr>
              <a:t>kafru</a:t>
            </a:r>
            <a:r>
              <a:rPr lang="cs-CZ" sz="1200" b="0" i="0" kern="1200" dirty="0" smtClean="0">
                <a:solidFill>
                  <a:schemeClr val="tx1"/>
                </a:solidFill>
                <a:effectLst/>
                <a:latin typeface="+mn-lt"/>
                <a:ea typeface="+mn-ea"/>
                <a:cs typeface="+mn-cs"/>
              </a:rPr>
              <a:t> a jiných – a shledal, že používané postupy jsou komplikované a pomalé. Švédský chemik </a:t>
            </a:r>
            <a:r>
              <a:rPr lang="cs-CZ" sz="1200" b="0" i="0" u="none" strike="noStrike" kern="1200" dirty="0" smtClean="0">
                <a:solidFill>
                  <a:schemeClr val="tx1"/>
                </a:solidFill>
                <a:effectLst/>
                <a:latin typeface="+mn-lt"/>
                <a:ea typeface="+mn-ea"/>
                <a:cs typeface="+mn-cs"/>
                <a:hlinkClick r:id="rId30" tooltip="Jöns Jacob Berzelius"/>
              </a:rPr>
              <a:t>J. J. </a:t>
            </a:r>
            <a:r>
              <a:rPr lang="cs-CZ" sz="1200" b="0" i="0" u="none" strike="noStrike" kern="1200" dirty="0" err="1" smtClean="0">
                <a:solidFill>
                  <a:schemeClr val="tx1"/>
                </a:solidFill>
                <a:effectLst/>
                <a:latin typeface="+mn-lt"/>
                <a:ea typeface="+mn-ea"/>
                <a:cs typeface="+mn-cs"/>
                <a:hlinkClick r:id="rId30" tooltip="Jöns Jacob Berzelius"/>
              </a:rPr>
              <a:t>Berzelius</a:t>
            </a:r>
            <a:r>
              <a:rPr lang="cs-CZ" sz="1200" b="0" i="0" kern="1200" dirty="0" smtClean="0">
                <a:solidFill>
                  <a:schemeClr val="tx1"/>
                </a:solidFill>
                <a:effectLst/>
                <a:latin typeface="+mn-lt"/>
                <a:ea typeface="+mn-ea"/>
                <a:cs typeface="+mn-cs"/>
              </a:rPr>
              <a:t> (1779–1848) potřeboval například k analýze 7 sloučenin 18 měsíců. </a:t>
            </a:r>
            <a:r>
              <a:rPr lang="cs-CZ" sz="1200" b="0" i="0" kern="1200" dirty="0" err="1" smtClean="0">
                <a:solidFill>
                  <a:schemeClr val="tx1"/>
                </a:solidFill>
                <a:effectLst/>
                <a:latin typeface="+mn-lt"/>
                <a:ea typeface="+mn-ea"/>
                <a:cs typeface="+mn-cs"/>
              </a:rPr>
              <a:t>Liebig</a:t>
            </a:r>
            <a:r>
              <a:rPr lang="cs-CZ" sz="1200" b="0" i="0" kern="1200" dirty="0" smtClean="0">
                <a:solidFill>
                  <a:schemeClr val="tx1"/>
                </a:solidFill>
                <a:effectLst/>
                <a:latin typeface="+mn-lt"/>
                <a:ea typeface="+mn-ea"/>
                <a:cs typeface="+mn-cs"/>
              </a:rPr>
              <a:t>, jehož zajímala i aparaturní stránka, vypracoval v roce 1831 nový systém a stal se zakladatelem moderní organické analýzy. Dodnes je běžně používán </a:t>
            </a:r>
            <a:r>
              <a:rPr lang="cs-CZ" sz="1200" b="0" i="0" u="none" strike="noStrike" kern="1200" dirty="0" err="1" smtClean="0">
                <a:solidFill>
                  <a:schemeClr val="tx1"/>
                </a:solidFill>
                <a:effectLst/>
                <a:latin typeface="+mn-lt"/>
                <a:ea typeface="+mn-ea"/>
                <a:cs typeface="+mn-cs"/>
                <a:hlinkClick r:id="rId31" tooltip="Liebigův chladič (stránka neexistuje)"/>
              </a:rPr>
              <a:t>Liebigův</a:t>
            </a:r>
            <a:r>
              <a:rPr lang="cs-CZ" sz="1200" b="0" i="0" u="none" strike="noStrike" kern="1200" dirty="0" smtClean="0">
                <a:solidFill>
                  <a:schemeClr val="tx1"/>
                </a:solidFill>
                <a:effectLst/>
                <a:latin typeface="+mn-lt"/>
                <a:ea typeface="+mn-ea"/>
                <a:cs typeface="+mn-cs"/>
                <a:hlinkClick r:id="rId31" tooltip="Liebigův chladič (stránka neexistuje)"/>
              </a:rPr>
              <a:t> chladič</a:t>
            </a:r>
            <a:r>
              <a:rPr lang="cs-CZ" sz="1200" b="0" i="0" kern="1200" dirty="0" smtClean="0">
                <a:solidFill>
                  <a:schemeClr val="tx1"/>
                </a:solidFill>
                <a:effectLst/>
                <a:latin typeface="+mn-lt"/>
                <a:ea typeface="+mn-ea"/>
                <a:cs typeface="+mn-cs"/>
              </a:rPr>
              <a:t>; oproti tomu se spíše raritou stal tzv. </a:t>
            </a:r>
            <a:r>
              <a:rPr lang="cs-CZ" sz="1200" b="0" i="0" u="none" strike="noStrike" kern="1200" dirty="0" err="1" smtClean="0">
                <a:solidFill>
                  <a:schemeClr val="tx1"/>
                </a:solidFill>
                <a:effectLst/>
                <a:latin typeface="+mn-lt"/>
                <a:ea typeface="+mn-ea"/>
                <a:cs typeface="+mn-cs"/>
                <a:hlinkClick r:id="rId32" tooltip="Kalyaparát (stránka neexistuje)"/>
              </a:rPr>
              <a:t>kalyaparát</a:t>
            </a:r>
            <a:r>
              <a:rPr lang="cs-CZ" sz="1200" b="0" i="0" kern="1200" dirty="0" smtClean="0">
                <a:solidFill>
                  <a:schemeClr val="tx1"/>
                </a:solidFill>
                <a:effectLst/>
                <a:latin typeface="+mn-lt"/>
                <a:ea typeface="+mn-ea"/>
                <a:cs typeface="+mn-cs"/>
              </a:rPr>
              <a:t>. Jeho postup, známý jako </a:t>
            </a:r>
            <a:r>
              <a:rPr lang="cs-CZ" sz="1200" b="0" i="0" kern="1200" dirty="0" err="1" smtClean="0">
                <a:solidFill>
                  <a:schemeClr val="tx1"/>
                </a:solidFill>
                <a:effectLst/>
                <a:latin typeface="+mn-lt"/>
                <a:ea typeface="+mn-ea"/>
                <a:cs typeface="+mn-cs"/>
              </a:rPr>
              <a:t>Liebigova</a:t>
            </a:r>
            <a:r>
              <a:rPr lang="cs-CZ" sz="1200" b="0" i="0" kern="1200" dirty="0" smtClean="0">
                <a:solidFill>
                  <a:schemeClr val="tx1"/>
                </a:solidFill>
                <a:effectLst/>
                <a:latin typeface="+mn-lt"/>
                <a:ea typeface="+mn-ea"/>
                <a:cs typeface="+mn-cs"/>
              </a:rPr>
              <a:t> elementární analýza, celý proces zrychlil, takže </a:t>
            </a:r>
            <a:r>
              <a:rPr lang="cs-CZ" sz="1200" b="0" i="0" kern="1200" dirty="0" err="1" smtClean="0">
                <a:solidFill>
                  <a:schemeClr val="tx1"/>
                </a:solidFill>
                <a:effectLst/>
                <a:latin typeface="+mn-lt"/>
                <a:ea typeface="+mn-ea"/>
                <a:cs typeface="+mn-cs"/>
              </a:rPr>
              <a:t>Liebig</a:t>
            </a:r>
            <a:r>
              <a:rPr lang="cs-CZ" sz="1200" b="0" i="0" kern="1200" dirty="0" smtClean="0">
                <a:solidFill>
                  <a:schemeClr val="tx1"/>
                </a:solidFill>
                <a:effectLst/>
                <a:latin typeface="+mn-lt"/>
                <a:ea typeface="+mn-ea"/>
                <a:cs typeface="+mn-cs"/>
              </a:rPr>
              <a:t> dokázal analyzovat 72 sloučenin během 3 měsíců. Patřily mezi ně např. </a:t>
            </a:r>
            <a:r>
              <a:rPr lang="cs-CZ" sz="1200" b="0" i="0" u="none" strike="noStrike" kern="1200" dirty="0" smtClean="0">
                <a:solidFill>
                  <a:schemeClr val="tx1"/>
                </a:solidFill>
                <a:effectLst/>
                <a:latin typeface="+mn-lt"/>
                <a:ea typeface="+mn-ea"/>
                <a:cs typeface="+mn-cs"/>
                <a:hlinkClick r:id="rId33" tooltip="Koniin (stránka neexistuje)"/>
              </a:rPr>
              <a:t>koniin</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34" tooltip="Kofein"/>
              </a:rPr>
              <a:t>kofein</a:t>
            </a:r>
            <a:r>
              <a:rPr lang="cs-CZ" sz="1200" b="0" i="0" kern="1200" dirty="0" smtClean="0">
                <a:solidFill>
                  <a:schemeClr val="tx1"/>
                </a:solidFill>
                <a:effectLst/>
                <a:latin typeface="+mn-lt"/>
                <a:ea typeface="+mn-ea"/>
                <a:cs typeface="+mn-cs"/>
              </a:rPr>
              <a:t>. O rok později připravil některé </a:t>
            </a:r>
            <a:r>
              <a:rPr lang="cs-CZ" sz="1200" b="0" i="0" kern="1200" dirty="0" err="1" smtClean="0">
                <a:solidFill>
                  <a:schemeClr val="tx1"/>
                </a:solidFill>
                <a:effectLst/>
                <a:latin typeface="+mn-lt"/>
                <a:ea typeface="+mn-ea"/>
                <a:cs typeface="+mn-cs"/>
              </a:rPr>
              <a:t>chlorderiváty</a:t>
            </a:r>
            <a:r>
              <a:rPr lang="cs-CZ" sz="1200" b="0" i="0" kern="1200" dirty="0" smtClean="0">
                <a:solidFill>
                  <a:schemeClr val="tx1"/>
                </a:solidFill>
                <a:effectLst/>
                <a:latin typeface="+mn-lt"/>
                <a:ea typeface="+mn-ea"/>
                <a:cs typeface="+mn-cs"/>
              </a:rPr>
              <a:t> uhlovodíků, mj. </a:t>
            </a:r>
            <a:r>
              <a:rPr lang="cs-CZ" sz="1200" b="0" i="0" u="none" strike="noStrike" kern="1200" dirty="0" smtClean="0">
                <a:solidFill>
                  <a:schemeClr val="tx1"/>
                </a:solidFill>
                <a:effectLst/>
                <a:latin typeface="+mn-lt"/>
                <a:ea typeface="+mn-ea"/>
                <a:cs typeface="+mn-cs"/>
                <a:hlinkClick r:id="rId35" tooltip="Chloroform"/>
              </a:rPr>
              <a:t>chloroform</a:t>
            </a:r>
            <a:r>
              <a:rPr lang="cs-CZ" sz="1200" b="0" i="0" kern="1200" dirty="0" smtClean="0">
                <a:solidFill>
                  <a:schemeClr val="tx1"/>
                </a:solidFill>
                <a:effectLst/>
                <a:latin typeface="+mn-lt"/>
                <a:ea typeface="+mn-ea"/>
                <a:cs typeface="+mn-cs"/>
              </a:rPr>
              <a:t>, a spolu s německým chemikem </a:t>
            </a:r>
            <a:r>
              <a:rPr lang="cs-CZ" sz="1200" b="0" i="0" u="none" strike="noStrike" kern="1200" dirty="0" smtClean="0">
                <a:solidFill>
                  <a:schemeClr val="tx1"/>
                </a:solidFill>
                <a:effectLst/>
                <a:latin typeface="+mn-lt"/>
                <a:ea typeface="+mn-ea"/>
                <a:cs typeface="+mn-cs"/>
                <a:hlinkClick r:id="rId36" tooltip="Friedrich Wöhler"/>
              </a:rPr>
              <a:t>F. </a:t>
            </a:r>
            <a:r>
              <a:rPr lang="cs-CZ" sz="1200" b="0" i="0" u="none" strike="noStrike" kern="1200" dirty="0" err="1" smtClean="0">
                <a:solidFill>
                  <a:schemeClr val="tx1"/>
                </a:solidFill>
                <a:effectLst/>
                <a:latin typeface="+mn-lt"/>
                <a:ea typeface="+mn-ea"/>
                <a:cs typeface="+mn-cs"/>
                <a:hlinkClick r:id="rId36" tooltip="Friedrich Wöhler"/>
              </a:rPr>
              <a:t>Wöhlerem</a:t>
            </a:r>
            <a:r>
              <a:rPr lang="cs-CZ" sz="1200" b="0" i="0" kern="1200" dirty="0" smtClean="0">
                <a:solidFill>
                  <a:schemeClr val="tx1"/>
                </a:solidFill>
                <a:effectLst/>
                <a:latin typeface="+mn-lt"/>
                <a:ea typeface="+mn-ea"/>
                <a:cs typeface="+mn-cs"/>
              </a:rPr>
              <a:t> (1800–1882) vypracoval představu o </a:t>
            </a:r>
            <a:r>
              <a:rPr lang="cs-CZ" sz="1200" b="0" i="0" u="none" strike="noStrike" kern="1200" dirty="0" smtClean="0">
                <a:solidFill>
                  <a:schemeClr val="tx1"/>
                </a:solidFill>
                <a:effectLst/>
                <a:latin typeface="+mn-lt"/>
                <a:ea typeface="+mn-ea"/>
                <a:cs typeface="+mn-cs"/>
                <a:hlinkClick r:id="rId37" tooltip="Radikál"/>
              </a:rPr>
              <a:t>radikálech</a:t>
            </a:r>
            <a:r>
              <a:rPr lang="cs-CZ" sz="1200" b="0" i="0" kern="1200" dirty="0" smtClean="0">
                <a:solidFill>
                  <a:schemeClr val="tx1"/>
                </a:solidFill>
                <a:effectLst/>
                <a:latin typeface="+mn-lt"/>
                <a:ea typeface="+mn-ea"/>
                <a:cs typeface="+mn-cs"/>
              </a:rPr>
              <a:t> jako skupinách atomů, které jsou přítomné v určitých třídách sloučenin. První z radikálů, které spolu objevili, nazvali </a:t>
            </a:r>
            <a:r>
              <a:rPr lang="cs-CZ" sz="1200" b="0" i="0" u="none" strike="noStrike" kern="1200" dirty="0" smtClean="0">
                <a:solidFill>
                  <a:schemeClr val="tx1"/>
                </a:solidFill>
                <a:effectLst/>
                <a:latin typeface="+mn-lt"/>
                <a:ea typeface="+mn-ea"/>
                <a:cs typeface="+mn-cs"/>
                <a:hlinkClick r:id="rId38" tooltip="Benzoyl (stránka neexistuje)"/>
              </a:rPr>
              <a:t>benzoyl</a:t>
            </a:r>
            <a:r>
              <a:rPr lang="cs-CZ" sz="1200" b="0" i="0" kern="1200" dirty="0" smtClean="0">
                <a:solidFill>
                  <a:schemeClr val="tx1"/>
                </a:solidFill>
                <a:effectLst/>
                <a:latin typeface="+mn-lt"/>
                <a:ea typeface="+mn-ea"/>
                <a:cs typeface="+mn-cs"/>
              </a:rPr>
              <a:t>, protože pocházel z </a:t>
            </a:r>
            <a:r>
              <a:rPr lang="cs-CZ" sz="1200" b="0" i="0" u="none" strike="noStrike" kern="1200" dirty="0" smtClean="0">
                <a:solidFill>
                  <a:schemeClr val="tx1"/>
                </a:solidFill>
                <a:effectLst/>
                <a:latin typeface="+mn-lt"/>
                <a:ea typeface="+mn-ea"/>
                <a:cs typeface="+mn-cs"/>
                <a:hlinkClick r:id="rId39" tooltip="Kyselina benzoová"/>
              </a:rPr>
              <a:t>kyseliny benzoové</a:t>
            </a:r>
            <a:r>
              <a:rPr lang="cs-CZ" sz="1200" b="0" i="0" kern="1200" dirty="0" smtClean="0">
                <a:solidFill>
                  <a:schemeClr val="tx1"/>
                </a:solidFill>
                <a:effectLst/>
                <a:latin typeface="+mn-lt"/>
                <a:ea typeface="+mn-ea"/>
                <a:cs typeface="+mn-cs"/>
              </a:rPr>
              <a:t>, přičemž koncovku „</a:t>
            </a:r>
            <a:r>
              <a:rPr lang="cs-CZ" sz="1200" b="0" i="0" kern="1200" dirty="0" err="1" smtClean="0">
                <a:solidFill>
                  <a:schemeClr val="tx1"/>
                </a:solidFill>
                <a:effectLst/>
                <a:latin typeface="+mn-lt"/>
                <a:ea typeface="+mn-ea"/>
                <a:cs typeface="+mn-cs"/>
              </a:rPr>
              <a:t>yl</a:t>
            </a:r>
            <a:r>
              <a:rPr lang="cs-CZ" sz="1200" b="0" i="0" kern="1200" dirty="0" smtClean="0">
                <a:solidFill>
                  <a:schemeClr val="tx1"/>
                </a:solidFill>
                <a:effectLst/>
                <a:latin typeface="+mn-lt"/>
                <a:ea typeface="+mn-ea"/>
                <a:cs typeface="+mn-cs"/>
              </a:rPr>
              <a:t>“ použili z řečtiny, kde „</a:t>
            </a:r>
            <a:r>
              <a:rPr lang="cs-CZ" sz="1200" b="0" i="0" kern="1200" dirty="0" err="1" smtClean="0">
                <a:solidFill>
                  <a:schemeClr val="tx1"/>
                </a:solidFill>
                <a:effectLst/>
                <a:latin typeface="+mn-lt"/>
                <a:ea typeface="+mn-ea"/>
                <a:cs typeface="+mn-cs"/>
              </a:rPr>
              <a:t>hyle</a:t>
            </a:r>
            <a:r>
              <a:rPr lang="cs-CZ" sz="1200" b="0" i="0" kern="1200" dirty="0" smtClean="0">
                <a:solidFill>
                  <a:schemeClr val="tx1"/>
                </a:solidFill>
                <a:effectLst/>
                <a:latin typeface="+mn-lt"/>
                <a:ea typeface="+mn-ea"/>
                <a:cs typeface="+mn-cs"/>
              </a:rPr>
              <a:t>“ znamená hmotu.</a:t>
            </a:r>
          </a:p>
          <a:p>
            <a:r>
              <a:rPr lang="cs-CZ" sz="1200" b="0" i="0" kern="1200" dirty="0" smtClean="0">
                <a:solidFill>
                  <a:schemeClr val="tx1"/>
                </a:solidFill>
                <a:effectLst/>
                <a:latin typeface="+mn-lt"/>
                <a:ea typeface="+mn-ea"/>
                <a:cs typeface="+mn-cs"/>
              </a:rPr>
              <a:t>V roce 1837 pobýval </a:t>
            </a:r>
            <a:r>
              <a:rPr lang="cs-CZ" sz="1200" b="0" i="0" kern="1200" dirty="0" err="1" smtClean="0">
                <a:solidFill>
                  <a:schemeClr val="tx1"/>
                </a:solidFill>
                <a:effectLst/>
                <a:latin typeface="+mn-lt"/>
                <a:ea typeface="+mn-ea"/>
                <a:cs typeface="+mn-cs"/>
              </a:rPr>
              <a:t>Liebig</a:t>
            </a:r>
            <a:r>
              <a:rPr lang="cs-CZ" sz="1200" b="0" i="0" kern="1200" dirty="0" smtClean="0">
                <a:solidFill>
                  <a:schemeClr val="tx1"/>
                </a:solidFill>
                <a:effectLst/>
                <a:latin typeface="+mn-lt"/>
                <a:ea typeface="+mn-ea"/>
                <a:cs typeface="+mn-cs"/>
              </a:rPr>
              <a:t> v </a:t>
            </a:r>
            <a:r>
              <a:rPr lang="cs-CZ" sz="1200" b="0" i="0" u="none" strike="noStrike" kern="1200" dirty="0" smtClean="0">
                <a:solidFill>
                  <a:schemeClr val="tx1"/>
                </a:solidFill>
                <a:effectLst/>
                <a:latin typeface="+mn-lt"/>
                <a:ea typeface="+mn-ea"/>
                <a:cs typeface="+mn-cs"/>
                <a:hlinkClick r:id="rId40" tooltip="Anglie"/>
              </a:rPr>
              <a:t>Anglii</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41" tooltip="Irsko"/>
              </a:rPr>
              <a:t>Irsku</a:t>
            </a:r>
            <a:r>
              <a:rPr lang="cs-CZ" sz="1200" b="0" i="0" kern="1200" dirty="0" smtClean="0">
                <a:solidFill>
                  <a:schemeClr val="tx1"/>
                </a:solidFill>
                <a:effectLst/>
                <a:latin typeface="+mn-lt"/>
                <a:ea typeface="+mn-ea"/>
                <a:cs typeface="+mn-cs"/>
              </a:rPr>
              <a:t>, kde se zajímal o průmysl a zemědělství a soustředil se na zemědělskou chemii, jejímž zakladatelem se stal. Původně se domníval, že rostliny získávají </a:t>
            </a:r>
            <a:r>
              <a:rPr lang="cs-CZ" sz="1200" b="0" i="0" u="none" strike="noStrike" kern="1200" dirty="0" smtClean="0">
                <a:solidFill>
                  <a:schemeClr val="tx1"/>
                </a:solidFill>
                <a:effectLst/>
                <a:latin typeface="+mn-lt"/>
                <a:ea typeface="+mn-ea"/>
                <a:cs typeface="+mn-cs"/>
                <a:hlinkClick r:id="rId42" tooltip="Dusík"/>
              </a:rPr>
              <a:t>dusík</a:t>
            </a:r>
            <a:r>
              <a:rPr lang="cs-CZ" sz="1200" b="0" i="0" kern="1200" dirty="0" smtClean="0">
                <a:solidFill>
                  <a:schemeClr val="tx1"/>
                </a:solidFill>
                <a:effectLst/>
                <a:latin typeface="+mn-lt"/>
                <a:ea typeface="+mn-ea"/>
                <a:cs typeface="+mn-cs"/>
              </a:rPr>
              <a:t> přímo ze vzduchu, ale na svém experimentálním poli v </a:t>
            </a:r>
            <a:r>
              <a:rPr lang="cs-CZ" sz="1200" b="0" i="0" kern="1200" dirty="0" err="1" smtClean="0">
                <a:solidFill>
                  <a:schemeClr val="tx1"/>
                </a:solidFill>
                <a:effectLst/>
                <a:latin typeface="+mn-lt"/>
                <a:ea typeface="+mn-ea"/>
                <a:cs typeface="+mn-cs"/>
              </a:rPr>
              <a:t>Giessenu</a:t>
            </a:r>
            <a:r>
              <a:rPr lang="cs-CZ" sz="1200" b="0" i="0" kern="1200" dirty="0" smtClean="0">
                <a:solidFill>
                  <a:schemeClr val="tx1"/>
                </a:solidFill>
                <a:effectLst/>
                <a:latin typeface="+mn-lt"/>
                <a:ea typeface="+mn-ea"/>
                <a:cs typeface="+mn-cs"/>
              </a:rPr>
              <a:t> se přesvědčil o složitosti problému.</a:t>
            </a:r>
            <a:r>
              <a:rPr lang="cs-CZ" sz="1200" b="0" i="0" u="none" strike="noStrike" kern="1200" baseline="30000" dirty="0" smtClean="0">
                <a:solidFill>
                  <a:schemeClr val="tx1"/>
                </a:solidFill>
                <a:effectLst/>
                <a:latin typeface="+mn-lt"/>
                <a:ea typeface="+mn-ea"/>
                <a:cs typeface="+mn-cs"/>
                <a:hlinkClick r:id="rId15"/>
              </a:rPr>
              <a:t>[1]</a:t>
            </a:r>
            <a:r>
              <a:rPr lang="cs-CZ" sz="1200" b="0" i="0" kern="1200" dirty="0" smtClean="0">
                <a:solidFill>
                  <a:schemeClr val="tx1"/>
                </a:solidFill>
                <a:effectLst/>
                <a:latin typeface="+mn-lt"/>
                <a:ea typeface="+mn-ea"/>
                <a:cs typeface="+mn-cs"/>
              </a:rPr>
              <a:t> Ve svém díle </a:t>
            </a:r>
            <a:r>
              <a:rPr lang="cs-CZ" sz="1200" b="0" i="1" kern="1200" dirty="0" smtClean="0">
                <a:solidFill>
                  <a:schemeClr val="tx1"/>
                </a:solidFill>
                <a:effectLst/>
                <a:latin typeface="+mn-lt"/>
                <a:ea typeface="+mn-ea"/>
                <a:cs typeface="+mn-cs"/>
              </a:rPr>
              <a:t>„Die Chemie in </a:t>
            </a:r>
            <a:r>
              <a:rPr lang="cs-CZ" sz="1200" b="0" i="1" kern="1200" dirty="0" err="1" smtClean="0">
                <a:solidFill>
                  <a:schemeClr val="tx1"/>
                </a:solidFill>
                <a:effectLst/>
                <a:latin typeface="+mn-lt"/>
                <a:ea typeface="+mn-ea"/>
                <a:cs typeface="+mn-cs"/>
              </a:rPr>
              <a:t>ihrer</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Anwendung</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auf</a:t>
            </a:r>
            <a:r>
              <a:rPr lang="cs-CZ" sz="1200" b="0" i="1" kern="1200" dirty="0" smtClean="0">
                <a:solidFill>
                  <a:schemeClr val="tx1"/>
                </a:solidFill>
                <a:effectLst/>
                <a:latin typeface="+mn-lt"/>
                <a:ea typeface="+mn-ea"/>
                <a:cs typeface="+mn-cs"/>
              </a:rPr>
              <a:t> Agrikultur </a:t>
            </a:r>
            <a:r>
              <a:rPr lang="cs-CZ" sz="1200" b="0" i="1" kern="1200" dirty="0" err="1" smtClean="0">
                <a:solidFill>
                  <a:schemeClr val="tx1"/>
                </a:solidFill>
                <a:effectLst/>
                <a:latin typeface="+mn-lt"/>
                <a:ea typeface="+mn-ea"/>
                <a:cs typeface="+mn-cs"/>
              </a:rPr>
              <a:t>und</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Physiologie</a:t>
            </a:r>
            <a:r>
              <a:rPr lang="cs-CZ" sz="1200" b="0" i="1" kern="1200" dirty="0" smtClean="0">
                <a:solidFill>
                  <a:schemeClr val="tx1"/>
                </a:solidFill>
                <a:effectLst/>
                <a:latin typeface="+mn-lt"/>
                <a:ea typeface="+mn-ea"/>
                <a:cs typeface="+mn-cs"/>
              </a:rPr>
              <a:t>“</a:t>
            </a:r>
            <a:r>
              <a:rPr lang="cs-CZ" sz="1200" b="0" i="0" kern="1200" dirty="0" smtClean="0">
                <a:solidFill>
                  <a:schemeClr val="tx1"/>
                </a:solidFill>
                <a:effectLst/>
                <a:latin typeface="+mn-lt"/>
                <a:ea typeface="+mn-ea"/>
                <a:cs typeface="+mn-cs"/>
              </a:rPr>
              <a:t> z roku </a:t>
            </a:r>
            <a:r>
              <a:rPr lang="cs-CZ" sz="1200" b="0" i="0" u="none" strike="noStrike" kern="1200" dirty="0" smtClean="0">
                <a:solidFill>
                  <a:schemeClr val="tx1"/>
                </a:solidFill>
                <a:effectLst/>
                <a:latin typeface="+mn-lt"/>
                <a:ea typeface="+mn-ea"/>
                <a:cs typeface="+mn-cs"/>
                <a:hlinkClick r:id="rId43" tooltip="1840"/>
              </a:rPr>
              <a:t>1840</a:t>
            </a:r>
            <a:r>
              <a:rPr lang="cs-CZ" sz="1200" b="0" i="0" kern="1200" dirty="0" smtClean="0">
                <a:solidFill>
                  <a:schemeClr val="tx1"/>
                </a:solidFill>
                <a:effectLst/>
                <a:latin typeface="+mn-lt"/>
                <a:ea typeface="+mn-ea"/>
                <a:cs typeface="+mn-cs"/>
              </a:rPr>
              <a:t> upozornil na ohromná množství živin, které rostliny odnímají každou sklizní sezonu a na základě četných rozborů kulturních plodin dovodil, že </a:t>
            </a:r>
            <a:r>
              <a:rPr lang="cs-CZ" sz="1200" b="0" i="0" u="none" strike="noStrike" kern="1200" dirty="0" smtClean="0">
                <a:solidFill>
                  <a:schemeClr val="tx1"/>
                </a:solidFill>
                <a:effectLst/>
                <a:latin typeface="+mn-lt"/>
                <a:ea typeface="+mn-ea"/>
                <a:cs typeface="+mn-cs"/>
                <a:hlinkClick r:id="rId44" tooltip="Chlévská mrva"/>
              </a:rPr>
              <a:t>chlévská mrva</a:t>
            </a:r>
            <a:r>
              <a:rPr lang="cs-CZ" sz="1200" b="0" i="0" kern="1200" dirty="0" smtClean="0">
                <a:solidFill>
                  <a:schemeClr val="tx1"/>
                </a:solidFill>
                <a:effectLst/>
                <a:latin typeface="+mn-lt"/>
                <a:ea typeface="+mn-ea"/>
                <a:cs typeface="+mn-cs"/>
              </a:rPr>
              <a:t> nemůže nahradit v dostatečném množství ztráty způsobené sklizní. </a:t>
            </a:r>
            <a:r>
              <a:rPr lang="cs-CZ" sz="1200" b="0" i="0" kern="1200" dirty="0" err="1" smtClean="0">
                <a:solidFill>
                  <a:schemeClr val="tx1"/>
                </a:solidFill>
                <a:effectLst/>
                <a:latin typeface="+mn-lt"/>
                <a:ea typeface="+mn-ea"/>
                <a:cs typeface="+mn-cs"/>
              </a:rPr>
              <a:t>Liebig</a:t>
            </a:r>
            <a:r>
              <a:rPr lang="cs-CZ" sz="1200" b="0" i="0" kern="1200" dirty="0" smtClean="0">
                <a:solidFill>
                  <a:schemeClr val="tx1"/>
                </a:solidFill>
                <a:effectLst/>
                <a:latin typeface="+mn-lt"/>
                <a:ea typeface="+mn-ea"/>
                <a:cs typeface="+mn-cs"/>
              </a:rPr>
              <a:t> na základě svých zkušeností také vyslovil známý </a:t>
            </a:r>
            <a:r>
              <a:rPr lang="cs-CZ" sz="1200" b="0" i="0" u="none" strike="noStrike" kern="1200" dirty="0" smtClean="0">
                <a:solidFill>
                  <a:schemeClr val="tx1"/>
                </a:solidFill>
                <a:effectLst/>
                <a:latin typeface="+mn-lt"/>
                <a:ea typeface="+mn-ea"/>
                <a:cs typeface="+mn-cs"/>
                <a:hlinkClick r:id="rId45" tooltip="Zákon minima (stránka neexistuje)"/>
              </a:rPr>
              <a:t>zákon minima</a:t>
            </a:r>
            <a:r>
              <a:rPr lang="cs-CZ" sz="1200" b="0" i="0" kern="1200" dirty="0" smtClean="0">
                <a:solidFill>
                  <a:schemeClr val="tx1"/>
                </a:solidFill>
                <a:effectLst/>
                <a:latin typeface="+mn-lt"/>
                <a:ea typeface="+mn-ea"/>
                <a:cs typeface="+mn-cs"/>
              </a:rPr>
              <a:t>. Přispěl tak k zavedení a rozvoji výroby průmyslových hnojiv.</a:t>
            </a:r>
            <a:r>
              <a:rPr lang="cs-CZ" sz="1200" b="0" i="0" u="none" strike="noStrike" kern="1200" baseline="30000" dirty="0" smtClean="0">
                <a:solidFill>
                  <a:schemeClr val="tx1"/>
                </a:solidFill>
                <a:effectLst/>
                <a:latin typeface="+mn-lt"/>
                <a:ea typeface="+mn-ea"/>
                <a:cs typeface="+mn-cs"/>
                <a:hlinkClick r:id="rId46"/>
              </a:rPr>
              <a:t>[4]</a:t>
            </a:r>
            <a:endParaRPr lang="cs-CZ" sz="1200" b="0"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Roku </a:t>
            </a:r>
            <a:r>
              <a:rPr lang="cs-CZ" sz="1200" b="0" i="0" u="none" strike="noStrike" kern="1200" dirty="0" smtClean="0">
                <a:solidFill>
                  <a:schemeClr val="tx1"/>
                </a:solidFill>
                <a:effectLst/>
                <a:latin typeface="+mn-lt"/>
                <a:ea typeface="+mn-ea"/>
                <a:cs typeface="+mn-cs"/>
                <a:hlinkClick r:id="rId47" tooltip="1842"/>
              </a:rPr>
              <a:t>1842</a:t>
            </a:r>
            <a:r>
              <a:rPr lang="cs-CZ" sz="1200" b="0" i="0" kern="1200" dirty="0" smtClean="0">
                <a:solidFill>
                  <a:schemeClr val="tx1"/>
                </a:solidFill>
                <a:effectLst/>
                <a:latin typeface="+mn-lt"/>
                <a:ea typeface="+mn-ea"/>
                <a:cs typeface="+mn-cs"/>
              </a:rPr>
              <a:t> se jako první pokusil v odborném spise položit přírodovědné základy </a:t>
            </a:r>
            <a:r>
              <a:rPr lang="cs-CZ" sz="1200" b="0" i="0" u="none" strike="noStrike" kern="1200" dirty="0" smtClean="0">
                <a:solidFill>
                  <a:schemeClr val="tx1"/>
                </a:solidFill>
                <a:effectLst/>
                <a:latin typeface="+mn-lt"/>
                <a:ea typeface="+mn-ea"/>
                <a:cs typeface="+mn-cs"/>
                <a:hlinkClick r:id="rId48" tooltip="Medicína"/>
              </a:rPr>
              <a:t>medicíny</a:t>
            </a:r>
            <a:r>
              <a:rPr lang="cs-CZ" sz="1200" b="0" i="0" kern="1200" dirty="0" smtClean="0">
                <a:solidFill>
                  <a:schemeClr val="tx1"/>
                </a:solidFill>
                <a:effectLst/>
                <a:latin typeface="+mn-lt"/>
                <a:ea typeface="+mn-ea"/>
                <a:cs typeface="+mn-cs"/>
              </a:rPr>
              <a:t>. O pět let později jeho studie masa a vývaru z něj vedly k založení firmy </a:t>
            </a:r>
            <a:r>
              <a:rPr lang="cs-CZ" sz="1200" b="0" i="1" kern="1200" dirty="0" err="1" smtClean="0">
                <a:solidFill>
                  <a:schemeClr val="tx1"/>
                </a:solidFill>
                <a:effectLst/>
                <a:latin typeface="+mn-lt"/>
                <a:ea typeface="+mn-ea"/>
                <a:cs typeface="+mn-cs"/>
              </a:rPr>
              <a:t>Liebig’s</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Extract</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of</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Meat</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Company</a:t>
            </a:r>
            <a:r>
              <a:rPr lang="cs-CZ" sz="1200" b="0" i="0" kern="1200" dirty="0" smtClean="0">
                <a:solidFill>
                  <a:schemeClr val="tx1"/>
                </a:solidFill>
                <a:effectLst/>
                <a:latin typeface="+mn-lt"/>
                <a:ea typeface="+mn-ea"/>
                <a:cs typeface="+mn-cs"/>
              </a:rPr>
              <a:t>, vyrábějící masový extrakt doporučovaný jako posilující potravina. Firma si později registrovala </a:t>
            </a:r>
            <a:r>
              <a:rPr lang="cs-CZ" sz="1200" b="0" i="0" u="none" strike="noStrike" kern="1200" dirty="0" smtClean="0">
                <a:solidFill>
                  <a:schemeClr val="tx1"/>
                </a:solidFill>
                <a:effectLst/>
                <a:latin typeface="+mn-lt"/>
                <a:ea typeface="+mn-ea"/>
                <a:cs typeface="+mn-cs"/>
                <a:hlinkClick r:id="rId49" tooltip="Ochranná známka"/>
              </a:rPr>
              <a:t>ochrannou známku</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Oxo</a:t>
            </a:r>
            <a:r>
              <a:rPr lang="cs-CZ" sz="1200" b="0" i="0" kern="1200" dirty="0" smtClean="0">
                <a:solidFill>
                  <a:schemeClr val="tx1"/>
                </a:solidFill>
                <a:effectLst/>
                <a:latin typeface="+mn-lt"/>
                <a:ea typeface="+mn-ea"/>
                <a:cs typeface="+mn-cs"/>
              </a:rPr>
              <a:t> na kostky masového bujónu. Roku </a:t>
            </a:r>
            <a:r>
              <a:rPr lang="cs-CZ" sz="1200" b="0" i="0" u="none" strike="noStrike" kern="1200" dirty="0" smtClean="0">
                <a:solidFill>
                  <a:schemeClr val="tx1"/>
                </a:solidFill>
                <a:effectLst/>
                <a:latin typeface="+mn-lt"/>
                <a:ea typeface="+mn-ea"/>
                <a:cs typeface="+mn-cs"/>
                <a:hlinkClick r:id="rId17" tooltip="1852"/>
              </a:rPr>
              <a:t>1852</a:t>
            </a:r>
            <a:r>
              <a:rPr lang="cs-CZ" sz="1200" b="0" i="0" kern="1200" dirty="0" smtClean="0">
                <a:solidFill>
                  <a:schemeClr val="tx1"/>
                </a:solidFill>
                <a:effectLst/>
                <a:latin typeface="+mn-lt"/>
                <a:ea typeface="+mn-ea"/>
                <a:cs typeface="+mn-cs"/>
              </a:rPr>
              <a:t> byl povolán do </a:t>
            </a:r>
            <a:r>
              <a:rPr lang="cs-CZ" sz="1200" b="0" i="0" u="none" strike="noStrike" kern="1200" dirty="0" smtClean="0">
                <a:solidFill>
                  <a:schemeClr val="tx1"/>
                </a:solidFill>
                <a:effectLst/>
                <a:latin typeface="+mn-lt"/>
                <a:ea typeface="+mn-ea"/>
                <a:cs typeface="+mn-cs"/>
                <a:hlinkClick r:id="rId3" tooltip="Mnichov"/>
              </a:rPr>
              <a:t>Mnichova</a:t>
            </a:r>
            <a:r>
              <a:rPr lang="cs-CZ" sz="1200" b="0" i="0" kern="1200" dirty="0" smtClean="0">
                <a:solidFill>
                  <a:schemeClr val="tx1"/>
                </a:solidFill>
                <a:effectLst/>
                <a:latin typeface="+mn-lt"/>
                <a:ea typeface="+mn-ea"/>
                <a:cs typeface="+mn-cs"/>
              </a:rPr>
              <a:t>, kde se nadále věnoval praktickým problémům jako byla výroba </a:t>
            </a:r>
            <a:r>
              <a:rPr lang="cs-CZ" sz="1200" b="0" i="0" u="none" strike="noStrike" kern="1200" dirty="0" smtClean="0">
                <a:solidFill>
                  <a:schemeClr val="tx1"/>
                </a:solidFill>
                <a:effectLst/>
                <a:latin typeface="+mn-lt"/>
                <a:ea typeface="+mn-ea"/>
                <a:cs typeface="+mn-cs"/>
                <a:hlinkClick r:id="rId50" tooltip="Kypřicí prášek"/>
              </a:rPr>
              <a:t>kypřícího prášku do pečiva</a:t>
            </a:r>
            <a:r>
              <a:rPr lang="cs-CZ" sz="1200" b="0" i="0" kern="1200" dirty="0" smtClean="0">
                <a:solidFill>
                  <a:schemeClr val="tx1"/>
                </a:solidFill>
                <a:effectLst/>
                <a:latin typeface="+mn-lt"/>
                <a:ea typeface="+mn-ea"/>
                <a:cs typeface="+mn-cs"/>
              </a:rPr>
              <a:t> nebo potravy pro kojence.</a:t>
            </a:r>
            <a:r>
              <a:rPr lang="cs-CZ" sz="1200" b="0" i="0" u="none" strike="noStrike" kern="1200" baseline="30000" dirty="0" smtClean="0">
                <a:solidFill>
                  <a:schemeClr val="tx1"/>
                </a:solidFill>
                <a:effectLst/>
                <a:latin typeface="+mn-lt"/>
                <a:ea typeface="+mn-ea"/>
                <a:cs typeface="+mn-cs"/>
                <a:hlinkClick r:id="rId15"/>
              </a:rPr>
              <a:t>[1]</a:t>
            </a:r>
            <a:endParaRPr lang="cs-CZ" sz="1200" b="0"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V roce 1832 založil časopis </a:t>
            </a:r>
            <a:r>
              <a:rPr lang="cs-CZ" sz="1200" b="0" i="1" kern="1200" dirty="0" err="1" smtClean="0">
                <a:solidFill>
                  <a:schemeClr val="tx1"/>
                </a:solidFill>
                <a:effectLst/>
                <a:latin typeface="+mn-lt"/>
                <a:ea typeface="+mn-ea"/>
                <a:cs typeface="+mn-cs"/>
              </a:rPr>
              <a:t>Annalen</a:t>
            </a:r>
            <a:r>
              <a:rPr lang="cs-CZ" sz="1200" b="0" i="1" kern="1200" dirty="0" smtClean="0">
                <a:solidFill>
                  <a:schemeClr val="tx1"/>
                </a:solidFill>
                <a:effectLst/>
                <a:latin typeface="+mn-lt"/>
                <a:ea typeface="+mn-ea"/>
                <a:cs typeface="+mn-cs"/>
              </a:rPr>
              <a:t> der </a:t>
            </a:r>
            <a:r>
              <a:rPr lang="cs-CZ" sz="1200" b="0" i="1" kern="1200" dirty="0" err="1" smtClean="0">
                <a:solidFill>
                  <a:schemeClr val="tx1"/>
                </a:solidFill>
                <a:effectLst/>
                <a:latin typeface="+mn-lt"/>
                <a:ea typeface="+mn-ea"/>
                <a:cs typeface="+mn-cs"/>
              </a:rPr>
              <a:t>Pharmacie</a:t>
            </a:r>
            <a:r>
              <a:rPr lang="cs-CZ" sz="1200" b="0" i="0" kern="1200" dirty="0" smtClean="0">
                <a:solidFill>
                  <a:schemeClr val="tx1"/>
                </a:solidFill>
                <a:effectLst/>
                <a:latin typeface="+mn-lt"/>
                <a:ea typeface="+mn-ea"/>
                <a:cs typeface="+mn-cs"/>
              </a:rPr>
              <a:t>, který uveřejňoval hlavně nové práce z organické chemie. Po jeho smrti byl časopis v roce 1873 přejmenován na </a:t>
            </a:r>
            <a:r>
              <a:rPr lang="cs-CZ" sz="1200" b="0" i="1" kern="1200" dirty="0" err="1" smtClean="0">
                <a:solidFill>
                  <a:schemeClr val="tx1"/>
                </a:solidFill>
                <a:effectLst/>
                <a:latin typeface="+mn-lt"/>
                <a:ea typeface="+mn-ea"/>
                <a:cs typeface="+mn-cs"/>
              </a:rPr>
              <a:t>Justus</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Liebig's</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Annalen</a:t>
            </a:r>
            <a:r>
              <a:rPr lang="cs-CZ" sz="1200" b="0" i="1" kern="1200" dirty="0" smtClean="0">
                <a:solidFill>
                  <a:schemeClr val="tx1"/>
                </a:solidFill>
                <a:effectLst/>
                <a:latin typeface="+mn-lt"/>
                <a:ea typeface="+mn-ea"/>
                <a:cs typeface="+mn-cs"/>
              </a:rPr>
              <a:t> der Chemie</a:t>
            </a:r>
            <a:r>
              <a:rPr lang="cs-CZ" sz="1200" b="0" i="0" kern="1200" dirty="0" smtClean="0">
                <a:solidFill>
                  <a:schemeClr val="tx1"/>
                </a:solidFill>
                <a:effectLst/>
                <a:latin typeface="+mn-lt"/>
                <a:ea typeface="+mn-ea"/>
                <a:cs typeface="+mn-cs"/>
              </a:rPr>
              <a:t>, jak je znám dodnes.</a:t>
            </a:r>
            <a:r>
              <a:rPr lang="cs-CZ" sz="1200" b="0" i="0" u="none" strike="noStrike" kern="1200" baseline="30000" dirty="0" smtClean="0">
                <a:solidFill>
                  <a:schemeClr val="tx1"/>
                </a:solidFill>
                <a:effectLst/>
                <a:latin typeface="+mn-lt"/>
                <a:ea typeface="+mn-ea"/>
                <a:cs typeface="+mn-cs"/>
                <a:hlinkClick r:id="rId15"/>
              </a:rPr>
              <a:t>[1]</a:t>
            </a:r>
            <a:endParaRPr lang="cs-CZ" sz="1200" b="0" i="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C6FD8AB6-3496-423D-AF6E-2552B9774789}" type="slidenum">
              <a:rPr lang="cs-CZ" smtClean="0"/>
              <a:t>18</a:t>
            </a:fld>
            <a:endParaRPr lang="cs-CZ"/>
          </a:p>
        </p:txBody>
      </p:sp>
    </p:spTree>
    <p:extLst>
      <p:ext uri="{BB962C8B-B14F-4D97-AF65-F5344CB8AC3E}">
        <p14:creationId xmlns:p14="http://schemas.microsoft.com/office/powerpoint/2010/main" val="1456060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V roce </a:t>
            </a:r>
            <a:r>
              <a:rPr lang="cs-CZ" sz="1200" b="0" i="0" u="none" strike="noStrike" kern="1200" dirty="0" smtClean="0">
                <a:solidFill>
                  <a:schemeClr val="tx1"/>
                </a:solidFill>
                <a:effectLst/>
                <a:latin typeface="+mn-lt"/>
                <a:ea typeface="+mn-ea"/>
                <a:cs typeface="+mn-cs"/>
                <a:hlinkClick r:id="rId3" tooltip="1856"/>
              </a:rPr>
              <a:t>1856</a:t>
            </a:r>
            <a:r>
              <a:rPr lang="cs-CZ" sz="1200" b="0" i="0" kern="1200" dirty="0" smtClean="0">
                <a:solidFill>
                  <a:schemeClr val="tx1"/>
                </a:solidFill>
                <a:effectLst/>
                <a:latin typeface="+mn-lt"/>
                <a:ea typeface="+mn-ea"/>
                <a:cs typeface="+mn-cs"/>
              </a:rPr>
              <a:t> se F. A. </a:t>
            </a:r>
            <a:r>
              <a:rPr lang="cs-CZ" sz="1200" b="0" i="0" kern="1200" dirty="0" err="1" smtClean="0">
                <a:solidFill>
                  <a:schemeClr val="tx1"/>
                </a:solidFill>
                <a:effectLst/>
                <a:latin typeface="+mn-lt"/>
                <a:ea typeface="+mn-ea"/>
                <a:cs typeface="+mn-cs"/>
              </a:rPr>
              <a:t>Kekulé</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4" tooltip="Habilitace"/>
              </a:rPr>
              <a:t>habilitoval</a:t>
            </a:r>
            <a:r>
              <a:rPr lang="cs-CZ" sz="1200" b="0" i="0" kern="1200" dirty="0" smtClean="0">
                <a:solidFill>
                  <a:schemeClr val="tx1"/>
                </a:solidFill>
                <a:effectLst/>
                <a:latin typeface="+mn-lt"/>
                <a:ea typeface="+mn-ea"/>
                <a:cs typeface="+mn-cs"/>
              </a:rPr>
              <a:t> jako </a:t>
            </a:r>
            <a:r>
              <a:rPr lang="cs-CZ" sz="1200" b="0" i="0" u="none" strike="noStrike" kern="1200" dirty="0" smtClean="0">
                <a:solidFill>
                  <a:schemeClr val="tx1"/>
                </a:solidFill>
                <a:effectLst/>
                <a:latin typeface="+mn-lt"/>
                <a:ea typeface="+mn-ea"/>
                <a:cs typeface="+mn-cs"/>
                <a:hlinkClick r:id="rId5" tooltip="Docent"/>
              </a:rPr>
              <a:t>docent</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6" tooltip="Organická chemie"/>
              </a:rPr>
              <a:t>organické chemie</a:t>
            </a:r>
            <a:r>
              <a:rPr lang="cs-CZ" sz="1200" b="0" i="0" kern="1200" dirty="0" smtClean="0">
                <a:solidFill>
                  <a:schemeClr val="tx1"/>
                </a:solidFill>
                <a:effectLst/>
                <a:latin typeface="+mn-lt"/>
                <a:ea typeface="+mn-ea"/>
                <a:cs typeface="+mn-cs"/>
              </a:rPr>
              <a:t> a v roce </a:t>
            </a:r>
            <a:r>
              <a:rPr lang="cs-CZ" sz="1200" b="0" i="0" u="none" strike="noStrike" kern="1200" dirty="0" smtClean="0">
                <a:solidFill>
                  <a:schemeClr val="tx1"/>
                </a:solidFill>
                <a:effectLst/>
                <a:latin typeface="+mn-lt"/>
                <a:ea typeface="+mn-ea"/>
                <a:cs typeface="+mn-cs"/>
                <a:hlinkClick r:id="rId7" tooltip="1858"/>
              </a:rPr>
              <a:t>1858</a:t>
            </a:r>
            <a:r>
              <a:rPr lang="cs-CZ" sz="1200" b="0" i="0" kern="1200" dirty="0" smtClean="0">
                <a:solidFill>
                  <a:schemeClr val="tx1"/>
                </a:solidFill>
                <a:effectLst/>
                <a:latin typeface="+mn-lt"/>
                <a:ea typeface="+mn-ea"/>
                <a:cs typeface="+mn-cs"/>
              </a:rPr>
              <a:t> působil jako </a:t>
            </a:r>
            <a:r>
              <a:rPr lang="cs-CZ" sz="1200" b="0" i="0" u="none" strike="noStrike" kern="1200" dirty="0" smtClean="0">
                <a:solidFill>
                  <a:schemeClr val="tx1"/>
                </a:solidFill>
                <a:effectLst/>
                <a:latin typeface="+mn-lt"/>
                <a:ea typeface="+mn-ea"/>
                <a:cs typeface="+mn-cs"/>
                <a:hlinkClick r:id="rId8" tooltip="Profesor"/>
              </a:rPr>
              <a:t>profesor</a:t>
            </a:r>
            <a:r>
              <a:rPr lang="cs-CZ" sz="1200" b="0" i="0" kern="1200" dirty="0" smtClean="0">
                <a:solidFill>
                  <a:schemeClr val="tx1"/>
                </a:solidFill>
                <a:effectLst/>
                <a:latin typeface="+mn-lt"/>
                <a:ea typeface="+mn-ea"/>
                <a:cs typeface="+mn-cs"/>
              </a:rPr>
              <a:t> v </a:t>
            </a:r>
            <a:r>
              <a:rPr lang="cs-CZ" sz="1200" b="0" i="0" u="none" strike="noStrike" kern="1200" dirty="0" smtClean="0">
                <a:solidFill>
                  <a:schemeClr val="tx1"/>
                </a:solidFill>
                <a:effectLst/>
                <a:latin typeface="+mn-lt"/>
                <a:ea typeface="+mn-ea"/>
                <a:cs typeface="+mn-cs"/>
                <a:hlinkClick r:id="rId9" tooltip="Belgie"/>
              </a:rPr>
              <a:t>belgickém</a:t>
            </a:r>
            <a:r>
              <a:rPr lang="cs-CZ" sz="1200" b="0" i="0" kern="1200" dirty="0" smtClean="0">
                <a:solidFill>
                  <a:schemeClr val="tx1"/>
                </a:solidFill>
                <a:effectLst/>
                <a:latin typeface="+mn-lt"/>
                <a:ea typeface="+mn-ea"/>
                <a:cs typeface="+mn-cs"/>
              </a:rPr>
              <a:t> </a:t>
            </a:r>
            <a:r>
              <a:rPr lang="cs-CZ" sz="1200" b="0" i="0" u="none" strike="noStrike" kern="1200" dirty="0" err="1" smtClean="0">
                <a:solidFill>
                  <a:schemeClr val="tx1"/>
                </a:solidFill>
                <a:effectLst/>
                <a:latin typeface="+mn-lt"/>
                <a:ea typeface="+mn-ea"/>
                <a:cs typeface="+mn-cs"/>
                <a:hlinkClick r:id="rId10" tooltip="Gent"/>
              </a:rPr>
              <a:t>Gentu</a:t>
            </a:r>
            <a:r>
              <a:rPr lang="cs-CZ" sz="1200" b="0" i="0" kern="1200" dirty="0" smtClean="0">
                <a:solidFill>
                  <a:schemeClr val="tx1"/>
                </a:solidFill>
                <a:effectLst/>
                <a:latin typeface="+mn-lt"/>
                <a:ea typeface="+mn-ea"/>
                <a:cs typeface="+mn-cs"/>
              </a:rPr>
              <a:t>. V následujících letech působil jako profesor organické chemie v </a:t>
            </a:r>
            <a:r>
              <a:rPr lang="cs-CZ" sz="1200" b="0" i="0" u="none" strike="noStrike" kern="1200" dirty="0" smtClean="0">
                <a:solidFill>
                  <a:schemeClr val="tx1"/>
                </a:solidFill>
                <a:effectLst/>
                <a:latin typeface="+mn-lt"/>
                <a:ea typeface="+mn-ea"/>
                <a:cs typeface="+mn-cs"/>
                <a:hlinkClick r:id="rId11" tooltip="Bonn"/>
              </a:rPr>
              <a:t>Bonnu</a:t>
            </a:r>
            <a:r>
              <a:rPr lang="cs-CZ" sz="1200" b="0" i="0" kern="1200" dirty="0" smtClean="0">
                <a:solidFill>
                  <a:schemeClr val="tx1"/>
                </a:solidFill>
                <a:effectLst/>
                <a:latin typeface="+mn-lt"/>
                <a:ea typeface="+mn-ea"/>
                <a:cs typeface="+mn-cs"/>
              </a:rPr>
              <a:t>.</a:t>
            </a:r>
          </a:p>
          <a:p>
            <a:r>
              <a:rPr lang="cs-CZ" sz="1200" b="0" i="0" kern="1200" dirty="0" smtClean="0">
                <a:solidFill>
                  <a:schemeClr val="tx1"/>
                </a:solidFill>
                <a:effectLst/>
                <a:latin typeface="+mn-lt"/>
                <a:ea typeface="+mn-ea"/>
                <a:cs typeface="+mn-cs"/>
              </a:rPr>
              <a:t>S jeho jménem je spojen objev struktury </a:t>
            </a:r>
            <a:r>
              <a:rPr lang="cs-CZ" sz="1200" b="0" i="0" u="none" strike="noStrike" kern="1200" dirty="0" smtClean="0">
                <a:solidFill>
                  <a:schemeClr val="tx1"/>
                </a:solidFill>
                <a:effectLst/>
                <a:latin typeface="+mn-lt"/>
                <a:ea typeface="+mn-ea"/>
                <a:cs typeface="+mn-cs"/>
                <a:hlinkClick r:id="rId12" tooltip="Benzen"/>
              </a:rPr>
              <a:t>benzenu</a:t>
            </a:r>
            <a:r>
              <a:rPr lang="cs-CZ" sz="1200" b="0" i="0" kern="1200" dirty="0" smtClean="0">
                <a:solidFill>
                  <a:schemeClr val="tx1"/>
                </a:solidFill>
                <a:effectLst/>
                <a:latin typeface="+mn-lt"/>
                <a:ea typeface="+mn-ea"/>
                <a:cs typeface="+mn-cs"/>
              </a:rPr>
              <a:t>, koncepce čtyřmocného </a:t>
            </a:r>
            <a:r>
              <a:rPr lang="cs-CZ" sz="1200" b="0" i="0" u="none" strike="noStrike" kern="1200" dirty="0" smtClean="0">
                <a:solidFill>
                  <a:schemeClr val="tx1"/>
                </a:solidFill>
                <a:effectLst/>
                <a:latin typeface="+mn-lt"/>
                <a:ea typeface="+mn-ea"/>
                <a:cs typeface="+mn-cs"/>
                <a:hlinkClick r:id="rId13" tooltip="Uhlík"/>
              </a:rPr>
              <a:t>uhlíku</a:t>
            </a:r>
            <a:r>
              <a:rPr lang="cs-CZ" sz="1200" b="0" i="0" kern="1200" dirty="0" smtClean="0">
                <a:solidFill>
                  <a:schemeClr val="tx1"/>
                </a:solidFill>
                <a:effectLst/>
                <a:latin typeface="+mn-lt"/>
                <a:ea typeface="+mn-ea"/>
                <a:cs typeface="+mn-cs"/>
              </a:rPr>
              <a:t> a nauka o jeho řetězení. Dále byl autorem významných učebnic organické chemie a knihy Chemie derivátů benzenu.</a:t>
            </a:r>
          </a:p>
          <a:p>
            <a:endParaRPr lang="cs-CZ" dirty="0"/>
          </a:p>
        </p:txBody>
      </p:sp>
      <p:sp>
        <p:nvSpPr>
          <p:cNvPr id="4" name="Zástupný symbol pro číslo snímku 3"/>
          <p:cNvSpPr>
            <a:spLocks noGrp="1"/>
          </p:cNvSpPr>
          <p:nvPr>
            <p:ph type="sldNum" sz="quarter" idx="10"/>
          </p:nvPr>
        </p:nvSpPr>
        <p:spPr/>
        <p:txBody>
          <a:bodyPr/>
          <a:lstStyle/>
          <a:p>
            <a:fld id="{C6FD8AB6-3496-423D-AF6E-2552B9774789}" type="slidenum">
              <a:rPr lang="cs-CZ" smtClean="0"/>
              <a:t>19</a:t>
            </a:fld>
            <a:endParaRPr lang="cs-CZ"/>
          </a:p>
        </p:txBody>
      </p:sp>
    </p:spTree>
    <p:extLst>
      <p:ext uri="{BB962C8B-B14F-4D97-AF65-F5344CB8AC3E}">
        <p14:creationId xmlns:p14="http://schemas.microsoft.com/office/powerpoint/2010/main" val="4228985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V roce </a:t>
            </a:r>
            <a:r>
              <a:rPr lang="cs-CZ" sz="1200" b="0" i="0" u="none" strike="noStrike" kern="1200" dirty="0" smtClean="0">
                <a:solidFill>
                  <a:schemeClr val="tx1"/>
                </a:solidFill>
                <a:effectLst/>
                <a:latin typeface="+mn-lt"/>
                <a:ea typeface="+mn-ea"/>
                <a:cs typeface="+mn-cs"/>
                <a:hlinkClick r:id="rId3" tooltip="1856"/>
              </a:rPr>
              <a:t>1856</a:t>
            </a:r>
            <a:r>
              <a:rPr lang="cs-CZ" sz="1200" b="0" i="0" kern="1200" dirty="0" smtClean="0">
                <a:solidFill>
                  <a:schemeClr val="tx1"/>
                </a:solidFill>
                <a:effectLst/>
                <a:latin typeface="+mn-lt"/>
                <a:ea typeface="+mn-ea"/>
                <a:cs typeface="+mn-cs"/>
              </a:rPr>
              <a:t> se F. A. </a:t>
            </a:r>
            <a:r>
              <a:rPr lang="cs-CZ" sz="1200" b="0" i="0" kern="1200" dirty="0" err="1" smtClean="0">
                <a:solidFill>
                  <a:schemeClr val="tx1"/>
                </a:solidFill>
                <a:effectLst/>
                <a:latin typeface="+mn-lt"/>
                <a:ea typeface="+mn-ea"/>
                <a:cs typeface="+mn-cs"/>
              </a:rPr>
              <a:t>Kekulé</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4" tooltip="Habilitace"/>
              </a:rPr>
              <a:t>habilitoval</a:t>
            </a:r>
            <a:r>
              <a:rPr lang="cs-CZ" sz="1200" b="0" i="0" kern="1200" dirty="0" smtClean="0">
                <a:solidFill>
                  <a:schemeClr val="tx1"/>
                </a:solidFill>
                <a:effectLst/>
                <a:latin typeface="+mn-lt"/>
                <a:ea typeface="+mn-ea"/>
                <a:cs typeface="+mn-cs"/>
              </a:rPr>
              <a:t> jako </a:t>
            </a:r>
            <a:r>
              <a:rPr lang="cs-CZ" sz="1200" b="0" i="0" u="none" strike="noStrike" kern="1200" dirty="0" smtClean="0">
                <a:solidFill>
                  <a:schemeClr val="tx1"/>
                </a:solidFill>
                <a:effectLst/>
                <a:latin typeface="+mn-lt"/>
                <a:ea typeface="+mn-ea"/>
                <a:cs typeface="+mn-cs"/>
                <a:hlinkClick r:id="rId5" tooltip="Docent"/>
              </a:rPr>
              <a:t>docent</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6" tooltip="Organická chemie"/>
              </a:rPr>
              <a:t>organické chemie</a:t>
            </a:r>
            <a:r>
              <a:rPr lang="cs-CZ" sz="1200" b="0" i="0" kern="1200" dirty="0" smtClean="0">
                <a:solidFill>
                  <a:schemeClr val="tx1"/>
                </a:solidFill>
                <a:effectLst/>
                <a:latin typeface="+mn-lt"/>
                <a:ea typeface="+mn-ea"/>
                <a:cs typeface="+mn-cs"/>
              </a:rPr>
              <a:t> a v roce </a:t>
            </a:r>
            <a:r>
              <a:rPr lang="cs-CZ" sz="1200" b="0" i="0" u="none" strike="noStrike" kern="1200" dirty="0" smtClean="0">
                <a:solidFill>
                  <a:schemeClr val="tx1"/>
                </a:solidFill>
                <a:effectLst/>
                <a:latin typeface="+mn-lt"/>
                <a:ea typeface="+mn-ea"/>
                <a:cs typeface="+mn-cs"/>
                <a:hlinkClick r:id="rId7" tooltip="1858"/>
              </a:rPr>
              <a:t>1858</a:t>
            </a:r>
            <a:r>
              <a:rPr lang="cs-CZ" sz="1200" b="0" i="0" kern="1200" dirty="0" smtClean="0">
                <a:solidFill>
                  <a:schemeClr val="tx1"/>
                </a:solidFill>
                <a:effectLst/>
                <a:latin typeface="+mn-lt"/>
                <a:ea typeface="+mn-ea"/>
                <a:cs typeface="+mn-cs"/>
              </a:rPr>
              <a:t> působil jako </a:t>
            </a:r>
            <a:r>
              <a:rPr lang="cs-CZ" sz="1200" b="0" i="0" u="none" strike="noStrike" kern="1200" dirty="0" smtClean="0">
                <a:solidFill>
                  <a:schemeClr val="tx1"/>
                </a:solidFill>
                <a:effectLst/>
                <a:latin typeface="+mn-lt"/>
                <a:ea typeface="+mn-ea"/>
                <a:cs typeface="+mn-cs"/>
                <a:hlinkClick r:id="rId8" tooltip="Profesor"/>
              </a:rPr>
              <a:t>profesor</a:t>
            </a:r>
            <a:r>
              <a:rPr lang="cs-CZ" sz="1200" b="0" i="0" kern="1200" dirty="0" smtClean="0">
                <a:solidFill>
                  <a:schemeClr val="tx1"/>
                </a:solidFill>
                <a:effectLst/>
                <a:latin typeface="+mn-lt"/>
                <a:ea typeface="+mn-ea"/>
                <a:cs typeface="+mn-cs"/>
              </a:rPr>
              <a:t> v </a:t>
            </a:r>
            <a:r>
              <a:rPr lang="cs-CZ" sz="1200" b="0" i="0" u="none" strike="noStrike" kern="1200" dirty="0" smtClean="0">
                <a:solidFill>
                  <a:schemeClr val="tx1"/>
                </a:solidFill>
                <a:effectLst/>
                <a:latin typeface="+mn-lt"/>
                <a:ea typeface="+mn-ea"/>
                <a:cs typeface="+mn-cs"/>
                <a:hlinkClick r:id="rId9" tooltip="Belgie"/>
              </a:rPr>
              <a:t>belgickém</a:t>
            </a:r>
            <a:r>
              <a:rPr lang="cs-CZ" sz="1200" b="0" i="0" kern="1200" dirty="0" smtClean="0">
                <a:solidFill>
                  <a:schemeClr val="tx1"/>
                </a:solidFill>
                <a:effectLst/>
                <a:latin typeface="+mn-lt"/>
                <a:ea typeface="+mn-ea"/>
                <a:cs typeface="+mn-cs"/>
              </a:rPr>
              <a:t> </a:t>
            </a:r>
            <a:r>
              <a:rPr lang="cs-CZ" sz="1200" b="0" i="0" u="none" strike="noStrike" kern="1200" dirty="0" err="1" smtClean="0">
                <a:solidFill>
                  <a:schemeClr val="tx1"/>
                </a:solidFill>
                <a:effectLst/>
                <a:latin typeface="+mn-lt"/>
                <a:ea typeface="+mn-ea"/>
                <a:cs typeface="+mn-cs"/>
                <a:hlinkClick r:id="rId10" tooltip="Gent"/>
              </a:rPr>
              <a:t>Gentu</a:t>
            </a:r>
            <a:r>
              <a:rPr lang="cs-CZ" sz="1200" b="0" i="0" kern="1200" dirty="0" smtClean="0">
                <a:solidFill>
                  <a:schemeClr val="tx1"/>
                </a:solidFill>
                <a:effectLst/>
                <a:latin typeface="+mn-lt"/>
                <a:ea typeface="+mn-ea"/>
                <a:cs typeface="+mn-cs"/>
              </a:rPr>
              <a:t>. V následujících letech působil jako profesor organické chemie v </a:t>
            </a:r>
            <a:r>
              <a:rPr lang="cs-CZ" sz="1200" b="0" i="0" u="none" strike="noStrike" kern="1200" dirty="0" smtClean="0">
                <a:solidFill>
                  <a:schemeClr val="tx1"/>
                </a:solidFill>
                <a:effectLst/>
                <a:latin typeface="+mn-lt"/>
                <a:ea typeface="+mn-ea"/>
                <a:cs typeface="+mn-cs"/>
                <a:hlinkClick r:id="rId11" tooltip="Bonn"/>
              </a:rPr>
              <a:t>Bonnu</a:t>
            </a:r>
            <a:r>
              <a:rPr lang="cs-CZ" sz="1200" b="0" i="0" kern="1200" dirty="0" smtClean="0">
                <a:solidFill>
                  <a:schemeClr val="tx1"/>
                </a:solidFill>
                <a:effectLst/>
                <a:latin typeface="+mn-lt"/>
                <a:ea typeface="+mn-ea"/>
                <a:cs typeface="+mn-cs"/>
              </a:rPr>
              <a:t>.</a:t>
            </a:r>
          </a:p>
          <a:p>
            <a:r>
              <a:rPr lang="cs-CZ" sz="1200" b="0" i="0" kern="1200" dirty="0" smtClean="0">
                <a:solidFill>
                  <a:schemeClr val="tx1"/>
                </a:solidFill>
                <a:effectLst/>
                <a:latin typeface="+mn-lt"/>
                <a:ea typeface="+mn-ea"/>
                <a:cs typeface="+mn-cs"/>
              </a:rPr>
              <a:t>S jeho jménem je spojen objev struktury </a:t>
            </a:r>
            <a:r>
              <a:rPr lang="cs-CZ" sz="1200" b="0" i="0" u="none" strike="noStrike" kern="1200" dirty="0" smtClean="0">
                <a:solidFill>
                  <a:schemeClr val="tx1"/>
                </a:solidFill>
                <a:effectLst/>
                <a:latin typeface="+mn-lt"/>
                <a:ea typeface="+mn-ea"/>
                <a:cs typeface="+mn-cs"/>
                <a:hlinkClick r:id="rId12" tooltip="Benzen"/>
              </a:rPr>
              <a:t>benzenu</a:t>
            </a:r>
            <a:r>
              <a:rPr lang="cs-CZ" sz="1200" b="0" i="0" kern="1200" dirty="0" smtClean="0">
                <a:solidFill>
                  <a:schemeClr val="tx1"/>
                </a:solidFill>
                <a:effectLst/>
                <a:latin typeface="+mn-lt"/>
                <a:ea typeface="+mn-ea"/>
                <a:cs typeface="+mn-cs"/>
              </a:rPr>
              <a:t>, koncepce čtyřmocného </a:t>
            </a:r>
            <a:r>
              <a:rPr lang="cs-CZ" sz="1200" b="0" i="0" u="none" strike="noStrike" kern="1200" dirty="0" smtClean="0">
                <a:solidFill>
                  <a:schemeClr val="tx1"/>
                </a:solidFill>
                <a:effectLst/>
                <a:latin typeface="+mn-lt"/>
                <a:ea typeface="+mn-ea"/>
                <a:cs typeface="+mn-cs"/>
                <a:hlinkClick r:id="rId13" tooltip="Uhlík"/>
              </a:rPr>
              <a:t>uhlíku</a:t>
            </a:r>
            <a:r>
              <a:rPr lang="cs-CZ" sz="1200" b="0" i="0" kern="1200" dirty="0" smtClean="0">
                <a:solidFill>
                  <a:schemeClr val="tx1"/>
                </a:solidFill>
                <a:effectLst/>
                <a:latin typeface="+mn-lt"/>
                <a:ea typeface="+mn-ea"/>
                <a:cs typeface="+mn-cs"/>
              </a:rPr>
              <a:t> a nauka o jeho řetězení. Dále byl autorem významných učebnic organické chemie a knihy Chemie derivátů benzenu.</a:t>
            </a:r>
          </a:p>
          <a:p>
            <a:endParaRPr lang="cs-CZ" dirty="0"/>
          </a:p>
        </p:txBody>
      </p:sp>
      <p:sp>
        <p:nvSpPr>
          <p:cNvPr id="4" name="Zástupný symbol pro číslo snímku 3"/>
          <p:cNvSpPr>
            <a:spLocks noGrp="1"/>
          </p:cNvSpPr>
          <p:nvPr>
            <p:ph type="sldNum" sz="quarter" idx="10"/>
          </p:nvPr>
        </p:nvSpPr>
        <p:spPr/>
        <p:txBody>
          <a:bodyPr/>
          <a:lstStyle/>
          <a:p>
            <a:fld id="{C6FD8AB6-3496-423D-AF6E-2552B9774789}" type="slidenum">
              <a:rPr lang="cs-CZ" smtClean="0"/>
              <a:t>20</a:t>
            </a:fld>
            <a:endParaRPr lang="cs-CZ"/>
          </a:p>
        </p:txBody>
      </p:sp>
    </p:spTree>
    <p:extLst>
      <p:ext uri="{BB962C8B-B14F-4D97-AF65-F5344CB8AC3E}">
        <p14:creationId xmlns:p14="http://schemas.microsoft.com/office/powerpoint/2010/main" val="3045432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smtClean="0">
                <a:solidFill>
                  <a:schemeClr val="tx1"/>
                </a:solidFill>
                <a:effectLst/>
                <a:latin typeface="+mn-lt"/>
                <a:ea typeface="+mn-ea"/>
                <a:cs typeface="+mn-cs"/>
              </a:rPr>
              <a:t>Couper was the only surviving son of a wealthy textile mill owner near </a:t>
            </a:r>
            <a:r>
              <a:rPr lang="en-US" sz="1200" b="0" i="0" u="none" strike="noStrike" kern="1200" dirty="0" smtClean="0">
                <a:solidFill>
                  <a:schemeClr val="tx1"/>
                </a:solidFill>
                <a:effectLst/>
                <a:latin typeface="+mn-lt"/>
                <a:ea typeface="+mn-ea"/>
                <a:cs typeface="+mn-cs"/>
                <a:hlinkClick r:id="rId3" tooltip="Glasgow"/>
              </a:rPr>
              <a:t>Glasgow</a:t>
            </a:r>
            <a:r>
              <a:rPr lang="en-US" sz="1200" b="0" i="0" kern="1200" dirty="0" smtClean="0">
                <a:solidFill>
                  <a:schemeClr val="tx1"/>
                </a:solidFill>
                <a:effectLst/>
                <a:latin typeface="+mn-lt"/>
                <a:ea typeface="+mn-ea"/>
                <a:cs typeface="+mn-cs"/>
              </a:rPr>
              <a:t>. He studied at the universities of </a:t>
            </a:r>
            <a:r>
              <a:rPr lang="en-US" sz="1200" b="0" i="0" u="none" strike="noStrike" kern="1200" dirty="0" smtClean="0">
                <a:solidFill>
                  <a:schemeClr val="tx1"/>
                </a:solidFill>
                <a:effectLst/>
                <a:latin typeface="+mn-lt"/>
                <a:ea typeface="+mn-ea"/>
                <a:cs typeface="+mn-cs"/>
                <a:hlinkClick r:id="rId4" tooltip="University of Glasgow"/>
              </a:rPr>
              <a:t>Glasgow</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5" tooltip="University of Edinburgh"/>
              </a:rPr>
              <a:t>Edinburgh</a:t>
            </a:r>
            <a:r>
              <a:rPr lang="en-US" sz="1200" b="0" i="0" kern="1200" dirty="0" smtClean="0">
                <a:solidFill>
                  <a:schemeClr val="tx1"/>
                </a:solidFill>
                <a:effectLst/>
                <a:latin typeface="+mn-lt"/>
                <a:ea typeface="+mn-ea"/>
                <a:cs typeface="+mn-cs"/>
              </a:rPr>
              <a:t> and intermittently in Germany during the years 1851-54. He began the formal study of chemistry at the </a:t>
            </a:r>
            <a:r>
              <a:rPr lang="en-US" sz="1200" b="0" i="0" u="none" strike="noStrike" kern="1200" dirty="0" smtClean="0">
                <a:solidFill>
                  <a:schemeClr val="tx1"/>
                </a:solidFill>
                <a:effectLst/>
                <a:latin typeface="+mn-lt"/>
                <a:ea typeface="+mn-ea"/>
                <a:cs typeface="+mn-cs"/>
                <a:hlinkClick r:id="rId6" tooltip="University of Berlin"/>
              </a:rPr>
              <a:t>University of Berlin</a:t>
            </a:r>
            <a:r>
              <a:rPr lang="en-US" sz="1200" b="0" i="0" kern="1200" dirty="0" smtClean="0">
                <a:solidFill>
                  <a:schemeClr val="tx1"/>
                </a:solidFill>
                <a:effectLst/>
                <a:latin typeface="+mn-lt"/>
                <a:ea typeface="+mn-ea"/>
                <a:cs typeface="+mn-cs"/>
              </a:rPr>
              <a:t> in the fall of 1854, then in 1856 entered </a:t>
            </a:r>
            <a:r>
              <a:rPr lang="en-US" sz="1200" b="0" i="0" u="none" strike="noStrike" kern="1200" dirty="0" smtClean="0">
                <a:solidFill>
                  <a:schemeClr val="tx1"/>
                </a:solidFill>
                <a:effectLst/>
                <a:latin typeface="+mn-lt"/>
                <a:ea typeface="+mn-ea"/>
                <a:cs typeface="+mn-cs"/>
                <a:hlinkClick r:id="rId7" tooltip="Charles Adolphe Wurtz"/>
              </a:rPr>
              <a:t>Charles </a:t>
            </a:r>
            <a:r>
              <a:rPr lang="en-US" sz="1200" b="0" i="0" u="none" strike="noStrike" kern="1200" dirty="0" err="1" smtClean="0">
                <a:solidFill>
                  <a:schemeClr val="tx1"/>
                </a:solidFill>
                <a:effectLst/>
                <a:latin typeface="+mn-lt"/>
                <a:ea typeface="+mn-ea"/>
                <a:cs typeface="+mn-cs"/>
                <a:hlinkClick r:id="rId7" tooltip="Charles Adolphe Wurtz"/>
              </a:rPr>
              <a:t>Adolphe</a:t>
            </a:r>
            <a:r>
              <a:rPr lang="en-US" sz="1200" b="0" i="0" u="none" strike="noStrike" kern="1200" dirty="0" smtClean="0">
                <a:solidFill>
                  <a:schemeClr val="tx1"/>
                </a:solidFill>
                <a:effectLst/>
                <a:latin typeface="+mn-lt"/>
                <a:ea typeface="+mn-ea"/>
                <a:cs typeface="+mn-cs"/>
                <a:hlinkClick r:id="rId7" tooltip="Charles Adolphe Wurtz"/>
              </a:rPr>
              <a:t> </a:t>
            </a:r>
            <a:r>
              <a:rPr lang="en-US" sz="1200" b="0" i="0" u="none" strike="noStrike" kern="1200" dirty="0" err="1" smtClean="0">
                <a:solidFill>
                  <a:schemeClr val="tx1"/>
                </a:solidFill>
                <a:effectLst/>
                <a:latin typeface="+mn-lt"/>
                <a:ea typeface="+mn-ea"/>
                <a:cs typeface="+mn-cs"/>
                <a:hlinkClick r:id="rId7" tooltip="Charles Adolphe Wurtz"/>
              </a:rPr>
              <a:t>Wurtz</a:t>
            </a:r>
            <a:r>
              <a:rPr lang="en-US" sz="1200" b="0" i="0" kern="1200" dirty="0" err="1"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private laboratory at the Faculty of Medicine in Paris (now the </a:t>
            </a:r>
            <a:r>
              <a:rPr lang="en-US" sz="1200" b="0" i="0" u="none" strike="noStrike" kern="1200" dirty="0" smtClean="0">
                <a:solidFill>
                  <a:schemeClr val="tx1"/>
                </a:solidFill>
                <a:effectLst/>
                <a:latin typeface="+mn-lt"/>
                <a:ea typeface="+mn-ea"/>
                <a:cs typeface="+mn-cs"/>
                <a:hlinkClick r:id="rId8" tooltip="University of Paris V: René Descartes"/>
              </a:rPr>
              <a:t>University of Paris V: René Descartes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Couper published his "New Chemical Theory" in French in a condensed form on 14 June 1858,</a:t>
            </a:r>
            <a:r>
              <a:rPr lang="en-US" sz="1200" b="0" i="0" u="none" strike="noStrike" kern="1200" baseline="30000" dirty="0" smtClean="0">
                <a:solidFill>
                  <a:schemeClr val="tx1"/>
                </a:solidFill>
                <a:effectLst/>
                <a:latin typeface="+mn-lt"/>
                <a:ea typeface="+mn-ea"/>
                <a:cs typeface="+mn-cs"/>
                <a:hlinkClick r:id="rId9"/>
              </a:rPr>
              <a:t>[1]</a:t>
            </a:r>
            <a:r>
              <a:rPr lang="en-US" sz="1200" b="0" i="0" kern="1200" dirty="0" smtClean="0">
                <a:solidFill>
                  <a:schemeClr val="tx1"/>
                </a:solidFill>
                <a:effectLst/>
                <a:latin typeface="+mn-lt"/>
                <a:ea typeface="+mn-ea"/>
                <a:cs typeface="+mn-cs"/>
              </a:rPr>
              <a:t> then in detailed papers simultaneously in French</a:t>
            </a:r>
            <a:r>
              <a:rPr lang="en-US" sz="1200" b="0" i="0" u="none" strike="noStrike" kern="1200" baseline="30000" dirty="0" smtClean="0">
                <a:solidFill>
                  <a:schemeClr val="tx1"/>
                </a:solidFill>
                <a:effectLst/>
                <a:latin typeface="+mn-lt"/>
                <a:ea typeface="+mn-ea"/>
                <a:cs typeface="+mn-cs"/>
                <a:hlinkClick r:id="rId10"/>
              </a:rPr>
              <a:t>[2]</a:t>
            </a:r>
            <a:r>
              <a:rPr lang="en-US" sz="1200" b="0" i="0" kern="1200" dirty="0" smtClean="0">
                <a:solidFill>
                  <a:schemeClr val="tx1"/>
                </a:solidFill>
                <a:effectLst/>
                <a:latin typeface="+mn-lt"/>
                <a:ea typeface="+mn-ea"/>
                <a:cs typeface="+mn-cs"/>
              </a:rPr>
              <a:t> and English</a:t>
            </a:r>
            <a:r>
              <a:rPr lang="en-US" sz="1200" b="0" i="0" u="none" strike="noStrike" kern="1200" baseline="30000" dirty="0" smtClean="0">
                <a:solidFill>
                  <a:schemeClr val="tx1"/>
                </a:solidFill>
                <a:effectLst/>
                <a:latin typeface="+mn-lt"/>
                <a:ea typeface="+mn-ea"/>
                <a:cs typeface="+mn-cs"/>
                <a:hlinkClick r:id="rId11"/>
              </a:rPr>
              <a:t>[3]</a:t>
            </a:r>
            <a:r>
              <a:rPr lang="en-US" sz="1200" b="0" i="0" kern="1200" dirty="0" smtClean="0">
                <a:solidFill>
                  <a:schemeClr val="tx1"/>
                </a:solidFill>
                <a:effectLst/>
                <a:latin typeface="+mn-lt"/>
                <a:ea typeface="+mn-ea"/>
                <a:cs typeface="+mn-cs"/>
              </a:rPr>
              <a:t> in August 1858. Couper's idea that carbon atoms can link to each other following valence regularities was independent of a paper by </a:t>
            </a:r>
            <a:r>
              <a:rPr lang="en-US" sz="1200" b="0" i="0" u="none" strike="noStrike" kern="1200" dirty="0" smtClean="0">
                <a:solidFill>
                  <a:schemeClr val="tx1"/>
                </a:solidFill>
                <a:effectLst/>
                <a:latin typeface="+mn-lt"/>
                <a:ea typeface="+mn-ea"/>
                <a:cs typeface="+mn-cs"/>
                <a:hlinkClick r:id="rId12" tooltip="Friedrich August Kekulé von Stradonitz"/>
              </a:rPr>
              <a:t>August </a:t>
            </a:r>
            <a:r>
              <a:rPr lang="en-US" sz="1200" b="0" i="0" u="none" strike="noStrike" kern="1200" dirty="0" err="1" smtClean="0">
                <a:solidFill>
                  <a:schemeClr val="tx1"/>
                </a:solidFill>
                <a:effectLst/>
                <a:latin typeface="+mn-lt"/>
                <a:ea typeface="+mn-ea"/>
                <a:cs typeface="+mn-cs"/>
                <a:hlinkClick r:id="rId12" tooltip="Friedrich August Kekulé von Stradonitz"/>
              </a:rPr>
              <a:t>Kekulé</a:t>
            </a:r>
            <a:r>
              <a:rPr lang="en-US" sz="1200" b="0" i="0" kern="1200" dirty="0" smtClean="0">
                <a:solidFill>
                  <a:schemeClr val="tx1"/>
                </a:solidFill>
                <a:effectLst/>
                <a:latin typeface="+mn-lt"/>
                <a:ea typeface="+mn-ea"/>
                <a:cs typeface="+mn-cs"/>
              </a:rPr>
              <a:t> proposing the same concept. (</a:t>
            </a:r>
            <a:r>
              <a:rPr lang="en-US" sz="1200" b="0" i="0" kern="1200" dirty="0" err="1" smtClean="0">
                <a:solidFill>
                  <a:schemeClr val="tx1"/>
                </a:solidFill>
                <a:effectLst/>
                <a:latin typeface="+mn-lt"/>
                <a:ea typeface="+mn-ea"/>
                <a:cs typeface="+mn-cs"/>
              </a:rPr>
              <a:t>Kekulé</a:t>
            </a:r>
            <a:r>
              <a:rPr lang="en-US" sz="1200" b="0" i="0" kern="1200" dirty="0" smtClean="0">
                <a:solidFill>
                  <a:schemeClr val="tx1"/>
                </a:solidFill>
                <a:effectLst/>
                <a:latin typeface="+mn-lt"/>
                <a:ea typeface="+mn-ea"/>
                <a:cs typeface="+mn-cs"/>
              </a:rPr>
              <a:t> had already proposed the </a:t>
            </a:r>
            <a:r>
              <a:rPr lang="en-US" sz="1200" b="0" i="0" kern="1200" dirty="0" err="1" smtClean="0">
                <a:solidFill>
                  <a:schemeClr val="tx1"/>
                </a:solidFill>
                <a:effectLst/>
                <a:latin typeface="+mn-lt"/>
                <a:ea typeface="+mn-ea"/>
                <a:cs typeface="+mn-cs"/>
              </a:rPr>
              <a:t>tetravalence</a:t>
            </a:r>
            <a:r>
              <a:rPr lang="en-US" sz="1200" b="0" i="0" kern="1200" dirty="0" smtClean="0">
                <a:solidFill>
                  <a:schemeClr val="tx1"/>
                </a:solidFill>
                <a:effectLst/>
                <a:latin typeface="+mn-lt"/>
                <a:ea typeface="+mn-ea"/>
                <a:cs typeface="+mn-cs"/>
              </a:rPr>
              <a:t> of carbon in 1857.) However, through a misunderstanding with </a:t>
            </a:r>
            <a:r>
              <a:rPr lang="en-US" sz="1200" b="0" i="0" kern="1200" dirty="0" err="1" smtClean="0">
                <a:solidFill>
                  <a:schemeClr val="tx1"/>
                </a:solidFill>
                <a:effectLst/>
                <a:latin typeface="+mn-lt"/>
                <a:ea typeface="+mn-ea"/>
                <a:cs typeface="+mn-cs"/>
              </a:rPr>
              <a:t>Wurtz</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Kekulé's</a:t>
            </a:r>
            <a:r>
              <a:rPr lang="en-US" sz="1200" b="0" i="0" kern="1200" dirty="0" smtClean="0">
                <a:solidFill>
                  <a:schemeClr val="tx1"/>
                </a:solidFill>
                <a:effectLst/>
                <a:latin typeface="+mn-lt"/>
                <a:ea typeface="+mn-ea"/>
                <a:cs typeface="+mn-cs"/>
              </a:rPr>
              <a:t> paper appeared in print first, in May 1858,</a:t>
            </a:r>
            <a:r>
              <a:rPr lang="en-US" sz="1200" b="0" i="0" u="none" strike="noStrike" kern="1200" baseline="30000" dirty="0" smtClean="0">
                <a:solidFill>
                  <a:schemeClr val="tx1"/>
                </a:solidFill>
                <a:effectLst/>
                <a:latin typeface="+mn-lt"/>
                <a:ea typeface="+mn-ea"/>
                <a:cs typeface="+mn-cs"/>
                <a:hlinkClick r:id="rId13"/>
              </a:rPr>
              <a:t>[4]</a:t>
            </a:r>
            <a:r>
              <a:rPr lang="en-US" sz="1200" b="0" i="0" kern="1200" dirty="0" smtClean="0">
                <a:solidFill>
                  <a:schemeClr val="tx1"/>
                </a:solidFill>
                <a:effectLst/>
                <a:latin typeface="+mn-lt"/>
                <a:ea typeface="+mn-ea"/>
                <a:cs typeface="+mn-cs"/>
              </a:rPr>
              <a:t> and so </a:t>
            </a:r>
            <a:r>
              <a:rPr lang="en-US" sz="1200" b="0" i="0" kern="1200" dirty="0" err="1" smtClean="0">
                <a:solidFill>
                  <a:schemeClr val="tx1"/>
                </a:solidFill>
                <a:effectLst/>
                <a:latin typeface="+mn-lt"/>
                <a:ea typeface="+mn-ea"/>
                <a:cs typeface="+mn-cs"/>
              </a:rPr>
              <a:t>Kekulé</a:t>
            </a:r>
            <a:r>
              <a:rPr lang="en-US" sz="1200" b="0" i="0" kern="1200" dirty="0" smtClean="0">
                <a:solidFill>
                  <a:schemeClr val="tx1"/>
                </a:solidFill>
                <a:effectLst/>
                <a:latin typeface="+mn-lt"/>
                <a:ea typeface="+mn-ea"/>
                <a:cs typeface="+mn-cs"/>
              </a:rPr>
              <a:t> captured the priority for the discovery of the self-linking of carbon atoms. When Couper angrily confronted </a:t>
            </a:r>
            <a:r>
              <a:rPr lang="en-US" sz="1200" b="0" i="0" kern="1200" dirty="0" err="1" smtClean="0">
                <a:solidFill>
                  <a:schemeClr val="tx1"/>
                </a:solidFill>
                <a:effectLst/>
                <a:latin typeface="+mn-lt"/>
                <a:ea typeface="+mn-ea"/>
                <a:cs typeface="+mn-cs"/>
              </a:rPr>
              <a:t>Wurtz</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Wurtz</a:t>
            </a:r>
            <a:r>
              <a:rPr lang="en-US" sz="1200" b="0" i="0" kern="1200" dirty="0" smtClean="0">
                <a:solidFill>
                  <a:schemeClr val="tx1"/>
                </a:solidFill>
                <a:effectLst/>
                <a:latin typeface="+mn-lt"/>
                <a:ea typeface="+mn-ea"/>
                <a:cs typeface="+mn-cs"/>
              </a:rPr>
              <a:t> expelled him from the laboratory.</a:t>
            </a:r>
          </a:p>
          <a:p>
            <a:r>
              <a:rPr lang="en-US" sz="1200" b="0" i="0" kern="1200" dirty="0" smtClean="0">
                <a:solidFill>
                  <a:schemeClr val="tx1"/>
                </a:solidFill>
                <a:effectLst/>
                <a:latin typeface="+mn-lt"/>
                <a:ea typeface="+mn-ea"/>
                <a:cs typeface="+mn-cs"/>
              </a:rPr>
              <a:t>In December 1858, Couper received an offer of an assistantship from the University of Edinburgh. However, Couper's health began to decline after his disappointment. In May 1859 he suffered a nervous breakdown, and entered an institution as a private patient. Released in July 1859, he almost immediately suffered a relapse—it was said to have been from sunstroke—and was treated again until November 1862. But his health was now broken, and he did no more serious work, spending the last 30 years of his life in the care of his mother.</a:t>
            </a:r>
            <a:r>
              <a:rPr lang="en-US" sz="1200" b="0" i="0" u="none" strike="noStrike" kern="1200" baseline="30000" dirty="0" smtClean="0">
                <a:solidFill>
                  <a:schemeClr val="tx1"/>
                </a:solidFill>
                <a:effectLst/>
                <a:latin typeface="+mn-lt"/>
                <a:ea typeface="+mn-ea"/>
                <a:cs typeface="+mn-cs"/>
                <a:hlinkClick r:id="rId14"/>
              </a:rPr>
              <a:t>[5]</a:t>
            </a:r>
            <a:r>
              <a:rPr lang="en-US" sz="1200" b="0" i="0" u="none" strike="noStrike" kern="1200" baseline="30000" dirty="0" smtClean="0">
                <a:solidFill>
                  <a:schemeClr val="tx1"/>
                </a:solidFill>
                <a:effectLst/>
                <a:latin typeface="+mn-lt"/>
                <a:ea typeface="+mn-ea"/>
                <a:cs typeface="+mn-cs"/>
                <a:hlinkClick r:id="rId15"/>
              </a:rPr>
              <a:t>[6]</a:t>
            </a:r>
            <a:endParaRPr lang="en-US" sz="1200" b="0" i="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hlinkClick r:id="rId16" tooltip="Archibald Couper"/>
              </a:rPr>
              <a:t>Archibald Couper</a:t>
            </a:r>
            <a:r>
              <a:rPr lang="en-US" sz="1200" b="0" i="0" kern="1200" dirty="0" smtClean="0">
                <a:solidFill>
                  <a:schemeClr val="tx1"/>
                </a:solidFill>
                <a:effectLst/>
                <a:latin typeface="+mn-lt"/>
                <a:ea typeface="+mn-ea"/>
                <a:cs typeface="+mn-cs"/>
              </a:rPr>
              <a:t>'s molecular structures, for </a:t>
            </a:r>
            <a:r>
              <a:rPr lang="en-US" sz="1200" b="0" i="0" u="none" strike="noStrike" kern="1200" dirty="0" smtClean="0">
                <a:solidFill>
                  <a:schemeClr val="tx1"/>
                </a:solidFill>
                <a:effectLst/>
                <a:latin typeface="+mn-lt"/>
                <a:ea typeface="+mn-ea"/>
                <a:cs typeface="+mn-cs"/>
                <a:hlinkClick r:id="rId17" tooltip="Alcohol"/>
              </a:rPr>
              <a:t>alcohol</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18" tooltip="Oxalic acid"/>
              </a:rPr>
              <a:t>oxalic acid</a:t>
            </a:r>
            <a:r>
              <a:rPr lang="en-US" sz="1200" b="0" i="0" kern="1200" dirty="0" smtClean="0">
                <a:solidFill>
                  <a:schemeClr val="tx1"/>
                </a:solidFill>
                <a:effectLst/>
                <a:latin typeface="+mn-lt"/>
                <a:ea typeface="+mn-ea"/>
                <a:cs typeface="+mn-cs"/>
              </a:rPr>
              <a:t>, using elemental symbols for atoms and lines for bonds (1858)</a:t>
            </a:r>
          </a:p>
          <a:p>
            <a:r>
              <a:rPr lang="en-US" sz="1200" b="0" i="0" kern="1200" dirty="0" smtClean="0">
                <a:solidFill>
                  <a:schemeClr val="tx1"/>
                </a:solidFill>
                <a:effectLst/>
                <a:latin typeface="+mn-lt"/>
                <a:ea typeface="+mn-ea"/>
                <a:cs typeface="+mn-cs"/>
              </a:rPr>
              <a:t>Couper's research differed from </a:t>
            </a:r>
            <a:r>
              <a:rPr lang="en-US" sz="1200" b="0" i="0" kern="1200" dirty="0" err="1" smtClean="0">
                <a:solidFill>
                  <a:schemeClr val="tx1"/>
                </a:solidFill>
                <a:effectLst/>
                <a:latin typeface="+mn-lt"/>
                <a:ea typeface="+mn-ea"/>
                <a:cs typeface="+mn-cs"/>
              </a:rPr>
              <a:t>Kekulé's</a:t>
            </a:r>
            <a:r>
              <a:rPr lang="en-US" sz="1200" b="0" i="0" kern="1200" dirty="0" smtClean="0">
                <a:solidFill>
                  <a:schemeClr val="tx1"/>
                </a:solidFill>
                <a:effectLst/>
                <a:latin typeface="+mn-lt"/>
                <a:ea typeface="+mn-ea"/>
                <a:cs typeface="+mn-cs"/>
              </a:rPr>
              <a:t> in several ways. He was open to the idea of divalent carbon, which </a:t>
            </a:r>
            <a:r>
              <a:rPr lang="en-US" sz="1200" b="0" i="0" kern="1200" dirty="0" err="1" smtClean="0">
                <a:solidFill>
                  <a:schemeClr val="tx1"/>
                </a:solidFill>
                <a:effectLst/>
                <a:latin typeface="+mn-lt"/>
                <a:ea typeface="+mn-ea"/>
                <a:cs typeface="+mn-cs"/>
              </a:rPr>
              <a:t>Kekulé</a:t>
            </a:r>
            <a:r>
              <a:rPr lang="en-US" sz="1200" b="0" i="0" kern="1200" dirty="0" smtClean="0">
                <a:solidFill>
                  <a:schemeClr val="tx1"/>
                </a:solidFill>
                <a:effectLst/>
                <a:latin typeface="+mn-lt"/>
                <a:ea typeface="+mn-ea"/>
                <a:cs typeface="+mn-cs"/>
              </a:rPr>
              <a:t> was not. He provided many more resolved formulas in his paper than </a:t>
            </a:r>
            <a:r>
              <a:rPr lang="en-US" sz="1200" b="0" i="0" kern="1200" dirty="0" err="1" smtClean="0">
                <a:solidFill>
                  <a:schemeClr val="tx1"/>
                </a:solidFill>
                <a:effectLst/>
                <a:latin typeface="+mn-lt"/>
                <a:ea typeface="+mn-ea"/>
                <a:cs typeface="+mn-cs"/>
              </a:rPr>
              <a:t>Kekulé</a:t>
            </a:r>
            <a:r>
              <a:rPr lang="en-US" sz="1200" b="0" i="0" kern="1200" dirty="0" smtClean="0">
                <a:solidFill>
                  <a:schemeClr val="tx1"/>
                </a:solidFill>
                <a:effectLst/>
                <a:latin typeface="+mn-lt"/>
                <a:ea typeface="+mn-ea"/>
                <a:cs typeface="+mn-cs"/>
              </a:rPr>
              <a:t> had, and in two cases even suggested (hetero)cyclical formulas, which could have influenced </a:t>
            </a:r>
            <a:r>
              <a:rPr lang="en-US" sz="1200" b="0" i="0" kern="1200" dirty="0" err="1" smtClean="0">
                <a:solidFill>
                  <a:schemeClr val="tx1"/>
                </a:solidFill>
                <a:effectLst/>
                <a:latin typeface="+mn-lt"/>
                <a:ea typeface="+mn-ea"/>
                <a:cs typeface="+mn-cs"/>
              </a:rPr>
              <a:t>Kekulé</a:t>
            </a:r>
            <a:r>
              <a:rPr lang="en-US" sz="1200" b="0" i="0" kern="1200" dirty="0" smtClean="0">
                <a:solidFill>
                  <a:schemeClr val="tx1"/>
                </a:solidFill>
                <a:effectLst/>
                <a:latin typeface="+mn-lt"/>
                <a:ea typeface="+mn-ea"/>
                <a:cs typeface="+mn-cs"/>
              </a:rPr>
              <a:t> in his later suggestion of the benzene ring. Couper adopted the atomic weight of oxygen as 8 rather than 16, so there are twice as many oxygen atoms in Couper's formulas as in those of </a:t>
            </a:r>
            <a:r>
              <a:rPr lang="en-US" sz="1200" b="0" i="0" kern="1200" dirty="0" err="1" smtClean="0">
                <a:solidFill>
                  <a:schemeClr val="tx1"/>
                </a:solidFill>
                <a:effectLst/>
                <a:latin typeface="+mn-lt"/>
                <a:ea typeface="+mn-ea"/>
                <a:cs typeface="+mn-cs"/>
              </a:rPr>
              <a:t>Kekulé</a:t>
            </a:r>
            <a:r>
              <a:rPr lang="en-US" sz="1200" b="0" i="0" kern="1200" dirty="0" smtClean="0">
                <a:solidFill>
                  <a:schemeClr val="tx1"/>
                </a:solidFill>
                <a:effectLst/>
                <a:latin typeface="+mn-lt"/>
                <a:ea typeface="+mn-ea"/>
                <a:cs typeface="+mn-cs"/>
              </a:rPr>
              <a:t>. Finally, Couper used dotted lines or dashes between the atoms in his formulas, approximating the appearance of later formula styles. In this respect, his work was probably influential on the early structural theorists </a:t>
            </a:r>
            <a:r>
              <a:rPr lang="en-US" sz="1200" b="0" i="0" u="none" strike="noStrike" kern="1200" dirty="0" err="1" smtClean="0">
                <a:solidFill>
                  <a:schemeClr val="tx1"/>
                </a:solidFill>
                <a:effectLst/>
                <a:latin typeface="+mn-lt"/>
                <a:ea typeface="+mn-ea"/>
                <a:cs typeface="+mn-cs"/>
                <a:hlinkClick r:id="rId19" tooltip="Aleksandr Mikhailovich Butlerov"/>
              </a:rPr>
              <a:t>Aleksandr</a:t>
            </a:r>
            <a:r>
              <a:rPr lang="en-US" sz="1200" b="0" i="0" u="none" strike="noStrike" kern="1200" dirty="0" smtClean="0">
                <a:solidFill>
                  <a:schemeClr val="tx1"/>
                </a:solidFill>
                <a:effectLst/>
                <a:latin typeface="+mn-lt"/>
                <a:ea typeface="+mn-ea"/>
                <a:cs typeface="+mn-cs"/>
                <a:hlinkClick r:id="rId19" tooltip="Aleksandr Mikhailovich Butlerov"/>
              </a:rPr>
              <a:t> Mikhailovich </a:t>
            </a:r>
            <a:r>
              <a:rPr lang="en-US" sz="1200" b="0" i="0" u="none" strike="noStrike" kern="1200" dirty="0" err="1" smtClean="0">
                <a:solidFill>
                  <a:schemeClr val="tx1"/>
                </a:solidFill>
                <a:effectLst/>
                <a:latin typeface="+mn-lt"/>
                <a:ea typeface="+mn-ea"/>
                <a:cs typeface="+mn-cs"/>
                <a:hlinkClick r:id="rId19" tooltip="Aleksandr Mikhailovich Butlerov"/>
              </a:rPr>
              <a:t>Butlerov</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20" tooltip="Alexander Crum Brown"/>
              </a:rPr>
              <a:t>Alexander Crum Brown</a:t>
            </a:r>
            <a:r>
              <a:rPr lang="en-US" sz="1200" b="0" i="0" kern="1200" dirty="0" smtClean="0">
                <a:solidFill>
                  <a:schemeClr val="tx1"/>
                </a:solidFill>
                <a:effectLst/>
                <a:latin typeface="+mn-lt"/>
                <a:ea typeface="+mn-ea"/>
                <a:cs typeface="+mn-cs"/>
              </a:rPr>
              <a:t>.</a:t>
            </a:r>
          </a:p>
          <a:p>
            <a:endParaRPr lang="cs-CZ" dirty="0"/>
          </a:p>
        </p:txBody>
      </p:sp>
      <p:sp>
        <p:nvSpPr>
          <p:cNvPr id="4" name="Zástupný symbol pro číslo snímku 3"/>
          <p:cNvSpPr>
            <a:spLocks noGrp="1"/>
          </p:cNvSpPr>
          <p:nvPr>
            <p:ph type="sldNum" sz="quarter" idx="10"/>
          </p:nvPr>
        </p:nvSpPr>
        <p:spPr/>
        <p:txBody>
          <a:bodyPr/>
          <a:lstStyle/>
          <a:p>
            <a:fld id="{C6FD8AB6-3496-423D-AF6E-2552B9774789}" type="slidenum">
              <a:rPr lang="cs-CZ" smtClean="0"/>
              <a:t>21</a:t>
            </a:fld>
            <a:endParaRPr lang="cs-CZ"/>
          </a:p>
        </p:txBody>
      </p:sp>
    </p:spTree>
    <p:extLst>
      <p:ext uri="{BB962C8B-B14F-4D97-AF65-F5344CB8AC3E}">
        <p14:creationId xmlns:p14="http://schemas.microsoft.com/office/powerpoint/2010/main" val="3305585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Byl tvůrcem teorie chemické struktury látky, z které vychází současné představy o povaze chemických sloučenin: teorie chemické struktury odhalila souvislost mezi vlastnostmi látky a existenci pevného pořádku vzájemných souvislostí a vztahů atomů v jejich molekulách, který je specifický pro každý prvek. Teorie chemické struktury ovlivnila systémový přístup.</a:t>
            </a:r>
          </a:p>
          <a:p>
            <a:r>
              <a:rPr lang="cs-CZ" sz="1200" b="0" i="0" kern="1200" dirty="0" smtClean="0">
                <a:solidFill>
                  <a:schemeClr val="tx1"/>
                </a:solidFill>
                <a:effectLst/>
                <a:latin typeface="+mn-lt"/>
                <a:ea typeface="+mn-ea"/>
                <a:cs typeface="+mn-cs"/>
              </a:rPr>
              <a:t>Také objevil </a:t>
            </a:r>
            <a:r>
              <a:rPr lang="cs-CZ" sz="1200" b="0" i="0" u="none" strike="noStrike" kern="1200" dirty="0" smtClean="0">
                <a:solidFill>
                  <a:schemeClr val="tx1"/>
                </a:solidFill>
                <a:effectLst/>
                <a:latin typeface="+mn-lt"/>
                <a:ea typeface="+mn-ea"/>
                <a:cs typeface="+mn-cs"/>
                <a:hlinkClick r:id="rId3" tooltip="Formaldehyd"/>
              </a:rPr>
              <a:t>formaldehyd</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4" tooltip="1855"/>
              </a:rPr>
              <a:t>1855</a:t>
            </a:r>
            <a:r>
              <a:rPr lang="cs-CZ" sz="1200" b="0" i="0" kern="1200" dirty="0" smtClean="0">
                <a:solidFill>
                  <a:schemeClr val="tx1"/>
                </a:solidFill>
                <a:effectLst/>
                <a:latin typeface="+mn-lt"/>
                <a:ea typeface="+mn-ea"/>
                <a:cs typeface="+mn-cs"/>
              </a:rPr>
              <a:t>), založil teorii chemické struktury v organické chemii, zavedl pojem </a:t>
            </a:r>
            <a:r>
              <a:rPr lang="cs-CZ" sz="1200" b="0" i="0" u="none" strike="noStrike" kern="1200" dirty="0" smtClean="0">
                <a:solidFill>
                  <a:schemeClr val="tx1"/>
                </a:solidFill>
                <a:effectLst/>
                <a:latin typeface="+mn-lt"/>
                <a:ea typeface="+mn-ea"/>
                <a:cs typeface="+mn-cs"/>
                <a:hlinkClick r:id="rId5" tooltip="Chemický vzorec"/>
              </a:rPr>
              <a:t>strukturní vzorec</a:t>
            </a:r>
            <a:r>
              <a:rPr lang="cs-CZ" sz="1200" b="0" i="0" kern="1200" dirty="0" smtClean="0">
                <a:solidFill>
                  <a:schemeClr val="tx1"/>
                </a:solidFill>
                <a:effectLst/>
                <a:latin typeface="+mn-lt"/>
                <a:ea typeface="+mn-ea"/>
                <a:cs typeface="+mn-cs"/>
              </a:rPr>
              <a:t> v organické chemii (</a:t>
            </a:r>
            <a:r>
              <a:rPr lang="cs-CZ" sz="1200" b="0" i="0" u="none" strike="noStrike" kern="1200" dirty="0" smtClean="0">
                <a:solidFill>
                  <a:schemeClr val="tx1"/>
                </a:solidFill>
                <a:effectLst/>
                <a:latin typeface="+mn-lt"/>
                <a:ea typeface="+mn-ea"/>
                <a:cs typeface="+mn-cs"/>
                <a:hlinkClick r:id="rId6" tooltip="1861"/>
              </a:rPr>
              <a:t>1861</a:t>
            </a:r>
            <a:r>
              <a:rPr lang="cs-CZ" sz="1200" b="0" i="0" kern="1200" dirty="0" smtClean="0">
                <a:solidFill>
                  <a:schemeClr val="tx1"/>
                </a:solidFill>
                <a:effectLst/>
                <a:latin typeface="+mn-lt"/>
                <a:ea typeface="+mn-ea"/>
                <a:cs typeface="+mn-cs"/>
              </a:rPr>
              <a:t>), vynalezl </a:t>
            </a:r>
            <a:r>
              <a:rPr lang="cs-CZ" sz="1200" b="0" i="0" kern="1200" dirty="0" err="1" smtClean="0">
                <a:solidFill>
                  <a:schemeClr val="tx1"/>
                </a:solidFill>
                <a:effectLst/>
                <a:latin typeface="+mn-lt"/>
                <a:ea typeface="+mn-ea"/>
                <a:cs typeface="+mn-cs"/>
              </a:rPr>
              <a:t>Butlerovu</a:t>
            </a:r>
            <a:r>
              <a:rPr lang="cs-CZ" sz="1200" b="0" i="0" kern="1200" dirty="0" smtClean="0">
                <a:solidFill>
                  <a:schemeClr val="tx1"/>
                </a:solidFill>
                <a:effectLst/>
                <a:latin typeface="+mn-lt"/>
                <a:ea typeface="+mn-ea"/>
                <a:cs typeface="+mn-cs"/>
              </a:rPr>
              <a:t> syntézu cukru (</a:t>
            </a:r>
            <a:r>
              <a:rPr lang="cs-CZ" sz="1200" b="0" i="0" u="none" strike="noStrike" kern="1200" dirty="0" smtClean="0">
                <a:solidFill>
                  <a:schemeClr val="tx1"/>
                </a:solidFill>
                <a:effectLst/>
                <a:latin typeface="+mn-lt"/>
                <a:ea typeface="+mn-ea"/>
                <a:cs typeface="+mn-cs"/>
                <a:hlinkClick r:id="rId6" tooltip="1861"/>
              </a:rPr>
              <a:t>1861</a:t>
            </a:r>
            <a:r>
              <a:rPr lang="cs-CZ" sz="1200" b="0" i="0" kern="1200" dirty="0" smtClean="0">
                <a:solidFill>
                  <a:schemeClr val="tx1"/>
                </a:solidFill>
                <a:effectLst/>
                <a:latin typeface="+mn-lt"/>
                <a:ea typeface="+mn-ea"/>
                <a:cs typeface="+mn-cs"/>
              </a:rPr>
              <a:t>).</a:t>
            </a:r>
          </a:p>
          <a:p>
            <a:endParaRPr lang="cs-CZ" dirty="0"/>
          </a:p>
        </p:txBody>
      </p:sp>
      <p:sp>
        <p:nvSpPr>
          <p:cNvPr id="4" name="Zástupný symbol pro číslo snímku 3"/>
          <p:cNvSpPr>
            <a:spLocks noGrp="1"/>
          </p:cNvSpPr>
          <p:nvPr>
            <p:ph type="sldNum" sz="quarter" idx="10"/>
          </p:nvPr>
        </p:nvSpPr>
        <p:spPr/>
        <p:txBody>
          <a:bodyPr/>
          <a:lstStyle/>
          <a:p>
            <a:fld id="{C6FD8AB6-3496-423D-AF6E-2552B9774789}" type="slidenum">
              <a:rPr lang="cs-CZ" smtClean="0"/>
              <a:t>22</a:t>
            </a:fld>
            <a:endParaRPr lang="cs-CZ"/>
          </a:p>
        </p:txBody>
      </p:sp>
    </p:spTree>
    <p:extLst>
      <p:ext uri="{BB962C8B-B14F-4D97-AF65-F5344CB8AC3E}">
        <p14:creationId xmlns:p14="http://schemas.microsoft.com/office/powerpoint/2010/main" val="1276923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Předvýrobek, získaný z listů indiga, tzv. </a:t>
            </a:r>
            <a:r>
              <a:rPr lang="cs-CZ" sz="1200" b="0" i="1" kern="1200" dirty="0" err="1" smtClean="0">
                <a:solidFill>
                  <a:schemeClr val="tx1"/>
                </a:solidFill>
                <a:effectLst/>
                <a:latin typeface="+mn-lt"/>
                <a:ea typeface="+mn-ea"/>
                <a:cs typeface="+mn-cs"/>
              </a:rPr>
              <a:t>indican</a:t>
            </a:r>
            <a:r>
              <a:rPr lang="cs-CZ" sz="1200" b="0" i="0" kern="1200" dirty="0" smtClean="0">
                <a:solidFill>
                  <a:schemeClr val="tx1"/>
                </a:solidFill>
                <a:effectLst/>
                <a:latin typeface="+mn-lt"/>
                <a:ea typeface="+mn-ea"/>
                <a:cs typeface="+mn-cs"/>
              </a:rPr>
              <a:t>, ze kterého vzniká kvašením žlutá látka </a:t>
            </a:r>
            <a:r>
              <a:rPr lang="cs-CZ" sz="1200" b="0" i="1" kern="1200" dirty="0" err="1" smtClean="0">
                <a:solidFill>
                  <a:schemeClr val="tx1"/>
                </a:solidFill>
                <a:effectLst/>
                <a:latin typeface="+mn-lt"/>
                <a:ea typeface="+mn-ea"/>
                <a:cs typeface="+mn-cs"/>
              </a:rPr>
              <a:t>indoxyl</a:t>
            </a:r>
            <a:r>
              <a:rPr lang="cs-CZ" sz="1200" b="0" i="0" kern="1200" dirty="0" smtClean="0">
                <a:solidFill>
                  <a:schemeClr val="tx1"/>
                </a:solidFill>
                <a:effectLst/>
                <a:latin typeface="+mn-lt"/>
                <a:ea typeface="+mn-ea"/>
                <a:cs typeface="+mn-cs"/>
              </a:rPr>
              <a:t>. Oxidací </a:t>
            </a:r>
            <a:r>
              <a:rPr lang="cs-CZ" sz="1200" b="0" i="0" kern="1200" dirty="0" err="1" smtClean="0">
                <a:solidFill>
                  <a:schemeClr val="tx1"/>
                </a:solidFill>
                <a:effectLst/>
                <a:latin typeface="+mn-lt"/>
                <a:ea typeface="+mn-ea"/>
                <a:cs typeface="+mn-cs"/>
              </a:rPr>
              <a:t>indoxylu</a:t>
            </a:r>
            <a:r>
              <a:rPr lang="cs-CZ" sz="1200" b="0" i="0" kern="1200" dirty="0" smtClean="0">
                <a:solidFill>
                  <a:schemeClr val="tx1"/>
                </a:solidFill>
                <a:effectLst/>
                <a:latin typeface="+mn-lt"/>
                <a:ea typeface="+mn-ea"/>
                <a:cs typeface="+mn-cs"/>
              </a:rPr>
              <a:t> na vzduchu vzniká pak modré indigo, to se smíchá s louhem, suší a lisuje (např. do koláčů viz snímek </a:t>
            </a:r>
            <a:r>
              <a:rPr lang="cs-CZ" sz="1200" b="0" i="0" kern="1200" baseline="30000" dirty="0" smtClean="0">
                <a:solidFill>
                  <a:schemeClr val="tx1"/>
                </a:solidFill>
                <a:effectLst/>
                <a:latin typeface="+mn-lt"/>
                <a:ea typeface="+mn-ea"/>
                <a:cs typeface="+mn-cs"/>
              </a:rPr>
              <a:t>(</a:t>
            </a:r>
            <a:r>
              <a:rPr lang="cs-CZ" sz="1200" b="1" i="0" kern="1200" baseline="30000" dirty="0" smtClean="0">
                <a:solidFill>
                  <a:schemeClr val="tx1"/>
                </a:solidFill>
                <a:effectLst/>
                <a:latin typeface="+mn-lt"/>
                <a:ea typeface="+mn-ea"/>
                <a:cs typeface="+mn-cs"/>
              </a:rPr>
              <a:t>1</a:t>
            </a:r>
            <a:r>
              <a:rPr lang="cs-CZ" sz="1200" b="0" i="0" kern="1200" baseline="30000" dirty="0" smtClean="0">
                <a:solidFill>
                  <a:schemeClr val="tx1"/>
                </a:solidFill>
                <a:effectLst/>
                <a:latin typeface="+mn-lt"/>
                <a:ea typeface="+mn-ea"/>
                <a:cs typeface="+mn-cs"/>
              </a:rPr>
              <a:t>)</a:t>
            </a:r>
            <a:r>
              <a:rPr lang="cs-CZ" sz="1200" b="0" i="0" kern="1200" dirty="0" smtClean="0">
                <a:solidFill>
                  <a:schemeClr val="tx1"/>
                </a:solidFill>
                <a:effectLst/>
                <a:latin typeface="+mn-lt"/>
                <a:ea typeface="+mn-ea"/>
                <a:cs typeface="+mn-cs"/>
              </a:rPr>
              <a:t>) nebo drtí na prášek.</a:t>
            </a:r>
          </a:p>
          <a:p>
            <a:r>
              <a:rPr lang="cs-CZ" sz="1200" b="0" i="0" kern="1200" dirty="0" smtClean="0">
                <a:solidFill>
                  <a:schemeClr val="tx1"/>
                </a:solidFill>
                <a:effectLst/>
                <a:latin typeface="+mn-lt"/>
                <a:ea typeface="+mn-ea"/>
                <a:cs typeface="+mn-cs"/>
              </a:rPr>
              <a:t>Rostlina pochází pravděpodobně z tropického pásma Afriky, později byla kultivována hlavně v jižní Asii a v jižní Americe. </a:t>
            </a:r>
            <a:r>
              <a:rPr lang="cs-CZ" sz="1200" b="0" i="0" u="none" strike="noStrike" kern="1200" baseline="30000" dirty="0" smtClean="0">
                <a:solidFill>
                  <a:schemeClr val="tx1"/>
                </a:solidFill>
                <a:effectLst/>
                <a:latin typeface="+mn-lt"/>
                <a:ea typeface="+mn-ea"/>
                <a:cs typeface="+mn-cs"/>
                <a:hlinkClick r:id="rId3"/>
              </a:rPr>
              <a:t>[1]</a:t>
            </a:r>
            <a:endParaRPr lang="cs-CZ" sz="1200" b="0"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Na konci 19. století obnášela roční světová produkce ještě 9 000 tun, ve 30. letech 20. století rozsáhlejší pěstování indiga zcela zaniklo. </a:t>
            </a:r>
            <a:r>
              <a:rPr lang="cs-CZ" sz="1200" b="0" i="0" u="none" strike="noStrike" kern="1200" baseline="30000" dirty="0" smtClean="0">
                <a:solidFill>
                  <a:schemeClr val="tx1"/>
                </a:solidFill>
                <a:effectLst/>
                <a:latin typeface="+mn-lt"/>
                <a:ea typeface="+mn-ea"/>
                <a:cs typeface="+mn-cs"/>
                <a:hlinkClick r:id="rId4"/>
              </a:rPr>
              <a:t>[2]</a:t>
            </a:r>
            <a:endParaRPr lang="cs-CZ" sz="1200" b="0"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Přírodní indigo se používalo (vedle džínů známých od poloviny 19. století) k barvení námořnických uniforem, pracovních oděvů apod. Méně známé je použití k </a:t>
            </a:r>
            <a:r>
              <a:rPr lang="cs-CZ" sz="1200" b="0" i="0" u="none" strike="noStrike" kern="1200" dirty="0" smtClean="0">
                <a:solidFill>
                  <a:schemeClr val="tx1"/>
                </a:solidFill>
                <a:effectLst/>
                <a:latin typeface="+mn-lt"/>
                <a:ea typeface="+mn-ea"/>
                <a:cs typeface="+mn-cs"/>
                <a:hlinkClick r:id="rId5" tooltip="Potiskování textilií"/>
              </a:rPr>
              <a:t>potiskování textilií</a:t>
            </a:r>
            <a:r>
              <a:rPr lang="cs-CZ" sz="1200" b="0" i="0" kern="1200" dirty="0" smtClean="0">
                <a:solidFill>
                  <a:schemeClr val="tx1"/>
                </a:solidFill>
                <a:effectLst/>
                <a:latin typeface="+mn-lt"/>
                <a:ea typeface="+mn-ea"/>
                <a:cs typeface="+mn-cs"/>
              </a:rPr>
              <a:t> (snímek</a:t>
            </a:r>
            <a:r>
              <a:rPr lang="cs-CZ" sz="1200" b="0" i="0" kern="1200" baseline="30000" dirty="0" smtClean="0">
                <a:solidFill>
                  <a:schemeClr val="tx1"/>
                </a:solidFill>
                <a:effectLst/>
                <a:latin typeface="+mn-lt"/>
                <a:ea typeface="+mn-ea"/>
                <a:cs typeface="+mn-cs"/>
              </a:rPr>
              <a:t>(</a:t>
            </a:r>
            <a:r>
              <a:rPr lang="cs-CZ" sz="1200" b="1" i="0" kern="1200" baseline="30000" dirty="0" smtClean="0">
                <a:solidFill>
                  <a:schemeClr val="tx1"/>
                </a:solidFill>
                <a:effectLst/>
                <a:latin typeface="+mn-lt"/>
                <a:ea typeface="+mn-ea"/>
                <a:cs typeface="+mn-cs"/>
              </a:rPr>
              <a:t>2</a:t>
            </a:r>
            <a:r>
              <a:rPr lang="cs-CZ" sz="1200" b="0" i="0" kern="1200" baseline="30000" dirty="0" smtClean="0">
                <a:solidFill>
                  <a:schemeClr val="tx1"/>
                </a:solidFill>
                <a:effectLst/>
                <a:latin typeface="+mn-lt"/>
                <a:ea typeface="+mn-ea"/>
                <a:cs typeface="+mn-cs"/>
              </a:rPr>
              <a:t>)</a:t>
            </a:r>
            <a:r>
              <a:rPr lang="cs-CZ" sz="1200" b="0" i="0" kern="1200" dirty="0" smtClean="0">
                <a:solidFill>
                  <a:schemeClr val="tx1"/>
                </a:solidFill>
                <a:effectLst/>
                <a:latin typeface="+mn-lt"/>
                <a:ea typeface="+mn-ea"/>
                <a:cs typeface="+mn-cs"/>
              </a:rPr>
              <a:t>).</a:t>
            </a:r>
          </a:p>
          <a:p>
            <a:r>
              <a:rPr lang="cs-CZ" sz="1200" b="0" i="0" kern="1200" dirty="0" smtClean="0">
                <a:solidFill>
                  <a:schemeClr val="tx1"/>
                </a:solidFill>
                <a:effectLst/>
                <a:latin typeface="+mn-lt"/>
                <a:ea typeface="+mn-ea"/>
                <a:cs typeface="+mn-cs"/>
              </a:rPr>
              <a:t>U nabídek džínů barvených údajně „přírodním indigem“ se může jednat o výrobky z </a:t>
            </a:r>
            <a:r>
              <a:rPr lang="cs-CZ" sz="1200" b="0" i="0" u="none" strike="noStrike" kern="1200" dirty="0" smtClean="0">
                <a:solidFill>
                  <a:schemeClr val="tx1"/>
                </a:solidFill>
                <a:effectLst/>
                <a:latin typeface="+mn-lt"/>
                <a:ea typeface="+mn-ea"/>
                <a:cs typeface="+mn-cs"/>
                <a:hlinkClick r:id="rId6" tooltip="Příze"/>
              </a:rPr>
              <a:t>příze</a:t>
            </a:r>
            <a:r>
              <a:rPr lang="cs-CZ" sz="1200" b="0" i="0" kern="1200" dirty="0" smtClean="0">
                <a:solidFill>
                  <a:schemeClr val="tx1"/>
                </a:solidFill>
                <a:effectLst/>
                <a:latin typeface="+mn-lt"/>
                <a:ea typeface="+mn-ea"/>
                <a:cs typeface="+mn-cs"/>
              </a:rPr>
              <a:t> několikrát namáčené v </a:t>
            </a:r>
            <a:r>
              <a:rPr lang="cs-CZ" sz="1200" b="1" i="0" kern="1200" dirty="0" smtClean="0">
                <a:solidFill>
                  <a:schemeClr val="tx1"/>
                </a:solidFill>
                <a:effectLst/>
                <a:latin typeface="+mn-lt"/>
                <a:ea typeface="+mn-ea"/>
                <a:cs typeface="+mn-cs"/>
              </a:rPr>
              <a:t>syntetickém</a:t>
            </a:r>
            <a:r>
              <a:rPr lang="cs-CZ" sz="1200" b="0" i="0" kern="1200" dirty="0" smtClean="0">
                <a:solidFill>
                  <a:schemeClr val="tx1"/>
                </a:solidFill>
                <a:effectLst/>
                <a:latin typeface="+mn-lt"/>
                <a:ea typeface="+mn-ea"/>
                <a:cs typeface="+mn-cs"/>
              </a:rPr>
              <a:t> indigu (v porovnání s levnějším zbožím barveným v hotové </a:t>
            </a:r>
            <a:r>
              <a:rPr lang="cs-CZ" sz="1200" b="0" i="0" u="none" strike="noStrike" kern="1200" dirty="0" smtClean="0">
                <a:solidFill>
                  <a:schemeClr val="tx1"/>
                </a:solidFill>
                <a:effectLst/>
                <a:latin typeface="+mn-lt"/>
                <a:ea typeface="+mn-ea"/>
                <a:cs typeface="+mn-cs"/>
                <a:hlinkClick r:id="rId7" tooltip="Tkanina"/>
              </a:rPr>
              <a:t>tkanině</a:t>
            </a:r>
            <a:r>
              <a:rPr lang="cs-CZ" sz="1200" b="0" i="0" kern="1200" dirty="0" smtClean="0">
                <a:solidFill>
                  <a:schemeClr val="tx1"/>
                </a:solidFill>
                <a:effectLst/>
                <a:latin typeface="+mn-lt"/>
                <a:ea typeface="+mn-ea"/>
                <a:cs typeface="+mn-cs"/>
              </a:rPr>
              <a:t>). </a:t>
            </a:r>
            <a:r>
              <a:rPr lang="cs-CZ" sz="1200" b="0" i="0" u="none" strike="noStrike" kern="1200" baseline="30000" dirty="0" smtClean="0">
                <a:solidFill>
                  <a:schemeClr val="tx1"/>
                </a:solidFill>
                <a:effectLst/>
                <a:latin typeface="+mn-lt"/>
                <a:ea typeface="+mn-ea"/>
                <a:cs typeface="+mn-cs"/>
                <a:hlinkClick r:id="rId8"/>
              </a:rPr>
              <a:t>[3]</a:t>
            </a:r>
            <a:endParaRPr lang="cs-CZ" sz="1200" b="0" i="0" kern="1200" dirty="0" smtClean="0">
              <a:solidFill>
                <a:schemeClr val="tx1"/>
              </a:solidFill>
              <a:effectLst/>
              <a:latin typeface="+mn-lt"/>
              <a:ea typeface="+mn-ea"/>
              <a:cs typeface="+mn-cs"/>
            </a:endParaRPr>
          </a:p>
          <a:p>
            <a:endParaRPr lang="cs-CZ" dirty="0" smtClean="0"/>
          </a:p>
          <a:p>
            <a:r>
              <a:rPr lang="cs-CZ" dirty="0" smtClean="0"/>
              <a:t>Alizarinem</a:t>
            </a:r>
            <a:r>
              <a:rPr lang="cs-CZ" baseline="0" dirty="0" smtClean="0"/>
              <a:t> byly barveny uniformy Napoleonových vojáků</a:t>
            </a:r>
          </a:p>
          <a:p>
            <a:r>
              <a:rPr lang="cs-CZ" sz="1200" b="0" i="0" kern="1200" dirty="0" smtClean="0">
                <a:solidFill>
                  <a:schemeClr val="tx1"/>
                </a:solidFill>
                <a:effectLst/>
                <a:latin typeface="+mn-lt"/>
                <a:ea typeface="+mn-ea"/>
                <a:cs typeface="+mn-cs"/>
              </a:rPr>
              <a:t>Při využívání mořeny barvířské k výrobě červeného barviva se prvé tři roky po výsevu sklízí nať jako krmivo pro dobytek a teprve třetím rokem se oddenky vyořou, usuší, zbaví kůry a rozemelou. Barvící látkou je </a:t>
            </a:r>
            <a:r>
              <a:rPr lang="cs-CZ" sz="1200" b="0" i="0" u="none" strike="noStrike" kern="1200" dirty="0" smtClean="0">
                <a:solidFill>
                  <a:schemeClr val="tx1"/>
                </a:solidFill>
                <a:effectLst/>
                <a:latin typeface="+mn-lt"/>
                <a:ea typeface="+mn-ea"/>
                <a:cs typeface="+mn-cs"/>
                <a:hlinkClick r:id="rId9" tooltip="Glykosidy"/>
              </a:rPr>
              <a:t>glykosid</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10" tooltip="Alizarin (stránka neexistuje)"/>
              </a:rPr>
              <a:t>alizarin</a:t>
            </a:r>
            <a:r>
              <a:rPr lang="cs-CZ" sz="1200" b="0" i="0" kern="1200" dirty="0" smtClean="0">
                <a:solidFill>
                  <a:schemeClr val="tx1"/>
                </a:solidFill>
                <a:effectLst/>
                <a:latin typeface="+mn-lt"/>
                <a:ea typeface="+mn-ea"/>
                <a:cs typeface="+mn-cs"/>
              </a:rPr>
              <a:t>. Barevný odstín se mění v závislosti na použití mořidla, při použití kamence vzniká barva červená, se soli mědi žlutohnědá, soli železa fialová a soli cínu růžová. Z rozvojem chemického průmyslu zanikl její význam, neboť alizarin se od druhé poloviny 19. století uměle vyrábí z </a:t>
            </a:r>
            <a:r>
              <a:rPr lang="cs-CZ" sz="1200" b="0" i="0" u="none" strike="noStrike" kern="1200" dirty="0" smtClean="0">
                <a:solidFill>
                  <a:schemeClr val="tx1"/>
                </a:solidFill>
                <a:effectLst/>
                <a:latin typeface="+mn-lt"/>
                <a:ea typeface="+mn-ea"/>
                <a:cs typeface="+mn-cs"/>
                <a:hlinkClick r:id="rId11" tooltip="Antracen"/>
              </a:rPr>
              <a:t>antracenu</a:t>
            </a:r>
            <a:r>
              <a:rPr lang="cs-CZ" sz="1200" b="0" i="0" kern="1200" dirty="0" smtClean="0">
                <a:solidFill>
                  <a:schemeClr val="tx1"/>
                </a:solidFill>
                <a:effectLst/>
                <a:latin typeface="+mn-lt"/>
                <a:ea typeface="+mn-ea"/>
                <a:cs typeface="+mn-cs"/>
              </a:rPr>
              <a:t>, tuhé součásti </a:t>
            </a:r>
            <a:r>
              <a:rPr lang="cs-CZ" sz="1200" b="0" i="0" u="none" strike="noStrike" kern="1200" dirty="0" smtClean="0">
                <a:solidFill>
                  <a:schemeClr val="tx1"/>
                </a:solidFill>
                <a:effectLst/>
                <a:latin typeface="+mn-lt"/>
                <a:ea typeface="+mn-ea"/>
                <a:cs typeface="+mn-cs"/>
                <a:hlinkClick r:id="rId12" tooltip="Uhelný dehet"/>
              </a:rPr>
              <a:t>uhelného dehtu</a:t>
            </a:r>
            <a:r>
              <a:rPr lang="cs-CZ" sz="1200" b="0" i="0" kern="1200" dirty="0" smtClean="0">
                <a:solidFill>
                  <a:schemeClr val="tx1"/>
                </a:solidFill>
                <a:effectLst/>
                <a:latin typeface="+mn-lt"/>
                <a:ea typeface="+mn-ea"/>
                <a:cs typeface="+mn-cs"/>
              </a:rPr>
              <a:t>. Přesto se ještě v jihozápadní Asii používá k barvení vlny pro výrobu orientálních koberečků a ve výtvarném umění (malba).</a:t>
            </a:r>
          </a:p>
          <a:p>
            <a:r>
              <a:rPr lang="cs-CZ" sz="1200" b="0" i="0" kern="1200" dirty="0" smtClean="0">
                <a:solidFill>
                  <a:schemeClr val="tx1"/>
                </a:solidFill>
                <a:effectLst/>
                <a:latin typeface="+mn-lt"/>
                <a:ea typeface="+mn-ea"/>
                <a:cs typeface="+mn-cs"/>
              </a:rPr>
              <a:t>V lékařství se mořeny barvířské používá pro </a:t>
            </a:r>
            <a:r>
              <a:rPr lang="cs-CZ" sz="1200" b="0" i="0" u="none" strike="noStrike" kern="1200" dirty="0" smtClean="0">
                <a:solidFill>
                  <a:schemeClr val="tx1"/>
                </a:solidFill>
                <a:effectLst/>
                <a:latin typeface="+mn-lt"/>
                <a:ea typeface="+mn-ea"/>
                <a:cs typeface="+mn-cs"/>
                <a:hlinkClick r:id="rId13" tooltip="Léčba"/>
              </a:rPr>
              <a:t>terapeutické</a:t>
            </a:r>
            <a:r>
              <a:rPr lang="cs-CZ" sz="1200" b="0" i="0" kern="1200" dirty="0" smtClean="0">
                <a:solidFill>
                  <a:schemeClr val="tx1"/>
                </a:solidFill>
                <a:effectLst/>
                <a:latin typeface="+mn-lt"/>
                <a:ea typeface="+mn-ea"/>
                <a:cs typeface="+mn-cs"/>
              </a:rPr>
              <a:t> účinky při </a:t>
            </a:r>
            <a:r>
              <a:rPr lang="cs-CZ" sz="1200" b="0" i="0" u="none" strike="noStrike" kern="1200" dirty="0" smtClean="0">
                <a:solidFill>
                  <a:schemeClr val="tx1"/>
                </a:solidFill>
                <a:effectLst/>
                <a:latin typeface="+mn-lt"/>
                <a:ea typeface="+mn-ea"/>
                <a:cs typeface="+mn-cs"/>
                <a:hlinkClick r:id="rId14" tooltip="Ledvina"/>
              </a:rPr>
              <a:t>ledvinových</a:t>
            </a:r>
            <a:r>
              <a:rPr lang="cs-CZ" sz="1200" b="0" i="0" kern="1200" dirty="0" smtClean="0">
                <a:solidFill>
                  <a:schemeClr val="tx1"/>
                </a:solidFill>
                <a:effectLst/>
                <a:latin typeface="+mn-lt"/>
                <a:ea typeface="+mn-ea"/>
                <a:cs typeface="+mn-cs"/>
              </a:rPr>
              <a:t> chorobách. </a:t>
            </a:r>
            <a:r>
              <a:rPr lang="cs-CZ" sz="1200" b="0" i="0" u="none" strike="noStrike" kern="1200" dirty="0" smtClean="0">
                <a:solidFill>
                  <a:schemeClr val="tx1"/>
                </a:solidFill>
                <a:effectLst/>
                <a:latin typeface="+mn-lt"/>
                <a:ea typeface="+mn-ea"/>
                <a:cs typeface="+mn-cs"/>
                <a:hlinkClick r:id="rId15" tooltip="Droga (léčivo)"/>
              </a:rPr>
              <a:t>Droga</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Rubiae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tinctorum</a:t>
            </a:r>
            <a:r>
              <a:rPr lang="cs-CZ" sz="1200" b="0" i="0" kern="1200" dirty="0" smtClean="0">
                <a:solidFill>
                  <a:schemeClr val="tx1"/>
                </a:solidFill>
                <a:effectLst/>
                <a:latin typeface="+mn-lt"/>
                <a:ea typeface="+mn-ea"/>
                <a:cs typeface="+mn-cs"/>
              </a:rPr>
              <a:t> radix“ využívá celého souboru </a:t>
            </a:r>
            <a:r>
              <a:rPr lang="cs-CZ" sz="1200" b="0" i="0" kern="1200" dirty="0" err="1" smtClean="0">
                <a:solidFill>
                  <a:schemeClr val="tx1"/>
                </a:solidFill>
                <a:effectLst/>
                <a:latin typeface="+mn-lt"/>
                <a:ea typeface="+mn-ea"/>
                <a:cs typeface="+mn-cs"/>
              </a:rPr>
              <a:t>rubiaglykosidů</a:t>
            </a:r>
            <a:r>
              <a:rPr lang="cs-CZ" sz="1200" b="0" i="0" kern="1200" dirty="0" smtClean="0">
                <a:solidFill>
                  <a:schemeClr val="tx1"/>
                </a:solidFill>
                <a:effectLst/>
                <a:latin typeface="+mn-lt"/>
                <a:ea typeface="+mn-ea"/>
                <a:cs typeface="+mn-cs"/>
              </a:rPr>
              <a:t> (hlavní účinnou látkou je kyselina </a:t>
            </a:r>
            <a:r>
              <a:rPr lang="cs-CZ" sz="1200" b="0" i="0" kern="1200" dirty="0" err="1" smtClean="0">
                <a:solidFill>
                  <a:schemeClr val="tx1"/>
                </a:solidFill>
                <a:effectLst/>
                <a:latin typeface="+mn-lt"/>
                <a:ea typeface="+mn-ea"/>
                <a:cs typeface="+mn-cs"/>
              </a:rPr>
              <a:t>ruberytrová</a:t>
            </a:r>
            <a:r>
              <a:rPr lang="cs-CZ" sz="1200" b="0" i="0" kern="1200" dirty="0" smtClean="0">
                <a:solidFill>
                  <a:schemeClr val="tx1"/>
                </a:solidFill>
                <a:effectLst/>
                <a:latin typeface="+mn-lt"/>
                <a:ea typeface="+mn-ea"/>
                <a:cs typeface="+mn-cs"/>
              </a:rPr>
              <a:t>), které ve svém komplexu dokážou rozrušovat a rozpouštět </a:t>
            </a:r>
            <a:r>
              <a:rPr lang="cs-CZ" sz="1200" b="0" i="0" u="none" strike="noStrike" kern="1200" dirty="0" smtClean="0">
                <a:solidFill>
                  <a:schemeClr val="tx1"/>
                </a:solidFill>
                <a:effectLst/>
                <a:latin typeface="+mn-lt"/>
                <a:ea typeface="+mn-ea"/>
                <a:cs typeface="+mn-cs"/>
                <a:hlinkClick r:id="rId16" tooltip="Ledvinové kameny"/>
              </a:rPr>
              <a:t>ledvinové kameny</a:t>
            </a:r>
            <a:r>
              <a:rPr lang="cs-CZ" sz="1200" b="0" i="0" kern="1200" dirty="0" smtClean="0">
                <a:solidFill>
                  <a:schemeClr val="tx1"/>
                </a:solidFill>
                <a:effectLst/>
                <a:latin typeface="+mn-lt"/>
                <a:ea typeface="+mn-ea"/>
                <a:cs typeface="+mn-cs"/>
              </a:rPr>
              <a:t> a při </a:t>
            </a:r>
            <a:r>
              <a:rPr lang="cs-CZ" sz="1200" b="0" i="0" u="none" strike="noStrike" kern="1200" dirty="0" smtClean="0">
                <a:solidFill>
                  <a:schemeClr val="tx1"/>
                </a:solidFill>
                <a:effectLst/>
                <a:latin typeface="+mn-lt"/>
                <a:ea typeface="+mn-ea"/>
                <a:cs typeface="+mn-cs"/>
                <a:hlinkClick r:id="rId17" tooltip="Zánět"/>
              </a:rPr>
              <a:t>zánětu</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18" tooltip="Močový měchýř"/>
              </a:rPr>
              <a:t>močového měchýře</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19" tooltip="Dezinfekce"/>
              </a:rPr>
              <a:t>dezinfikovat</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20" tooltip="Močové cesty"/>
              </a:rPr>
              <a:t>močové cesty</a:t>
            </a:r>
            <a:r>
              <a:rPr lang="cs-CZ" sz="1200" b="0" i="0" kern="1200" dirty="0" smtClean="0">
                <a:solidFill>
                  <a:schemeClr val="tx1"/>
                </a:solidFill>
                <a:effectLst/>
                <a:latin typeface="+mn-lt"/>
                <a:ea typeface="+mn-ea"/>
                <a:cs typeface="+mn-cs"/>
              </a:rPr>
              <a:t>.</a:t>
            </a:r>
            <a:r>
              <a:rPr lang="cs-CZ" sz="1200" b="0" i="0" u="none" strike="noStrike" kern="1200" baseline="30000" dirty="0" smtClean="0">
                <a:solidFill>
                  <a:schemeClr val="tx1"/>
                </a:solidFill>
                <a:effectLst/>
                <a:latin typeface="+mn-lt"/>
                <a:ea typeface="+mn-ea"/>
                <a:cs typeface="+mn-cs"/>
                <a:hlinkClick r:id="rId21"/>
              </a:rPr>
              <a:t>[2]</a:t>
            </a:r>
            <a:r>
              <a:rPr lang="cs-CZ" sz="1200" b="0" i="0" u="none" strike="noStrike" kern="1200" baseline="30000" dirty="0" smtClean="0">
                <a:solidFill>
                  <a:schemeClr val="tx1"/>
                </a:solidFill>
                <a:effectLst/>
                <a:latin typeface="+mn-lt"/>
                <a:ea typeface="+mn-ea"/>
                <a:cs typeface="+mn-cs"/>
                <a:hlinkClick r:id="rId22"/>
              </a:rPr>
              <a:t>[4]</a:t>
            </a:r>
            <a:r>
              <a:rPr lang="cs-CZ" sz="1200" b="0" i="0" u="none" strike="noStrike" kern="1200" baseline="30000" dirty="0" smtClean="0">
                <a:solidFill>
                  <a:schemeClr val="tx1"/>
                </a:solidFill>
                <a:effectLst/>
                <a:latin typeface="+mn-lt"/>
                <a:ea typeface="+mn-ea"/>
                <a:cs typeface="+mn-cs"/>
                <a:hlinkClick r:id="rId23"/>
              </a:rPr>
              <a:t>[5]</a:t>
            </a:r>
            <a:endParaRPr lang="cs-CZ" sz="1200" b="0" i="0" kern="1200" dirty="0" smtClean="0">
              <a:solidFill>
                <a:schemeClr val="tx1"/>
              </a:solidFill>
              <a:effectLst/>
              <a:latin typeface="+mn-lt"/>
              <a:ea typeface="+mn-ea"/>
              <a:cs typeface="+mn-cs"/>
            </a:endParaRPr>
          </a:p>
          <a:p>
            <a:endParaRPr lang="cs-CZ" dirty="0" smtClean="0"/>
          </a:p>
        </p:txBody>
      </p:sp>
      <p:sp>
        <p:nvSpPr>
          <p:cNvPr id="4" name="Zástupný symbol pro číslo snímku 3"/>
          <p:cNvSpPr>
            <a:spLocks noGrp="1"/>
          </p:cNvSpPr>
          <p:nvPr>
            <p:ph type="sldNum" sz="quarter" idx="10"/>
          </p:nvPr>
        </p:nvSpPr>
        <p:spPr/>
        <p:txBody>
          <a:bodyPr/>
          <a:lstStyle/>
          <a:p>
            <a:fld id="{C6FD8AB6-3496-423D-AF6E-2552B9774789}" type="slidenum">
              <a:rPr lang="cs-CZ" smtClean="0"/>
              <a:t>3</a:t>
            </a:fld>
            <a:endParaRPr lang="cs-CZ"/>
          </a:p>
        </p:txBody>
      </p:sp>
    </p:spTree>
    <p:extLst>
      <p:ext uri="{BB962C8B-B14F-4D97-AF65-F5344CB8AC3E}">
        <p14:creationId xmlns:p14="http://schemas.microsoft.com/office/powerpoint/2010/main" val="766407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6FD8AB6-3496-423D-AF6E-2552B9774789}" type="slidenum">
              <a:rPr lang="cs-CZ" smtClean="0"/>
              <a:t>28</a:t>
            </a:fld>
            <a:endParaRPr lang="cs-CZ"/>
          </a:p>
        </p:txBody>
      </p:sp>
    </p:spTree>
    <p:extLst>
      <p:ext uri="{BB962C8B-B14F-4D97-AF65-F5344CB8AC3E}">
        <p14:creationId xmlns:p14="http://schemas.microsoft.com/office/powerpoint/2010/main" val="693334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smtClean="0"/>
              <a:t>Jacobus</a:t>
            </a:r>
            <a:r>
              <a:rPr lang="cs-CZ" dirty="0" smtClean="0"/>
              <a:t> </a:t>
            </a:r>
            <a:r>
              <a:rPr lang="cs-CZ" dirty="0" err="1" smtClean="0"/>
              <a:t>Henricus</a:t>
            </a:r>
            <a:r>
              <a:rPr lang="cs-CZ" dirty="0" smtClean="0"/>
              <a:t> </a:t>
            </a:r>
            <a:r>
              <a:rPr lang="cs-CZ" dirty="0" err="1" smtClean="0"/>
              <a:t>van't</a:t>
            </a:r>
            <a:r>
              <a:rPr lang="cs-CZ" dirty="0" smtClean="0"/>
              <a:t> </a:t>
            </a:r>
            <a:r>
              <a:rPr lang="cs-CZ" dirty="0" err="1" smtClean="0"/>
              <a:t>Hoff</a:t>
            </a:r>
            <a:r>
              <a:rPr lang="cs-CZ" dirty="0" smtClean="0"/>
              <a:t> :</a:t>
            </a:r>
            <a:r>
              <a:rPr lang="cs-CZ" baseline="0" dirty="0" smtClean="0"/>
              <a:t> </a:t>
            </a:r>
            <a:r>
              <a:rPr lang="pl-PL" sz="1200" b="0" i="0" kern="1200" dirty="0" smtClean="0">
                <a:solidFill>
                  <a:schemeClr val="tx1"/>
                </a:solidFill>
                <a:effectLst/>
                <a:latin typeface="+mn-lt"/>
                <a:ea typeface="+mn-ea"/>
                <a:cs typeface="+mn-cs"/>
              </a:rPr>
              <a:t>V roce </a:t>
            </a:r>
            <a:r>
              <a:rPr lang="pl-PL" sz="1200" b="0" i="0" u="none" strike="noStrike" kern="1200" dirty="0" smtClean="0">
                <a:solidFill>
                  <a:schemeClr val="tx1"/>
                </a:solidFill>
                <a:effectLst/>
                <a:latin typeface="+mn-lt"/>
                <a:ea typeface="+mn-ea"/>
                <a:cs typeface="+mn-cs"/>
                <a:hlinkClick r:id="rId3" tooltip="1901"/>
              </a:rPr>
              <a:t>1901</a:t>
            </a:r>
            <a:r>
              <a:rPr lang="pl-PL" sz="1200" b="0" i="0" kern="1200" dirty="0" smtClean="0">
                <a:solidFill>
                  <a:schemeClr val="tx1"/>
                </a:solidFill>
                <a:effectLst/>
                <a:latin typeface="+mn-lt"/>
                <a:ea typeface="+mn-ea"/>
                <a:cs typeface="+mn-cs"/>
              </a:rPr>
              <a:t> se stal první nositelem Nobelovy ceny za chemii.</a:t>
            </a:r>
            <a:endParaRPr lang="cs-CZ" dirty="0"/>
          </a:p>
        </p:txBody>
      </p:sp>
      <p:sp>
        <p:nvSpPr>
          <p:cNvPr id="4" name="Zástupný symbol pro číslo snímku 3"/>
          <p:cNvSpPr>
            <a:spLocks noGrp="1"/>
          </p:cNvSpPr>
          <p:nvPr>
            <p:ph type="sldNum" sz="quarter" idx="10"/>
          </p:nvPr>
        </p:nvSpPr>
        <p:spPr/>
        <p:txBody>
          <a:bodyPr/>
          <a:lstStyle/>
          <a:p>
            <a:fld id="{C6FD8AB6-3496-423D-AF6E-2552B9774789}" type="slidenum">
              <a:rPr lang="cs-CZ" smtClean="0"/>
              <a:t>29</a:t>
            </a:fld>
            <a:endParaRPr lang="cs-CZ"/>
          </a:p>
        </p:txBody>
      </p:sp>
    </p:spTree>
    <p:extLst>
      <p:ext uri="{BB962C8B-B14F-4D97-AF65-F5344CB8AC3E}">
        <p14:creationId xmlns:p14="http://schemas.microsoft.com/office/powerpoint/2010/main" val="2332644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kern="1200" dirty="0" smtClean="0">
                <a:solidFill>
                  <a:schemeClr val="tx1"/>
                </a:solidFill>
                <a:effectLst/>
                <a:latin typeface="+mn-lt"/>
                <a:ea typeface="+mn-ea"/>
                <a:cs typeface="+mn-cs"/>
              </a:rPr>
              <a:t>Chemická laboratoř, 20. léta</a:t>
            </a:r>
          </a:p>
          <a:p>
            <a:endParaRPr lang="cs-CZ" dirty="0"/>
          </a:p>
        </p:txBody>
      </p:sp>
      <p:sp>
        <p:nvSpPr>
          <p:cNvPr id="4" name="Zástupný symbol pro číslo snímku 3"/>
          <p:cNvSpPr>
            <a:spLocks noGrp="1"/>
          </p:cNvSpPr>
          <p:nvPr>
            <p:ph type="sldNum" sz="quarter" idx="10"/>
          </p:nvPr>
        </p:nvSpPr>
        <p:spPr/>
        <p:txBody>
          <a:bodyPr/>
          <a:lstStyle/>
          <a:p>
            <a:fld id="{C6FD8AB6-3496-423D-AF6E-2552B9774789}" type="slidenum">
              <a:rPr lang="cs-CZ" smtClean="0"/>
              <a:t>34</a:t>
            </a:fld>
            <a:endParaRPr lang="cs-CZ"/>
          </a:p>
        </p:txBody>
      </p:sp>
    </p:spTree>
    <p:extLst>
      <p:ext uri="{BB962C8B-B14F-4D97-AF65-F5344CB8AC3E}">
        <p14:creationId xmlns:p14="http://schemas.microsoft.com/office/powerpoint/2010/main" val="2073986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6FD8AB6-3496-423D-AF6E-2552B9774789}" type="slidenum">
              <a:rPr lang="cs-CZ" smtClean="0"/>
              <a:t>40</a:t>
            </a:fld>
            <a:endParaRPr lang="cs-CZ"/>
          </a:p>
        </p:txBody>
      </p:sp>
    </p:spTree>
    <p:extLst>
      <p:ext uri="{BB962C8B-B14F-4D97-AF65-F5344CB8AC3E}">
        <p14:creationId xmlns:p14="http://schemas.microsoft.com/office/powerpoint/2010/main" val="3362197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6FD8AB6-3496-423D-AF6E-2552B9774789}" type="slidenum">
              <a:rPr lang="cs-CZ" smtClean="0"/>
              <a:t>41</a:t>
            </a:fld>
            <a:endParaRPr lang="cs-CZ"/>
          </a:p>
        </p:txBody>
      </p:sp>
    </p:spTree>
    <p:extLst>
      <p:ext uri="{BB962C8B-B14F-4D97-AF65-F5344CB8AC3E}">
        <p14:creationId xmlns:p14="http://schemas.microsoft.com/office/powerpoint/2010/main" val="2862182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Hena se používá od starověku k barvení kůže, vlasy a nehty, stejně jako tkaniny včetně </a:t>
            </a:r>
            <a:r>
              <a:rPr lang="cs-CZ" sz="1200" b="0" i="0" u="none" strike="noStrike" kern="1200" dirty="0" smtClean="0">
                <a:solidFill>
                  <a:schemeClr val="tx1"/>
                </a:solidFill>
                <a:effectLst/>
                <a:latin typeface="+mn-lt"/>
                <a:ea typeface="+mn-ea"/>
                <a:cs typeface="+mn-cs"/>
                <a:hlinkClick r:id="rId3" tooltip="hedvábí"/>
              </a:rPr>
              <a:t>hedvábí</a:t>
            </a:r>
            <a:r>
              <a:rPr lang="cs-CZ" sz="1200" b="0" i="0" kern="1200" dirty="0" smtClean="0">
                <a:solidFill>
                  <a:schemeClr val="tx1"/>
                </a:solidFill>
                <a:effectLst/>
                <a:latin typeface="+mn-lt"/>
                <a:ea typeface="+mn-ea"/>
                <a:cs typeface="+mn-cs"/>
              </a:rPr>
              <a:t> , </a:t>
            </a:r>
            <a:r>
              <a:rPr lang="cs-CZ" sz="1200" b="0" i="0" u="none" strike="noStrike" kern="1200" dirty="0" smtClean="0">
                <a:solidFill>
                  <a:schemeClr val="tx1"/>
                </a:solidFill>
                <a:effectLst/>
                <a:latin typeface="+mn-lt"/>
                <a:ea typeface="+mn-ea"/>
                <a:cs typeface="+mn-cs"/>
                <a:hlinkClick r:id="rId4" tooltip="Vlna"/>
              </a:rPr>
              <a:t>vlny</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5" tooltip="kůže"/>
              </a:rPr>
              <a:t>kůže</a:t>
            </a:r>
            <a:r>
              <a:rPr lang="cs-CZ" sz="1200" b="0" i="0" kern="1200" dirty="0" smtClean="0">
                <a:solidFill>
                  <a:schemeClr val="tx1"/>
                </a:solidFill>
                <a:effectLst/>
                <a:latin typeface="+mn-lt"/>
                <a:ea typeface="+mn-ea"/>
                <a:cs typeface="+mn-cs"/>
              </a:rPr>
              <a:t> . Název je používán v jiné kožní a barvy na vlasy, jako je například </a:t>
            </a:r>
            <a:r>
              <a:rPr lang="cs-CZ" sz="1200" b="0" i="1" kern="1200" dirty="0" smtClean="0">
                <a:solidFill>
                  <a:schemeClr val="tx1"/>
                </a:solidFill>
                <a:effectLst/>
                <a:latin typeface="+mn-lt"/>
                <a:ea typeface="+mn-ea"/>
                <a:cs typeface="+mn-cs"/>
              </a:rPr>
              <a:t>černé heny</a:t>
            </a:r>
            <a:r>
              <a:rPr lang="cs-CZ" sz="1200" b="0" i="0" kern="1200" dirty="0" smtClean="0">
                <a:solidFill>
                  <a:schemeClr val="tx1"/>
                </a:solidFill>
                <a:effectLst/>
                <a:latin typeface="+mn-lt"/>
                <a:ea typeface="+mn-ea"/>
                <a:cs typeface="+mn-cs"/>
              </a:rPr>
              <a:t> a </a:t>
            </a:r>
            <a:r>
              <a:rPr lang="cs-CZ" sz="1200" b="0" i="1" kern="1200" dirty="0" smtClean="0">
                <a:solidFill>
                  <a:schemeClr val="tx1"/>
                </a:solidFill>
                <a:effectLst/>
                <a:latin typeface="+mn-lt"/>
                <a:ea typeface="+mn-ea"/>
                <a:cs typeface="+mn-cs"/>
              </a:rPr>
              <a:t>neutrální hena</a:t>
            </a:r>
            <a:r>
              <a:rPr lang="cs-CZ" sz="1200" b="0" i="0" kern="1200" dirty="0" smtClean="0">
                <a:solidFill>
                  <a:schemeClr val="tx1"/>
                </a:solidFill>
                <a:effectLst/>
                <a:latin typeface="+mn-lt"/>
                <a:ea typeface="+mn-ea"/>
                <a:cs typeface="+mn-cs"/>
              </a:rPr>
              <a:t> , z nichž ani jeden je odvozen z </a:t>
            </a:r>
            <a:r>
              <a:rPr lang="cs-CZ" sz="1200" b="0" i="0" kern="1200" dirty="0" err="1" smtClean="0">
                <a:solidFill>
                  <a:schemeClr val="tx1"/>
                </a:solidFill>
                <a:effectLst/>
                <a:latin typeface="+mn-lt"/>
                <a:ea typeface="+mn-ea"/>
                <a:cs typeface="+mn-cs"/>
              </a:rPr>
              <a:t>henna</a:t>
            </a:r>
            <a:r>
              <a:rPr lang="cs-CZ" sz="1200" b="0" i="0" kern="1200" dirty="0" smtClean="0">
                <a:solidFill>
                  <a:schemeClr val="tx1"/>
                </a:solidFill>
                <a:effectLst/>
                <a:latin typeface="+mn-lt"/>
                <a:ea typeface="+mn-ea"/>
                <a:cs typeface="+mn-cs"/>
              </a:rPr>
              <a:t> rostliny. </a:t>
            </a:r>
            <a:r>
              <a:rPr lang="cs-CZ" sz="1200" b="0" i="0" u="none" strike="noStrike" kern="1200" baseline="30000" dirty="0" smtClean="0">
                <a:solidFill>
                  <a:schemeClr val="tx1"/>
                </a:solidFill>
                <a:effectLst/>
                <a:latin typeface="+mn-lt"/>
                <a:ea typeface="+mn-ea"/>
                <a:cs typeface="+mn-cs"/>
                <a:hlinkClick r:id="rId6"/>
              </a:rPr>
              <a:t>[4] </a:t>
            </a:r>
            <a:r>
              <a:rPr lang="cs-CZ" sz="1200" b="0" i="0" u="none" strike="noStrike" kern="1200" baseline="30000" dirty="0" smtClean="0">
                <a:solidFill>
                  <a:schemeClr val="tx1"/>
                </a:solidFill>
                <a:effectLst/>
                <a:latin typeface="+mn-lt"/>
                <a:ea typeface="+mn-ea"/>
                <a:cs typeface="+mn-cs"/>
                <a:hlinkClick r:id="rId7"/>
              </a:rPr>
              <a:t>[5]</a:t>
            </a:r>
            <a:endParaRPr lang="cs-CZ" sz="1200" b="0"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Historicky bylo zjištěno, že </a:t>
            </a:r>
            <a:r>
              <a:rPr lang="cs-CZ" sz="1200" b="0" i="0" kern="1200" dirty="0" err="1" smtClean="0">
                <a:solidFill>
                  <a:schemeClr val="tx1"/>
                </a:solidFill>
                <a:effectLst/>
                <a:latin typeface="+mn-lt"/>
                <a:ea typeface="+mn-ea"/>
                <a:cs typeface="+mn-cs"/>
              </a:rPr>
              <a:t>henna</a:t>
            </a:r>
            <a:r>
              <a:rPr lang="cs-CZ" sz="1200" b="0" i="0" kern="1200" dirty="0" smtClean="0">
                <a:solidFill>
                  <a:schemeClr val="tx1"/>
                </a:solidFill>
                <a:effectLst/>
                <a:latin typeface="+mn-lt"/>
                <a:ea typeface="+mn-ea"/>
                <a:cs typeface="+mn-cs"/>
              </a:rPr>
              <a:t>, které mají být použity v </a:t>
            </a:r>
            <a:r>
              <a:rPr lang="cs-CZ" sz="1200" b="0" i="0" u="none" strike="noStrike" kern="1200" dirty="0" smtClean="0">
                <a:solidFill>
                  <a:schemeClr val="tx1"/>
                </a:solidFill>
                <a:effectLst/>
                <a:latin typeface="+mn-lt"/>
                <a:ea typeface="+mn-ea"/>
                <a:cs typeface="+mn-cs"/>
                <a:hlinkClick r:id="rId8" tooltip="arabský poloostrov"/>
              </a:rPr>
              <a:t>Arabském poloostrově</a:t>
            </a:r>
            <a:r>
              <a:rPr lang="cs-CZ" sz="1200" b="0" i="0" kern="1200" dirty="0" smtClean="0">
                <a:solidFill>
                  <a:schemeClr val="tx1"/>
                </a:solidFill>
                <a:effectLst/>
                <a:latin typeface="+mn-lt"/>
                <a:ea typeface="+mn-ea"/>
                <a:cs typeface="+mn-cs"/>
              </a:rPr>
              <a:t> , </a:t>
            </a:r>
            <a:r>
              <a:rPr lang="cs-CZ" sz="1200" b="0" i="0" u="none" strike="noStrike" kern="1200" dirty="0" smtClean="0">
                <a:solidFill>
                  <a:schemeClr val="tx1"/>
                </a:solidFill>
                <a:effectLst/>
                <a:latin typeface="+mn-lt"/>
                <a:ea typeface="+mn-ea"/>
                <a:cs typeface="+mn-cs"/>
                <a:hlinkClick r:id="rId9" tooltip="Jížní Asie"/>
              </a:rPr>
              <a:t>jižní Asii</a:t>
            </a:r>
            <a:r>
              <a:rPr lang="cs-CZ" sz="1200" b="0" i="0" kern="1200" dirty="0" smtClean="0">
                <a:solidFill>
                  <a:schemeClr val="tx1"/>
                </a:solidFill>
                <a:effectLst/>
                <a:latin typeface="+mn-lt"/>
                <a:ea typeface="+mn-ea"/>
                <a:cs typeface="+mn-cs"/>
              </a:rPr>
              <a:t> , části </a:t>
            </a:r>
            <a:r>
              <a:rPr lang="cs-CZ" sz="1200" b="0" i="0" u="none" strike="noStrike" kern="1200" dirty="0" smtClean="0">
                <a:solidFill>
                  <a:schemeClr val="tx1"/>
                </a:solidFill>
                <a:effectLst/>
                <a:latin typeface="+mn-lt"/>
                <a:ea typeface="+mn-ea"/>
                <a:cs typeface="+mn-cs"/>
                <a:hlinkClick r:id="rId10" tooltip="Jihovýchodní Asie"/>
              </a:rPr>
              <a:t>jihovýchodní Asie</a:t>
            </a:r>
            <a:r>
              <a:rPr lang="cs-CZ" sz="1200" b="0" i="0" kern="1200" dirty="0" smtClean="0">
                <a:solidFill>
                  <a:schemeClr val="tx1"/>
                </a:solidFill>
                <a:effectLst/>
                <a:latin typeface="+mn-lt"/>
                <a:ea typeface="+mn-ea"/>
                <a:cs typeface="+mn-cs"/>
              </a:rPr>
              <a:t> , </a:t>
            </a:r>
            <a:r>
              <a:rPr lang="cs-CZ" sz="1200" b="0" i="0" u="none" strike="noStrike" kern="1200" dirty="0" smtClean="0">
                <a:solidFill>
                  <a:schemeClr val="tx1"/>
                </a:solidFill>
                <a:effectLst/>
                <a:latin typeface="+mn-lt"/>
                <a:ea typeface="+mn-ea"/>
                <a:cs typeface="+mn-cs"/>
                <a:hlinkClick r:id="rId11" tooltip="Carthage"/>
              </a:rPr>
              <a:t>Kartága</a:t>
            </a:r>
            <a:r>
              <a:rPr lang="cs-CZ" sz="1200" b="0" i="0" kern="1200" dirty="0" smtClean="0">
                <a:solidFill>
                  <a:schemeClr val="tx1"/>
                </a:solidFill>
                <a:effectLst/>
                <a:latin typeface="+mn-lt"/>
                <a:ea typeface="+mn-ea"/>
                <a:cs typeface="+mn-cs"/>
              </a:rPr>
              <a:t> , dalších částech </a:t>
            </a:r>
            <a:r>
              <a:rPr lang="cs-CZ" sz="1200" b="0" i="0" u="none" strike="noStrike" kern="1200" dirty="0" smtClean="0">
                <a:solidFill>
                  <a:schemeClr val="tx1"/>
                </a:solidFill>
                <a:effectLst/>
                <a:latin typeface="+mn-lt"/>
                <a:ea typeface="+mn-ea"/>
                <a:cs typeface="+mn-cs"/>
                <a:hlinkClick r:id="rId12" tooltip="Severní Afrika"/>
              </a:rPr>
              <a:t>severní Africe</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13" tooltip="Africký roh"/>
              </a:rPr>
              <a:t>Africkém rohu</a:t>
            </a:r>
            <a:r>
              <a:rPr lang="cs-CZ" sz="1200" b="0" i="0" kern="1200" dirty="0" smtClean="0">
                <a:solidFill>
                  <a:schemeClr val="tx1"/>
                </a:solidFill>
                <a:effectLst/>
                <a:latin typeface="+mn-lt"/>
                <a:ea typeface="+mn-ea"/>
                <a:cs typeface="+mn-cs"/>
              </a:rPr>
              <a:t> . Svatební </a:t>
            </a:r>
            <a:r>
              <a:rPr lang="cs-CZ" sz="1200" b="0" i="0" kern="1200" dirty="0" err="1" smtClean="0">
                <a:solidFill>
                  <a:schemeClr val="tx1"/>
                </a:solidFill>
                <a:effectLst/>
                <a:latin typeface="+mn-lt"/>
                <a:ea typeface="+mn-ea"/>
                <a:cs typeface="+mn-cs"/>
              </a:rPr>
              <a:t>henna</a:t>
            </a:r>
            <a:r>
              <a:rPr lang="cs-CZ" sz="1200" b="0" i="0" kern="1200" dirty="0" smtClean="0">
                <a:solidFill>
                  <a:schemeClr val="tx1"/>
                </a:solidFill>
                <a:effectLst/>
                <a:latin typeface="+mn-lt"/>
                <a:ea typeface="+mn-ea"/>
                <a:cs typeface="+mn-cs"/>
              </a:rPr>
              <a:t> noci i nadále důležitým zvykem v mnoha z těchto oblastí, a to zejména u tradičních rodinách.</a:t>
            </a:r>
          </a:p>
          <a:p>
            <a:r>
              <a:rPr lang="cs-CZ" sz="1200" b="0" i="0" kern="1200" dirty="0" smtClean="0">
                <a:solidFill>
                  <a:schemeClr val="tx1"/>
                </a:solidFill>
                <a:effectLst/>
                <a:latin typeface="+mn-lt"/>
                <a:ea typeface="+mn-ea"/>
                <a:cs typeface="+mn-cs"/>
              </a:rPr>
              <a:t>Celek neporušené </a:t>
            </a:r>
            <a:r>
              <a:rPr lang="cs-CZ" sz="1200" b="0" i="0" kern="1200" dirty="0" err="1" smtClean="0">
                <a:solidFill>
                  <a:schemeClr val="tx1"/>
                </a:solidFill>
                <a:effectLst/>
                <a:latin typeface="+mn-lt"/>
                <a:ea typeface="+mn-ea"/>
                <a:cs typeface="+mn-cs"/>
              </a:rPr>
              <a:t>henna</a:t>
            </a:r>
            <a:r>
              <a:rPr lang="cs-CZ" sz="1200" b="0" i="0" kern="1200" dirty="0" smtClean="0">
                <a:solidFill>
                  <a:schemeClr val="tx1"/>
                </a:solidFill>
                <a:effectLst/>
                <a:latin typeface="+mn-lt"/>
                <a:ea typeface="+mn-ea"/>
                <a:cs typeface="+mn-cs"/>
              </a:rPr>
              <a:t> listy nebudou skvrny na kůži. </a:t>
            </a:r>
            <a:r>
              <a:rPr lang="cs-CZ" sz="1200" b="0" i="0" kern="1200" dirty="0" err="1" smtClean="0">
                <a:solidFill>
                  <a:schemeClr val="tx1"/>
                </a:solidFill>
                <a:effectLst/>
                <a:latin typeface="+mn-lt"/>
                <a:ea typeface="+mn-ea"/>
                <a:cs typeface="+mn-cs"/>
              </a:rPr>
              <a:t>Henna</a:t>
            </a:r>
            <a:r>
              <a:rPr lang="cs-CZ" sz="1200" b="0" i="0" kern="1200" dirty="0" smtClean="0">
                <a:solidFill>
                  <a:schemeClr val="tx1"/>
                </a:solidFill>
                <a:effectLst/>
                <a:latin typeface="+mn-lt"/>
                <a:ea typeface="+mn-ea"/>
                <a:cs typeface="+mn-cs"/>
              </a:rPr>
              <a:t> nebude skvrny kůži, dokud </a:t>
            </a:r>
            <a:r>
              <a:rPr lang="cs-CZ" sz="1200" b="0" i="0" u="none" strike="noStrike" kern="1200" dirty="0" err="1" smtClean="0">
                <a:solidFill>
                  <a:schemeClr val="tx1"/>
                </a:solidFill>
                <a:effectLst/>
                <a:latin typeface="+mn-lt"/>
                <a:ea typeface="+mn-ea"/>
                <a:cs typeface="+mn-cs"/>
                <a:hlinkClick r:id="rId14" tooltip="Lawsone"/>
              </a:rPr>
              <a:t>lawsone</a:t>
            </a:r>
            <a:r>
              <a:rPr lang="cs-CZ" sz="1200" b="0" i="0" kern="1200" dirty="0" smtClean="0">
                <a:solidFill>
                  <a:schemeClr val="tx1"/>
                </a:solidFill>
                <a:effectLst/>
                <a:latin typeface="+mn-lt"/>
                <a:ea typeface="+mn-ea"/>
                <a:cs typeface="+mn-cs"/>
              </a:rPr>
              <a:t> molekuly jsou zpřístupněny (propuštěn) od </a:t>
            </a:r>
            <a:r>
              <a:rPr lang="cs-CZ" sz="1200" b="0" i="0" kern="1200" dirty="0" err="1" smtClean="0">
                <a:solidFill>
                  <a:schemeClr val="tx1"/>
                </a:solidFill>
                <a:effectLst/>
                <a:latin typeface="+mn-lt"/>
                <a:ea typeface="+mn-ea"/>
                <a:cs typeface="+mn-cs"/>
              </a:rPr>
              <a:t>henna</a:t>
            </a:r>
            <a:r>
              <a:rPr lang="cs-CZ" sz="1200" b="0" i="0" kern="1200" dirty="0" smtClean="0">
                <a:solidFill>
                  <a:schemeClr val="tx1"/>
                </a:solidFill>
                <a:effectLst/>
                <a:latin typeface="+mn-lt"/>
                <a:ea typeface="+mn-ea"/>
                <a:cs typeface="+mn-cs"/>
              </a:rPr>
              <a:t> listu. Sušené listy hena se skvrny na kůži, jsou-li kaší do pasty. </a:t>
            </a:r>
            <a:r>
              <a:rPr lang="cs-CZ" sz="1200" b="0" i="0" kern="1200" dirty="0" err="1" smtClean="0">
                <a:solidFill>
                  <a:schemeClr val="tx1"/>
                </a:solidFill>
                <a:effectLst/>
                <a:latin typeface="+mn-lt"/>
                <a:ea typeface="+mn-ea"/>
                <a:cs typeface="+mn-cs"/>
              </a:rPr>
              <a:t>Lawsone</a:t>
            </a:r>
            <a:r>
              <a:rPr lang="cs-CZ" sz="1200" b="0" i="0" kern="1200" dirty="0" smtClean="0">
                <a:solidFill>
                  <a:schemeClr val="tx1"/>
                </a:solidFill>
                <a:effectLst/>
                <a:latin typeface="+mn-lt"/>
                <a:ea typeface="+mn-ea"/>
                <a:cs typeface="+mn-cs"/>
              </a:rPr>
              <a:t> postupně migrují z </a:t>
            </a:r>
            <a:r>
              <a:rPr lang="cs-CZ" sz="1200" b="0" i="0" kern="1200" dirty="0" err="1" smtClean="0">
                <a:solidFill>
                  <a:schemeClr val="tx1"/>
                </a:solidFill>
                <a:effectLst/>
                <a:latin typeface="+mn-lt"/>
                <a:ea typeface="+mn-ea"/>
                <a:cs typeface="+mn-cs"/>
              </a:rPr>
              <a:t>henna</a:t>
            </a:r>
            <a:r>
              <a:rPr lang="cs-CZ" sz="1200" b="0" i="0" kern="1200" dirty="0" smtClean="0">
                <a:solidFill>
                  <a:schemeClr val="tx1"/>
                </a:solidFill>
                <a:effectLst/>
                <a:latin typeface="+mn-lt"/>
                <a:ea typeface="+mn-ea"/>
                <a:cs typeface="+mn-cs"/>
              </a:rPr>
              <a:t> pasty do vnější vrstvy kůže a vázat se na </a:t>
            </a:r>
            <a:r>
              <a:rPr lang="cs-CZ" sz="1200" b="0" i="0" u="none" strike="noStrike" kern="1200" dirty="0" smtClean="0">
                <a:solidFill>
                  <a:schemeClr val="tx1"/>
                </a:solidFill>
                <a:effectLst/>
                <a:latin typeface="+mn-lt"/>
                <a:ea typeface="+mn-ea"/>
                <a:cs typeface="+mn-cs"/>
                <a:hlinkClick r:id="rId15" tooltip="Protein"/>
              </a:rPr>
              <a:t>proteiny</a:t>
            </a:r>
            <a:r>
              <a:rPr lang="cs-CZ" sz="1200" b="0" i="0" kern="1200" dirty="0" smtClean="0">
                <a:solidFill>
                  <a:schemeClr val="tx1"/>
                </a:solidFill>
                <a:effectLst/>
                <a:latin typeface="+mn-lt"/>
                <a:ea typeface="+mn-ea"/>
                <a:cs typeface="+mn-cs"/>
              </a:rPr>
              <a:t> v tom, vytváří rychlý skvrnu.</a:t>
            </a:r>
            <a:endParaRPr lang="cs-CZ" dirty="0"/>
          </a:p>
        </p:txBody>
      </p:sp>
      <p:sp>
        <p:nvSpPr>
          <p:cNvPr id="4" name="Zástupný symbol pro číslo snímku 3"/>
          <p:cNvSpPr>
            <a:spLocks noGrp="1"/>
          </p:cNvSpPr>
          <p:nvPr>
            <p:ph type="sldNum" sz="quarter" idx="10"/>
          </p:nvPr>
        </p:nvSpPr>
        <p:spPr/>
        <p:txBody>
          <a:bodyPr/>
          <a:lstStyle/>
          <a:p>
            <a:fld id="{C6FD8AB6-3496-423D-AF6E-2552B9774789}" type="slidenum">
              <a:rPr lang="cs-CZ" smtClean="0"/>
              <a:t>4</a:t>
            </a:fld>
            <a:endParaRPr lang="cs-CZ"/>
          </a:p>
        </p:txBody>
      </p:sp>
    </p:spTree>
    <p:extLst>
      <p:ext uri="{BB962C8B-B14F-4D97-AF65-F5344CB8AC3E}">
        <p14:creationId xmlns:p14="http://schemas.microsoft.com/office/powerpoint/2010/main" val="501432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err="1" smtClean="0">
                <a:solidFill>
                  <a:schemeClr val="tx1"/>
                </a:solidFill>
                <a:effectLst/>
                <a:latin typeface="+mn-lt"/>
                <a:ea typeface="+mn-ea"/>
                <a:cs typeface="+mn-cs"/>
              </a:rPr>
              <a:t>Scheele</a:t>
            </a:r>
            <a:r>
              <a:rPr lang="cs-CZ" sz="1200" b="0" i="0" kern="1200" dirty="0" smtClean="0">
                <a:solidFill>
                  <a:schemeClr val="tx1"/>
                </a:solidFill>
                <a:effectLst/>
                <a:latin typeface="+mn-lt"/>
                <a:ea typeface="+mn-ea"/>
                <a:cs typeface="+mn-cs"/>
              </a:rPr>
              <a:t> pracoval jako farmakolog ve </a:t>
            </a:r>
            <a:r>
              <a:rPr lang="cs-CZ" sz="1200" b="0" i="0" u="none" strike="noStrike" kern="1200" dirty="0" smtClean="0">
                <a:solidFill>
                  <a:schemeClr val="tx1"/>
                </a:solidFill>
                <a:effectLst/>
                <a:latin typeface="+mn-lt"/>
                <a:ea typeface="+mn-ea"/>
                <a:cs typeface="+mn-cs"/>
                <a:hlinkClick r:id="rId3" tooltip="Stockholm"/>
              </a:rPr>
              <a:t>Stockholmu</a:t>
            </a:r>
            <a:r>
              <a:rPr lang="cs-CZ" sz="1200" b="0" i="0" kern="1200" dirty="0" smtClean="0">
                <a:solidFill>
                  <a:schemeClr val="tx1"/>
                </a:solidFill>
                <a:effectLst/>
                <a:latin typeface="+mn-lt"/>
                <a:ea typeface="+mn-ea"/>
                <a:cs typeface="+mn-cs"/>
              </a:rPr>
              <a:t>, v </a:t>
            </a:r>
            <a:r>
              <a:rPr lang="cs-CZ" sz="1200" b="0" i="0" u="none" strike="noStrike" kern="1200" dirty="0" smtClean="0">
                <a:solidFill>
                  <a:schemeClr val="tx1"/>
                </a:solidFill>
                <a:effectLst/>
                <a:latin typeface="+mn-lt"/>
                <a:ea typeface="+mn-ea"/>
                <a:cs typeface="+mn-cs"/>
                <a:hlinkClick r:id="rId4" tooltip="Uppsala"/>
              </a:rPr>
              <a:t>Uppsale</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5" tooltip="1770"/>
              </a:rPr>
              <a:t>1770</a:t>
            </a:r>
            <a:r>
              <a:rPr lang="cs-CZ" sz="1200" b="0" i="0" kern="1200" dirty="0" smtClean="0">
                <a:solidFill>
                  <a:schemeClr val="tx1"/>
                </a:solidFill>
                <a:effectLst/>
                <a:latin typeface="+mn-lt"/>
                <a:ea typeface="+mn-ea"/>
                <a:cs typeface="+mn-cs"/>
              </a:rPr>
              <a:t>-</a:t>
            </a:r>
            <a:r>
              <a:rPr lang="cs-CZ" sz="1200" b="0" i="0" u="none" strike="noStrike" kern="1200" dirty="0" smtClean="0">
                <a:solidFill>
                  <a:schemeClr val="tx1"/>
                </a:solidFill>
                <a:effectLst/>
                <a:latin typeface="+mn-lt"/>
                <a:ea typeface="+mn-ea"/>
                <a:cs typeface="+mn-cs"/>
                <a:hlinkClick r:id="rId6" tooltip="1775"/>
              </a:rPr>
              <a:t>1775</a:t>
            </a:r>
            <a:r>
              <a:rPr lang="cs-CZ" sz="1200" b="0" i="0" kern="1200" dirty="0" smtClean="0">
                <a:solidFill>
                  <a:schemeClr val="tx1"/>
                </a:solidFill>
                <a:effectLst/>
                <a:latin typeface="+mn-lt"/>
                <a:ea typeface="+mn-ea"/>
                <a:cs typeface="+mn-cs"/>
              </a:rPr>
              <a:t>) a později v </a:t>
            </a:r>
            <a:r>
              <a:rPr lang="cs-CZ" sz="1200" b="0" i="0" u="none" strike="noStrike" kern="1200" dirty="0" err="1" smtClean="0">
                <a:solidFill>
                  <a:schemeClr val="tx1"/>
                </a:solidFill>
                <a:effectLst/>
                <a:latin typeface="+mn-lt"/>
                <a:ea typeface="+mn-ea"/>
                <a:cs typeface="+mn-cs"/>
                <a:hlinkClick r:id="rId7" tooltip="Köping (stránka neexistuje)"/>
              </a:rPr>
              <a:t>Köpingu</a:t>
            </a:r>
            <a:r>
              <a:rPr lang="cs-CZ" sz="1200" b="0" i="0" kern="1200" dirty="0" smtClean="0">
                <a:solidFill>
                  <a:schemeClr val="tx1"/>
                </a:solidFill>
                <a:effectLst/>
                <a:latin typeface="+mn-lt"/>
                <a:ea typeface="+mn-ea"/>
                <a:cs typeface="+mn-cs"/>
              </a:rPr>
              <a:t>. V roce </a:t>
            </a:r>
            <a:r>
              <a:rPr lang="cs-CZ" sz="1200" b="0" i="0" u="none" strike="noStrike" kern="1200" dirty="0" smtClean="0">
                <a:solidFill>
                  <a:schemeClr val="tx1"/>
                </a:solidFill>
                <a:effectLst/>
                <a:latin typeface="+mn-lt"/>
                <a:ea typeface="+mn-ea"/>
                <a:cs typeface="+mn-cs"/>
                <a:hlinkClick r:id="rId8" tooltip="1772"/>
              </a:rPr>
              <a:t>1772</a:t>
            </a:r>
            <a:r>
              <a:rPr lang="cs-CZ" sz="1200" b="0" i="0" kern="1200" dirty="0" smtClean="0">
                <a:solidFill>
                  <a:schemeClr val="tx1"/>
                </a:solidFill>
                <a:effectLst/>
                <a:latin typeface="+mn-lt"/>
                <a:ea typeface="+mn-ea"/>
                <a:cs typeface="+mn-cs"/>
              </a:rPr>
              <a:t> objevil </a:t>
            </a:r>
            <a:r>
              <a:rPr lang="cs-CZ" sz="1200" b="0" i="0" u="none" strike="noStrike" kern="1200" dirty="0" smtClean="0">
                <a:solidFill>
                  <a:schemeClr val="tx1"/>
                </a:solidFill>
                <a:effectLst/>
                <a:latin typeface="+mn-lt"/>
                <a:ea typeface="+mn-ea"/>
                <a:cs typeface="+mn-cs"/>
                <a:hlinkClick r:id="rId9" tooltip="Kyslík"/>
              </a:rPr>
              <a:t>kyslík</a:t>
            </a:r>
            <a:r>
              <a:rPr lang="cs-CZ" sz="1200" b="0" i="0" kern="1200" dirty="0" smtClean="0">
                <a:solidFill>
                  <a:schemeClr val="tx1"/>
                </a:solidFill>
                <a:effectLst/>
                <a:latin typeface="+mn-lt"/>
                <a:ea typeface="+mn-ea"/>
                <a:cs typeface="+mn-cs"/>
              </a:rPr>
              <a:t>, roku </a:t>
            </a:r>
            <a:r>
              <a:rPr lang="cs-CZ" sz="1200" b="0" i="0" u="none" strike="noStrike" kern="1200" dirty="0" smtClean="0">
                <a:solidFill>
                  <a:schemeClr val="tx1"/>
                </a:solidFill>
                <a:effectLst/>
                <a:latin typeface="+mn-lt"/>
                <a:ea typeface="+mn-ea"/>
                <a:cs typeface="+mn-cs"/>
                <a:hlinkClick r:id="rId10" tooltip="1773"/>
              </a:rPr>
              <a:t>1773</a:t>
            </a:r>
            <a:r>
              <a:rPr lang="cs-CZ" sz="1200" b="0" i="0" kern="1200" dirty="0" smtClean="0">
                <a:solidFill>
                  <a:schemeClr val="tx1"/>
                </a:solidFill>
                <a:effectLst/>
                <a:latin typeface="+mn-lt"/>
                <a:ea typeface="+mn-ea"/>
                <a:cs typeface="+mn-cs"/>
              </a:rPr>
              <a:t> pak </a:t>
            </a:r>
            <a:r>
              <a:rPr lang="cs-CZ" sz="1200" b="0" i="0" u="none" strike="noStrike" kern="1200" dirty="0" smtClean="0">
                <a:solidFill>
                  <a:schemeClr val="tx1"/>
                </a:solidFill>
                <a:effectLst/>
                <a:latin typeface="+mn-lt"/>
                <a:ea typeface="+mn-ea"/>
                <a:cs typeface="+mn-cs"/>
                <a:hlinkClick r:id="rId11" tooltip="Dusík"/>
              </a:rPr>
              <a:t>dusík</a:t>
            </a:r>
            <a:r>
              <a:rPr lang="cs-CZ" sz="1200" b="0" i="0" kern="1200" dirty="0" smtClean="0">
                <a:solidFill>
                  <a:schemeClr val="tx1"/>
                </a:solidFill>
                <a:effectLst/>
                <a:latin typeface="+mn-lt"/>
                <a:ea typeface="+mn-ea"/>
                <a:cs typeface="+mn-cs"/>
              </a:rPr>
              <a:t> (kyslík objevil roku </a:t>
            </a:r>
            <a:r>
              <a:rPr lang="cs-CZ" sz="1200" b="0" i="0" u="none" strike="noStrike" kern="1200" dirty="0" smtClean="0">
                <a:solidFill>
                  <a:schemeClr val="tx1"/>
                </a:solidFill>
                <a:effectLst/>
                <a:latin typeface="+mn-lt"/>
                <a:ea typeface="+mn-ea"/>
                <a:cs typeface="+mn-cs"/>
                <a:hlinkClick r:id="rId12" tooltip="1774"/>
              </a:rPr>
              <a:t>1774</a:t>
            </a:r>
            <a:r>
              <a:rPr lang="cs-CZ" sz="1200" b="0" i="0" kern="1200" dirty="0" smtClean="0">
                <a:solidFill>
                  <a:schemeClr val="tx1"/>
                </a:solidFill>
                <a:effectLst/>
                <a:latin typeface="+mn-lt"/>
                <a:ea typeface="+mn-ea"/>
                <a:cs typeface="+mn-cs"/>
              </a:rPr>
              <a:t> ještě </a:t>
            </a:r>
            <a:r>
              <a:rPr lang="cs-CZ" sz="1200" b="0" i="0" u="none" strike="noStrike" kern="1200" dirty="0" smtClean="0">
                <a:solidFill>
                  <a:schemeClr val="tx1"/>
                </a:solidFill>
                <a:effectLst/>
                <a:latin typeface="+mn-lt"/>
                <a:ea typeface="+mn-ea"/>
                <a:cs typeface="+mn-cs"/>
                <a:hlinkClick r:id="rId13" tooltip="Joseph Priestley"/>
              </a:rPr>
              <a:t>Joseph </a:t>
            </a:r>
            <a:r>
              <a:rPr lang="cs-CZ" sz="1200" b="0" i="0" u="none" strike="noStrike" kern="1200" dirty="0" err="1" smtClean="0">
                <a:solidFill>
                  <a:schemeClr val="tx1"/>
                </a:solidFill>
                <a:effectLst/>
                <a:latin typeface="+mn-lt"/>
                <a:ea typeface="+mn-ea"/>
                <a:cs typeface="+mn-cs"/>
                <a:hlinkClick r:id="rId13" tooltip="Joseph Priestley"/>
              </a:rPr>
              <a:t>Priestley</a:t>
            </a:r>
            <a:r>
              <a:rPr lang="cs-CZ" sz="1200" b="0" i="0" kern="1200" dirty="0" smtClean="0">
                <a:solidFill>
                  <a:schemeClr val="tx1"/>
                </a:solidFill>
                <a:effectLst/>
                <a:latin typeface="+mn-lt"/>
                <a:ea typeface="+mn-ea"/>
                <a:cs typeface="+mn-cs"/>
              </a:rPr>
              <a:t>). Své objevy publikoval ve své jediné knize, </a:t>
            </a:r>
            <a:r>
              <a:rPr lang="cs-CZ" sz="1200" b="0" i="1" kern="1200" dirty="0" err="1" smtClean="0">
                <a:solidFill>
                  <a:schemeClr val="tx1"/>
                </a:solidFill>
                <a:effectLst/>
                <a:latin typeface="+mn-lt"/>
                <a:ea typeface="+mn-ea"/>
                <a:cs typeface="+mn-cs"/>
              </a:rPr>
              <a:t>Chemische</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Abhandlung</a:t>
            </a:r>
            <a:r>
              <a:rPr lang="cs-CZ" sz="1200" b="0" i="1" kern="1200" dirty="0" smtClean="0">
                <a:solidFill>
                  <a:schemeClr val="tx1"/>
                </a:solidFill>
                <a:effectLst/>
                <a:latin typeface="+mn-lt"/>
                <a:ea typeface="+mn-ea"/>
                <a:cs typeface="+mn-cs"/>
              </a:rPr>
              <a:t> von der Luft </a:t>
            </a:r>
            <a:r>
              <a:rPr lang="cs-CZ" sz="1200" b="0" i="1" kern="1200" dirty="0" err="1" smtClean="0">
                <a:solidFill>
                  <a:schemeClr val="tx1"/>
                </a:solidFill>
                <a:effectLst/>
                <a:latin typeface="+mn-lt"/>
                <a:ea typeface="+mn-ea"/>
                <a:cs typeface="+mn-cs"/>
              </a:rPr>
              <a:t>und</a:t>
            </a:r>
            <a:r>
              <a:rPr lang="cs-CZ" sz="1200" b="0" i="1" kern="1200" dirty="0" smtClean="0">
                <a:solidFill>
                  <a:schemeClr val="tx1"/>
                </a:solidFill>
                <a:effectLst/>
                <a:latin typeface="+mn-lt"/>
                <a:ea typeface="+mn-ea"/>
                <a:cs typeface="+mn-cs"/>
              </a:rPr>
              <a:t> dem </a:t>
            </a:r>
            <a:r>
              <a:rPr lang="cs-CZ" sz="1200" b="0" i="1" kern="1200" dirty="0" err="1" smtClean="0">
                <a:solidFill>
                  <a:schemeClr val="tx1"/>
                </a:solidFill>
                <a:effectLst/>
                <a:latin typeface="+mn-lt"/>
                <a:ea typeface="+mn-ea"/>
                <a:cs typeface="+mn-cs"/>
              </a:rPr>
              <a:t>Feuer</a:t>
            </a:r>
            <a:r>
              <a:rPr lang="cs-CZ" sz="1200" b="0" i="0" kern="1200" dirty="0" smtClean="0">
                <a:solidFill>
                  <a:schemeClr val="tx1"/>
                </a:solidFill>
                <a:effectLst/>
                <a:latin typeface="+mn-lt"/>
                <a:ea typeface="+mn-ea"/>
                <a:cs typeface="+mn-cs"/>
              </a:rPr>
              <a:t> (Chemické pojednání o vzduchu a ohni) vydané roku </a:t>
            </a:r>
            <a:r>
              <a:rPr lang="cs-CZ" sz="1200" b="0" i="0" u="none" strike="noStrike" kern="1200" dirty="0" smtClean="0">
                <a:solidFill>
                  <a:schemeClr val="tx1"/>
                </a:solidFill>
                <a:effectLst/>
                <a:latin typeface="+mn-lt"/>
                <a:ea typeface="+mn-ea"/>
                <a:cs typeface="+mn-cs"/>
                <a:hlinkClick r:id="rId14" tooltip="1777"/>
              </a:rPr>
              <a:t>1777</a:t>
            </a:r>
            <a:r>
              <a:rPr lang="cs-CZ" sz="1200" b="0" i="0" kern="1200" dirty="0" smtClean="0">
                <a:solidFill>
                  <a:schemeClr val="tx1"/>
                </a:solidFill>
                <a:effectLst/>
                <a:latin typeface="+mn-lt"/>
                <a:ea typeface="+mn-ea"/>
                <a:cs typeface="+mn-cs"/>
              </a:rPr>
              <a:t>. V ní vysvětlil mj. pojmy </a:t>
            </a:r>
            <a:r>
              <a:rPr lang="cs-CZ" sz="1200" b="0" i="0" u="none" strike="noStrike" kern="1200" dirty="0" smtClean="0">
                <a:solidFill>
                  <a:schemeClr val="tx1"/>
                </a:solidFill>
                <a:effectLst/>
                <a:latin typeface="+mn-lt"/>
                <a:ea typeface="+mn-ea"/>
                <a:cs typeface="+mn-cs"/>
                <a:hlinkClick r:id="rId15" tooltip="Šíření tepla"/>
              </a:rPr>
              <a:t>šíření tepla</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16" tooltip="Sálání"/>
              </a:rPr>
              <a:t>tepelné záření</a:t>
            </a:r>
            <a:r>
              <a:rPr lang="cs-CZ" sz="1200" b="0" i="0" kern="1200" dirty="0" smtClean="0">
                <a:solidFill>
                  <a:schemeClr val="tx1"/>
                </a:solidFill>
                <a:effectLst/>
                <a:latin typeface="+mn-lt"/>
                <a:ea typeface="+mn-ea"/>
                <a:cs typeface="+mn-cs"/>
              </a:rPr>
              <a:t>. Objevil také černání chloridu stříbrného UV paprsky, což byl důležitý moment pro </a:t>
            </a:r>
            <a:r>
              <a:rPr lang="cs-CZ" sz="1200" b="0" i="0" u="none" strike="noStrike" kern="1200" dirty="0" smtClean="0">
                <a:solidFill>
                  <a:schemeClr val="tx1"/>
                </a:solidFill>
                <a:effectLst/>
                <a:latin typeface="+mn-lt"/>
                <a:ea typeface="+mn-ea"/>
                <a:cs typeface="+mn-cs"/>
                <a:hlinkClick r:id="rId17" tooltip="Fotografie"/>
              </a:rPr>
              <a:t>fotografii</a:t>
            </a:r>
            <a:r>
              <a:rPr lang="cs-CZ" sz="1200" b="0" i="0" kern="1200" dirty="0" smtClean="0">
                <a:solidFill>
                  <a:schemeClr val="tx1"/>
                </a:solidFill>
                <a:effectLst/>
                <a:latin typeface="+mn-lt"/>
                <a:ea typeface="+mn-ea"/>
                <a:cs typeface="+mn-cs"/>
              </a:rPr>
              <a:t>.</a:t>
            </a:r>
          </a:p>
          <a:p>
            <a:r>
              <a:rPr lang="cs-CZ" sz="1200" b="0" i="0" kern="1200" dirty="0" err="1" smtClean="0">
                <a:solidFill>
                  <a:schemeClr val="tx1"/>
                </a:solidFill>
                <a:effectLst/>
                <a:latin typeface="+mn-lt"/>
                <a:ea typeface="+mn-ea"/>
                <a:cs typeface="+mn-cs"/>
              </a:rPr>
              <a:t>Scheele</a:t>
            </a:r>
            <a:r>
              <a:rPr lang="cs-CZ" sz="1200" b="0" i="0" kern="1200" dirty="0" smtClean="0">
                <a:solidFill>
                  <a:schemeClr val="tx1"/>
                </a:solidFill>
                <a:effectLst/>
                <a:latin typeface="+mn-lt"/>
                <a:ea typeface="+mn-ea"/>
                <a:cs typeface="+mn-cs"/>
              </a:rPr>
              <a:t> objevil také další </a:t>
            </a:r>
            <a:r>
              <a:rPr lang="cs-CZ" sz="1200" b="0" i="0" u="none" strike="noStrike" kern="1200" dirty="0" smtClean="0">
                <a:solidFill>
                  <a:schemeClr val="tx1"/>
                </a:solidFill>
                <a:effectLst/>
                <a:latin typeface="+mn-lt"/>
                <a:ea typeface="+mn-ea"/>
                <a:cs typeface="+mn-cs"/>
                <a:hlinkClick r:id="rId18" tooltip="Chemický prvek"/>
              </a:rPr>
              <a:t>chemické prvky</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19" tooltip="Baryum"/>
              </a:rPr>
              <a:t>baryum</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12" tooltip="1774"/>
              </a:rPr>
              <a:t>1774</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20" tooltip="Chlor"/>
              </a:rPr>
              <a:t>chlór</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12" tooltip="1774"/>
              </a:rPr>
              <a:t>1774</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21" tooltip="Mangan"/>
              </a:rPr>
              <a:t>mangan</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12" tooltip="1774"/>
              </a:rPr>
              <a:t>1774</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22" tooltip="Molybden"/>
              </a:rPr>
              <a:t>molybden</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23" tooltip="1778"/>
              </a:rPr>
              <a:t>1778</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24" tooltip="Wolfram"/>
              </a:rPr>
              <a:t>wolfram</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25" tooltip="1781"/>
              </a:rPr>
              <a:t>1781</a:t>
            </a:r>
            <a:r>
              <a:rPr lang="cs-CZ" sz="1200" b="0" i="0" kern="1200" dirty="0" smtClean="0">
                <a:solidFill>
                  <a:schemeClr val="tx1"/>
                </a:solidFill>
                <a:effectLst/>
                <a:latin typeface="+mn-lt"/>
                <a:ea typeface="+mn-ea"/>
                <a:cs typeface="+mn-cs"/>
              </a:rPr>
              <a:t>) a dále několik chemických sloučenin – </a:t>
            </a:r>
            <a:r>
              <a:rPr lang="cs-CZ" sz="1200" b="0" i="0" u="none" strike="noStrike" kern="1200" dirty="0" smtClean="0">
                <a:solidFill>
                  <a:schemeClr val="tx1"/>
                </a:solidFill>
                <a:effectLst/>
                <a:latin typeface="+mn-lt"/>
                <a:ea typeface="+mn-ea"/>
                <a:cs typeface="+mn-cs"/>
                <a:hlinkClick r:id="rId26" tooltip="Kyselina citrónová"/>
              </a:rPr>
              <a:t>kyselinu citrónovou</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27" tooltip="Glycerol"/>
              </a:rPr>
              <a:t>glycerol</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28" tooltip="Kyanovodík"/>
              </a:rPr>
              <a:t>kyanovodík</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29" tooltip="Fluorovodík"/>
              </a:rPr>
              <a:t>fluorovodík</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30" tooltip="Sulfan"/>
              </a:rPr>
              <a:t>sirovodík</a:t>
            </a:r>
            <a:r>
              <a:rPr lang="cs-CZ" sz="1200" b="0" i="0" kern="1200" dirty="0" smtClean="0">
                <a:solidFill>
                  <a:schemeClr val="tx1"/>
                </a:solidFill>
                <a:effectLst/>
                <a:latin typeface="+mn-lt"/>
                <a:ea typeface="+mn-ea"/>
                <a:cs typeface="+mn-cs"/>
              </a:rPr>
              <a:t>. Mimo jiné objevil proces podobný </a:t>
            </a:r>
            <a:r>
              <a:rPr lang="cs-CZ" sz="1200" b="0" i="0" u="none" strike="noStrike" kern="1200" dirty="0" smtClean="0">
                <a:solidFill>
                  <a:schemeClr val="tx1"/>
                </a:solidFill>
                <a:effectLst/>
                <a:latin typeface="+mn-lt"/>
                <a:ea typeface="+mn-ea"/>
                <a:cs typeface="+mn-cs"/>
                <a:hlinkClick r:id="rId31" tooltip="Pasterizace"/>
              </a:rPr>
              <a:t>pasterizaci</a:t>
            </a:r>
            <a:r>
              <a:rPr lang="cs-CZ" sz="1200" b="0" i="0" kern="1200" dirty="0" smtClean="0">
                <a:solidFill>
                  <a:schemeClr val="tx1"/>
                </a:solidFill>
                <a:effectLst/>
                <a:latin typeface="+mn-lt"/>
                <a:ea typeface="+mn-ea"/>
                <a:cs typeface="+mn-cs"/>
              </a:rPr>
              <a:t>.</a:t>
            </a:r>
          </a:p>
          <a:p>
            <a:r>
              <a:rPr lang="cs-CZ" sz="1200" b="0" i="0" kern="1200" dirty="0" err="1" smtClean="0">
                <a:solidFill>
                  <a:schemeClr val="tx1"/>
                </a:solidFill>
                <a:effectLst/>
                <a:latin typeface="+mn-lt"/>
                <a:ea typeface="+mn-ea"/>
                <a:cs typeface="+mn-cs"/>
              </a:rPr>
              <a:t>Scheele</a:t>
            </a:r>
            <a:r>
              <a:rPr lang="cs-CZ" sz="1200" b="0" i="0" kern="1200" dirty="0" smtClean="0">
                <a:solidFill>
                  <a:schemeClr val="tx1"/>
                </a:solidFill>
                <a:effectLst/>
                <a:latin typeface="+mn-lt"/>
                <a:ea typeface="+mn-ea"/>
                <a:cs typeface="+mn-cs"/>
              </a:rPr>
              <a:t> často pracoval ve ztížených podmínkách a v nebezpečných situacích. Jedním z jeho zlozvyků bylo ochutnávat chemikálie, které objevil. Zemřel předčasnou smrtí; posmrtné symptomy byly podobné otravě </a:t>
            </a:r>
            <a:r>
              <a:rPr lang="cs-CZ" sz="1200" b="0" i="0" u="none" strike="noStrike" kern="1200" dirty="0" smtClean="0">
                <a:solidFill>
                  <a:schemeClr val="tx1"/>
                </a:solidFill>
                <a:effectLst/>
                <a:latin typeface="+mn-lt"/>
                <a:ea typeface="+mn-ea"/>
                <a:cs typeface="+mn-cs"/>
                <a:hlinkClick r:id="rId32" tooltip="Rtuť"/>
              </a:rPr>
              <a:t>rtutí</a:t>
            </a:r>
            <a:r>
              <a:rPr lang="cs-CZ" sz="1200" b="0" i="0" kern="1200" dirty="0" smtClean="0">
                <a:solidFill>
                  <a:schemeClr val="tx1"/>
                </a:solidFill>
                <a:effectLst/>
                <a:latin typeface="+mn-lt"/>
                <a:ea typeface="+mn-ea"/>
                <a:cs typeface="+mn-cs"/>
              </a:rPr>
              <a:t>.</a:t>
            </a:r>
          </a:p>
          <a:p>
            <a:endParaRPr lang="cs-CZ" dirty="0"/>
          </a:p>
        </p:txBody>
      </p:sp>
      <p:sp>
        <p:nvSpPr>
          <p:cNvPr id="4" name="Zástupný symbol pro číslo snímku 3"/>
          <p:cNvSpPr>
            <a:spLocks noGrp="1"/>
          </p:cNvSpPr>
          <p:nvPr>
            <p:ph type="sldNum" sz="quarter" idx="10"/>
          </p:nvPr>
        </p:nvSpPr>
        <p:spPr/>
        <p:txBody>
          <a:bodyPr/>
          <a:lstStyle/>
          <a:p>
            <a:fld id="{C6FD8AB6-3496-423D-AF6E-2552B9774789}" type="slidenum">
              <a:rPr lang="cs-CZ" smtClean="0"/>
              <a:t>5</a:t>
            </a:fld>
            <a:endParaRPr lang="cs-CZ"/>
          </a:p>
        </p:txBody>
      </p:sp>
    </p:spTree>
    <p:extLst>
      <p:ext uri="{BB962C8B-B14F-4D97-AF65-F5344CB8AC3E}">
        <p14:creationId xmlns:p14="http://schemas.microsoft.com/office/powerpoint/2010/main" val="4001399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Narodil se v Paříži jako syn bohatého právníka. Již v devíti letech studoval na prestižní </a:t>
            </a:r>
            <a:r>
              <a:rPr lang="cs-CZ" dirty="0" err="1">
                <a:hlinkClick r:id="rId3" tooltip="Collège des Quatre-Nations"/>
              </a:rPr>
              <a:t>Collége</a:t>
            </a:r>
            <a:r>
              <a:rPr lang="cs-CZ" dirty="0">
                <a:hlinkClick r:id="rId3" tooltip="Collège des Quatre-Nations"/>
              </a:rPr>
              <a:t> </a:t>
            </a:r>
            <a:r>
              <a:rPr lang="cs-CZ" dirty="0" err="1">
                <a:hlinkClick r:id="rId3" tooltip="Collège des Quatre-Nations"/>
              </a:rPr>
              <a:t>Mazarin</a:t>
            </a:r>
            <a:r>
              <a:rPr lang="cs-CZ" dirty="0"/>
              <a:t>. Jeho zájem v učení upoutala především </a:t>
            </a:r>
            <a:r>
              <a:rPr lang="cs-CZ" dirty="0">
                <a:hlinkClick r:id="rId4" tooltip="Matematika"/>
              </a:rPr>
              <a:t>matematika</a:t>
            </a:r>
            <a:r>
              <a:rPr lang="cs-CZ" dirty="0"/>
              <a:t>, </a:t>
            </a:r>
            <a:r>
              <a:rPr lang="cs-CZ" dirty="0">
                <a:hlinkClick r:id="rId5" tooltip="Chemie"/>
              </a:rPr>
              <a:t>chemie</a:t>
            </a:r>
            <a:r>
              <a:rPr lang="cs-CZ" dirty="0"/>
              <a:t> a </a:t>
            </a:r>
            <a:r>
              <a:rPr lang="cs-CZ" dirty="0">
                <a:hlinkClick r:id="rId6" tooltip="Fyzika"/>
              </a:rPr>
              <a:t>fyzika</a:t>
            </a:r>
            <a:r>
              <a:rPr lang="cs-CZ" dirty="0"/>
              <a:t>. Byl to mimořádně pilný, energický a ctižádostivý člověk. Tyto vlastnosti mu také dopomohly k tomu, aby se stal ředitelem </a:t>
            </a:r>
            <a:r>
              <a:rPr lang="cs-CZ" dirty="0">
                <a:hlinkClick r:id="rId7" tooltip="Akademie věd (Francie) (stránka neexistuje)"/>
              </a:rPr>
              <a:t>Akademie věd</a:t>
            </a:r>
            <a:r>
              <a:rPr lang="cs-CZ" dirty="0"/>
              <a:t>. Jako jeden z prvních zavedl do chemické analýzy váhy, a tím vytvořil základy moderní chemie. Roku 1765 podal akademii práci </a:t>
            </a:r>
            <a:r>
              <a:rPr lang="cs-CZ" i="1" dirty="0"/>
              <a:t>O různých druzích sádry</a:t>
            </a:r>
            <a:r>
              <a:rPr lang="cs-CZ" dirty="0"/>
              <a:t>, v níž jako prvý vysvětlil příčinu tvrdnutí pálené sádry s vodou.</a:t>
            </a:r>
            <a:r>
              <a:rPr lang="cs-CZ" baseline="30000" dirty="0">
                <a:hlinkClick r:id="rId8"/>
              </a:rPr>
              <a:t>[1]</a:t>
            </a:r>
            <a:r>
              <a:rPr lang="cs-CZ" dirty="0"/>
              <a:t> Za tuto práci obdržel zlatou medaili Akademie věd.</a:t>
            </a:r>
            <a:r>
              <a:rPr lang="cs-CZ" baseline="30000" dirty="0">
                <a:hlinkClick r:id="rId9"/>
              </a:rPr>
              <a:t>[2]</a:t>
            </a:r>
            <a:r>
              <a:rPr lang="cs-CZ" dirty="0"/>
              <a:t> Roku 1774 zformuloval zákon o zachování hmoty a definitivně vyvrátil teorii </a:t>
            </a:r>
            <a:r>
              <a:rPr lang="cs-CZ" dirty="0">
                <a:hlinkClick r:id="rId10" tooltip="Flogiston"/>
              </a:rPr>
              <a:t>flogistonu</a:t>
            </a:r>
            <a:r>
              <a:rPr lang="cs-CZ" dirty="0"/>
              <a:t>. Roku 1787 vydal spis o chemickém názvosloví a v roce 1789 publikoval </a:t>
            </a:r>
            <a:r>
              <a:rPr lang="cs-CZ" i="1" dirty="0"/>
              <a:t>Pojednání o základech chemie</a:t>
            </a:r>
            <a:r>
              <a:rPr lang="cs-CZ" dirty="0"/>
              <a:t>.</a:t>
            </a:r>
          </a:p>
          <a:p>
            <a:r>
              <a:rPr lang="cs-CZ" dirty="0"/>
              <a:t>Roku 1771 se oženil se svou čtrnáctiletou asistentkou. Jejich manželství bylo šťastné i přesto, že bylo bezdětné. Když vypukla </a:t>
            </a:r>
            <a:r>
              <a:rPr lang="cs-CZ" dirty="0">
                <a:hlinkClick r:id="rId11" tooltip="Velká francouzská revoluce"/>
              </a:rPr>
              <a:t>Velká francouzská revoluce</a:t>
            </a:r>
            <a:r>
              <a:rPr lang="cs-CZ" dirty="0"/>
              <a:t>, </a:t>
            </a:r>
            <a:r>
              <a:rPr lang="cs-CZ" dirty="0" err="1"/>
              <a:t>Lavoisier</a:t>
            </a:r>
            <a:r>
              <a:rPr lang="cs-CZ" dirty="0"/>
              <a:t> byl zatčen a 8. května 1794 pod </a:t>
            </a:r>
            <a:r>
              <a:rPr lang="cs-CZ" dirty="0">
                <a:hlinkClick r:id="rId12" tooltip="Gilotina"/>
              </a:rPr>
              <a:t>gilotinou</a:t>
            </a:r>
            <a:r>
              <a:rPr lang="cs-CZ" dirty="0"/>
              <a:t> popraven.</a:t>
            </a:r>
          </a:p>
          <a:p>
            <a:r>
              <a:rPr lang="cs-CZ" sz="1200" b="0" i="0" kern="1200" dirty="0" smtClean="0">
                <a:solidFill>
                  <a:schemeClr val="tx1"/>
                </a:solidFill>
                <a:effectLst/>
                <a:latin typeface="+mn-lt"/>
                <a:ea typeface="+mn-ea"/>
                <a:cs typeface="+mn-cs"/>
              </a:rPr>
              <a:t>Je zakladatelem </a:t>
            </a:r>
            <a:r>
              <a:rPr lang="cs-CZ" sz="1200" b="0" i="0" u="none" strike="noStrike" kern="1200" dirty="0" smtClean="0">
                <a:solidFill>
                  <a:schemeClr val="tx1"/>
                </a:solidFill>
                <a:effectLst/>
                <a:latin typeface="+mn-lt"/>
                <a:ea typeface="+mn-ea"/>
                <a:cs typeface="+mn-cs"/>
                <a:hlinkClick r:id="rId13" tooltip="Kalorimetrie"/>
              </a:rPr>
              <a:t>kalorimetrie</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14" tooltip="Termochemie"/>
              </a:rPr>
              <a:t>termochemie</a:t>
            </a:r>
            <a:r>
              <a:rPr lang="cs-CZ" sz="1200" b="0" i="0" kern="1200" dirty="0" smtClean="0">
                <a:solidFill>
                  <a:schemeClr val="tx1"/>
                </a:solidFill>
                <a:effectLst/>
                <a:latin typeface="+mn-lt"/>
                <a:ea typeface="+mn-ea"/>
                <a:cs typeface="+mn-cs"/>
              </a:rPr>
              <a:t> a často se označuje za otce moderní </a:t>
            </a:r>
            <a:r>
              <a:rPr lang="cs-CZ" sz="1200" b="0" i="0" u="none" strike="noStrike" kern="1200" dirty="0" smtClean="0">
                <a:solidFill>
                  <a:schemeClr val="tx1"/>
                </a:solidFill>
                <a:effectLst/>
                <a:latin typeface="+mn-lt"/>
                <a:ea typeface="+mn-ea"/>
                <a:cs typeface="+mn-cs"/>
                <a:hlinkClick r:id="rId5" tooltip="Chemie"/>
              </a:rPr>
              <a:t>chemie</a:t>
            </a:r>
            <a:r>
              <a:rPr lang="cs-CZ" sz="1200" b="0" i="0" kern="1200" dirty="0" smtClean="0">
                <a:solidFill>
                  <a:schemeClr val="tx1"/>
                </a:solidFill>
                <a:effectLst/>
                <a:latin typeface="+mn-lt"/>
                <a:ea typeface="+mn-ea"/>
                <a:cs typeface="+mn-cs"/>
              </a:rPr>
              <a:t>. Vytvořil chemickou terminologii a nezávisle na </a:t>
            </a:r>
            <a:r>
              <a:rPr lang="cs-CZ" sz="1200" b="0" i="0" u="none" strike="noStrike" kern="1200" dirty="0" smtClean="0">
                <a:solidFill>
                  <a:schemeClr val="tx1"/>
                </a:solidFill>
                <a:effectLst/>
                <a:latin typeface="+mn-lt"/>
                <a:ea typeface="+mn-ea"/>
                <a:cs typeface="+mn-cs"/>
                <a:hlinkClick r:id="rId15" tooltip="Michail Vasiljevič Lomonosov"/>
              </a:rPr>
              <a:t>Michailu Lomonosovovi</a:t>
            </a:r>
            <a:r>
              <a:rPr lang="cs-CZ" sz="1200" b="0" i="0" kern="1200" dirty="0" smtClean="0">
                <a:solidFill>
                  <a:schemeClr val="tx1"/>
                </a:solidFill>
                <a:effectLst/>
                <a:latin typeface="+mn-lt"/>
                <a:ea typeface="+mn-ea"/>
                <a:cs typeface="+mn-cs"/>
              </a:rPr>
              <a:t> zformuloval </a:t>
            </a:r>
            <a:r>
              <a:rPr lang="cs-CZ" sz="1200" b="0" i="0" u="none" strike="noStrike" kern="1200" dirty="0" smtClean="0">
                <a:solidFill>
                  <a:schemeClr val="tx1"/>
                </a:solidFill>
                <a:effectLst/>
                <a:latin typeface="+mn-lt"/>
                <a:ea typeface="+mn-ea"/>
                <a:cs typeface="+mn-cs"/>
                <a:hlinkClick r:id="rId16" tooltip="Zákon zachování hmotnosti"/>
              </a:rPr>
              <a:t>zákon zachování hmotnosti</a:t>
            </a:r>
            <a:r>
              <a:rPr lang="cs-CZ" sz="1200" b="0" i="0" kern="1200" dirty="0" smtClean="0">
                <a:solidFill>
                  <a:schemeClr val="tx1"/>
                </a:solidFill>
                <a:effectLst/>
                <a:latin typeface="+mn-lt"/>
                <a:ea typeface="+mn-ea"/>
                <a:cs typeface="+mn-cs"/>
              </a:rPr>
              <a:t>. Objasnil roli </a:t>
            </a:r>
            <a:r>
              <a:rPr lang="cs-CZ" sz="1200" b="0" i="0" u="none" strike="noStrike" kern="1200" dirty="0" smtClean="0">
                <a:solidFill>
                  <a:schemeClr val="tx1"/>
                </a:solidFill>
                <a:effectLst/>
                <a:latin typeface="+mn-lt"/>
                <a:ea typeface="+mn-ea"/>
                <a:cs typeface="+mn-cs"/>
                <a:hlinkClick r:id="rId17" tooltip="Kyslík"/>
              </a:rPr>
              <a:t>kyslíku</a:t>
            </a:r>
            <a:r>
              <a:rPr lang="cs-CZ" sz="1200" b="0" i="0" kern="1200" dirty="0" smtClean="0">
                <a:solidFill>
                  <a:schemeClr val="tx1"/>
                </a:solidFill>
                <a:effectLst/>
                <a:latin typeface="+mn-lt"/>
                <a:ea typeface="+mn-ea"/>
                <a:cs typeface="+mn-cs"/>
              </a:rPr>
              <a:t> při spalování, okysličování a dýchaní. Vyvrátil tak </a:t>
            </a:r>
            <a:r>
              <a:rPr lang="cs-CZ" sz="1200" b="0" i="0" u="none" strike="noStrike" kern="1200" dirty="0" smtClean="0">
                <a:solidFill>
                  <a:schemeClr val="tx1"/>
                </a:solidFill>
                <a:effectLst/>
                <a:latin typeface="+mn-lt"/>
                <a:ea typeface="+mn-ea"/>
                <a:cs typeface="+mn-cs"/>
                <a:hlinkClick r:id="rId10" tooltip="Flogiston"/>
              </a:rPr>
              <a:t>flogistonovou</a:t>
            </a:r>
            <a:r>
              <a:rPr lang="cs-CZ" sz="1200" b="0" i="0" kern="1200" dirty="0" smtClean="0">
                <a:solidFill>
                  <a:schemeClr val="tx1"/>
                </a:solidFill>
                <a:effectLst/>
                <a:latin typeface="+mn-lt"/>
                <a:ea typeface="+mn-ea"/>
                <a:cs typeface="+mn-cs"/>
              </a:rPr>
              <a:t> teorii hoření.</a:t>
            </a:r>
          </a:p>
          <a:p>
            <a:r>
              <a:rPr lang="cs-CZ" sz="1200" b="0" i="0" kern="1200" dirty="0" smtClean="0">
                <a:solidFill>
                  <a:schemeClr val="tx1"/>
                </a:solidFill>
                <a:effectLst/>
                <a:latin typeface="+mn-lt"/>
                <a:ea typeface="+mn-ea"/>
                <a:cs typeface="+mn-cs"/>
              </a:rPr>
              <a:t>Je jedním ze </a:t>
            </a:r>
            <a:r>
              <a:rPr lang="cs-CZ" sz="1200" b="0" i="0" u="none" strike="noStrike" kern="1200" dirty="0" smtClean="0">
                <a:solidFill>
                  <a:schemeClr val="tx1"/>
                </a:solidFill>
                <a:effectLst/>
                <a:latin typeface="+mn-lt"/>
                <a:ea typeface="+mn-ea"/>
                <a:cs typeface="+mn-cs"/>
                <a:hlinkClick r:id="rId18" tooltip="72 jmen na Eiffelově věži"/>
              </a:rPr>
              <a:t>72 významných mužů</a:t>
            </a:r>
            <a:r>
              <a:rPr lang="cs-CZ" sz="1200" b="0" i="0" kern="1200" dirty="0" smtClean="0">
                <a:solidFill>
                  <a:schemeClr val="tx1"/>
                </a:solidFill>
                <a:effectLst/>
                <a:latin typeface="+mn-lt"/>
                <a:ea typeface="+mn-ea"/>
                <a:cs typeface="+mn-cs"/>
              </a:rPr>
              <a:t>, jejichž jméno je zapsáno na </a:t>
            </a:r>
            <a:r>
              <a:rPr lang="cs-CZ" sz="1200" b="0" i="0" u="none" strike="noStrike" kern="1200" dirty="0" err="1" smtClean="0">
                <a:solidFill>
                  <a:schemeClr val="tx1"/>
                </a:solidFill>
                <a:effectLst/>
                <a:latin typeface="+mn-lt"/>
                <a:ea typeface="+mn-ea"/>
                <a:cs typeface="+mn-cs"/>
                <a:hlinkClick r:id="rId19" tooltip="Eiffelova věž"/>
              </a:rPr>
              <a:t>Eiffelově</a:t>
            </a:r>
            <a:r>
              <a:rPr lang="cs-CZ" sz="1200" b="0" i="0" u="none" strike="noStrike" kern="1200" dirty="0" smtClean="0">
                <a:solidFill>
                  <a:schemeClr val="tx1"/>
                </a:solidFill>
                <a:effectLst/>
                <a:latin typeface="+mn-lt"/>
                <a:ea typeface="+mn-ea"/>
                <a:cs typeface="+mn-cs"/>
                <a:hlinkClick r:id="rId19" tooltip="Eiffelova věž"/>
              </a:rPr>
              <a:t> věži</a:t>
            </a:r>
            <a:r>
              <a:rPr lang="cs-CZ" sz="1200" b="0" i="0" kern="1200" dirty="0" smtClean="0">
                <a:solidFill>
                  <a:schemeClr val="tx1"/>
                </a:solidFill>
                <a:effectLst/>
                <a:latin typeface="+mn-lt"/>
                <a:ea typeface="+mn-ea"/>
                <a:cs typeface="+mn-cs"/>
              </a:rPr>
              <a:t> v </a:t>
            </a:r>
            <a:r>
              <a:rPr lang="cs-CZ" sz="1200" b="0" i="0" u="none" strike="noStrike" kern="1200" dirty="0" smtClean="0">
                <a:solidFill>
                  <a:schemeClr val="tx1"/>
                </a:solidFill>
                <a:effectLst/>
                <a:latin typeface="+mn-lt"/>
                <a:ea typeface="+mn-ea"/>
                <a:cs typeface="+mn-cs"/>
                <a:hlinkClick r:id="rId20" tooltip="Paříž"/>
              </a:rPr>
              <a:t>Paříži</a:t>
            </a:r>
            <a:r>
              <a:rPr lang="cs-CZ" sz="1200" b="0" i="0" kern="1200" dirty="0" smtClean="0">
                <a:solidFill>
                  <a:schemeClr val="tx1"/>
                </a:solidFill>
                <a:effectLst/>
                <a:latin typeface="+mn-lt"/>
                <a:ea typeface="+mn-ea"/>
                <a:cs typeface="+mn-cs"/>
              </a:rPr>
              <a:t>.</a:t>
            </a:r>
          </a:p>
          <a:p>
            <a:endParaRPr lang="cs-CZ" dirty="0"/>
          </a:p>
        </p:txBody>
      </p:sp>
      <p:sp>
        <p:nvSpPr>
          <p:cNvPr id="4" name="Zástupný symbol pro číslo snímku 3"/>
          <p:cNvSpPr>
            <a:spLocks noGrp="1"/>
          </p:cNvSpPr>
          <p:nvPr>
            <p:ph type="sldNum" sz="quarter" idx="10"/>
          </p:nvPr>
        </p:nvSpPr>
        <p:spPr/>
        <p:txBody>
          <a:bodyPr/>
          <a:lstStyle/>
          <a:p>
            <a:fld id="{C6FD8AB6-3496-423D-AF6E-2552B9774789}" type="slidenum">
              <a:rPr lang="cs-CZ" smtClean="0"/>
              <a:t>6</a:t>
            </a:fld>
            <a:endParaRPr lang="cs-CZ"/>
          </a:p>
        </p:txBody>
      </p:sp>
    </p:spTree>
    <p:extLst>
      <p:ext uri="{BB962C8B-B14F-4D97-AF65-F5344CB8AC3E}">
        <p14:creationId xmlns:p14="http://schemas.microsoft.com/office/powerpoint/2010/main" val="97452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Narodil se v Paříži jako syn bohatého právníka. Již v devíti letech studoval na prestižní </a:t>
            </a:r>
            <a:r>
              <a:rPr lang="cs-CZ" dirty="0" err="1">
                <a:hlinkClick r:id="rId3" tooltip="Collège des Quatre-Nations"/>
              </a:rPr>
              <a:t>Collége</a:t>
            </a:r>
            <a:r>
              <a:rPr lang="cs-CZ" dirty="0">
                <a:hlinkClick r:id="rId3" tooltip="Collège des Quatre-Nations"/>
              </a:rPr>
              <a:t> </a:t>
            </a:r>
            <a:r>
              <a:rPr lang="cs-CZ" dirty="0" err="1">
                <a:hlinkClick r:id="rId3" tooltip="Collège des Quatre-Nations"/>
              </a:rPr>
              <a:t>Mazarin</a:t>
            </a:r>
            <a:r>
              <a:rPr lang="cs-CZ" dirty="0"/>
              <a:t>. Jeho zájem v učení upoutala především </a:t>
            </a:r>
            <a:r>
              <a:rPr lang="cs-CZ" dirty="0">
                <a:hlinkClick r:id="rId4" tooltip="Matematika"/>
              </a:rPr>
              <a:t>matematika</a:t>
            </a:r>
            <a:r>
              <a:rPr lang="cs-CZ" dirty="0"/>
              <a:t>, </a:t>
            </a:r>
            <a:r>
              <a:rPr lang="cs-CZ" dirty="0">
                <a:hlinkClick r:id="rId5" tooltip="Chemie"/>
              </a:rPr>
              <a:t>chemie</a:t>
            </a:r>
            <a:r>
              <a:rPr lang="cs-CZ" dirty="0"/>
              <a:t> a </a:t>
            </a:r>
            <a:r>
              <a:rPr lang="cs-CZ" dirty="0">
                <a:hlinkClick r:id="rId6" tooltip="Fyzika"/>
              </a:rPr>
              <a:t>fyzika</a:t>
            </a:r>
            <a:r>
              <a:rPr lang="cs-CZ" dirty="0"/>
              <a:t>. Byl to mimořádně pilný, energický a ctižádostivý člověk. Tyto vlastnosti mu také dopomohly k tomu, aby se stal ředitelem </a:t>
            </a:r>
            <a:r>
              <a:rPr lang="cs-CZ" dirty="0">
                <a:hlinkClick r:id="rId7" tooltip="Akademie věd (Francie) (stránka neexistuje)"/>
              </a:rPr>
              <a:t>Akademie věd</a:t>
            </a:r>
            <a:r>
              <a:rPr lang="cs-CZ" dirty="0"/>
              <a:t>. Jako jeden z prvních zavedl do chemické analýzy váhy, a tím vytvořil základy moderní chemie. Roku 1765 podal akademii práci </a:t>
            </a:r>
            <a:r>
              <a:rPr lang="cs-CZ" i="1" dirty="0"/>
              <a:t>O různých druzích sádry</a:t>
            </a:r>
            <a:r>
              <a:rPr lang="cs-CZ" dirty="0"/>
              <a:t>, v níž jako prvý vysvětlil příčinu tvrdnutí pálené sádry s vodou.</a:t>
            </a:r>
            <a:r>
              <a:rPr lang="cs-CZ" baseline="30000" dirty="0">
                <a:hlinkClick r:id="rId8"/>
              </a:rPr>
              <a:t>[1]</a:t>
            </a:r>
            <a:r>
              <a:rPr lang="cs-CZ" dirty="0"/>
              <a:t> Za tuto práci obdržel zlatou medaili Akademie věd.</a:t>
            </a:r>
            <a:r>
              <a:rPr lang="cs-CZ" baseline="30000" dirty="0">
                <a:hlinkClick r:id="rId9"/>
              </a:rPr>
              <a:t>[2]</a:t>
            </a:r>
            <a:r>
              <a:rPr lang="cs-CZ" dirty="0"/>
              <a:t> Roku 1774 zformuloval zákon o zachování hmoty a definitivně vyvrátil teorii </a:t>
            </a:r>
            <a:r>
              <a:rPr lang="cs-CZ" dirty="0">
                <a:hlinkClick r:id="rId10" tooltip="Flogiston"/>
              </a:rPr>
              <a:t>flogistonu</a:t>
            </a:r>
            <a:r>
              <a:rPr lang="cs-CZ" dirty="0"/>
              <a:t>. Roku 1787 vydal spis o chemickém názvosloví a v roce 1789 publikoval </a:t>
            </a:r>
            <a:r>
              <a:rPr lang="cs-CZ" i="1" dirty="0"/>
              <a:t>Pojednání o základech chemie</a:t>
            </a:r>
            <a:r>
              <a:rPr lang="cs-CZ" dirty="0"/>
              <a:t>.</a:t>
            </a:r>
          </a:p>
          <a:p>
            <a:r>
              <a:rPr lang="cs-CZ" dirty="0"/>
              <a:t>Roku 1771 se oženil se svou čtrnáctiletou asistentkou. Jejich manželství bylo šťastné i přesto, že bylo bezdětné. Když vypukla </a:t>
            </a:r>
            <a:r>
              <a:rPr lang="cs-CZ" dirty="0">
                <a:hlinkClick r:id="rId11" tooltip="Velká francouzská revoluce"/>
              </a:rPr>
              <a:t>Velká francouzská revoluce</a:t>
            </a:r>
            <a:r>
              <a:rPr lang="cs-CZ" dirty="0"/>
              <a:t>, </a:t>
            </a:r>
            <a:r>
              <a:rPr lang="cs-CZ" dirty="0" err="1"/>
              <a:t>Lavoisier</a:t>
            </a:r>
            <a:r>
              <a:rPr lang="cs-CZ" dirty="0"/>
              <a:t> byl zatčen a 8. května 1794 pod </a:t>
            </a:r>
            <a:r>
              <a:rPr lang="cs-CZ" dirty="0">
                <a:hlinkClick r:id="rId12" tooltip="Gilotina"/>
              </a:rPr>
              <a:t>gilotinou</a:t>
            </a:r>
            <a:r>
              <a:rPr lang="cs-CZ" dirty="0"/>
              <a:t> popraven.</a:t>
            </a:r>
          </a:p>
          <a:p>
            <a:r>
              <a:rPr lang="cs-CZ" sz="1200" b="0" i="0" kern="1200" dirty="0" smtClean="0">
                <a:solidFill>
                  <a:schemeClr val="tx1"/>
                </a:solidFill>
                <a:effectLst/>
                <a:latin typeface="+mn-lt"/>
                <a:ea typeface="+mn-ea"/>
                <a:cs typeface="+mn-cs"/>
              </a:rPr>
              <a:t>Je zakladatelem </a:t>
            </a:r>
            <a:r>
              <a:rPr lang="cs-CZ" sz="1200" b="0" i="0" u="none" strike="noStrike" kern="1200" dirty="0" smtClean="0">
                <a:solidFill>
                  <a:schemeClr val="tx1"/>
                </a:solidFill>
                <a:effectLst/>
                <a:latin typeface="+mn-lt"/>
                <a:ea typeface="+mn-ea"/>
                <a:cs typeface="+mn-cs"/>
                <a:hlinkClick r:id="rId13" tooltip="Kalorimetrie"/>
              </a:rPr>
              <a:t>kalorimetrie</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14" tooltip="Termochemie"/>
              </a:rPr>
              <a:t>termochemie</a:t>
            </a:r>
            <a:r>
              <a:rPr lang="cs-CZ" sz="1200" b="0" i="0" kern="1200" dirty="0" smtClean="0">
                <a:solidFill>
                  <a:schemeClr val="tx1"/>
                </a:solidFill>
                <a:effectLst/>
                <a:latin typeface="+mn-lt"/>
                <a:ea typeface="+mn-ea"/>
                <a:cs typeface="+mn-cs"/>
              </a:rPr>
              <a:t> a často se označuje za otce moderní </a:t>
            </a:r>
            <a:r>
              <a:rPr lang="cs-CZ" sz="1200" b="0" i="0" u="none" strike="noStrike" kern="1200" dirty="0" smtClean="0">
                <a:solidFill>
                  <a:schemeClr val="tx1"/>
                </a:solidFill>
                <a:effectLst/>
                <a:latin typeface="+mn-lt"/>
                <a:ea typeface="+mn-ea"/>
                <a:cs typeface="+mn-cs"/>
                <a:hlinkClick r:id="rId5" tooltip="Chemie"/>
              </a:rPr>
              <a:t>chemie</a:t>
            </a:r>
            <a:r>
              <a:rPr lang="cs-CZ" sz="1200" b="0" i="0" kern="1200" dirty="0" smtClean="0">
                <a:solidFill>
                  <a:schemeClr val="tx1"/>
                </a:solidFill>
                <a:effectLst/>
                <a:latin typeface="+mn-lt"/>
                <a:ea typeface="+mn-ea"/>
                <a:cs typeface="+mn-cs"/>
              </a:rPr>
              <a:t>. Vytvořil chemickou terminologii a nezávisle na </a:t>
            </a:r>
            <a:r>
              <a:rPr lang="cs-CZ" sz="1200" b="0" i="0" u="none" strike="noStrike" kern="1200" dirty="0" smtClean="0">
                <a:solidFill>
                  <a:schemeClr val="tx1"/>
                </a:solidFill>
                <a:effectLst/>
                <a:latin typeface="+mn-lt"/>
                <a:ea typeface="+mn-ea"/>
                <a:cs typeface="+mn-cs"/>
                <a:hlinkClick r:id="rId15" tooltip="Michail Vasiljevič Lomonosov"/>
              </a:rPr>
              <a:t>Michailu Lomonosovovi</a:t>
            </a:r>
            <a:r>
              <a:rPr lang="cs-CZ" sz="1200" b="0" i="0" kern="1200" dirty="0" smtClean="0">
                <a:solidFill>
                  <a:schemeClr val="tx1"/>
                </a:solidFill>
                <a:effectLst/>
                <a:latin typeface="+mn-lt"/>
                <a:ea typeface="+mn-ea"/>
                <a:cs typeface="+mn-cs"/>
              </a:rPr>
              <a:t> zformuloval </a:t>
            </a:r>
            <a:r>
              <a:rPr lang="cs-CZ" sz="1200" b="0" i="0" u="none" strike="noStrike" kern="1200" dirty="0" smtClean="0">
                <a:solidFill>
                  <a:schemeClr val="tx1"/>
                </a:solidFill>
                <a:effectLst/>
                <a:latin typeface="+mn-lt"/>
                <a:ea typeface="+mn-ea"/>
                <a:cs typeface="+mn-cs"/>
                <a:hlinkClick r:id="rId16" tooltip="Zákon zachování hmotnosti"/>
              </a:rPr>
              <a:t>zákon zachování hmotnosti</a:t>
            </a:r>
            <a:r>
              <a:rPr lang="cs-CZ" sz="1200" b="0" i="0" kern="1200" dirty="0" smtClean="0">
                <a:solidFill>
                  <a:schemeClr val="tx1"/>
                </a:solidFill>
                <a:effectLst/>
                <a:latin typeface="+mn-lt"/>
                <a:ea typeface="+mn-ea"/>
                <a:cs typeface="+mn-cs"/>
              </a:rPr>
              <a:t>. Objasnil roli </a:t>
            </a:r>
            <a:r>
              <a:rPr lang="cs-CZ" sz="1200" b="0" i="0" u="none" strike="noStrike" kern="1200" dirty="0" smtClean="0">
                <a:solidFill>
                  <a:schemeClr val="tx1"/>
                </a:solidFill>
                <a:effectLst/>
                <a:latin typeface="+mn-lt"/>
                <a:ea typeface="+mn-ea"/>
                <a:cs typeface="+mn-cs"/>
                <a:hlinkClick r:id="rId17" tooltip="Kyslík"/>
              </a:rPr>
              <a:t>kyslíku</a:t>
            </a:r>
            <a:r>
              <a:rPr lang="cs-CZ" sz="1200" b="0" i="0" kern="1200" dirty="0" smtClean="0">
                <a:solidFill>
                  <a:schemeClr val="tx1"/>
                </a:solidFill>
                <a:effectLst/>
                <a:latin typeface="+mn-lt"/>
                <a:ea typeface="+mn-ea"/>
                <a:cs typeface="+mn-cs"/>
              </a:rPr>
              <a:t> při spalování, okysličování a dýchaní. Vyvrátil tak </a:t>
            </a:r>
            <a:r>
              <a:rPr lang="cs-CZ" sz="1200" b="0" i="0" u="none" strike="noStrike" kern="1200" dirty="0" smtClean="0">
                <a:solidFill>
                  <a:schemeClr val="tx1"/>
                </a:solidFill>
                <a:effectLst/>
                <a:latin typeface="+mn-lt"/>
                <a:ea typeface="+mn-ea"/>
                <a:cs typeface="+mn-cs"/>
                <a:hlinkClick r:id="rId10" tooltip="Flogiston"/>
              </a:rPr>
              <a:t>flogistonovou</a:t>
            </a:r>
            <a:r>
              <a:rPr lang="cs-CZ" sz="1200" b="0" i="0" kern="1200" dirty="0" smtClean="0">
                <a:solidFill>
                  <a:schemeClr val="tx1"/>
                </a:solidFill>
                <a:effectLst/>
                <a:latin typeface="+mn-lt"/>
                <a:ea typeface="+mn-ea"/>
                <a:cs typeface="+mn-cs"/>
              </a:rPr>
              <a:t> teorii hoření.</a:t>
            </a:r>
          </a:p>
          <a:p>
            <a:r>
              <a:rPr lang="cs-CZ" sz="1200" b="0" i="0" kern="1200" dirty="0" smtClean="0">
                <a:solidFill>
                  <a:schemeClr val="tx1"/>
                </a:solidFill>
                <a:effectLst/>
                <a:latin typeface="+mn-lt"/>
                <a:ea typeface="+mn-ea"/>
                <a:cs typeface="+mn-cs"/>
              </a:rPr>
              <a:t>Je jedním ze </a:t>
            </a:r>
            <a:r>
              <a:rPr lang="cs-CZ" sz="1200" b="0" i="0" u="none" strike="noStrike" kern="1200" dirty="0" smtClean="0">
                <a:solidFill>
                  <a:schemeClr val="tx1"/>
                </a:solidFill>
                <a:effectLst/>
                <a:latin typeface="+mn-lt"/>
                <a:ea typeface="+mn-ea"/>
                <a:cs typeface="+mn-cs"/>
                <a:hlinkClick r:id="rId18" tooltip="72 jmen na Eiffelově věži"/>
              </a:rPr>
              <a:t>72 významných mužů</a:t>
            </a:r>
            <a:r>
              <a:rPr lang="cs-CZ" sz="1200" b="0" i="0" kern="1200" dirty="0" smtClean="0">
                <a:solidFill>
                  <a:schemeClr val="tx1"/>
                </a:solidFill>
                <a:effectLst/>
                <a:latin typeface="+mn-lt"/>
                <a:ea typeface="+mn-ea"/>
                <a:cs typeface="+mn-cs"/>
              </a:rPr>
              <a:t>, jejichž jméno je zapsáno na </a:t>
            </a:r>
            <a:r>
              <a:rPr lang="cs-CZ" sz="1200" b="0" i="0" u="none" strike="noStrike" kern="1200" dirty="0" err="1" smtClean="0">
                <a:solidFill>
                  <a:schemeClr val="tx1"/>
                </a:solidFill>
                <a:effectLst/>
                <a:latin typeface="+mn-lt"/>
                <a:ea typeface="+mn-ea"/>
                <a:cs typeface="+mn-cs"/>
                <a:hlinkClick r:id="rId19" tooltip="Eiffelova věž"/>
              </a:rPr>
              <a:t>Eiffelově</a:t>
            </a:r>
            <a:r>
              <a:rPr lang="cs-CZ" sz="1200" b="0" i="0" u="none" strike="noStrike" kern="1200" dirty="0" smtClean="0">
                <a:solidFill>
                  <a:schemeClr val="tx1"/>
                </a:solidFill>
                <a:effectLst/>
                <a:latin typeface="+mn-lt"/>
                <a:ea typeface="+mn-ea"/>
                <a:cs typeface="+mn-cs"/>
                <a:hlinkClick r:id="rId19" tooltip="Eiffelova věž"/>
              </a:rPr>
              <a:t> věži</a:t>
            </a:r>
            <a:r>
              <a:rPr lang="cs-CZ" sz="1200" b="0" i="0" kern="1200" dirty="0" smtClean="0">
                <a:solidFill>
                  <a:schemeClr val="tx1"/>
                </a:solidFill>
                <a:effectLst/>
                <a:latin typeface="+mn-lt"/>
                <a:ea typeface="+mn-ea"/>
                <a:cs typeface="+mn-cs"/>
              </a:rPr>
              <a:t> v </a:t>
            </a:r>
            <a:r>
              <a:rPr lang="cs-CZ" sz="1200" b="0" i="0" u="none" strike="noStrike" kern="1200" dirty="0" smtClean="0">
                <a:solidFill>
                  <a:schemeClr val="tx1"/>
                </a:solidFill>
                <a:effectLst/>
                <a:latin typeface="+mn-lt"/>
                <a:ea typeface="+mn-ea"/>
                <a:cs typeface="+mn-cs"/>
                <a:hlinkClick r:id="rId20" tooltip="Paříž"/>
              </a:rPr>
              <a:t>Paříži</a:t>
            </a:r>
            <a:r>
              <a:rPr lang="cs-CZ" sz="1200" b="0" i="0" kern="1200" dirty="0" smtClean="0">
                <a:solidFill>
                  <a:schemeClr val="tx1"/>
                </a:solidFill>
                <a:effectLst/>
                <a:latin typeface="+mn-lt"/>
                <a:ea typeface="+mn-ea"/>
                <a:cs typeface="+mn-cs"/>
              </a:rPr>
              <a:t>.</a:t>
            </a:r>
          </a:p>
          <a:p>
            <a:endParaRPr lang="cs-CZ" dirty="0"/>
          </a:p>
        </p:txBody>
      </p:sp>
      <p:sp>
        <p:nvSpPr>
          <p:cNvPr id="4" name="Zástupný symbol pro číslo snímku 3"/>
          <p:cNvSpPr>
            <a:spLocks noGrp="1"/>
          </p:cNvSpPr>
          <p:nvPr>
            <p:ph type="sldNum" sz="quarter" idx="10"/>
          </p:nvPr>
        </p:nvSpPr>
        <p:spPr/>
        <p:txBody>
          <a:bodyPr/>
          <a:lstStyle/>
          <a:p>
            <a:fld id="{C6FD8AB6-3496-423D-AF6E-2552B9774789}" type="slidenum">
              <a:rPr lang="cs-CZ" smtClean="0"/>
              <a:t>7</a:t>
            </a:fld>
            <a:endParaRPr lang="cs-CZ"/>
          </a:p>
        </p:txBody>
      </p:sp>
    </p:spTree>
    <p:extLst>
      <p:ext uri="{BB962C8B-B14F-4D97-AF65-F5344CB8AC3E}">
        <p14:creationId xmlns:p14="http://schemas.microsoft.com/office/powerpoint/2010/main" val="2545714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Vyvinul systém jednoduchých chemických značek, například O pro kyslík, </a:t>
            </a:r>
            <a:r>
              <a:rPr lang="cs-CZ" sz="1200" b="0" i="0" kern="1200" dirty="0" err="1" smtClean="0">
                <a:solidFill>
                  <a:schemeClr val="tx1"/>
                </a:solidFill>
                <a:effectLst/>
                <a:latin typeface="+mn-lt"/>
                <a:ea typeface="+mn-ea"/>
                <a:cs typeface="+mn-cs"/>
              </a:rPr>
              <a:t>Fe</a:t>
            </a:r>
            <a:r>
              <a:rPr lang="cs-CZ" sz="1200" b="0" i="0" kern="1200" dirty="0" smtClean="0">
                <a:solidFill>
                  <a:schemeClr val="tx1"/>
                </a:solidFill>
                <a:effectLst/>
                <a:latin typeface="+mn-lt"/>
                <a:ea typeface="+mn-ea"/>
                <a:cs typeface="+mn-cs"/>
              </a:rPr>
              <a:t> pro železo. Téměř stejný systém používáme dnes s malou změnou. V originále byl použit horní index místo dolního (H</a:t>
            </a:r>
            <a:r>
              <a:rPr lang="cs-CZ" sz="1200" b="0" i="0" kern="1200" baseline="30000" dirty="0" smtClean="0">
                <a:solidFill>
                  <a:schemeClr val="tx1"/>
                </a:solidFill>
                <a:effectLst/>
                <a:latin typeface="+mn-lt"/>
                <a:ea typeface="+mn-ea"/>
                <a:cs typeface="+mn-cs"/>
              </a:rPr>
              <a:t>2</a:t>
            </a:r>
            <a:r>
              <a:rPr lang="cs-CZ" sz="1200" b="0" i="0" kern="1200" dirty="0" smtClean="0">
                <a:solidFill>
                  <a:schemeClr val="tx1"/>
                </a:solidFill>
                <a:effectLst/>
                <a:latin typeface="+mn-lt"/>
                <a:ea typeface="+mn-ea"/>
                <a:cs typeface="+mn-cs"/>
              </a:rPr>
              <a:t>O místo H</a:t>
            </a:r>
            <a:r>
              <a:rPr lang="cs-CZ" sz="1200" b="0" i="0" kern="1200" baseline="-25000" dirty="0" smtClean="0">
                <a:solidFill>
                  <a:schemeClr val="tx1"/>
                </a:solidFill>
                <a:effectLst/>
                <a:latin typeface="+mn-lt"/>
                <a:ea typeface="+mn-ea"/>
                <a:cs typeface="+mn-cs"/>
              </a:rPr>
              <a:t>2</a:t>
            </a:r>
            <a:r>
              <a:rPr lang="cs-CZ" sz="1200" b="0" i="0" kern="1200" dirty="0" smtClean="0">
                <a:solidFill>
                  <a:schemeClr val="tx1"/>
                </a:solidFill>
                <a:effectLst/>
                <a:latin typeface="+mn-lt"/>
                <a:ea typeface="+mn-ea"/>
                <a:cs typeface="+mn-cs"/>
              </a:rPr>
              <a:t>O). Kromě návrhu chemického názvosloví určil složení více než dvou tisíc chemických sloučenin a vyvodil relativní atomové hmotnosti 45 chemických prvků. Mezi dalšími prvky identifikoval </a:t>
            </a:r>
            <a:r>
              <a:rPr lang="cs-CZ" sz="1200" b="0" i="0" u="none" strike="noStrike" kern="1200" dirty="0" smtClean="0">
                <a:solidFill>
                  <a:schemeClr val="tx1"/>
                </a:solidFill>
                <a:effectLst/>
                <a:latin typeface="+mn-lt"/>
                <a:ea typeface="+mn-ea"/>
                <a:cs typeface="+mn-cs"/>
                <a:hlinkClick r:id="rId3" tooltip="Křemík"/>
              </a:rPr>
              <a:t>křemík</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4" tooltip="Selen"/>
              </a:rPr>
              <a:t>selen</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5" tooltip="Thorium"/>
              </a:rPr>
              <a:t>thorium</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6" tooltip="Cer"/>
              </a:rPr>
              <a:t>cer</a:t>
            </a:r>
            <a:r>
              <a:rPr lang="cs-CZ" sz="1200" b="0" i="0" kern="1200" dirty="0" smtClean="0">
                <a:solidFill>
                  <a:schemeClr val="tx1"/>
                </a:solidFill>
                <a:effectLst/>
                <a:latin typeface="+mn-lt"/>
                <a:ea typeface="+mn-ea"/>
                <a:cs typeface="+mn-cs"/>
              </a:rPr>
              <a:t>. Jeho studenti pak </a:t>
            </a:r>
            <a:r>
              <a:rPr lang="cs-CZ" sz="1200" b="0" i="0" u="none" strike="noStrike" kern="1200" dirty="0" smtClean="0">
                <a:solidFill>
                  <a:schemeClr val="tx1"/>
                </a:solidFill>
                <a:effectLst/>
                <a:latin typeface="+mn-lt"/>
                <a:ea typeface="+mn-ea"/>
                <a:cs typeface="+mn-cs"/>
                <a:hlinkClick r:id="rId7" tooltip="Lithium"/>
              </a:rPr>
              <a:t>lithium</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8" tooltip="Vanad"/>
              </a:rPr>
              <a:t>vanad</a:t>
            </a:r>
            <a:r>
              <a:rPr lang="cs-CZ" sz="1200" b="0" i="0" kern="1200" dirty="0" smtClean="0">
                <a:solidFill>
                  <a:schemeClr val="tx1"/>
                </a:solidFill>
                <a:effectLst/>
                <a:latin typeface="+mn-lt"/>
                <a:ea typeface="+mn-ea"/>
                <a:cs typeface="+mn-cs"/>
              </a:rPr>
              <a:t>. Současná symbolika, jeho symbolika, se používá v chemii dodnes.</a:t>
            </a:r>
          </a:p>
          <a:p>
            <a:r>
              <a:rPr lang="cs-CZ" sz="1200" b="0" i="0" kern="1200" dirty="0" smtClean="0">
                <a:solidFill>
                  <a:schemeClr val="tx1"/>
                </a:solidFill>
                <a:effectLst/>
                <a:latin typeface="+mn-lt"/>
                <a:ea typeface="+mn-ea"/>
                <a:cs typeface="+mn-cs"/>
              </a:rPr>
              <a:t>Mimo jiné se také </a:t>
            </a:r>
            <a:r>
              <a:rPr lang="cs-CZ" sz="1200" b="0" i="0" kern="1200" dirty="0" err="1" smtClean="0">
                <a:solidFill>
                  <a:schemeClr val="tx1"/>
                </a:solidFill>
                <a:effectLst/>
                <a:latin typeface="+mn-lt"/>
                <a:ea typeface="+mn-ea"/>
                <a:cs typeface="+mn-cs"/>
              </a:rPr>
              <a:t>Berzelius</a:t>
            </a:r>
            <a:r>
              <a:rPr lang="cs-CZ" sz="1200" b="0" i="0" kern="1200" dirty="0" smtClean="0">
                <a:solidFill>
                  <a:schemeClr val="tx1"/>
                </a:solidFill>
                <a:effectLst/>
                <a:latin typeface="+mn-lt"/>
                <a:ea typeface="+mn-ea"/>
                <a:cs typeface="+mn-cs"/>
              </a:rPr>
              <a:t> podílel spolu s </a:t>
            </a:r>
            <a:r>
              <a:rPr lang="cs-CZ" sz="1200" b="0" i="0" u="none" strike="noStrike" kern="1200" dirty="0" smtClean="0">
                <a:solidFill>
                  <a:schemeClr val="tx1"/>
                </a:solidFill>
                <a:effectLst/>
                <a:latin typeface="+mn-lt"/>
                <a:ea typeface="+mn-ea"/>
                <a:cs typeface="+mn-cs"/>
                <a:hlinkClick r:id="rId9" tooltip="Kašpar Šternberg"/>
              </a:rPr>
              <a:t>Kašparem ze </a:t>
            </a:r>
            <a:r>
              <a:rPr lang="cs-CZ" sz="1200" b="0" i="0" u="none" strike="noStrike" kern="1200" dirty="0" err="1" smtClean="0">
                <a:solidFill>
                  <a:schemeClr val="tx1"/>
                </a:solidFill>
                <a:effectLst/>
                <a:latin typeface="+mn-lt"/>
                <a:ea typeface="+mn-ea"/>
                <a:cs typeface="+mn-cs"/>
                <a:hlinkClick r:id="rId9" tooltip="Kašpar Šternberg"/>
              </a:rPr>
              <a:t>Šternberga</a:t>
            </a:r>
            <a:r>
              <a:rPr lang="cs-CZ" sz="1200" b="0" i="0" kern="1200" dirty="0" smtClean="0">
                <a:solidFill>
                  <a:schemeClr val="tx1"/>
                </a:solidFill>
                <a:effectLst/>
                <a:latin typeface="+mn-lt"/>
                <a:ea typeface="+mn-ea"/>
                <a:cs typeface="+mn-cs"/>
              </a:rPr>
              <a:t> na podzemní štole vykopané do </a:t>
            </a:r>
            <a:r>
              <a:rPr lang="cs-CZ" sz="1200" b="0" i="0" u="none" strike="noStrike" kern="1200" dirty="0" smtClean="0">
                <a:solidFill>
                  <a:schemeClr val="tx1"/>
                </a:solidFill>
                <a:effectLst/>
                <a:latin typeface="+mn-lt"/>
                <a:ea typeface="+mn-ea"/>
                <a:cs typeface="+mn-cs"/>
                <a:hlinkClick r:id="rId10" tooltip="Komorní hůrka"/>
              </a:rPr>
              <a:t>Komorní hůrky</a:t>
            </a:r>
            <a:r>
              <a:rPr lang="cs-CZ" sz="1200" b="0" i="0" kern="1200" dirty="0" smtClean="0">
                <a:solidFill>
                  <a:schemeClr val="tx1"/>
                </a:solidFill>
                <a:effectLst/>
                <a:latin typeface="+mn-lt"/>
                <a:ea typeface="+mn-ea"/>
                <a:cs typeface="+mn-cs"/>
              </a:rPr>
              <a:t> v rámci ukončení sporu mezi </a:t>
            </a:r>
            <a:r>
              <a:rPr lang="cs-CZ" sz="1200" b="0" i="0" kern="1200" dirty="0" err="1" smtClean="0">
                <a:solidFill>
                  <a:schemeClr val="tx1"/>
                </a:solidFill>
                <a:effectLst/>
                <a:latin typeface="+mn-lt"/>
                <a:ea typeface="+mn-ea"/>
                <a:cs typeface="+mn-cs"/>
              </a:rPr>
              <a:t>neptunisty</a:t>
            </a:r>
            <a:r>
              <a:rPr lang="cs-CZ" sz="1200" b="0" i="0" kern="1200" dirty="0" smtClean="0">
                <a:solidFill>
                  <a:schemeClr val="tx1"/>
                </a:solidFill>
                <a:effectLst/>
                <a:latin typeface="+mn-lt"/>
                <a:ea typeface="+mn-ea"/>
                <a:cs typeface="+mn-cs"/>
              </a:rPr>
              <a:t> a </a:t>
            </a:r>
            <a:r>
              <a:rPr lang="cs-CZ" sz="1200" b="0" i="0" kern="1200" dirty="0" err="1" smtClean="0">
                <a:solidFill>
                  <a:schemeClr val="tx1"/>
                </a:solidFill>
                <a:effectLst/>
                <a:latin typeface="+mn-lt"/>
                <a:ea typeface="+mn-ea"/>
                <a:cs typeface="+mn-cs"/>
              </a:rPr>
              <a:t>plutonisty</a:t>
            </a:r>
            <a:r>
              <a:rPr lang="cs-CZ" sz="1200" b="0" i="0" kern="1200" dirty="0" smtClean="0">
                <a:solidFill>
                  <a:schemeClr val="tx1"/>
                </a:solidFill>
                <a:effectLst/>
                <a:latin typeface="+mn-lt"/>
                <a:ea typeface="+mn-ea"/>
                <a:cs typeface="+mn-cs"/>
              </a:rPr>
              <a:t> ohledně původu </a:t>
            </a:r>
            <a:r>
              <a:rPr lang="cs-CZ" sz="1200" b="0" i="0" u="none" strike="noStrike" kern="1200" dirty="0" smtClean="0">
                <a:solidFill>
                  <a:schemeClr val="tx1"/>
                </a:solidFill>
                <a:effectLst/>
                <a:latin typeface="+mn-lt"/>
                <a:ea typeface="+mn-ea"/>
                <a:cs typeface="+mn-cs"/>
                <a:hlinkClick r:id="rId11" tooltip="Hornina"/>
              </a:rPr>
              <a:t>hornin</a:t>
            </a:r>
            <a:r>
              <a:rPr lang="cs-CZ" sz="1200" b="0" i="0" kern="1200" dirty="0" smtClean="0">
                <a:solidFill>
                  <a:schemeClr val="tx1"/>
                </a:solidFill>
                <a:effectLst/>
                <a:latin typeface="+mn-lt"/>
                <a:ea typeface="+mn-ea"/>
                <a:cs typeface="+mn-cs"/>
              </a:rPr>
              <a:t>, ze kterých Komorní hůrka sestává.</a:t>
            </a:r>
          </a:p>
          <a:p>
            <a:endParaRPr lang="cs-CZ" dirty="0"/>
          </a:p>
        </p:txBody>
      </p:sp>
      <p:sp>
        <p:nvSpPr>
          <p:cNvPr id="4" name="Zástupný symbol pro číslo snímku 3"/>
          <p:cNvSpPr>
            <a:spLocks noGrp="1"/>
          </p:cNvSpPr>
          <p:nvPr>
            <p:ph type="sldNum" sz="quarter" idx="10"/>
          </p:nvPr>
        </p:nvSpPr>
        <p:spPr/>
        <p:txBody>
          <a:bodyPr/>
          <a:lstStyle/>
          <a:p>
            <a:fld id="{C6FD8AB6-3496-423D-AF6E-2552B9774789}" type="slidenum">
              <a:rPr lang="cs-CZ" smtClean="0"/>
              <a:t>8</a:t>
            </a:fld>
            <a:endParaRPr lang="cs-CZ"/>
          </a:p>
        </p:txBody>
      </p:sp>
    </p:spTree>
    <p:extLst>
      <p:ext uri="{BB962C8B-B14F-4D97-AF65-F5344CB8AC3E}">
        <p14:creationId xmlns:p14="http://schemas.microsoft.com/office/powerpoint/2010/main" val="3333962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smtClean="0">
                <a:solidFill>
                  <a:schemeClr val="tx1"/>
                </a:solidFill>
                <a:effectLst/>
                <a:latin typeface="+mn-lt"/>
                <a:ea typeface="+mn-ea"/>
                <a:cs typeface="+mn-cs"/>
              </a:rPr>
              <a:t>Vyvinul systém jednoduchých chemických značek, například O pro kyslík, </a:t>
            </a:r>
            <a:r>
              <a:rPr lang="cs-CZ" sz="1200" b="0" i="0" kern="1200" dirty="0" err="1" smtClean="0">
                <a:solidFill>
                  <a:schemeClr val="tx1"/>
                </a:solidFill>
                <a:effectLst/>
                <a:latin typeface="+mn-lt"/>
                <a:ea typeface="+mn-ea"/>
                <a:cs typeface="+mn-cs"/>
              </a:rPr>
              <a:t>Fe</a:t>
            </a:r>
            <a:r>
              <a:rPr lang="cs-CZ" sz="1200" b="0" i="0" kern="1200" dirty="0" smtClean="0">
                <a:solidFill>
                  <a:schemeClr val="tx1"/>
                </a:solidFill>
                <a:effectLst/>
                <a:latin typeface="+mn-lt"/>
                <a:ea typeface="+mn-ea"/>
                <a:cs typeface="+mn-cs"/>
              </a:rPr>
              <a:t> pro železo. Téměř stejný systém používáme dnes s malou změnou. V originále byl použit horní index místo dolního (H</a:t>
            </a:r>
            <a:r>
              <a:rPr lang="cs-CZ" sz="1200" b="0" i="0" kern="1200" baseline="30000" dirty="0" smtClean="0">
                <a:solidFill>
                  <a:schemeClr val="tx1"/>
                </a:solidFill>
                <a:effectLst/>
                <a:latin typeface="+mn-lt"/>
                <a:ea typeface="+mn-ea"/>
                <a:cs typeface="+mn-cs"/>
              </a:rPr>
              <a:t>2</a:t>
            </a:r>
            <a:r>
              <a:rPr lang="cs-CZ" sz="1200" b="0" i="0" kern="1200" dirty="0" smtClean="0">
                <a:solidFill>
                  <a:schemeClr val="tx1"/>
                </a:solidFill>
                <a:effectLst/>
                <a:latin typeface="+mn-lt"/>
                <a:ea typeface="+mn-ea"/>
                <a:cs typeface="+mn-cs"/>
              </a:rPr>
              <a:t>O místo H</a:t>
            </a:r>
            <a:r>
              <a:rPr lang="cs-CZ" sz="1200" b="0" i="0" kern="1200" baseline="-25000" dirty="0" smtClean="0">
                <a:solidFill>
                  <a:schemeClr val="tx1"/>
                </a:solidFill>
                <a:effectLst/>
                <a:latin typeface="+mn-lt"/>
                <a:ea typeface="+mn-ea"/>
                <a:cs typeface="+mn-cs"/>
              </a:rPr>
              <a:t>2</a:t>
            </a:r>
            <a:r>
              <a:rPr lang="cs-CZ" sz="1200" b="0" i="0" kern="1200" dirty="0" smtClean="0">
                <a:solidFill>
                  <a:schemeClr val="tx1"/>
                </a:solidFill>
                <a:effectLst/>
                <a:latin typeface="+mn-lt"/>
                <a:ea typeface="+mn-ea"/>
                <a:cs typeface="+mn-cs"/>
              </a:rPr>
              <a:t>O). Kromě návrhu chemického názvosloví určil složení více než dvou tisíc chemických sloučenin a vyvodil relativní atomové hmotnosti 45 chemických prvků. Mezi dalšími prvky identifikoval </a:t>
            </a:r>
            <a:r>
              <a:rPr lang="cs-CZ" sz="1200" b="0" i="0" u="none" strike="noStrike" kern="1200" dirty="0" smtClean="0">
                <a:solidFill>
                  <a:schemeClr val="tx1"/>
                </a:solidFill>
                <a:effectLst/>
                <a:latin typeface="+mn-lt"/>
                <a:ea typeface="+mn-ea"/>
                <a:cs typeface="+mn-cs"/>
                <a:hlinkClick r:id="rId3" tooltip="Křemík"/>
              </a:rPr>
              <a:t>křemík</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4" tooltip="Selen"/>
              </a:rPr>
              <a:t>selen</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5" tooltip="Thorium"/>
              </a:rPr>
              <a:t>thorium</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6" tooltip="Cer"/>
              </a:rPr>
              <a:t>cer</a:t>
            </a:r>
            <a:r>
              <a:rPr lang="cs-CZ" sz="1200" b="0" i="0" kern="1200" dirty="0" smtClean="0">
                <a:solidFill>
                  <a:schemeClr val="tx1"/>
                </a:solidFill>
                <a:effectLst/>
                <a:latin typeface="+mn-lt"/>
                <a:ea typeface="+mn-ea"/>
                <a:cs typeface="+mn-cs"/>
              </a:rPr>
              <a:t>. Jeho studenti pak </a:t>
            </a:r>
            <a:r>
              <a:rPr lang="cs-CZ" sz="1200" b="0" i="0" u="none" strike="noStrike" kern="1200" dirty="0" smtClean="0">
                <a:solidFill>
                  <a:schemeClr val="tx1"/>
                </a:solidFill>
                <a:effectLst/>
                <a:latin typeface="+mn-lt"/>
                <a:ea typeface="+mn-ea"/>
                <a:cs typeface="+mn-cs"/>
                <a:hlinkClick r:id="rId7" tooltip="Lithium"/>
              </a:rPr>
              <a:t>lithium</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8" tooltip="Vanad"/>
              </a:rPr>
              <a:t>vanad</a:t>
            </a:r>
            <a:r>
              <a:rPr lang="cs-CZ" sz="1200" b="0" i="0" kern="1200" dirty="0" smtClean="0">
                <a:solidFill>
                  <a:schemeClr val="tx1"/>
                </a:solidFill>
                <a:effectLst/>
                <a:latin typeface="+mn-lt"/>
                <a:ea typeface="+mn-ea"/>
                <a:cs typeface="+mn-cs"/>
              </a:rPr>
              <a:t>. Současná symbolika, jeho symbolika, se používá v chemii dodnes.</a:t>
            </a:r>
          </a:p>
          <a:p>
            <a:r>
              <a:rPr lang="cs-CZ" sz="1200" b="0" i="0" kern="1200" dirty="0" smtClean="0">
                <a:solidFill>
                  <a:schemeClr val="tx1"/>
                </a:solidFill>
                <a:effectLst/>
                <a:latin typeface="+mn-lt"/>
                <a:ea typeface="+mn-ea"/>
                <a:cs typeface="+mn-cs"/>
              </a:rPr>
              <a:t>Mimo jiné se také </a:t>
            </a:r>
            <a:r>
              <a:rPr lang="cs-CZ" sz="1200" b="0" i="0" kern="1200" dirty="0" err="1" smtClean="0">
                <a:solidFill>
                  <a:schemeClr val="tx1"/>
                </a:solidFill>
                <a:effectLst/>
                <a:latin typeface="+mn-lt"/>
                <a:ea typeface="+mn-ea"/>
                <a:cs typeface="+mn-cs"/>
              </a:rPr>
              <a:t>Berzelius</a:t>
            </a:r>
            <a:r>
              <a:rPr lang="cs-CZ" sz="1200" b="0" i="0" kern="1200" dirty="0" smtClean="0">
                <a:solidFill>
                  <a:schemeClr val="tx1"/>
                </a:solidFill>
                <a:effectLst/>
                <a:latin typeface="+mn-lt"/>
                <a:ea typeface="+mn-ea"/>
                <a:cs typeface="+mn-cs"/>
              </a:rPr>
              <a:t> podílel spolu s </a:t>
            </a:r>
            <a:r>
              <a:rPr lang="cs-CZ" sz="1200" b="0" i="0" u="none" strike="noStrike" kern="1200" dirty="0" smtClean="0">
                <a:solidFill>
                  <a:schemeClr val="tx1"/>
                </a:solidFill>
                <a:effectLst/>
                <a:latin typeface="+mn-lt"/>
                <a:ea typeface="+mn-ea"/>
                <a:cs typeface="+mn-cs"/>
                <a:hlinkClick r:id="rId9" tooltip="Kašpar Šternberg"/>
              </a:rPr>
              <a:t>Kašparem ze </a:t>
            </a:r>
            <a:r>
              <a:rPr lang="cs-CZ" sz="1200" b="0" i="0" u="none" strike="noStrike" kern="1200" dirty="0" err="1" smtClean="0">
                <a:solidFill>
                  <a:schemeClr val="tx1"/>
                </a:solidFill>
                <a:effectLst/>
                <a:latin typeface="+mn-lt"/>
                <a:ea typeface="+mn-ea"/>
                <a:cs typeface="+mn-cs"/>
                <a:hlinkClick r:id="rId9" tooltip="Kašpar Šternberg"/>
              </a:rPr>
              <a:t>Šternberga</a:t>
            </a:r>
            <a:r>
              <a:rPr lang="cs-CZ" sz="1200" b="0" i="0" kern="1200" dirty="0" smtClean="0">
                <a:solidFill>
                  <a:schemeClr val="tx1"/>
                </a:solidFill>
                <a:effectLst/>
                <a:latin typeface="+mn-lt"/>
                <a:ea typeface="+mn-ea"/>
                <a:cs typeface="+mn-cs"/>
              </a:rPr>
              <a:t> na podzemní štole vykopané do </a:t>
            </a:r>
            <a:r>
              <a:rPr lang="cs-CZ" sz="1200" b="0" i="0" u="none" strike="noStrike" kern="1200" dirty="0" smtClean="0">
                <a:solidFill>
                  <a:schemeClr val="tx1"/>
                </a:solidFill>
                <a:effectLst/>
                <a:latin typeface="+mn-lt"/>
                <a:ea typeface="+mn-ea"/>
                <a:cs typeface="+mn-cs"/>
                <a:hlinkClick r:id="rId10" tooltip="Komorní hůrka"/>
              </a:rPr>
              <a:t>Komorní hůrky</a:t>
            </a:r>
            <a:r>
              <a:rPr lang="cs-CZ" sz="1200" b="0" i="0" kern="1200" dirty="0" smtClean="0">
                <a:solidFill>
                  <a:schemeClr val="tx1"/>
                </a:solidFill>
                <a:effectLst/>
                <a:latin typeface="+mn-lt"/>
                <a:ea typeface="+mn-ea"/>
                <a:cs typeface="+mn-cs"/>
              </a:rPr>
              <a:t> v rámci ukončení sporu mezi </a:t>
            </a:r>
            <a:r>
              <a:rPr lang="cs-CZ" sz="1200" b="0" i="0" kern="1200" dirty="0" err="1" smtClean="0">
                <a:solidFill>
                  <a:schemeClr val="tx1"/>
                </a:solidFill>
                <a:effectLst/>
                <a:latin typeface="+mn-lt"/>
                <a:ea typeface="+mn-ea"/>
                <a:cs typeface="+mn-cs"/>
              </a:rPr>
              <a:t>neptunisty</a:t>
            </a:r>
            <a:r>
              <a:rPr lang="cs-CZ" sz="1200" b="0" i="0" kern="1200" dirty="0" smtClean="0">
                <a:solidFill>
                  <a:schemeClr val="tx1"/>
                </a:solidFill>
                <a:effectLst/>
                <a:latin typeface="+mn-lt"/>
                <a:ea typeface="+mn-ea"/>
                <a:cs typeface="+mn-cs"/>
              </a:rPr>
              <a:t> a </a:t>
            </a:r>
            <a:r>
              <a:rPr lang="cs-CZ" sz="1200" b="0" i="0" kern="1200" dirty="0" err="1" smtClean="0">
                <a:solidFill>
                  <a:schemeClr val="tx1"/>
                </a:solidFill>
                <a:effectLst/>
                <a:latin typeface="+mn-lt"/>
                <a:ea typeface="+mn-ea"/>
                <a:cs typeface="+mn-cs"/>
              </a:rPr>
              <a:t>plutonisty</a:t>
            </a:r>
            <a:r>
              <a:rPr lang="cs-CZ" sz="1200" b="0" i="0" kern="1200" dirty="0" smtClean="0">
                <a:solidFill>
                  <a:schemeClr val="tx1"/>
                </a:solidFill>
                <a:effectLst/>
                <a:latin typeface="+mn-lt"/>
                <a:ea typeface="+mn-ea"/>
                <a:cs typeface="+mn-cs"/>
              </a:rPr>
              <a:t> ohledně původu </a:t>
            </a:r>
            <a:r>
              <a:rPr lang="cs-CZ" sz="1200" b="0" i="0" u="none" strike="noStrike" kern="1200" dirty="0" smtClean="0">
                <a:solidFill>
                  <a:schemeClr val="tx1"/>
                </a:solidFill>
                <a:effectLst/>
                <a:latin typeface="+mn-lt"/>
                <a:ea typeface="+mn-ea"/>
                <a:cs typeface="+mn-cs"/>
                <a:hlinkClick r:id="rId11" tooltip="Hornina"/>
              </a:rPr>
              <a:t>hornin</a:t>
            </a:r>
            <a:r>
              <a:rPr lang="cs-CZ" sz="1200" b="0" i="0" kern="1200" dirty="0" smtClean="0">
                <a:solidFill>
                  <a:schemeClr val="tx1"/>
                </a:solidFill>
                <a:effectLst/>
                <a:latin typeface="+mn-lt"/>
                <a:ea typeface="+mn-ea"/>
                <a:cs typeface="+mn-cs"/>
              </a:rPr>
              <a:t>, ze kterých Komorní hůrka sestává.</a:t>
            </a:r>
          </a:p>
          <a:p>
            <a:endParaRPr lang="cs-CZ" dirty="0"/>
          </a:p>
        </p:txBody>
      </p:sp>
      <p:sp>
        <p:nvSpPr>
          <p:cNvPr id="4" name="Zástupný symbol pro číslo snímku 3"/>
          <p:cNvSpPr>
            <a:spLocks noGrp="1"/>
          </p:cNvSpPr>
          <p:nvPr>
            <p:ph type="sldNum" sz="quarter" idx="10"/>
          </p:nvPr>
        </p:nvSpPr>
        <p:spPr/>
        <p:txBody>
          <a:bodyPr/>
          <a:lstStyle/>
          <a:p>
            <a:fld id="{C6FD8AB6-3496-423D-AF6E-2552B9774789}" type="slidenum">
              <a:rPr lang="cs-CZ" smtClean="0"/>
              <a:t>9</a:t>
            </a:fld>
            <a:endParaRPr lang="cs-CZ"/>
          </a:p>
        </p:txBody>
      </p:sp>
    </p:spTree>
    <p:extLst>
      <p:ext uri="{BB962C8B-B14F-4D97-AF65-F5344CB8AC3E}">
        <p14:creationId xmlns:p14="http://schemas.microsoft.com/office/powerpoint/2010/main" val="1658172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err="1" smtClean="0">
                <a:solidFill>
                  <a:schemeClr val="tx1"/>
                </a:solidFill>
                <a:effectLst/>
                <a:latin typeface="+mn-lt"/>
                <a:ea typeface="+mn-ea"/>
                <a:cs typeface="+mn-cs"/>
              </a:rPr>
              <a:t>Paracelsus</a:t>
            </a:r>
            <a:r>
              <a:rPr lang="cs-CZ" sz="1200" b="0" i="0" kern="1200" dirty="0" smtClean="0">
                <a:solidFill>
                  <a:schemeClr val="tx1"/>
                </a:solidFill>
                <a:effectLst/>
                <a:latin typeface="+mn-lt"/>
                <a:ea typeface="+mn-ea"/>
                <a:cs typeface="+mn-cs"/>
              </a:rPr>
              <a:t> byl mnohovrstevnou osobností nepřevoditelnou na jediný aspekt. Nebyl jen pouhým lékařem, ale také alchymistou, přírodovědcem a empirikem. Učil se od vesnických </a:t>
            </a:r>
            <a:r>
              <a:rPr lang="cs-CZ" sz="1200" b="0" i="0" u="none" strike="noStrike" kern="1200" dirty="0" smtClean="0">
                <a:solidFill>
                  <a:schemeClr val="tx1"/>
                </a:solidFill>
                <a:effectLst/>
                <a:latin typeface="+mn-lt"/>
                <a:ea typeface="+mn-ea"/>
                <a:cs typeface="+mn-cs"/>
                <a:hlinkClick r:id="rId3" tooltip="Kovářství"/>
              </a:rPr>
              <a:t>kovářů</a:t>
            </a:r>
            <a:r>
              <a:rPr lang="cs-CZ" sz="1200" b="0" i="0" kern="1200" dirty="0" smtClean="0">
                <a:solidFill>
                  <a:schemeClr val="tx1"/>
                </a:solidFill>
                <a:effectLst/>
                <a:latin typeface="+mn-lt"/>
                <a:ea typeface="+mn-ea"/>
                <a:cs typeface="+mn-cs"/>
              </a:rPr>
              <a:t>, rozuměl problematice lovu a rybolovu, naučil se rozpoznávat zaříkávání a zažehnávání. Uznával, že nemoci zvířat a jejich léčba mají </a:t>
            </a:r>
            <a:r>
              <a:rPr lang="cs-CZ" sz="1200" b="0" i="0" u="none" strike="noStrike" kern="1200" dirty="0" smtClean="0">
                <a:solidFill>
                  <a:schemeClr val="tx1"/>
                </a:solidFill>
                <a:effectLst/>
                <a:latin typeface="+mn-lt"/>
                <a:ea typeface="+mn-ea"/>
                <a:cs typeface="+mn-cs"/>
                <a:hlinkClick r:id="rId4" tooltip="Analogie"/>
              </a:rPr>
              <a:t>analogii</a:t>
            </a:r>
            <a:r>
              <a:rPr lang="cs-CZ" sz="1200" b="0" i="0" kern="1200" dirty="0" smtClean="0">
                <a:solidFill>
                  <a:schemeClr val="tx1"/>
                </a:solidFill>
                <a:effectLst/>
                <a:latin typeface="+mn-lt"/>
                <a:ea typeface="+mn-ea"/>
                <a:cs typeface="+mn-cs"/>
              </a:rPr>
              <a:t> v léčení lidí, čímž byl ve své době revoluční. Od horníků se také učil o nemocech kovů. Lidová moudrost ho fascinovala a vážil si jí jako zdroje užitečných informací, což se odráží i v tom, že jeho dílo je protkáno </a:t>
            </a:r>
            <a:r>
              <a:rPr lang="cs-CZ" sz="1200" b="0" i="0" u="none" strike="noStrike" kern="1200" dirty="0" smtClean="0">
                <a:solidFill>
                  <a:schemeClr val="tx1"/>
                </a:solidFill>
                <a:effectLst/>
                <a:latin typeface="+mn-lt"/>
                <a:ea typeface="+mn-ea"/>
                <a:cs typeface="+mn-cs"/>
                <a:hlinkClick r:id="rId5" tooltip="Folkloristika"/>
              </a:rPr>
              <a:t>folkloristikou</a:t>
            </a:r>
            <a:r>
              <a:rPr lang="cs-CZ" sz="1200" b="0" i="0" kern="1200" dirty="0" smtClean="0">
                <a:solidFill>
                  <a:schemeClr val="tx1"/>
                </a:solidFill>
                <a:effectLst/>
                <a:latin typeface="+mn-lt"/>
                <a:ea typeface="+mn-ea"/>
                <a:cs typeface="+mn-cs"/>
              </a:rPr>
              <a:t> a obsahuje mnohé odkazy na </a:t>
            </a:r>
            <a:r>
              <a:rPr lang="cs-CZ" sz="1200" b="0" i="0" u="none" strike="noStrike" kern="1200" dirty="0" smtClean="0">
                <a:solidFill>
                  <a:schemeClr val="tx1"/>
                </a:solidFill>
                <a:effectLst/>
                <a:latin typeface="+mn-lt"/>
                <a:ea typeface="+mn-ea"/>
                <a:cs typeface="+mn-cs"/>
                <a:hlinkClick r:id="rId6" tooltip="Démonologie"/>
              </a:rPr>
              <a:t>démonologii</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7" tooltip="Mytologie"/>
              </a:rPr>
              <a:t>mytologii</a:t>
            </a:r>
            <a:r>
              <a:rPr lang="cs-CZ" sz="1200" b="0" i="0" kern="1200" dirty="0" smtClean="0">
                <a:solidFill>
                  <a:schemeClr val="tx1"/>
                </a:solidFill>
                <a:effectLst/>
                <a:latin typeface="+mn-lt"/>
                <a:ea typeface="+mn-ea"/>
                <a:cs typeface="+mn-cs"/>
              </a:rPr>
              <a:t>. Svým respektem vůči lidovým naukám se výrazně vymezoval vůči autoritě tradice.</a:t>
            </a:r>
          </a:p>
          <a:p>
            <a:r>
              <a:rPr lang="cs-CZ" sz="1200" b="0" i="0" kern="1200" dirty="0" smtClean="0">
                <a:solidFill>
                  <a:schemeClr val="tx1"/>
                </a:solidFill>
                <a:effectLst/>
                <a:latin typeface="+mn-lt"/>
                <a:ea typeface="+mn-ea"/>
                <a:cs typeface="+mn-cs"/>
              </a:rPr>
              <a:t>Jeho styl vyjadřování byl těžko uchopitelný a značně inovativní. Používal vlastní </a:t>
            </a:r>
            <a:r>
              <a:rPr lang="cs-CZ" sz="1200" b="0" i="0" u="none" strike="noStrike" kern="1200" dirty="0" smtClean="0">
                <a:solidFill>
                  <a:schemeClr val="tx1"/>
                </a:solidFill>
                <a:effectLst/>
                <a:latin typeface="+mn-lt"/>
                <a:ea typeface="+mn-ea"/>
                <a:cs typeface="+mn-cs"/>
                <a:hlinkClick r:id="rId8" tooltip="Neologismus"/>
              </a:rPr>
              <a:t>neologismy</a:t>
            </a:r>
            <a:r>
              <a:rPr lang="cs-CZ" sz="1200" b="0" i="0" kern="1200" dirty="0" smtClean="0">
                <a:solidFill>
                  <a:schemeClr val="tx1"/>
                </a:solidFill>
                <a:effectLst/>
                <a:latin typeface="+mn-lt"/>
                <a:ea typeface="+mn-ea"/>
                <a:cs typeface="+mn-cs"/>
              </a:rPr>
              <a:t> a jako řečník působil až exaltovaně. V jeho vystupování se kombinovala žlučovitá, bojovná povaha s věcnou kritikou soudobé medicíny. Porozumění </a:t>
            </a:r>
            <a:r>
              <a:rPr lang="cs-CZ" sz="1200" b="0" i="0" kern="1200" dirty="0" err="1" smtClean="0">
                <a:solidFill>
                  <a:schemeClr val="tx1"/>
                </a:solidFill>
                <a:effectLst/>
                <a:latin typeface="+mn-lt"/>
                <a:ea typeface="+mn-ea"/>
                <a:cs typeface="+mn-cs"/>
              </a:rPr>
              <a:t>Paracelsovým</a:t>
            </a:r>
            <a:r>
              <a:rPr lang="cs-CZ" sz="1200" b="0" i="0" kern="1200" dirty="0" smtClean="0">
                <a:solidFill>
                  <a:schemeClr val="tx1"/>
                </a:solidFill>
                <a:effectLst/>
                <a:latin typeface="+mn-lt"/>
                <a:ea typeface="+mn-ea"/>
                <a:cs typeface="+mn-cs"/>
              </a:rPr>
              <a:t> názorům a spisům je ztíženo také jeho tendencí promítat do textů svá osobní zklamání. Pro své názory býval nezřídka podezříván z čarodějnictví a dokonce z </a:t>
            </a:r>
            <a:r>
              <a:rPr lang="cs-CZ" sz="1200" b="0" i="0" u="none" strike="noStrike" kern="1200" dirty="0" smtClean="0">
                <a:solidFill>
                  <a:schemeClr val="tx1"/>
                </a:solidFill>
                <a:effectLst/>
                <a:latin typeface="+mn-lt"/>
                <a:ea typeface="+mn-ea"/>
                <a:cs typeface="+mn-cs"/>
                <a:hlinkClick r:id="rId9" tooltip="Ariánství"/>
              </a:rPr>
              <a:t>ariánské</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10" tooltip="Hereze"/>
              </a:rPr>
              <a:t>hereze</a:t>
            </a:r>
            <a:r>
              <a:rPr lang="cs-CZ" sz="1200" b="0" i="0" kern="1200" dirty="0" smtClean="0">
                <a:solidFill>
                  <a:schemeClr val="tx1"/>
                </a:solidFill>
                <a:effectLst/>
                <a:latin typeface="+mn-lt"/>
                <a:ea typeface="+mn-ea"/>
                <a:cs typeface="+mn-cs"/>
              </a:rPr>
              <a:t>.</a:t>
            </a:r>
          </a:p>
          <a:p>
            <a:endParaRPr lang="cs-CZ" dirty="0" smtClean="0"/>
          </a:p>
          <a:p>
            <a:r>
              <a:rPr lang="cs-CZ" sz="1200" b="0" i="0" kern="1200" dirty="0" smtClean="0">
                <a:solidFill>
                  <a:schemeClr val="tx1"/>
                </a:solidFill>
                <a:effectLst/>
                <a:latin typeface="+mn-lt"/>
                <a:ea typeface="+mn-ea"/>
                <a:cs typeface="+mn-cs"/>
              </a:rPr>
              <a:t>Život[</a:t>
            </a:r>
            <a:r>
              <a:rPr lang="cs-CZ" sz="1200" b="0" i="0" u="none" strike="noStrike" kern="1200" dirty="0" smtClean="0">
                <a:solidFill>
                  <a:schemeClr val="tx1"/>
                </a:solidFill>
                <a:effectLst/>
                <a:latin typeface="+mn-lt"/>
                <a:ea typeface="+mn-ea"/>
                <a:cs typeface="+mn-cs"/>
                <a:hlinkClick r:id="rId11" tooltip="Editace sekce: Život"/>
              </a:rPr>
              <a:t>editovat</a:t>
            </a:r>
            <a:r>
              <a:rPr lang="cs-CZ" sz="1200" b="0" i="0" kern="1200" dirty="0" smtClean="0">
                <a:solidFill>
                  <a:schemeClr val="tx1"/>
                </a:solidFill>
                <a:effectLst/>
                <a:latin typeface="+mn-lt"/>
                <a:ea typeface="+mn-ea"/>
                <a:cs typeface="+mn-cs"/>
              </a:rPr>
              <a:t> | </a:t>
            </a:r>
            <a:r>
              <a:rPr lang="cs-CZ" sz="1200" b="0" i="0" u="none" strike="noStrike" kern="1200" dirty="0" smtClean="0">
                <a:solidFill>
                  <a:schemeClr val="tx1"/>
                </a:solidFill>
                <a:effectLst/>
                <a:latin typeface="+mn-lt"/>
                <a:ea typeface="+mn-ea"/>
                <a:cs typeface="+mn-cs"/>
                <a:hlinkClick r:id="rId12" tooltip="Editace sekce: Život"/>
              </a:rPr>
              <a:t>editovat zdroj</a:t>
            </a:r>
            <a:r>
              <a:rPr lang="cs-CZ" sz="1200" b="0" i="0" kern="1200" dirty="0" smtClean="0">
                <a:solidFill>
                  <a:schemeClr val="tx1"/>
                </a:solidFill>
                <a:effectLst/>
                <a:latin typeface="+mn-lt"/>
                <a:ea typeface="+mn-ea"/>
                <a:cs typeface="+mn-cs"/>
              </a:rPr>
              <a:t>]</a:t>
            </a:r>
          </a:p>
          <a:p>
            <a:r>
              <a:rPr lang="cs-CZ" sz="1200" b="0" i="0" kern="1200" dirty="0" err="1" smtClean="0">
                <a:solidFill>
                  <a:schemeClr val="tx1"/>
                </a:solidFill>
                <a:effectLst/>
                <a:latin typeface="+mn-lt"/>
                <a:ea typeface="+mn-ea"/>
                <a:cs typeface="+mn-cs"/>
              </a:rPr>
              <a:t>Paracelsus</a:t>
            </a:r>
            <a:r>
              <a:rPr lang="cs-CZ" sz="1200" b="0" i="0" kern="1200" dirty="0" smtClean="0">
                <a:solidFill>
                  <a:schemeClr val="tx1"/>
                </a:solidFill>
                <a:effectLst/>
                <a:latin typeface="+mn-lt"/>
                <a:ea typeface="+mn-ea"/>
                <a:cs typeface="+mn-cs"/>
              </a:rPr>
              <a:t> se narodil u </a:t>
            </a:r>
            <a:r>
              <a:rPr lang="cs-CZ" sz="1200" b="0" i="0" u="none" strike="noStrike" kern="1200" dirty="0" smtClean="0">
                <a:solidFill>
                  <a:schemeClr val="tx1"/>
                </a:solidFill>
                <a:effectLst/>
                <a:latin typeface="+mn-lt"/>
                <a:ea typeface="+mn-ea"/>
                <a:cs typeface="+mn-cs"/>
                <a:hlinkClick r:id="rId13" tooltip="Ďáblův most (stránka neexistuje)"/>
              </a:rPr>
              <a:t>Ďáblova mostu</a:t>
            </a:r>
            <a:r>
              <a:rPr lang="cs-CZ" sz="1200" b="0" i="0" kern="1200" dirty="0" smtClean="0">
                <a:solidFill>
                  <a:schemeClr val="tx1"/>
                </a:solidFill>
                <a:effectLst/>
                <a:latin typeface="+mn-lt"/>
                <a:ea typeface="+mn-ea"/>
                <a:cs typeface="+mn-cs"/>
              </a:rPr>
              <a:t> nedaleko </a:t>
            </a:r>
            <a:r>
              <a:rPr lang="cs-CZ" sz="1200" b="0" i="0" u="none" strike="noStrike" kern="1200" dirty="0" smtClean="0">
                <a:solidFill>
                  <a:schemeClr val="tx1"/>
                </a:solidFill>
                <a:effectLst/>
                <a:latin typeface="+mn-lt"/>
                <a:ea typeface="+mn-ea"/>
                <a:cs typeface="+mn-cs"/>
                <a:hlinkClick r:id="rId14" tooltip="Švýcarsko"/>
              </a:rPr>
              <a:t>švýcarského</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Einsiedelnu</a:t>
            </a:r>
            <a:r>
              <a:rPr lang="cs-CZ" sz="1200" b="0" i="0" kern="1200" dirty="0" smtClean="0">
                <a:solidFill>
                  <a:schemeClr val="tx1"/>
                </a:solidFill>
                <a:effectLst/>
                <a:latin typeface="+mn-lt"/>
                <a:ea typeface="+mn-ea"/>
                <a:cs typeface="+mn-cs"/>
              </a:rPr>
              <a:t> jako syn zemského lékaře Wilhelma </a:t>
            </a:r>
            <a:r>
              <a:rPr lang="cs-CZ" sz="1200" b="0" i="0" kern="1200" dirty="0" err="1" smtClean="0">
                <a:solidFill>
                  <a:schemeClr val="tx1"/>
                </a:solidFill>
                <a:effectLst/>
                <a:latin typeface="+mn-lt"/>
                <a:ea typeface="+mn-ea"/>
                <a:cs typeface="+mn-cs"/>
              </a:rPr>
              <a:t>Bombasta</a:t>
            </a:r>
            <a:r>
              <a:rPr lang="cs-CZ" sz="1200" b="0" i="0" kern="1200" dirty="0" smtClean="0">
                <a:solidFill>
                  <a:schemeClr val="tx1"/>
                </a:solidFill>
                <a:effectLst/>
                <a:latin typeface="+mn-lt"/>
                <a:ea typeface="+mn-ea"/>
                <a:cs typeface="+mn-cs"/>
              </a:rPr>
              <a:t> z </a:t>
            </a:r>
            <a:r>
              <a:rPr lang="cs-CZ" sz="1200" b="0" i="0" kern="1200" dirty="0" err="1" smtClean="0">
                <a:solidFill>
                  <a:schemeClr val="tx1"/>
                </a:solidFill>
                <a:effectLst/>
                <a:latin typeface="+mn-lt"/>
                <a:ea typeface="+mn-ea"/>
                <a:cs typeface="+mn-cs"/>
              </a:rPr>
              <a:t>Hohenheimu</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Bombastové</a:t>
            </a:r>
            <a:r>
              <a:rPr lang="cs-CZ" sz="1200" b="0" i="0" kern="1200" dirty="0" smtClean="0">
                <a:solidFill>
                  <a:schemeClr val="tx1"/>
                </a:solidFill>
                <a:effectLst/>
                <a:latin typeface="+mn-lt"/>
                <a:ea typeface="+mn-ea"/>
                <a:cs typeface="+mn-cs"/>
              </a:rPr>
              <a:t> von </a:t>
            </a:r>
            <a:r>
              <a:rPr lang="cs-CZ" sz="1200" b="0" i="0" kern="1200" dirty="0" err="1" smtClean="0">
                <a:solidFill>
                  <a:schemeClr val="tx1"/>
                </a:solidFill>
                <a:effectLst/>
                <a:latin typeface="+mn-lt"/>
                <a:ea typeface="+mn-ea"/>
                <a:cs typeface="+mn-cs"/>
              </a:rPr>
              <a:t>Hohenheim</a:t>
            </a:r>
            <a:r>
              <a:rPr lang="cs-CZ" sz="1200" b="0" i="0" kern="1200" dirty="0" smtClean="0">
                <a:solidFill>
                  <a:schemeClr val="tx1"/>
                </a:solidFill>
                <a:effectLst/>
                <a:latin typeface="+mn-lt"/>
                <a:ea typeface="+mn-ea"/>
                <a:cs typeface="+mn-cs"/>
              </a:rPr>
              <a:t> byli šlechtickým rodem, který v poměrech </a:t>
            </a:r>
            <a:r>
              <a:rPr lang="cs-CZ" sz="1200" b="0" i="0" u="none" strike="noStrike" kern="1200" dirty="0" smtClean="0">
                <a:solidFill>
                  <a:schemeClr val="tx1"/>
                </a:solidFill>
                <a:effectLst/>
                <a:latin typeface="+mn-lt"/>
                <a:ea typeface="+mn-ea"/>
                <a:cs typeface="+mn-cs"/>
                <a:hlinkClick r:id="rId15" tooltip="15. století"/>
              </a:rPr>
              <a:t>15. století</a:t>
            </a:r>
            <a:r>
              <a:rPr lang="cs-CZ" sz="1200" b="0" i="0" kern="1200" dirty="0" smtClean="0">
                <a:solidFill>
                  <a:schemeClr val="tx1"/>
                </a:solidFill>
                <a:effectLst/>
                <a:latin typeface="+mn-lt"/>
                <a:ea typeface="+mn-ea"/>
                <a:cs typeface="+mn-cs"/>
              </a:rPr>
              <a:t> zchudl podobně jako jiná šlechta, a hrad </a:t>
            </a:r>
            <a:r>
              <a:rPr lang="cs-CZ" sz="1200" b="0" i="0" kern="1200" dirty="0" err="1" smtClean="0">
                <a:solidFill>
                  <a:schemeClr val="tx1"/>
                </a:solidFill>
                <a:effectLst/>
                <a:latin typeface="+mn-lt"/>
                <a:ea typeface="+mn-ea"/>
                <a:cs typeface="+mn-cs"/>
              </a:rPr>
              <a:t>Hohenheim</a:t>
            </a:r>
            <a:r>
              <a:rPr lang="cs-CZ" sz="1200" b="0" i="0" kern="1200" dirty="0" smtClean="0">
                <a:solidFill>
                  <a:schemeClr val="tx1"/>
                </a:solidFill>
                <a:effectLst/>
                <a:latin typeface="+mn-lt"/>
                <a:ea typeface="+mn-ea"/>
                <a:cs typeface="+mn-cs"/>
              </a:rPr>
              <a:t> u </a:t>
            </a:r>
            <a:r>
              <a:rPr lang="cs-CZ" sz="1200" b="0" i="0" u="none" strike="noStrike" kern="1200" dirty="0" smtClean="0">
                <a:solidFill>
                  <a:schemeClr val="tx1"/>
                </a:solidFill>
                <a:effectLst/>
                <a:latin typeface="+mn-lt"/>
                <a:ea typeface="+mn-ea"/>
                <a:cs typeface="+mn-cs"/>
                <a:hlinkClick r:id="rId16" tooltip="Stuttgart"/>
              </a:rPr>
              <a:t>Stuttgartu</a:t>
            </a:r>
            <a:r>
              <a:rPr lang="cs-CZ" sz="1200" b="0" i="0" kern="1200" dirty="0" smtClean="0">
                <a:solidFill>
                  <a:schemeClr val="tx1"/>
                </a:solidFill>
                <a:effectLst/>
                <a:latin typeface="+mn-lt"/>
                <a:ea typeface="+mn-ea"/>
                <a:cs typeface="+mn-cs"/>
              </a:rPr>
              <a:t> dali do zástavy. </a:t>
            </a:r>
            <a:r>
              <a:rPr lang="cs-CZ" sz="1200" b="0" i="0" kern="1200" dirty="0" err="1" smtClean="0">
                <a:solidFill>
                  <a:schemeClr val="tx1"/>
                </a:solidFill>
                <a:effectLst/>
                <a:latin typeface="+mn-lt"/>
                <a:ea typeface="+mn-ea"/>
                <a:cs typeface="+mn-cs"/>
              </a:rPr>
              <a:t>Paracelsův</a:t>
            </a:r>
            <a:r>
              <a:rPr lang="cs-CZ" sz="1200" b="0" i="0" kern="1200" dirty="0" smtClean="0">
                <a:solidFill>
                  <a:schemeClr val="tx1"/>
                </a:solidFill>
                <a:effectLst/>
                <a:latin typeface="+mn-lt"/>
                <a:ea typeface="+mn-ea"/>
                <a:cs typeface="+mn-cs"/>
              </a:rPr>
              <a:t> rodný dům v </a:t>
            </a:r>
            <a:r>
              <a:rPr lang="cs-CZ" sz="1200" b="0" i="0" kern="1200" dirty="0" err="1" smtClean="0">
                <a:solidFill>
                  <a:schemeClr val="tx1"/>
                </a:solidFill>
                <a:effectLst/>
                <a:latin typeface="+mn-lt"/>
                <a:ea typeface="+mn-ea"/>
                <a:cs typeface="+mn-cs"/>
              </a:rPr>
              <a:t>Einsiedelnu</a:t>
            </a:r>
            <a:r>
              <a:rPr lang="cs-CZ" sz="1200" b="0" i="0" kern="1200" dirty="0" smtClean="0">
                <a:solidFill>
                  <a:schemeClr val="tx1"/>
                </a:solidFill>
                <a:effectLst/>
                <a:latin typeface="+mn-lt"/>
                <a:ea typeface="+mn-ea"/>
                <a:cs typeface="+mn-cs"/>
              </a:rPr>
              <a:t> stál na poutní cestě do </a:t>
            </a:r>
            <a:r>
              <a:rPr lang="cs-CZ" sz="1200" b="0" i="0" u="none" strike="noStrike" kern="1200" dirty="0" smtClean="0">
                <a:solidFill>
                  <a:schemeClr val="tx1"/>
                </a:solidFill>
                <a:effectLst/>
                <a:latin typeface="+mn-lt"/>
                <a:ea typeface="+mn-ea"/>
                <a:cs typeface="+mn-cs"/>
                <a:hlinkClick r:id="rId17" tooltip="Santiago de Compostela"/>
              </a:rPr>
              <a:t>Santiaga de </a:t>
            </a:r>
            <a:r>
              <a:rPr lang="cs-CZ" sz="1200" b="0" i="0" u="none" strike="noStrike" kern="1200" dirty="0" err="1" smtClean="0">
                <a:solidFill>
                  <a:schemeClr val="tx1"/>
                </a:solidFill>
                <a:effectLst/>
                <a:latin typeface="+mn-lt"/>
                <a:ea typeface="+mn-ea"/>
                <a:cs typeface="+mn-cs"/>
                <a:hlinkClick r:id="rId17" tooltip="Santiago de Compostela"/>
              </a:rPr>
              <a:t>Compostela</a:t>
            </a:r>
            <a:r>
              <a:rPr lang="cs-CZ" sz="1200" b="0" i="0" kern="1200" dirty="0" smtClean="0">
                <a:solidFill>
                  <a:schemeClr val="tx1"/>
                </a:solidFill>
                <a:effectLst/>
                <a:latin typeface="+mn-lt"/>
                <a:ea typeface="+mn-ea"/>
                <a:cs typeface="+mn-cs"/>
              </a:rPr>
              <a:t>.</a:t>
            </a:r>
          </a:p>
          <a:p>
            <a:r>
              <a:rPr lang="cs-CZ" sz="1200" b="0" i="0" kern="1200" dirty="0" smtClean="0">
                <a:solidFill>
                  <a:schemeClr val="tx1"/>
                </a:solidFill>
                <a:effectLst/>
                <a:latin typeface="+mn-lt"/>
                <a:ea typeface="+mn-ea"/>
                <a:cs typeface="+mn-cs"/>
              </a:rPr>
              <a:t>Po smrti matky v roce </a:t>
            </a:r>
            <a:r>
              <a:rPr lang="cs-CZ" sz="1200" b="0" i="0" u="none" strike="noStrike" kern="1200" dirty="0" smtClean="0">
                <a:solidFill>
                  <a:schemeClr val="tx1"/>
                </a:solidFill>
                <a:effectLst/>
                <a:latin typeface="+mn-lt"/>
                <a:ea typeface="+mn-ea"/>
                <a:cs typeface="+mn-cs"/>
                <a:hlinkClick r:id="rId18" tooltip="1502"/>
              </a:rPr>
              <a:t>1502</a:t>
            </a:r>
            <a:r>
              <a:rPr lang="cs-CZ" sz="1200" b="0" i="0" kern="1200" dirty="0" smtClean="0">
                <a:solidFill>
                  <a:schemeClr val="tx1"/>
                </a:solidFill>
                <a:effectLst/>
                <a:latin typeface="+mn-lt"/>
                <a:ea typeface="+mn-ea"/>
                <a:cs typeface="+mn-cs"/>
              </a:rPr>
              <a:t> se otec se synem přestěhovali do </a:t>
            </a:r>
            <a:r>
              <a:rPr lang="cs-CZ" sz="1200" b="0" i="0" u="none" strike="noStrike" kern="1200" dirty="0" err="1" smtClean="0">
                <a:solidFill>
                  <a:schemeClr val="tx1"/>
                </a:solidFill>
                <a:effectLst/>
                <a:latin typeface="+mn-lt"/>
                <a:ea typeface="+mn-ea"/>
                <a:cs typeface="+mn-cs"/>
                <a:hlinkClick r:id="rId19" tooltip="Villach"/>
              </a:rPr>
              <a:t>Villachu</a:t>
            </a:r>
            <a:r>
              <a:rPr lang="cs-CZ" sz="1200" b="0" i="0" kern="1200" dirty="0" smtClean="0">
                <a:solidFill>
                  <a:schemeClr val="tx1"/>
                </a:solidFill>
                <a:effectLst/>
                <a:latin typeface="+mn-lt"/>
                <a:ea typeface="+mn-ea"/>
                <a:cs typeface="+mn-cs"/>
              </a:rPr>
              <a:t> v Korutanech. Otec tam působil jako městský lékař a docent na hornické škole na pozvání kupecké rodiny </a:t>
            </a:r>
            <a:r>
              <a:rPr lang="cs-CZ" sz="1200" b="0" i="0" u="none" strike="noStrike" kern="1200" dirty="0" err="1" smtClean="0">
                <a:solidFill>
                  <a:schemeClr val="tx1"/>
                </a:solidFill>
                <a:effectLst/>
                <a:latin typeface="+mn-lt"/>
                <a:ea typeface="+mn-ea"/>
                <a:cs typeface="+mn-cs"/>
                <a:hlinkClick r:id="rId20" tooltip="Sigmund Fugger (stránka neexistuje)"/>
              </a:rPr>
              <a:t>Fuggerů</a:t>
            </a:r>
            <a:r>
              <a:rPr lang="cs-CZ" sz="1200" b="0" i="0" kern="1200" dirty="0" smtClean="0">
                <a:solidFill>
                  <a:schemeClr val="tx1"/>
                </a:solidFill>
                <a:effectLst/>
                <a:latin typeface="+mn-lt"/>
                <a:ea typeface="+mn-ea"/>
                <a:cs typeface="+mn-cs"/>
              </a:rPr>
              <a:t> (Sigmund </a:t>
            </a:r>
            <a:r>
              <a:rPr lang="cs-CZ" sz="1200" b="0" i="0" kern="1200" dirty="0" err="1" smtClean="0">
                <a:solidFill>
                  <a:schemeClr val="tx1"/>
                </a:solidFill>
                <a:effectLst/>
                <a:latin typeface="+mn-lt"/>
                <a:ea typeface="+mn-ea"/>
                <a:cs typeface="+mn-cs"/>
              </a:rPr>
              <a:t>Fugger</a:t>
            </a:r>
            <a:r>
              <a:rPr lang="cs-CZ" sz="1200" b="0" i="0" kern="1200" dirty="0" smtClean="0">
                <a:solidFill>
                  <a:schemeClr val="tx1"/>
                </a:solidFill>
                <a:effectLst/>
                <a:latin typeface="+mn-lt"/>
                <a:ea typeface="+mn-ea"/>
                <a:cs typeface="+mn-cs"/>
              </a:rPr>
              <a:t>), která vlastnila </a:t>
            </a:r>
            <a:r>
              <a:rPr lang="cs-CZ" sz="1200" b="0" i="0" u="none" strike="noStrike" kern="1200" dirty="0" smtClean="0">
                <a:solidFill>
                  <a:schemeClr val="tx1"/>
                </a:solidFill>
                <a:effectLst/>
                <a:latin typeface="+mn-lt"/>
                <a:ea typeface="+mn-ea"/>
                <a:cs typeface="+mn-cs"/>
                <a:hlinkClick r:id="rId21" tooltip="Měď"/>
              </a:rPr>
              <a:t>měděné</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22" tooltip="Stříbro"/>
              </a:rPr>
              <a:t>stříbrné</a:t>
            </a:r>
            <a:r>
              <a:rPr lang="cs-CZ" sz="1200" b="0" i="0" kern="1200" dirty="0" smtClean="0">
                <a:solidFill>
                  <a:schemeClr val="tx1"/>
                </a:solidFill>
                <a:effectLst/>
                <a:latin typeface="+mn-lt"/>
                <a:ea typeface="+mn-ea"/>
                <a:cs typeface="+mn-cs"/>
              </a:rPr>
              <a:t> doly ve </a:t>
            </a:r>
            <a:r>
              <a:rPr lang="cs-CZ" sz="1200" b="0" i="0" kern="1200" dirty="0" err="1" smtClean="0">
                <a:solidFill>
                  <a:schemeClr val="tx1"/>
                </a:solidFill>
                <a:effectLst/>
                <a:latin typeface="+mn-lt"/>
                <a:ea typeface="+mn-ea"/>
                <a:cs typeface="+mn-cs"/>
              </a:rPr>
              <a:t>Schwazu</a:t>
            </a:r>
            <a:r>
              <a:rPr lang="cs-CZ" sz="1200" b="0" i="0" kern="1200" dirty="0" smtClean="0">
                <a:solidFill>
                  <a:schemeClr val="tx1"/>
                </a:solidFill>
                <a:effectLst/>
                <a:latin typeface="+mn-lt"/>
                <a:ea typeface="+mn-ea"/>
                <a:cs typeface="+mn-cs"/>
              </a:rPr>
              <a:t> a severně od </a:t>
            </a:r>
            <a:r>
              <a:rPr lang="cs-CZ" sz="1200" b="0" i="0" kern="1200" dirty="0" err="1" smtClean="0">
                <a:solidFill>
                  <a:schemeClr val="tx1"/>
                </a:solidFill>
                <a:effectLst/>
                <a:latin typeface="+mn-lt"/>
                <a:ea typeface="+mn-ea"/>
                <a:cs typeface="+mn-cs"/>
              </a:rPr>
              <a:t>Villachu</a:t>
            </a:r>
            <a:r>
              <a:rPr lang="cs-CZ" sz="1200" b="0" i="0" kern="1200" dirty="0" smtClean="0">
                <a:solidFill>
                  <a:schemeClr val="tx1"/>
                </a:solidFill>
                <a:effectLst/>
                <a:latin typeface="+mn-lt"/>
                <a:ea typeface="+mn-ea"/>
                <a:cs typeface="+mn-cs"/>
              </a:rPr>
              <a:t> v sídle zvaném </a:t>
            </a:r>
            <a:r>
              <a:rPr lang="cs-CZ" sz="1200" b="0" i="0" kern="1200" dirty="0" err="1" smtClean="0">
                <a:solidFill>
                  <a:schemeClr val="tx1"/>
                </a:solidFill>
                <a:effectLst/>
                <a:latin typeface="+mn-lt"/>
                <a:ea typeface="+mn-ea"/>
                <a:cs typeface="+mn-cs"/>
              </a:rPr>
              <a:t>Fugerrau</a:t>
            </a:r>
            <a:r>
              <a:rPr lang="cs-CZ" sz="1200" b="0" i="0" kern="1200" dirty="0" smtClean="0">
                <a:solidFill>
                  <a:schemeClr val="tx1"/>
                </a:solidFill>
                <a:effectLst/>
                <a:latin typeface="+mn-lt"/>
                <a:ea typeface="+mn-ea"/>
                <a:cs typeface="+mn-cs"/>
              </a:rPr>
              <a:t>. Při setkání se světem hornictví a hutnictví, kde se kupříkladu mluví o růstu zlata nebo o žilách kovu prostupujících horninu, získal </a:t>
            </a:r>
            <a:r>
              <a:rPr lang="cs-CZ" sz="1200" b="0" i="0" kern="1200" dirty="0" err="1" smtClean="0">
                <a:solidFill>
                  <a:schemeClr val="tx1"/>
                </a:solidFill>
                <a:effectLst/>
                <a:latin typeface="+mn-lt"/>
                <a:ea typeface="+mn-ea"/>
                <a:cs typeface="+mn-cs"/>
              </a:rPr>
              <a:t>Paracelsus</a:t>
            </a:r>
            <a:r>
              <a:rPr lang="cs-CZ" sz="1200" b="0" i="0" kern="1200" dirty="0" smtClean="0">
                <a:solidFill>
                  <a:schemeClr val="tx1"/>
                </a:solidFill>
                <a:effectLst/>
                <a:latin typeface="+mn-lt"/>
                <a:ea typeface="+mn-ea"/>
                <a:cs typeface="+mn-cs"/>
              </a:rPr>
              <a:t> zkušenost se živoucí říší </a:t>
            </a:r>
            <a:r>
              <a:rPr lang="cs-CZ" sz="1200" b="0" i="0" u="none" strike="noStrike" kern="1200" dirty="0" smtClean="0">
                <a:solidFill>
                  <a:schemeClr val="tx1"/>
                </a:solidFill>
                <a:effectLst/>
                <a:latin typeface="+mn-lt"/>
                <a:ea typeface="+mn-ea"/>
                <a:cs typeface="+mn-cs"/>
                <a:hlinkClick r:id="rId23" tooltip="Minerál"/>
              </a:rPr>
              <a:t>nerostů</a:t>
            </a:r>
            <a:r>
              <a:rPr lang="cs-CZ" sz="1200" b="0" i="0" kern="1200" dirty="0" smtClean="0">
                <a:solidFill>
                  <a:schemeClr val="tx1"/>
                </a:solidFill>
                <a:effectLst/>
                <a:latin typeface="+mn-lt"/>
                <a:ea typeface="+mn-ea"/>
                <a:cs typeface="+mn-cs"/>
              </a:rPr>
              <a:t>. V hornictví se také setkal s lékařskou praxí, kdy sloučeniny </a:t>
            </a:r>
            <a:r>
              <a:rPr lang="cs-CZ" sz="1200" b="0" i="0" u="none" strike="noStrike" kern="1200" dirty="0" smtClean="0">
                <a:solidFill>
                  <a:schemeClr val="tx1"/>
                </a:solidFill>
                <a:effectLst/>
                <a:latin typeface="+mn-lt"/>
                <a:ea typeface="+mn-ea"/>
                <a:cs typeface="+mn-cs"/>
                <a:hlinkClick r:id="rId24" tooltip="Arzén"/>
              </a:rPr>
              <a:t>arzénu</a:t>
            </a:r>
            <a:r>
              <a:rPr lang="cs-CZ" sz="1200" b="0" i="0" kern="1200" dirty="0" smtClean="0">
                <a:solidFill>
                  <a:schemeClr val="tx1"/>
                </a:solidFill>
                <a:effectLst/>
                <a:latin typeface="+mn-lt"/>
                <a:ea typeface="+mn-ea"/>
                <a:cs typeface="+mn-cs"/>
              </a:rPr>
              <a:t> uvolňované při zpracování </a:t>
            </a:r>
            <a:r>
              <a:rPr lang="cs-CZ" sz="1200" b="0" i="0" u="none" strike="noStrike" kern="1200" dirty="0" smtClean="0">
                <a:solidFill>
                  <a:schemeClr val="tx1"/>
                </a:solidFill>
                <a:effectLst/>
                <a:latin typeface="+mn-lt"/>
                <a:ea typeface="+mn-ea"/>
                <a:cs typeface="+mn-cs"/>
                <a:hlinkClick r:id="rId25" tooltip="Ruda"/>
              </a:rPr>
              <a:t>rudy</a:t>
            </a:r>
            <a:r>
              <a:rPr lang="cs-CZ" sz="1200" b="0" i="0" kern="1200" dirty="0" smtClean="0">
                <a:solidFill>
                  <a:schemeClr val="tx1"/>
                </a:solidFill>
                <a:effectLst/>
                <a:latin typeface="+mn-lt"/>
                <a:ea typeface="+mn-ea"/>
                <a:cs typeface="+mn-cs"/>
              </a:rPr>
              <a:t> působí jako prudký </a:t>
            </a:r>
            <a:r>
              <a:rPr lang="cs-CZ" sz="1200" b="0" i="0" u="none" strike="noStrike" kern="1200" dirty="0" smtClean="0">
                <a:solidFill>
                  <a:schemeClr val="tx1"/>
                </a:solidFill>
                <a:effectLst/>
                <a:latin typeface="+mn-lt"/>
                <a:ea typeface="+mn-ea"/>
                <a:cs typeface="+mn-cs"/>
                <a:hlinkClick r:id="rId26" tooltip="Jed"/>
              </a:rPr>
              <a:t>jed</a:t>
            </a:r>
            <a:r>
              <a:rPr lang="cs-CZ" sz="1200" b="0" i="0" kern="1200" dirty="0" smtClean="0">
                <a:solidFill>
                  <a:schemeClr val="tx1"/>
                </a:solidFill>
                <a:effectLst/>
                <a:latin typeface="+mn-lt"/>
                <a:ea typeface="+mn-ea"/>
                <a:cs typeface="+mn-cs"/>
              </a:rPr>
              <a:t>, ale dají se z nich připravit i účinné léky. Do světa vysokých škol již vstupoval s ucelenou představou o světě. Otec mu byl celoživotním a vzpomínaným učitelem.</a:t>
            </a:r>
          </a:p>
          <a:p>
            <a:r>
              <a:rPr lang="cs-CZ" sz="1200" b="1" i="0" kern="1200" dirty="0" smtClean="0">
                <a:solidFill>
                  <a:schemeClr val="tx1"/>
                </a:solidFill>
                <a:effectLst/>
                <a:latin typeface="+mn-lt"/>
                <a:ea typeface="+mn-ea"/>
                <a:cs typeface="+mn-cs"/>
              </a:rPr>
              <a:t>Na vysokých školách a první praxe</a:t>
            </a:r>
            <a:r>
              <a:rPr lang="cs-CZ" sz="1200" b="0" i="0" kern="1200" dirty="0" smtClean="0">
                <a:solidFill>
                  <a:schemeClr val="tx1"/>
                </a:solidFill>
                <a:effectLst/>
                <a:latin typeface="+mn-lt"/>
                <a:ea typeface="+mn-ea"/>
                <a:cs typeface="+mn-cs"/>
              </a:rPr>
              <a:t>[</a:t>
            </a:r>
            <a:r>
              <a:rPr lang="cs-CZ" sz="1200" b="0" i="0" u="none" strike="noStrike" kern="1200" dirty="0" smtClean="0">
                <a:solidFill>
                  <a:schemeClr val="tx1"/>
                </a:solidFill>
                <a:effectLst/>
                <a:latin typeface="+mn-lt"/>
                <a:ea typeface="+mn-ea"/>
                <a:cs typeface="+mn-cs"/>
                <a:hlinkClick r:id="rId27" tooltip="Editace sekce: Na vysokých školách a první praxe"/>
              </a:rPr>
              <a:t>editovat</a:t>
            </a:r>
            <a:r>
              <a:rPr lang="cs-CZ" sz="1200" b="0" i="0" kern="1200" dirty="0" smtClean="0">
                <a:solidFill>
                  <a:schemeClr val="tx1"/>
                </a:solidFill>
                <a:effectLst/>
                <a:latin typeface="+mn-lt"/>
                <a:ea typeface="+mn-ea"/>
                <a:cs typeface="+mn-cs"/>
              </a:rPr>
              <a:t> | </a:t>
            </a:r>
            <a:r>
              <a:rPr lang="cs-CZ" sz="1200" b="0" i="0" u="none" strike="noStrike" kern="1200" dirty="0" smtClean="0">
                <a:solidFill>
                  <a:schemeClr val="tx1"/>
                </a:solidFill>
                <a:effectLst/>
                <a:latin typeface="+mn-lt"/>
                <a:ea typeface="+mn-ea"/>
                <a:cs typeface="+mn-cs"/>
                <a:hlinkClick r:id="rId28" tooltip="Editace sekce: Na vysokých školách a první praxe"/>
              </a:rPr>
              <a:t>editovat zdroj</a:t>
            </a:r>
            <a:r>
              <a:rPr lang="cs-CZ" sz="1200" b="0" i="0" kern="1200" dirty="0" smtClean="0">
                <a:solidFill>
                  <a:schemeClr val="tx1"/>
                </a:solidFill>
                <a:effectLst/>
                <a:latin typeface="+mn-lt"/>
                <a:ea typeface="+mn-ea"/>
                <a:cs typeface="+mn-cs"/>
              </a:rPr>
              <a:t>]</a:t>
            </a:r>
            <a:endParaRPr lang="cs-CZ" sz="1200" b="1" i="0" kern="1200" dirty="0" smtClean="0">
              <a:solidFill>
                <a:schemeClr val="tx1"/>
              </a:solidFill>
              <a:effectLst/>
              <a:latin typeface="+mn-lt"/>
              <a:ea typeface="+mn-ea"/>
              <a:cs typeface="+mn-cs"/>
            </a:endParaRPr>
          </a:p>
          <a:p>
            <a:r>
              <a:rPr lang="cs-CZ" sz="1200" b="0" i="0" kern="1200" dirty="0" err="1" smtClean="0">
                <a:solidFill>
                  <a:schemeClr val="tx1"/>
                </a:solidFill>
                <a:effectLst/>
                <a:latin typeface="+mn-lt"/>
                <a:ea typeface="+mn-ea"/>
                <a:cs typeface="+mn-cs"/>
              </a:rPr>
              <a:t>Paracelsus</a:t>
            </a:r>
            <a:r>
              <a:rPr lang="cs-CZ" sz="1200" b="0" i="0" kern="1200" dirty="0" smtClean="0">
                <a:solidFill>
                  <a:schemeClr val="tx1"/>
                </a:solidFill>
                <a:effectLst/>
                <a:latin typeface="+mn-lt"/>
                <a:ea typeface="+mn-ea"/>
                <a:cs typeface="+mn-cs"/>
              </a:rPr>
              <a:t> byl nesmírně nadaným studentem. Studoval na celé řadě evropských univerzit (</a:t>
            </a:r>
            <a:r>
              <a:rPr lang="cs-CZ" sz="1200" b="0" i="0" u="none" strike="noStrike" kern="1200" dirty="0" err="1" smtClean="0">
                <a:solidFill>
                  <a:schemeClr val="tx1"/>
                </a:solidFill>
                <a:effectLst/>
                <a:latin typeface="+mn-lt"/>
                <a:ea typeface="+mn-ea"/>
                <a:cs typeface="+mn-cs"/>
                <a:hlinkClick r:id="rId29" tooltip="Tübingen"/>
              </a:rPr>
              <a:t>Tübingen</a:t>
            </a:r>
            <a:r>
              <a:rPr lang="cs-CZ" sz="1200" b="0" i="0" kern="1200" dirty="0" smtClean="0">
                <a:solidFill>
                  <a:schemeClr val="tx1"/>
                </a:solidFill>
                <a:effectLst/>
                <a:latin typeface="+mn-lt"/>
                <a:ea typeface="+mn-ea"/>
                <a:cs typeface="+mn-cs"/>
              </a:rPr>
              <a:t>, </a:t>
            </a:r>
            <a:r>
              <a:rPr lang="cs-CZ" sz="1200" b="0" i="0" u="none" strike="noStrike" kern="1200" dirty="0" err="1" smtClean="0">
                <a:solidFill>
                  <a:schemeClr val="tx1"/>
                </a:solidFill>
                <a:effectLst/>
                <a:latin typeface="+mn-lt"/>
                <a:ea typeface="+mn-ea"/>
                <a:cs typeface="+mn-cs"/>
                <a:hlinkClick r:id="rId30" tooltip="Lutherstadt Wittenberg"/>
              </a:rPr>
              <a:t>Wittenberg</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31" tooltip="Lipsko"/>
              </a:rPr>
              <a:t>Lipsko</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32" tooltip="Heidelberg"/>
              </a:rPr>
              <a:t>Heidelberg</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33" tooltip="Kolín nad Rýnem"/>
              </a:rPr>
              <a:t>Kolín</a:t>
            </a:r>
            <a:r>
              <a:rPr lang="cs-CZ" sz="1200" b="0" i="0" kern="1200" dirty="0" smtClean="0">
                <a:solidFill>
                  <a:schemeClr val="tx1"/>
                </a:solidFill>
                <a:effectLst/>
                <a:latin typeface="+mn-lt"/>
                <a:ea typeface="+mn-ea"/>
                <a:cs typeface="+mn-cs"/>
              </a:rPr>
              <a:t>), první titul získal ve </a:t>
            </a:r>
            <a:r>
              <a:rPr lang="cs-CZ" sz="1200" b="0" i="0" u="none" strike="noStrike" kern="1200" dirty="0" smtClean="0">
                <a:solidFill>
                  <a:schemeClr val="tx1"/>
                </a:solidFill>
                <a:effectLst/>
                <a:latin typeface="+mn-lt"/>
                <a:ea typeface="+mn-ea"/>
                <a:cs typeface="+mn-cs"/>
                <a:hlinkClick r:id="rId34" tooltip="Vídeň"/>
              </a:rPr>
              <a:t>Vídni</a:t>
            </a:r>
            <a:r>
              <a:rPr lang="cs-CZ" sz="1200" b="0" i="0" kern="1200" dirty="0" smtClean="0">
                <a:solidFill>
                  <a:schemeClr val="tx1"/>
                </a:solidFill>
                <a:effectLst/>
                <a:latin typeface="+mn-lt"/>
                <a:ea typeface="+mn-ea"/>
                <a:cs typeface="+mn-cs"/>
              </a:rPr>
              <a:t> již v 17 letech. Na </a:t>
            </a:r>
            <a:r>
              <a:rPr lang="cs-CZ" sz="1200" b="0" i="0" u="none" strike="noStrike" kern="1200" dirty="0" smtClean="0">
                <a:solidFill>
                  <a:schemeClr val="tx1"/>
                </a:solidFill>
                <a:effectLst/>
                <a:latin typeface="+mn-lt"/>
                <a:ea typeface="+mn-ea"/>
                <a:cs typeface="+mn-cs"/>
                <a:hlinkClick r:id="rId35" tooltip="Univerzita"/>
              </a:rPr>
              <a:t>univerzitě</a:t>
            </a:r>
            <a:r>
              <a:rPr lang="cs-CZ" sz="1200" b="0" i="0" kern="1200" dirty="0" smtClean="0">
                <a:solidFill>
                  <a:schemeClr val="tx1"/>
                </a:solidFill>
                <a:effectLst/>
                <a:latin typeface="+mn-lt"/>
                <a:ea typeface="+mn-ea"/>
                <a:cs typeface="+mn-cs"/>
              </a:rPr>
              <a:t> ve </a:t>
            </a:r>
            <a:r>
              <a:rPr lang="cs-CZ" sz="1200" b="0" i="0" u="none" strike="noStrike" kern="1200" dirty="0" smtClean="0">
                <a:solidFill>
                  <a:schemeClr val="tx1"/>
                </a:solidFill>
                <a:effectLst/>
                <a:latin typeface="+mn-lt"/>
                <a:ea typeface="+mn-ea"/>
                <a:cs typeface="+mn-cs"/>
                <a:hlinkClick r:id="rId36" tooltip="Ferrara"/>
              </a:rPr>
              <a:t>Ferraře</a:t>
            </a:r>
            <a:r>
              <a:rPr lang="cs-CZ" sz="1200" b="0" i="0" kern="1200" dirty="0" smtClean="0">
                <a:solidFill>
                  <a:schemeClr val="tx1"/>
                </a:solidFill>
                <a:effectLst/>
                <a:latin typeface="+mn-lt"/>
                <a:ea typeface="+mn-ea"/>
                <a:cs typeface="+mn-cs"/>
              </a:rPr>
              <a:t> promoval na doktora obojího lékařství, tj. vnitřní medicíny a </a:t>
            </a:r>
            <a:r>
              <a:rPr lang="cs-CZ" sz="1200" b="0" i="0" u="none" strike="noStrike" kern="1200" dirty="0" smtClean="0">
                <a:solidFill>
                  <a:schemeClr val="tx1"/>
                </a:solidFill>
                <a:effectLst/>
                <a:latin typeface="+mn-lt"/>
                <a:ea typeface="+mn-ea"/>
                <a:cs typeface="+mn-cs"/>
                <a:hlinkClick r:id="rId37" tooltip="Chirurgie"/>
              </a:rPr>
              <a:t>chirurgie</a:t>
            </a:r>
            <a:r>
              <a:rPr lang="cs-CZ" sz="1200" b="0" i="0" kern="1200" dirty="0" smtClean="0">
                <a:solidFill>
                  <a:schemeClr val="tx1"/>
                </a:solidFill>
                <a:effectLst/>
                <a:latin typeface="+mn-lt"/>
                <a:ea typeface="+mn-ea"/>
                <a:cs typeface="+mn-cs"/>
              </a:rPr>
              <a:t>. Studoval také u opata a učence </a:t>
            </a:r>
            <a:r>
              <a:rPr lang="cs-CZ" sz="1200" b="0" i="0" u="none" strike="noStrike" kern="1200" dirty="0" smtClean="0">
                <a:solidFill>
                  <a:schemeClr val="tx1"/>
                </a:solidFill>
                <a:effectLst/>
                <a:latin typeface="+mn-lt"/>
                <a:ea typeface="+mn-ea"/>
                <a:cs typeface="+mn-cs"/>
                <a:hlinkClick r:id="rId38" tooltip="Johannes Trithemius"/>
              </a:rPr>
              <a:t>Johanna </a:t>
            </a:r>
            <a:r>
              <a:rPr lang="cs-CZ" sz="1200" b="0" i="0" u="none" strike="noStrike" kern="1200" dirty="0" err="1" smtClean="0">
                <a:solidFill>
                  <a:schemeClr val="tx1"/>
                </a:solidFill>
                <a:effectLst/>
                <a:latin typeface="+mn-lt"/>
                <a:ea typeface="+mn-ea"/>
                <a:cs typeface="+mn-cs"/>
                <a:hlinkClick r:id="rId38" tooltip="Johannes Trithemius"/>
              </a:rPr>
              <a:t>Trithemia</a:t>
            </a:r>
            <a:r>
              <a:rPr lang="cs-CZ" sz="1200" b="0" i="0" kern="1200" dirty="0" smtClean="0">
                <a:solidFill>
                  <a:schemeClr val="tx1"/>
                </a:solidFill>
                <a:effectLst/>
                <a:latin typeface="+mn-lt"/>
                <a:ea typeface="+mn-ea"/>
                <a:cs typeface="+mn-cs"/>
              </a:rPr>
              <a:t>.</a:t>
            </a:r>
          </a:p>
          <a:p>
            <a:r>
              <a:rPr lang="cs-CZ" sz="1200" b="0" i="0" kern="1200" dirty="0" smtClean="0">
                <a:solidFill>
                  <a:schemeClr val="tx1"/>
                </a:solidFill>
                <a:effectLst/>
                <a:latin typeface="+mn-lt"/>
                <a:ea typeface="+mn-ea"/>
                <a:cs typeface="+mn-cs"/>
              </a:rPr>
              <a:t>Velice kriticky přijímal spisy starých autorit (</a:t>
            </a:r>
            <a:r>
              <a:rPr lang="cs-CZ" sz="1200" b="0" i="0" u="none" strike="noStrike" kern="1200" dirty="0" err="1" smtClean="0">
                <a:solidFill>
                  <a:schemeClr val="tx1"/>
                </a:solidFill>
                <a:effectLst/>
                <a:latin typeface="+mn-lt"/>
                <a:ea typeface="+mn-ea"/>
                <a:cs typeface="+mn-cs"/>
                <a:hlinkClick r:id="rId39" tooltip="Hippokratés"/>
              </a:rPr>
              <a:t>Hippokratés</a:t>
            </a:r>
            <a:r>
              <a:rPr lang="cs-CZ" sz="1200" b="0" i="0" kern="1200" dirty="0" smtClean="0">
                <a:solidFill>
                  <a:schemeClr val="tx1"/>
                </a:solidFill>
                <a:effectLst/>
                <a:latin typeface="+mn-lt"/>
                <a:ea typeface="+mn-ea"/>
                <a:cs typeface="+mn-cs"/>
              </a:rPr>
              <a:t>, </a:t>
            </a:r>
            <a:r>
              <a:rPr lang="cs-CZ" sz="1200" b="0" i="0" u="none" strike="noStrike" kern="1200" dirty="0" err="1" smtClean="0">
                <a:solidFill>
                  <a:schemeClr val="tx1"/>
                </a:solidFill>
                <a:effectLst/>
                <a:latin typeface="+mn-lt"/>
                <a:ea typeface="+mn-ea"/>
                <a:cs typeface="+mn-cs"/>
                <a:hlinkClick r:id="rId40" tooltip="Claudius Galén"/>
              </a:rPr>
              <a:t>Galén</a:t>
            </a:r>
            <a:r>
              <a:rPr lang="cs-CZ" sz="1200" b="0" i="0" kern="1200" dirty="0" smtClean="0">
                <a:solidFill>
                  <a:schemeClr val="tx1"/>
                </a:solidFill>
                <a:effectLst/>
                <a:latin typeface="+mn-lt"/>
                <a:ea typeface="+mn-ea"/>
                <a:cs typeface="+mn-cs"/>
              </a:rPr>
              <a:t>, </a:t>
            </a:r>
            <a:r>
              <a:rPr lang="cs-CZ" sz="1200" b="0" i="0" u="none" strike="noStrike" kern="1200" dirty="0" err="1" smtClean="0">
                <a:solidFill>
                  <a:schemeClr val="tx1"/>
                </a:solidFill>
                <a:effectLst/>
                <a:latin typeface="+mn-lt"/>
                <a:ea typeface="+mn-ea"/>
                <a:cs typeface="+mn-cs"/>
                <a:hlinkClick r:id="rId41" tooltip="Rází (stránka neexistuje)"/>
              </a:rPr>
              <a:t>Rhases</a:t>
            </a:r>
            <a:r>
              <a:rPr lang="cs-CZ" sz="1200" b="0" i="0" kern="1200" dirty="0" smtClean="0">
                <a:solidFill>
                  <a:schemeClr val="tx1"/>
                </a:solidFill>
                <a:effectLst/>
                <a:latin typeface="+mn-lt"/>
                <a:ea typeface="+mn-ea"/>
                <a:cs typeface="+mn-cs"/>
              </a:rPr>
              <a:t>, </a:t>
            </a:r>
            <a:r>
              <a:rPr lang="cs-CZ" sz="1200" b="0" i="0" u="none" strike="noStrike" kern="1200" dirty="0" err="1" smtClean="0">
                <a:solidFill>
                  <a:schemeClr val="tx1"/>
                </a:solidFill>
                <a:effectLst/>
                <a:latin typeface="+mn-lt"/>
                <a:ea typeface="+mn-ea"/>
                <a:cs typeface="+mn-cs"/>
                <a:hlinkClick r:id="rId42" tooltip="Avicenna"/>
              </a:rPr>
              <a:t>Avicenna</a:t>
            </a:r>
            <a:r>
              <a:rPr lang="cs-CZ" sz="1200" b="0" i="0" kern="1200" dirty="0" smtClean="0">
                <a:solidFill>
                  <a:schemeClr val="tx1"/>
                </a:solidFill>
                <a:effectLst/>
                <a:latin typeface="+mn-lt"/>
                <a:ea typeface="+mn-ea"/>
                <a:cs typeface="+mn-cs"/>
              </a:rPr>
              <a:t>). Jejich nauky byly na tehdejších univerzitách podávány jako doktrína a předávány z generace na generaci. Tvořily základ veškerého lékařství té doby. </a:t>
            </a:r>
            <a:r>
              <a:rPr lang="cs-CZ" sz="1200" b="0" i="0" kern="1200" dirty="0" err="1" smtClean="0">
                <a:solidFill>
                  <a:schemeClr val="tx1"/>
                </a:solidFill>
                <a:effectLst/>
                <a:latin typeface="+mn-lt"/>
                <a:ea typeface="+mn-ea"/>
                <a:cs typeface="+mn-cs"/>
              </a:rPr>
              <a:t>Paracelsus</a:t>
            </a:r>
            <a:r>
              <a:rPr lang="cs-CZ" sz="1200" b="0" i="0" kern="1200" dirty="0" smtClean="0">
                <a:solidFill>
                  <a:schemeClr val="tx1"/>
                </a:solidFill>
                <a:effectLst/>
                <a:latin typeface="+mn-lt"/>
                <a:ea typeface="+mn-ea"/>
                <a:cs typeface="+mn-cs"/>
              </a:rPr>
              <a:t> se kriticky stavěl k jejich precizní </a:t>
            </a:r>
            <a:r>
              <a:rPr lang="cs-CZ" sz="1200" b="0" i="0" u="none" strike="noStrike" kern="1200" dirty="0" smtClean="0">
                <a:solidFill>
                  <a:schemeClr val="tx1"/>
                </a:solidFill>
                <a:effectLst/>
                <a:latin typeface="+mn-lt"/>
                <a:ea typeface="+mn-ea"/>
                <a:cs typeface="+mn-cs"/>
                <a:hlinkClick r:id="rId43" tooltip="Logika"/>
              </a:rPr>
              <a:t>logice</a:t>
            </a:r>
            <a:r>
              <a:rPr lang="cs-CZ" sz="1200" b="0" i="0" kern="1200" dirty="0" smtClean="0">
                <a:solidFill>
                  <a:schemeClr val="tx1"/>
                </a:solidFill>
                <a:effectLst/>
                <a:latin typeface="+mn-lt"/>
                <a:ea typeface="+mn-ea"/>
                <a:cs typeface="+mn-cs"/>
              </a:rPr>
              <a:t> a namísto ní prosazoval zákony života tak, jak je odvodil ze zkušenosti. „Kdybych se byl sám neobrátil ke zkušenosti, staří lékaři by mne byli ponechali ve slepotě, nevidomého.“ Snažil se o poznání léčebných prostředků ve vztahu ke konceptu nového </a:t>
            </a:r>
            <a:r>
              <a:rPr lang="cs-CZ" sz="1200" b="0" i="0" u="none" strike="noStrike" kern="1200" dirty="0" smtClean="0">
                <a:solidFill>
                  <a:schemeClr val="tx1"/>
                </a:solidFill>
                <a:effectLst/>
                <a:latin typeface="+mn-lt"/>
                <a:ea typeface="+mn-ea"/>
                <a:cs typeface="+mn-cs"/>
                <a:hlinkClick r:id="rId44" tooltip="Zdraví"/>
              </a:rPr>
              <a:t>zdraví</a:t>
            </a:r>
            <a:r>
              <a:rPr lang="cs-CZ" sz="1200" b="0" i="0" kern="1200" dirty="0" smtClean="0">
                <a:solidFill>
                  <a:schemeClr val="tx1"/>
                </a:solidFill>
                <a:effectLst/>
                <a:latin typeface="+mn-lt"/>
                <a:ea typeface="+mn-ea"/>
                <a:cs typeface="+mn-cs"/>
              </a:rPr>
              <a:t>, které přichází po </a:t>
            </a:r>
            <a:r>
              <a:rPr lang="cs-CZ" sz="1200" b="0" i="0" u="none" strike="noStrike" kern="1200" dirty="0" smtClean="0">
                <a:solidFill>
                  <a:schemeClr val="tx1"/>
                </a:solidFill>
                <a:effectLst/>
                <a:latin typeface="+mn-lt"/>
                <a:ea typeface="+mn-ea"/>
                <a:cs typeface="+mn-cs"/>
                <a:hlinkClick r:id="rId45" tooltip="Nemoc"/>
              </a:rPr>
              <a:t>nemoci</a:t>
            </a:r>
            <a:r>
              <a:rPr lang="cs-CZ" sz="1200" b="0" i="0" kern="1200" dirty="0" smtClean="0">
                <a:solidFill>
                  <a:schemeClr val="tx1"/>
                </a:solidFill>
                <a:effectLst/>
                <a:latin typeface="+mn-lt"/>
                <a:ea typeface="+mn-ea"/>
                <a:cs typeface="+mn-cs"/>
              </a:rPr>
              <a:t>.</a:t>
            </a:r>
          </a:p>
          <a:p>
            <a:r>
              <a:rPr lang="cs-CZ" sz="1200" b="1" i="0" kern="1200" dirty="0" smtClean="0">
                <a:solidFill>
                  <a:schemeClr val="tx1"/>
                </a:solidFill>
                <a:effectLst/>
                <a:latin typeface="+mn-lt"/>
                <a:ea typeface="+mn-ea"/>
                <a:cs typeface="+mn-cs"/>
              </a:rPr>
              <a:t>Putování po světě</a:t>
            </a:r>
            <a:r>
              <a:rPr lang="cs-CZ" sz="1200" b="0" i="0" kern="1200" dirty="0" smtClean="0">
                <a:solidFill>
                  <a:schemeClr val="tx1"/>
                </a:solidFill>
                <a:effectLst/>
                <a:latin typeface="+mn-lt"/>
                <a:ea typeface="+mn-ea"/>
                <a:cs typeface="+mn-cs"/>
              </a:rPr>
              <a:t>[</a:t>
            </a:r>
            <a:r>
              <a:rPr lang="cs-CZ" sz="1200" b="0" i="0" u="none" strike="noStrike" kern="1200" dirty="0" smtClean="0">
                <a:solidFill>
                  <a:schemeClr val="tx1"/>
                </a:solidFill>
                <a:effectLst/>
                <a:latin typeface="+mn-lt"/>
                <a:ea typeface="+mn-ea"/>
                <a:cs typeface="+mn-cs"/>
                <a:hlinkClick r:id="rId46" tooltip="Editace sekce: Putování po světě"/>
              </a:rPr>
              <a:t>editovat</a:t>
            </a:r>
            <a:r>
              <a:rPr lang="cs-CZ" sz="1200" b="0" i="0" kern="1200" dirty="0" smtClean="0">
                <a:solidFill>
                  <a:schemeClr val="tx1"/>
                </a:solidFill>
                <a:effectLst/>
                <a:latin typeface="+mn-lt"/>
                <a:ea typeface="+mn-ea"/>
                <a:cs typeface="+mn-cs"/>
              </a:rPr>
              <a:t> | </a:t>
            </a:r>
            <a:r>
              <a:rPr lang="cs-CZ" sz="1200" b="0" i="0" u="none" strike="noStrike" kern="1200" dirty="0" smtClean="0">
                <a:solidFill>
                  <a:schemeClr val="tx1"/>
                </a:solidFill>
                <a:effectLst/>
                <a:latin typeface="+mn-lt"/>
                <a:ea typeface="+mn-ea"/>
                <a:cs typeface="+mn-cs"/>
                <a:hlinkClick r:id="rId47" tooltip="Editace sekce: Putování po světě"/>
              </a:rPr>
              <a:t>editovat zdroj</a:t>
            </a:r>
            <a:r>
              <a:rPr lang="cs-CZ" sz="1200" b="0" i="0" kern="1200" dirty="0" smtClean="0">
                <a:solidFill>
                  <a:schemeClr val="tx1"/>
                </a:solidFill>
                <a:effectLst/>
                <a:latin typeface="+mn-lt"/>
                <a:ea typeface="+mn-ea"/>
                <a:cs typeface="+mn-cs"/>
              </a:rPr>
              <a:t>]</a:t>
            </a:r>
            <a:endParaRPr lang="cs-CZ" sz="1200" b="1" i="0" kern="1200" dirty="0" smtClean="0">
              <a:solidFill>
                <a:schemeClr val="tx1"/>
              </a:solidFill>
              <a:effectLst/>
              <a:latin typeface="+mn-lt"/>
              <a:ea typeface="+mn-ea"/>
              <a:cs typeface="+mn-cs"/>
            </a:endParaRPr>
          </a:p>
          <a:p>
            <a:r>
              <a:rPr lang="cs-CZ" sz="1200" b="0" i="0" kern="1200" dirty="0" err="1" smtClean="0">
                <a:solidFill>
                  <a:schemeClr val="tx1"/>
                </a:solidFill>
                <a:effectLst/>
                <a:latin typeface="+mn-lt"/>
                <a:ea typeface="+mn-ea"/>
                <a:cs typeface="+mn-cs"/>
              </a:rPr>
              <a:t>Paracelsova</a:t>
            </a:r>
            <a:r>
              <a:rPr lang="cs-CZ" sz="1200" b="0" i="0" kern="1200" dirty="0" smtClean="0">
                <a:solidFill>
                  <a:schemeClr val="tx1"/>
                </a:solidFill>
                <a:effectLst/>
                <a:latin typeface="+mn-lt"/>
                <a:ea typeface="+mn-ea"/>
                <a:cs typeface="+mn-cs"/>
              </a:rPr>
              <a:t> postava byla obklopena tajemností a nedobrou pověstí právě pro své tuláctví. Putoval především po venkově. Narážel na skutečnost, že jeden a týž lék někdy vyléčí a někdy selže. Jeho cestování bylo popřením akademického přístupu k lékařství, mnohdy se učil od lidí nízkého postavení, kteří svou moudrost získávali přímou zkušeností. Načerpané myšlenky a zkušenosti se snažil šířit celou </a:t>
            </a:r>
            <a:r>
              <a:rPr lang="cs-CZ" sz="1200" b="0" i="0" u="none" strike="noStrike" kern="1200" dirty="0" smtClean="0">
                <a:solidFill>
                  <a:schemeClr val="tx1"/>
                </a:solidFill>
                <a:effectLst/>
                <a:latin typeface="+mn-lt"/>
                <a:ea typeface="+mn-ea"/>
                <a:cs typeface="+mn-cs"/>
                <a:hlinkClick r:id="rId48" tooltip="Evropa"/>
              </a:rPr>
              <a:t>Evropou</a:t>
            </a:r>
            <a:r>
              <a:rPr lang="cs-CZ" sz="1200" b="0" i="0" kern="1200" dirty="0" smtClean="0">
                <a:solidFill>
                  <a:schemeClr val="tx1"/>
                </a:solidFill>
                <a:effectLst/>
                <a:latin typeface="+mn-lt"/>
                <a:ea typeface="+mn-ea"/>
                <a:cs typeface="+mn-cs"/>
              </a:rPr>
              <a:t>. Praktikoval své nové postupy podle toho, kde byl žádán. Zaznamenával nebývalé léčebné úspěchy, čímž si získal vedle nadšených obdivovatelů také řadu odpůrců. Právě to bylo jednou z příčin častého a neúnavného cestování. Jeho mluva byla drsná a nevybíravá: „Lékař musí k nemoci jako kráva k jeslím.“</a:t>
            </a:r>
          </a:p>
          <a:p>
            <a:r>
              <a:rPr lang="cs-CZ" sz="1200" b="0" i="0" kern="1200" dirty="0" smtClean="0">
                <a:solidFill>
                  <a:schemeClr val="tx1"/>
                </a:solidFill>
                <a:effectLst/>
                <a:latin typeface="+mn-lt"/>
                <a:ea typeface="+mn-ea"/>
                <a:cs typeface="+mn-cs"/>
              </a:rPr>
              <a:t>Cestoval do </a:t>
            </a:r>
            <a:r>
              <a:rPr lang="cs-CZ" sz="1200" b="0" i="0" u="none" strike="noStrike" kern="1200" dirty="0" smtClean="0">
                <a:solidFill>
                  <a:schemeClr val="tx1"/>
                </a:solidFill>
                <a:effectLst/>
                <a:latin typeface="+mn-lt"/>
                <a:ea typeface="+mn-ea"/>
                <a:cs typeface="+mn-cs"/>
                <a:hlinkClick r:id="rId49" tooltip="Svatá země"/>
              </a:rPr>
              <a:t>Svaté země</a:t>
            </a:r>
            <a:r>
              <a:rPr lang="cs-CZ" sz="1200" b="0" i="0" kern="1200" dirty="0" smtClean="0">
                <a:solidFill>
                  <a:schemeClr val="tx1"/>
                </a:solidFill>
                <a:effectLst/>
                <a:latin typeface="+mn-lt"/>
                <a:ea typeface="+mn-ea"/>
                <a:cs typeface="+mn-cs"/>
              </a:rPr>
              <a:t>. Přes </a:t>
            </a:r>
            <a:r>
              <a:rPr lang="cs-CZ" sz="1200" b="0" i="0" u="none" strike="noStrike" kern="1200" dirty="0" smtClean="0">
                <a:solidFill>
                  <a:schemeClr val="tx1"/>
                </a:solidFill>
                <a:effectLst/>
                <a:latin typeface="+mn-lt"/>
                <a:ea typeface="+mn-ea"/>
                <a:cs typeface="+mn-cs"/>
                <a:hlinkClick r:id="rId50" tooltip="Benátky"/>
              </a:rPr>
              <a:t>Benátky</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51" tooltip="Apulie"/>
              </a:rPr>
              <a:t>Apulii</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52" tooltip="Řecko"/>
              </a:rPr>
              <a:t>Řecko</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53" tooltip="Egypt"/>
              </a:rPr>
              <a:t>Egypt</a:t>
            </a:r>
            <a:r>
              <a:rPr lang="cs-CZ" sz="1200" b="0" i="0" kern="1200" dirty="0" smtClean="0">
                <a:solidFill>
                  <a:schemeClr val="tx1"/>
                </a:solidFill>
                <a:effectLst/>
                <a:latin typeface="+mn-lt"/>
                <a:ea typeface="+mn-ea"/>
                <a:cs typeface="+mn-cs"/>
              </a:rPr>
              <a:t> dorazil až do </a:t>
            </a:r>
            <a:r>
              <a:rPr lang="cs-CZ" sz="1200" b="0" i="0" u="none" strike="noStrike" kern="1200" dirty="0" smtClean="0">
                <a:solidFill>
                  <a:schemeClr val="tx1"/>
                </a:solidFill>
                <a:effectLst/>
                <a:latin typeface="+mn-lt"/>
                <a:ea typeface="+mn-ea"/>
                <a:cs typeface="+mn-cs"/>
                <a:hlinkClick r:id="rId54" tooltip="Palestina"/>
              </a:rPr>
              <a:t>Palestiny</a:t>
            </a:r>
            <a:r>
              <a:rPr lang="cs-CZ" sz="1200" b="0" i="0" kern="1200" dirty="0" smtClean="0">
                <a:solidFill>
                  <a:schemeClr val="tx1"/>
                </a:solidFill>
                <a:effectLst/>
                <a:latin typeface="+mn-lt"/>
                <a:ea typeface="+mn-ea"/>
                <a:cs typeface="+mn-cs"/>
              </a:rPr>
              <a:t>, odkud se vydal přes </a:t>
            </a:r>
            <a:r>
              <a:rPr lang="cs-CZ" sz="1200" b="0" i="0" u="none" strike="noStrike" kern="1200" dirty="0" smtClean="0">
                <a:solidFill>
                  <a:schemeClr val="tx1"/>
                </a:solidFill>
                <a:effectLst/>
                <a:latin typeface="+mn-lt"/>
                <a:ea typeface="+mn-ea"/>
                <a:cs typeface="+mn-cs"/>
                <a:hlinkClick r:id="rId55" tooltip="Kypr"/>
              </a:rPr>
              <a:t>Kypr</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56" tooltip="Rhodos"/>
              </a:rPr>
              <a:t>Rhodos</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57" tooltip="Konstantinopol"/>
              </a:rPr>
              <a:t>Konstantinopol</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58" tooltip="Balkán"/>
              </a:rPr>
              <a:t>Balkán</a:t>
            </a:r>
            <a:r>
              <a:rPr lang="cs-CZ" sz="1200" b="0" i="0" kern="1200" dirty="0" smtClean="0">
                <a:solidFill>
                  <a:schemeClr val="tx1"/>
                </a:solidFill>
                <a:effectLst/>
                <a:latin typeface="+mn-lt"/>
                <a:ea typeface="+mn-ea"/>
                <a:cs typeface="+mn-cs"/>
              </a:rPr>
              <a:t> zpět do Benátek. O jeho cestách přes arabské území snad až do </a:t>
            </a:r>
            <a:r>
              <a:rPr lang="cs-CZ" sz="1200" b="0" i="0" u="none" strike="noStrike" kern="1200" dirty="0" smtClean="0">
                <a:solidFill>
                  <a:schemeClr val="tx1"/>
                </a:solidFill>
                <a:effectLst/>
                <a:latin typeface="+mn-lt"/>
                <a:ea typeface="+mn-ea"/>
                <a:cs typeface="+mn-cs"/>
                <a:hlinkClick r:id="rId59" tooltip="Indie"/>
              </a:rPr>
              <a:t>Indie</a:t>
            </a:r>
            <a:r>
              <a:rPr lang="cs-CZ" sz="1200" b="0" i="0" kern="1200" dirty="0" smtClean="0">
                <a:solidFill>
                  <a:schemeClr val="tx1"/>
                </a:solidFill>
                <a:effectLst/>
                <a:latin typeface="+mn-lt"/>
                <a:ea typeface="+mn-ea"/>
                <a:cs typeface="+mn-cs"/>
              </a:rPr>
              <a:t> prameny mlčí, a na půdu </a:t>
            </a:r>
            <a:r>
              <a:rPr lang="cs-CZ" sz="1200" b="0" i="0" u="none" strike="noStrike" kern="1200" dirty="0" smtClean="0">
                <a:solidFill>
                  <a:schemeClr val="tx1"/>
                </a:solidFill>
                <a:effectLst/>
                <a:latin typeface="+mn-lt"/>
                <a:ea typeface="+mn-ea"/>
                <a:cs typeface="+mn-cs"/>
                <a:hlinkClick r:id="rId60" tooltip="Asie"/>
              </a:rPr>
              <a:t>Asie</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61" tooltip="Afrika"/>
              </a:rPr>
              <a:t>Afriky</a:t>
            </a:r>
            <a:r>
              <a:rPr lang="cs-CZ" sz="1200" b="0" i="0" kern="1200" dirty="0" smtClean="0">
                <a:solidFill>
                  <a:schemeClr val="tx1"/>
                </a:solidFill>
                <a:effectLst/>
                <a:latin typeface="+mn-lt"/>
                <a:ea typeface="+mn-ea"/>
                <a:cs typeface="+mn-cs"/>
              </a:rPr>
              <a:t> podle svých vlastních slov nevstoupil. Prošel mnoho zemí v Evropě včetně </a:t>
            </a:r>
            <a:r>
              <a:rPr lang="cs-CZ" sz="1200" b="0" i="0" u="none" strike="noStrike" kern="1200" dirty="0" smtClean="0">
                <a:solidFill>
                  <a:schemeClr val="tx1"/>
                </a:solidFill>
                <a:effectLst/>
                <a:latin typeface="+mn-lt"/>
                <a:ea typeface="+mn-ea"/>
                <a:cs typeface="+mn-cs"/>
                <a:hlinkClick r:id="rId62" tooltip="Anglie"/>
              </a:rPr>
              <a:t>Anglie</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63" tooltip="Skotsko"/>
              </a:rPr>
              <a:t>Skotska</a:t>
            </a:r>
            <a:r>
              <a:rPr lang="cs-CZ" sz="1200" b="0" i="0" kern="1200" dirty="0" smtClean="0">
                <a:solidFill>
                  <a:schemeClr val="tx1"/>
                </a:solidFill>
                <a:effectLst/>
                <a:latin typeface="+mn-lt"/>
                <a:ea typeface="+mn-ea"/>
                <a:cs typeface="+mn-cs"/>
              </a:rPr>
              <a:t> jako vojenský chirurg, lékař a ranhojič působil v holandských válkách. V roce </a:t>
            </a:r>
            <a:r>
              <a:rPr lang="cs-CZ" sz="1200" b="0" i="0" u="none" strike="noStrike" kern="1200" dirty="0" smtClean="0">
                <a:solidFill>
                  <a:schemeClr val="tx1"/>
                </a:solidFill>
                <a:effectLst/>
                <a:latin typeface="+mn-lt"/>
                <a:ea typeface="+mn-ea"/>
                <a:cs typeface="+mn-cs"/>
                <a:hlinkClick r:id="rId64" tooltip="1517"/>
              </a:rPr>
              <a:t>1517</a:t>
            </a:r>
            <a:r>
              <a:rPr lang="cs-CZ" sz="1200" b="0" i="0" kern="1200" dirty="0" smtClean="0">
                <a:solidFill>
                  <a:schemeClr val="tx1"/>
                </a:solidFill>
                <a:effectLst/>
                <a:latin typeface="+mn-lt"/>
                <a:ea typeface="+mn-ea"/>
                <a:cs typeface="+mn-cs"/>
              </a:rPr>
              <a:t> byl jmenován osobním lékařem </a:t>
            </a:r>
            <a:r>
              <a:rPr lang="cs-CZ" sz="1200" b="0" i="0" u="none" strike="noStrike" kern="1200" dirty="0" smtClean="0">
                <a:solidFill>
                  <a:schemeClr val="tx1"/>
                </a:solidFill>
                <a:effectLst/>
                <a:latin typeface="+mn-lt"/>
                <a:ea typeface="+mn-ea"/>
                <a:cs typeface="+mn-cs"/>
                <a:hlinkClick r:id="rId65" tooltip="Dánsko"/>
              </a:rPr>
              <a:t>dánského</a:t>
            </a:r>
            <a:r>
              <a:rPr lang="cs-CZ" sz="1200" b="0" i="0" kern="1200" dirty="0" smtClean="0">
                <a:solidFill>
                  <a:schemeClr val="tx1"/>
                </a:solidFill>
                <a:effectLst/>
                <a:latin typeface="+mn-lt"/>
                <a:ea typeface="+mn-ea"/>
                <a:cs typeface="+mn-cs"/>
              </a:rPr>
              <a:t> krále </a:t>
            </a:r>
            <a:r>
              <a:rPr lang="cs-CZ" sz="1200" b="0" i="0" u="none" strike="noStrike" kern="1200" dirty="0" smtClean="0">
                <a:solidFill>
                  <a:schemeClr val="tx1"/>
                </a:solidFill>
                <a:effectLst/>
                <a:latin typeface="+mn-lt"/>
                <a:ea typeface="+mn-ea"/>
                <a:cs typeface="+mn-cs"/>
                <a:hlinkClick r:id="rId66" tooltip="Kristián II."/>
              </a:rPr>
              <a:t>Kristiána II</a:t>
            </a:r>
            <a:r>
              <a:rPr lang="cs-CZ" sz="1200" b="0" i="0" kern="1200" dirty="0" smtClean="0">
                <a:solidFill>
                  <a:schemeClr val="tx1"/>
                </a:solidFill>
                <a:effectLst/>
                <a:latin typeface="+mn-lt"/>
                <a:ea typeface="+mn-ea"/>
                <a:cs typeface="+mn-cs"/>
              </a:rPr>
              <a:t>. Později přešel do </a:t>
            </a:r>
            <a:r>
              <a:rPr lang="cs-CZ" sz="1200" b="0" i="0" u="none" strike="noStrike" kern="1200" dirty="0" smtClean="0">
                <a:solidFill>
                  <a:schemeClr val="tx1"/>
                </a:solidFill>
                <a:effectLst/>
                <a:latin typeface="+mn-lt"/>
                <a:ea typeface="+mn-ea"/>
                <a:cs typeface="+mn-cs"/>
                <a:hlinkClick r:id="rId67" tooltip="Rusko"/>
              </a:rPr>
              <a:t>Ruska</a:t>
            </a:r>
            <a:r>
              <a:rPr lang="cs-CZ" sz="1200" b="0" i="0" kern="1200" dirty="0" smtClean="0">
                <a:solidFill>
                  <a:schemeClr val="tx1"/>
                </a:solidFill>
                <a:effectLst/>
                <a:latin typeface="+mn-lt"/>
                <a:ea typeface="+mn-ea"/>
                <a:cs typeface="+mn-cs"/>
              </a:rPr>
              <a:t>, byl v tatarském zajetí, utekl do </a:t>
            </a:r>
            <a:r>
              <a:rPr lang="cs-CZ" sz="1200" b="0" i="0" u="none" strike="noStrike" kern="1200" dirty="0" smtClean="0">
                <a:solidFill>
                  <a:schemeClr val="tx1"/>
                </a:solidFill>
                <a:effectLst/>
                <a:latin typeface="+mn-lt"/>
                <a:ea typeface="+mn-ea"/>
                <a:cs typeface="+mn-cs"/>
                <a:hlinkClick r:id="rId68" tooltip="Litva"/>
              </a:rPr>
              <a:t>Litvy</a:t>
            </a:r>
            <a:r>
              <a:rPr lang="cs-CZ" sz="1200" b="0" i="0" kern="1200" dirty="0" smtClean="0">
                <a:solidFill>
                  <a:schemeClr val="tx1"/>
                </a:solidFill>
                <a:effectLst/>
                <a:latin typeface="+mn-lt"/>
                <a:ea typeface="+mn-ea"/>
                <a:cs typeface="+mn-cs"/>
              </a:rPr>
              <a:t> posléze do </a:t>
            </a:r>
            <a:r>
              <a:rPr lang="cs-CZ" sz="1200" b="0" i="0" u="none" strike="noStrike" kern="1200" dirty="0" smtClean="0">
                <a:solidFill>
                  <a:schemeClr val="tx1"/>
                </a:solidFill>
                <a:effectLst/>
                <a:latin typeface="+mn-lt"/>
                <a:ea typeface="+mn-ea"/>
                <a:cs typeface="+mn-cs"/>
                <a:hlinkClick r:id="rId69" tooltip="Maďarsko"/>
              </a:rPr>
              <a:t>Maďarska</a:t>
            </a:r>
            <a:r>
              <a:rPr lang="cs-CZ" sz="1200" b="0" i="0" kern="1200" dirty="0" smtClean="0">
                <a:solidFill>
                  <a:schemeClr val="tx1"/>
                </a:solidFill>
                <a:effectLst/>
                <a:latin typeface="+mn-lt"/>
                <a:ea typeface="+mn-ea"/>
                <a:cs typeface="+mn-cs"/>
              </a:rPr>
              <a:t> a v roce </a:t>
            </a:r>
            <a:r>
              <a:rPr lang="cs-CZ" sz="1200" b="0" i="0" u="none" strike="noStrike" kern="1200" dirty="0" smtClean="0">
                <a:solidFill>
                  <a:schemeClr val="tx1"/>
                </a:solidFill>
                <a:effectLst/>
                <a:latin typeface="+mn-lt"/>
                <a:ea typeface="+mn-ea"/>
                <a:cs typeface="+mn-cs"/>
                <a:hlinkClick r:id="rId70" tooltip="1521"/>
              </a:rPr>
              <a:t>1521</a:t>
            </a:r>
            <a:r>
              <a:rPr lang="cs-CZ" sz="1200" b="0" i="0" kern="1200" dirty="0" smtClean="0">
                <a:solidFill>
                  <a:schemeClr val="tx1"/>
                </a:solidFill>
                <a:effectLst/>
                <a:latin typeface="+mn-lt"/>
                <a:ea typeface="+mn-ea"/>
                <a:cs typeface="+mn-cs"/>
              </a:rPr>
              <a:t> se vrátil do Itálie. V roce </a:t>
            </a:r>
            <a:r>
              <a:rPr lang="cs-CZ" sz="1200" b="0" i="0" u="none" strike="noStrike" kern="1200" dirty="0" smtClean="0">
                <a:solidFill>
                  <a:schemeClr val="tx1"/>
                </a:solidFill>
                <a:effectLst/>
                <a:latin typeface="+mn-lt"/>
                <a:ea typeface="+mn-ea"/>
                <a:cs typeface="+mn-cs"/>
                <a:hlinkClick r:id="rId71" tooltip="1523"/>
              </a:rPr>
              <a:t>1523</a:t>
            </a:r>
            <a:r>
              <a:rPr lang="cs-CZ" sz="1200" b="0" i="0" kern="1200" dirty="0" smtClean="0">
                <a:solidFill>
                  <a:schemeClr val="tx1"/>
                </a:solidFill>
                <a:effectLst/>
                <a:latin typeface="+mn-lt"/>
                <a:ea typeface="+mn-ea"/>
                <a:cs typeface="+mn-cs"/>
              </a:rPr>
              <a:t> se vrátil do </a:t>
            </a:r>
            <a:r>
              <a:rPr lang="cs-CZ" sz="1200" b="0" i="0" kern="1200" dirty="0" err="1" smtClean="0">
                <a:solidFill>
                  <a:schemeClr val="tx1"/>
                </a:solidFill>
                <a:effectLst/>
                <a:latin typeface="+mn-lt"/>
                <a:ea typeface="+mn-ea"/>
                <a:cs typeface="+mn-cs"/>
              </a:rPr>
              <a:t>Villachu</a:t>
            </a:r>
            <a:r>
              <a:rPr lang="cs-CZ" sz="1200" b="0" i="0" kern="1200" dirty="0" smtClean="0">
                <a:solidFill>
                  <a:schemeClr val="tx1"/>
                </a:solidFill>
                <a:effectLst/>
                <a:latin typeface="+mn-lt"/>
                <a:ea typeface="+mn-ea"/>
                <a:cs typeface="+mn-cs"/>
              </a:rPr>
              <a:t> k otci.</a:t>
            </a:r>
          </a:p>
          <a:p>
            <a:r>
              <a:rPr lang="cs-CZ" sz="1200" b="0" i="0" kern="1200" dirty="0" smtClean="0">
                <a:solidFill>
                  <a:schemeClr val="tx1"/>
                </a:solidFill>
                <a:effectLst/>
                <a:latin typeface="+mn-lt"/>
                <a:ea typeface="+mn-ea"/>
                <a:cs typeface="+mn-cs"/>
              </a:rPr>
              <a:t>V roce </a:t>
            </a:r>
            <a:r>
              <a:rPr lang="cs-CZ" sz="1200" b="0" i="0" u="none" strike="noStrike" kern="1200" dirty="0" smtClean="0">
                <a:solidFill>
                  <a:schemeClr val="tx1"/>
                </a:solidFill>
                <a:effectLst/>
                <a:latin typeface="+mn-lt"/>
                <a:ea typeface="+mn-ea"/>
                <a:cs typeface="+mn-cs"/>
                <a:hlinkClick r:id="rId72" tooltip="1524"/>
              </a:rPr>
              <a:t>1524</a:t>
            </a:r>
            <a:r>
              <a:rPr lang="cs-CZ" sz="1200" b="0" i="0" kern="1200" dirty="0" smtClean="0">
                <a:solidFill>
                  <a:schemeClr val="tx1"/>
                </a:solidFill>
                <a:effectLst/>
                <a:latin typeface="+mn-lt"/>
                <a:ea typeface="+mn-ea"/>
                <a:cs typeface="+mn-cs"/>
              </a:rPr>
              <a:t> působil jako lékař v </a:t>
            </a:r>
            <a:r>
              <a:rPr lang="cs-CZ" sz="1200" b="0" i="0" u="none" strike="noStrike" kern="1200" dirty="0" smtClean="0">
                <a:solidFill>
                  <a:schemeClr val="tx1"/>
                </a:solidFill>
                <a:effectLst/>
                <a:latin typeface="+mn-lt"/>
                <a:ea typeface="+mn-ea"/>
                <a:cs typeface="+mn-cs"/>
                <a:hlinkClick r:id="rId73" tooltip="Salzburg"/>
              </a:rPr>
              <a:t>Salcburku</a:t>
            </a:r>
            <a:r>
              <a:rPr lang="cs-CZ" sz="1200" b="0" i="0" kern="1200" dirty="0" smtClean="0">
                <a:solidFill>
                  <a:schemeClr val="tx1"/>
                </a:solidFill>
                <a:effectLst/>
                <a:latin typeface="+mn-lt"/>
                <a:ea typeface="+mn-ea"/>
                <a:cs typeface="+mn-cs"/>
              </a:rPr>
              <a:t>. Zřídil tam </a:t>
            </a:r>
            <a:r>
              <a:rPr lang="cs-CZ" sz="1200" b="0" i="0" u="none" strike="noStrike" kern="1200" dirty="0" smtClean="0">
                <a:solidFill>
                  <a:schemeClr val="tx1"/>
                </a:solidFill>
                <a:effectLst/>
                <a:latin typeface="+mn-lt"/>
                <a:ea typeface="+mn-ea"/>
                <a:cs typeface="+mn-cs"/>
                <a:hlinkClick r:id="rId74" tooltip="Laboratoř"/>
              </a:rPr>
              <a:t>laboratoř</a:t>
            </a:r>
            <a:r>
              <a:rPr lang="cs-CZ" sz="1200" b="0" i="0" kern="1200" dirty="0" smtClean="0">
                <a:solidFill>
                  <a:schemeClr val="tx1"/>
                </a:solidFill>
                <a:effectLst/>
                <a:latin typeface="+mn-lt"/>
                <a:ea typeface="+mn-ea"/>
                <a:cs typeface="+mn-cs"/>
              </a:rPr>
              <a:t> na </a:t>
            </a:r>
            <a:r>
              <a:rPr lang="cs-CZ" sz="1200" b="0" i="0" u="none" strike="noStrike" kern="1200" dirty="0" smtClean="0">
                <a:solidFill>
                  <a:schemeClr val="tx1"/>
                </a:solidFill>
                <a:effectLst/>
                <a:latin typeface="+mn-lt"/>
                <a:ea typeface="+mn-ea"/>
                <a:cs typeface="+mn-cs"/>
                <a:hlinkClick r:id="rId75" tooltip="Alchymie"/>
              </a:rPr>
              <a:t>alchymické</a:t>
            </a:r>
            <a:r>
              <a:rPr lang="cs-CZ" sz="1200" b="0" i="0" kern="1200" dirty="0" smtClean="0">
                <a:solidFill>
                  <a:schemeClr val="tx1"/>
                </a:solidFill>
                <a:effectLst/>
                <a:latin typeface="+mn-lt"/>
                <a:ea typeface="+mn-ea"/>
                <a:cs typeface="+mn-cs"/>
              </a:rPr>
              <a:t> zpracovávání přírodních látek k výrobě léků (</a:t>
            </a:r>
            <a:r>
              <a:rPr lang="cs-CZ" sz="1200" b="0" i="0" u="none" strike="noStrike" kern="1200" dirty="0" smtClean="0">
                <a:solidFill>
                  <a:schemeClr val="tx1"/>
                </a:solidFill>
                <a:effectLst/>
                <a:latin typeface="+mn-lt"/>
                <a:ea typeface="+mn-ea"/>
                <a:cs typeface="+mn-cs"/>
                <a:hlinkClick r:id="rId76" tooltip="Iatrochemie (stránka neexistuje)"/>
              </a:rPr>
              <a:t>iatrochemie</a:t>
            </a:r>
            <a:r>
              <a:rPr lang="cs-CZ" sz="1200" b="0" i="0" kern="1200" dirty="0" smtClean="0">
                <a:solidFill>
                  <a:schemeClr val="tx1"/>
                </a:solidFill>
                <a:effectLst/>
                <a:latin typeface="+mn-lt"/>
                <a:ea typeface="+mn-ea"/>
                <a:cs typeface="+mn-cs"/>
              </a:rPr>
              <a:t>). Téhož roku se postavil na stranu rolníků při </a:t>
            </a:r>
            <a:r>
              <a:rPr lang="cs-CZ" sz="1200" b="0" i="0" u="none" strike="noStrike" kern="1200" dirty="0" smtClean="0">
                <a:solidFill>
                  <a:schemeClr val="tx1"/>
                </a:solidFill>
                <a:effectLst/>
                <a:latin typeface="+mn-lt"/>
                <a:ea typeface="+mn-ea"/>
                <a:cs typeface="+mn-cs"/>
                <a:hlinkClick r:id="rId77" tooltip="Německá selská válka"/>
              </a:rPr>
              <a:t>selském povstání</a:t>
            </a:r>
            <a:r>
              <a:rPr lang="cs-CZ" sz="1200" b="0" i="0" kern="1200" dirty="0" smtClean="0">
                <a:solidFill>
                  <a:schemeClr val="tx1"/>
                </a:solidFill>
                <a:effectLst/>
                <a:latin typeface="+mn-lt"/>
                <a:ea typeface="+mn-ea"/>
                <a:cs typeface="+mn-cs"/>
              </a:rPr>
              <a:t> a v roce </a:t>
            </a:r>
            <a:r>
              <a:rPr lang="cs-CZ" sz="1200" b="0" i="0" u="none" strike="noStrike" kern="1200" dirty="0" smtClean="0">
                <a:solidFill>
                  <a:schemeClr val="tx1"/>
                </a:solidFill>
                <a:effectLst/>
                <a:latin typeface="+mn-lt"/>
                <a:ea typeface="+mn-ea"/>
                <a:cs typeface="+mn-cs"/>
                <a:hlinkClick r:id="rId78" tooltip="1525"/>
              </a:rPr>
              <a:t>1525</a:t>
            </a:r>
            <a:r>
              <a:rPr lang="cs-CZ" sz="1200" b="0" i="0" kern="1200" dirty="0" smtClean="0">
                <a:solidFill>
                  <a:schemeClr val="tx1"/>
                </a:solidFill>
                <a:effectLst/>
                <a:latin typeface="+mn-lt"/>
                <a:ea typeface="+mn-ea"/>
                <a:cs typeface="+mn-cs"/>
              </a:rPr>
              <a:t> musel ze Salcburku uprchnout před zatčením.</a:t>
            </a:r>
          </a:p>
          <a:p>
            <a:r>
              <a:rPr lang="cs-CZ" sz="1200" b="1" i="0" kern="1200" dirty="0" smtClean="0">
                <a:solidFill>
                  <a:schemeClr val="tx1"/>
                </a:solidFill>
                <a:effectLst/>
                <a:latin typeface="+mn-lt"/>
                <a:ea typeface="+mn-ea"/>
                <a:cs typeface="+mn-cs"/>
              </a:rPr>
              <a:t>Basilej</a:t>
            </a:r>
            <a:r>
              <a:rPr lang="cs-CZ" sz="1200" b="0" i="0" kern="1200" dirty="0" smtClean="0">
                <a:solidFill>
                  <a:schemeClr val="tx1"/>
                </a:solidFill>
                <a:effectLst/>
                <a:latin typeface="+mn-lt"/>
                <a:ea typeface="+mn-ea"/>
                <a:cs typeface="+mn-cs"/>
              </a:rPr>
              <a:t>[</a:t>
            </a:r>
            <a:r>
              <a:rPr lang="cs-CZ" sz="1200" b="0" i="0" u="none" strike="noStrike" kern="1200" dirty="0" smtClean="0">
                <a:solidFill>
                  <a:schemeClr val="tx1"/>
                </a:solidFill>
                <a:effectLst/>
                <a:latin typeface="+mn-lt"/>
                <a:ea typeface="+mn-ea"/>
                <a:cs typeface="+mn-cs"/>
                <a:hlinkClick r:id="rId79" tooltip="Editace sekce: Basilej"/>
              </a:rPr>
              <a:t>editovat</a:t>
            </a:r>
            <a:r>
              <a:rPr lang="cs-CZ" sz="1200" b="0" i="0" kern="1200" dirty="0" smtClean="0">
                <a:solidFill>
                  <a:schemeClr val="tx1"/>
                </a:solidFill>
                <a:effectLst/>
                <a:latin typeface="+mn-lt"/>
                <a:ea typeface="+mn-ea"/>
                <a:cs typeface="+mn-cs"/>
              </a:rPr>
              <a:t> | </a:t>
            </a:r>
            <a:r>
              <a:rPr lang="cs-CZ" sz="1200" b="0" i="0" u="none" strike="noStrike" kern="1200" dirty="0" smtClean="0">
                <a:solidFill>
                  <a:schemeClr val="tx1"/>
                </a:solidFill>
                <a:effectLst/>
                <a:latin typeface="+mn-lt"/>
                <a:ea typeface="+mn-ea"/>
                <a:cs typeface="+mn-cs"/>
                <a:hlinkClick r:id="rId80" tooltip="Editace sekce: Basilej"/>
              </a:rPr>
              <a:t>editovat zdroj</a:t>
            </a:r>
            <a:r>
              <a:rPr lang="cs-CZ" sz="1200" b="0" i="0" kern="1200" dirty="0" smtClean="0">
                <a:solidFill>
                  <a:schemeClr val="tx1"/>
                </a:solidFill>
                <a:effectLst/>
                <a:latin typeface="+mn-lt"/>
                <a:ea typeface="+mn-ea"/>
                <a:cs typeface="+mn-cs"/>
              </a:rPr>
              <a:t>]</a:t>
            </a:r>
            <a:endParaRPr lang="cs-CZ" sz="1200" b="1" i="0" kern="1200" dirty="0" smtClean="0">
              <a:solidFill>
                <a:schemeClr val="tx1"/>
              </a:solidFill>
              <a:effectLst/>
              <a:latin typeface="+mn-lt"/>
              <a:ea typeface="+mn-ea"/>
              <a:cs typeface="+mn-cs"/>
            </a:endParaRPr>
          </a:p>
          <a:p>
            <a:r>
              <a:rPr lang="cs-CZ" sz="1200" b="0" i="0" kern="1200" dirty="0" err="1" smtClean="0">
                <a:solidFill>
                  <a:schemeClr val="tx1"/>
                </a:solidFill>
                <a:effectLst/>
                <a:latin typeface="+mn-lt"/>
                <a:ea typeface="+mn-ea"/>
                <a:cs typeface="+mn-cs"/>
              </a:rPr>
              <a:t>Paracelsus</a:t>
            </a:r>
            <a:r>
              <a:rPr lang="cs-CZ" sz="1200" b="0" i="0" kern="1200" dirty="0" smtClean="0">
                <a:solidFill>
                  <a:schemeClr val="tx1"/>
                </a:solidFill>
                <a:effectLst/>
                <a:latin typeface="+mn-lt"/>
                <a:ea typeface="+mn-ea"/>
                <a:cs typeface="+mn-cs"/>
              </a:rPr>
              <a:t> zobrazený s legendárním mečem</a:t>
            </a:r>
          </a:p>
          <a:p>
            <a:r>
              <a:rPr lang="cs-CZ" sz="1200" b="0" i="0" kern="1200" dirty="0" smtClean="0">
                <a:solidFill>
                  <a:schemeClr val="tx1"/>
                </a:solidFill>
                <a:effectLst/>
                <a:latin typeface="+mn-lt"/>
                <a:ea typeface="+mn-ea"/>
                <a:cs typeface="+mn-cs"/>
              </a:rPr>
              <a:t>V </a:t>
            </a:r>
            <a:r>
              <a:rPr lang="cs-CZ" sz="1200" b="0" i="0" u="none" strike="noStrike" kern="1200" dirty="0" smtClean="0">
                <a:solidFill>
                  <a:schemeClr val="tx1"/>
                </a:solidFill>
                <a:effectLst/>
                <a:latin typeface="+mn-lt"/>
                <a:ea typeface="+mn-ea"/>
                <a:cs typeface="+mn-cs"/>
                <a:hlinkClick r:id="rId81" tooltip="Basilej"/>
              </a:rPr>
              <a:t>Basileji</a:t>
            </a:r>
            <a:r>
              <a:rPr lang="cs-CZ" sz="1200" b="0" i="0" kern="1200" dirty="0" smtClean="0">
                <a:solidFill>
                  <a:schemeClr val="tx1"/>
                </a:solidFill>
                <a:effectLst/>
                <a:latin typeface="+mn-lt"/>
                <a:ea typeface="+mn-ea"/>
                <a:cs typeface="+mn-cs"/>
              </a:rPr>
              <a:t> získal úspěšnou léčbou slavného knihtiskaře </a:t>
            </a:r>
            <a:r>
              <a:rPr lang="cs-CZ" sz="1200" b="0" i="0" u="none" strike="noStrike" kern="1200" dirty="0" err="1" smtClean="0">
                <a:solidFill>
                  <a:schemeClr val="tx1"/>
                </a:solidFill>
                <a:effectLst/>
                <a:latin typeface="+mn-lt"/>
                <a:ea typeface="+mn-ea"/>
                <a:cs typeface="+mn-cs"/>
                <a:hlinkClick r:id="rId82" tooltip="Johann Froben"/>
              </a:rPr>
              <a:t>Frobena</a:t>
            </a:r>
            <a:r>
              <a:rPr lang="cs-CZ" sz="1200" b="0" i="0" kern="1200" dirty="0" smtClean="0">
                <a:solidFill>
                  <a:schemeClr val="tx1"/>
                </a:solidFill>
                <a:effectLst/>
                <a:latin typeface="+mn-lt"/>
                <a:ea typeface="+mn-ea"/>
                <a:cs typeface="+mn-cs"/>
              </a:rPr>
              <a:t> věhlas. Zde se také setkal se slavnými osobnostmi tehdejší doby </a:t>
            </a:r>
            <a:r>
              <a:rPr lang="cs-CZ" sz="1200" b="0" i="0" u="none" strike="noStrike" kern="1200" dirty="0" smtClean="0">
                <a:solidFill>
                  <a:schemeClr val="tx1"/>
                </a:solidFill>
                <a:effectLst/>
                <a:latin typeface="+mn-lt"/>
                <a:ea typeface="+mn-ea"/>
                <a:cs typeface="+mn-cs"/>
                <a:hlinkClick r:id="rId83" tooltip="Erasmus Rotterdamský"/>
              </a:rPr>
              <a:t>Erasmem Rotterdamským</a:t>
            </a:r>
            <a:r>
              <a:rPr lang="cs-CZ" sz="1200" b="0" i="0" kern="1200" dirty="0" smtClean="0">
                <a:solidFill>
                  <a:schemeClr val="tx1"/>
                </a:solidFill>
                <a:effectLst/>
                <a:latin typeface="+mn-lt"/>
                <a:ea typeface="+mn-ea"/>
                <a:cs typeface="+mn-cs"/>
              </a:rPr>
              <a:t>, jehož léčil ze </a:t>
            </a:r>
            <a:r>
              <a:rPr lang="cs-CZ" sz="1200" b="0" i="0" u="none" strike="noStrike" kern="1200" dirty="0" smtClean="0">
                <a:solidFill>
                  <a:schemeClr val="tx1"/>
                </a:solidFill>
                <a:effectLst/>
                <a:latin typeface="+mn-lt"/>
                <a:ea typeface="+mn-ea"/>
                <a:cs typeface="+mn-cs"/>
                <a:hlinkClick r:id="rId84" tooltip="Dna"/>
              </a:rPr>
              <a:t>dny</a:t>
            </a:r>
            <a:r>
              <a:rPr lang="cs-CZ" sz="1200" b="0" i="0" kern="1200" dirty="0" smtClean="0">
                <a:solidFill>
                  <a:schemeClr val="tx1"/>
                </a:solidFill>
                <a:effectLst/>
                <a:latin typeface="+mn-lt"/>
                <a:ea typeface="+mn-ea"/>
                <a:cs typeface="+mn-cs"/>
              </a:rPr>
              <a:t>, a malířem </a:t>
            </a:r>
            <a:r>
              <a:rPr lang="cs-CZ" sz="1200" b="0" i="0" u="none" strike="noStrike" kern="1200" dirty="0" err="1" smtClean="0">
                <a:solidFill>
                  <a:schemeClr val="tx1"/>
                </a:solidFill>
                <a:effectLst/>
                <a:latin typeface="+mn-lt"/>
                <a:ea typeface="+mn-ea"/>
                <a:cs typeface="+mn-cs"/>
                <a:hlinkClick r:id="rId85" tooltip="Hans Holbein"/>
              </a:rPr>
              <a:t>Holbeinem</a:t>
            </a:r>
            <a:r>
              <a:rPr lang="cs-CZ" sz="1200" b="0" i="0" kern="1200" dirty="0" smtClean="0">
                <a:solidFill>
                  <a:schemeClr val="tx1"/>
                </a:solidFill>
                <a:effectLst/>
                <a:latin typeface="+mn-lt"/>
                <a:ea typeface="+mn-ea"/>
                <a:cs typeface="+mn-cs"/>
              </a:rPr>
              <a:t>. Basilejská městská rada mu nabídla uvolněné místo po městském lékaři a docenturu na univerzitě. Avšak </a:t>
            </a:r>
            <a:r>
              <a:rPr lang="cs-CZ" sz="1200" b="0" i="0" kern="1200" dirty="0" err="1" smtClean="0">
                <a:solidFill>
                  <a:schemeClr val="tx1"/>
                </a:solidFill>
                <a:effectLst/>
                <a:latin typeface="+mn-lt"/>
                <a:ea typeface="+mn-ea"/>
                <a:cs typeface="+mn-cs"/>
              </a:rPr>
              <a:t>Paracelsus</a:t>
            </a:r>
            <a:r>
              <a:rPr lang="cs-CZ" sz="1200" b="0" i="0" kern="1200" dirty="0" smtClean="0">
                <a:solidFill>
                  <a:schemeClr val="tx1"/>
                </a:solidFill>
                <a:effectLst/>
                <a:latin typeface="+mn-lt"/>
                <a:ea typeface="+mn-ea"/>
                <a:cs typeface="+mn-cs"/>
              </a:rPr>
              <a:t> se na </a:t>
            </a:r>
            <a:r>
              <a:rPr lang="cs-CZ" sz="1200" b="0" i="0" u="none" strike="noStrike" kern="1200" dirty="0" smtClean="0">
                <a:solidFill>
                  <a:schemeClr val="tx1"/>
                </a:solidFill>
                <a:effectLst/>
                <a:latin typeface="+mn-lt"/>
                <a:ea typeface="+mn-ea"/>
                <a:cs typeface="+mn-cs"/>
                <a:hlinkClick r:id="rId86" tooltip="Fakulta"/>
              </a:rPr>
              <a:t>fakultě</a:t>
            </a:r>
            <a:r>
              <a:rPr lang="cs-CZ" sz="1200" b="0" i="0" kern="1200" dirty="0" smtClean="0">
                <a:solidFill>
                  <a:schemeClr val="tx1"/>
                </a:solidFill>
                <a:effectLst/>
                <a:latin typeface="+mn-lt"/>
                <a:ea typeface="+mn-ea"/>
                <a:cs typeface="+mn-cs"/>
              </a:rPr>
              <a:t> nepodrobil povinné </a:t>
            </a:r>
            <a:r>
              <a:rPr lang="cs-CZ" sz="1200" b="0" i="0" u="none" strike="noStrike" kern="1200" dirty="0" smtClean="0">
                <a:solidFill>
                  <a:schemeClr val="tx1"/>
                </a:solidFill>
                <a:effectLst/>
                <a:latin typeface="+mn-lt"/>
                <a:ea typeface="+mn-ea"/>
                <a:cs typeface="+mn-cs"/>
                <a:hlinkClick r:id="rId87" tooltip="Disputace"/>
              </a:rPr>
              <a:t>disputaci</a:t>
            </a:r>
            <a:r>
              <a:rPr lang="cs-CZ" sz="1200" b="0" i="0" kern="1200" dirty="0" smtClean="0">
                <a:solidFill>
                  <a:schemeClr val="tx1"/>
                </a:solidFill>
                <a:effectLst/>
                <a:latin typeface="+mn-lt"/>
                <a:ea typeface="+mn-ea"/>
                <a:cs typeface="+mn-cs"/>
              </a:rPr>
              <a:t> ani nepředložil doktorské </a:t>
            </a:r>
            <a:r>
              <a:rPr lang="cs-CZ" sz="1200" b="0" i="0" u="none" strike="noStrike" kern="1200" dirty="0" smtClean="0">
                <a:solidFill>
                  <a:schemeClr val="tx1"/>
                </a:solidFill>
                <a:effectLst/>
                <a:latin typeface="+mn-lt"/>
                <a:ea typeface="+mn-ea"/>
                <a:cs typeface="+mn-cs"/>
                <a:hlinkClick r:id="rId88" tooltip="Vysokoškolský diplom"/>
              </a:rPr>
              <a:t>diplomy</a:t>
            </a:r>
            <a:r>
              <a:rPr lang="cs-CZ" sz="1200" b="0" i="0" kern="1200" dirty="0" smtClean="0">
                <a:solidFill>
                  <a:schemeClr val="tx1"/>
                </a:solidFill>
                <a:effectLst/>
                <a:latin typeface="+mn-lt"/>
                <a:ea typeface="+mn-ea"/>
                <a:cs typeface="+mn-cs"/>
              </a:rPr>
              <a:t> a fakulta mu zamezila přístup do posluchárny. </a:t>
            </a:r>
            <a:r>
              <a:rPr lang="cs-CZ" sz="1200" b="0" i="0" kern="1200" dirty="0" err="1" smtClean="0">
                <a:solidFill>
                  <a:schemeClr val="tx1"/>
                </a:solidFill>
                <a:effectLst/>
                <a:latin typeface="+mn-lt"/>
                <a:ea typeface="+mn-ea"/>
                <a:cs typeface="+mn-cs"/>
              </a:rPr>
              <a:t>Paracelsus</a:t>
            </a:r>
            <a:r>
              <a:rPr lang="cs-CZ" sz="1200" b="0" i="0" kern="1200" dirty="0" smtClean="0">
                <a:solidFill>
                  <a:schemeClr val="tx1"/>
                </a:solidFill>
                <a:effectLst/>
                <a:latin typeface="+mn-lt"/>
                <a:ea typeface="+mn-ea"/>
                <a:cs typeface="+mn-cs"/>
              </a:rPr>
              <a:t> nechal natisknout a rozšířit leták, kterým ohlásil své veřejné pravidelné přednášky, kde vysvětlí své reformní názory. V nich vytýkal medicínským autoritám fakulty a města, že nekriticky papouškují názory </a:t>
            </a:r>
            <a:r>
              <a:rPr lang="cs-CZ" sz="1200" b="0" i="0" kern="1200" dirty="0" err="1" smtClean="0">
                <a:solidFill>
                  <a:schemeClr val="tx1"/>
                </a:solidFill>
                <a:effectLst/>
                <a:latin typeface="+mn-lt"/>
                <a:ea typeface="+mn-ea"/>
                <a:cs typeface="+mn-cs"/>
              </a:rPr>
              <a:t>Avicenny</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Rhazese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Rází</a:t>
            </a:r>
            <a:r>
              <a:rPr lang="cs-CZ" sz="1200" b="0" i="0" kern="1200" dirty="0" smtClean="0">
                <a:solidFill>
                  <a:schemeClr val="tx1"/>
                </a:solidFill>
                <a:effectLst/>
                <a:latin typeface="+mn-lt"/>
                <a:ea typeface="+mn-ea"/>
                <a:cs typeface="+mn-cs"/>
              </a:rPr>
              <a:t>) nebo </a:t>
            </a:r>
            <a:r>
              <a:rPr lang="cs-CZ" sz="1200" b="0" i="0" kern="1200" dirty="0" err="1" smtClean="0">
                <a:solidFill>
                  <a:schemeClr val="tx1"/>
                </a:solidFill>
                <a:effectLst/>
                <a:latin typeface="+mn-lt"/>
                <a:ea typeface="+mn-ea"/>
                <a:cs typeface="+mn-cs"/>
              </a:rPr>
              <a:t>Galéna</a:t>
            </a:r>
            <a:r>
              <a:rPr lang="cs-CZ" sz="1200" b="0" i="0" kern="1200" dirty="0" smtClean="0">
                <a:solidFill>
                  <a:schemeClr val="tx1"/>
                </a:solidFill>
                <a:effectLst/>
                <a:latin typeface="+mn-lt"/>
                <a:ea typeface="+mn-ea"/>
                <a:cs typeface="+mn-cs"/>
              </a:rPr>
              <a:t> (Hippokrata jako autoritu nadále uznával) a přivádějí své nemocné do záhuby. Jejich knihy pak na sv. Jana roku </a:t>
            </a:r>
            <a:r>
              <a:rPr lang="cs-CZ" sz="1200" b="0" i="0" u="none" strike="noStrike" kern="1200" dirty="0" smtClean="0">
                <a:solidFill>
                  <a:schemeClr val="tx1"/>
                </a:solidFill>
                <a:effectLst/>
                <a:latin typeface="+mn-lt"/>
                <a:ea typeface="+mn-ea"/>
                <a:cs typeface="+mn-cs"/>
                <a:hlinkClick r:id="rId89" tooltip="1527"/>
              </a:rPr>
              <a:t>1527</a:t>
            </a:r>
            <a:r>
              <a:rPr lang="cs-CZ" sz="1200" b="0" i="0" kern="1200" dirty="0" smtClean="0">
                <a:solidFill>
                  <a:schemeClr val="tx1"/>
                </a:solidFill>
                <a:effectLst/>
                <a:latin typeface="+mn-lt"/>
                <a:ea typeface="+mn-ea"/>
                <a:cs typeface="+mn-cs"/>
              </a:rPr>
              <a:t> spolu s některými radikalizovanými studenty spálil. Přednášel v </a:t>
            </a:r>
            <a:r>
              <a:rPr lang="cs-CZ" sz="1200" b="0" i="0" u="none" strike="noStrike" kern="1200" dirty="0" smtClean="0">
                <a:solidFill>
                  <a:schemeClr val="tx1"/>
                </a:solidFill>
                <a:effectLst/>
                <a:latin typeface="+mn-lt"/>
                <a:ea typeface="+mn-ea"/>
                <a:cs typeface="+mn-cs"/>
                <a:hlinkClick r:id="rId90" tooltip="Němčina"/>
              </a:rPr>
              <a:t>němčině</a:t>
            </a:r>
            <a:r>
              <a:rPr lang="cs-CZ" sz="1200" b="0" i="0" kern="1200" dirty="0" smtClean="0">
                <a:solidFill>
                  <a:schemeClr val="tx1"/>
                </a:solidFill>
                <a:effectLst/>
                <a:latin typeface="+mn-lt"/>
                <a:ea typeface="+mn-ea"/>
                <a:cs typeface="+mn-cs"/>
              </a:rPr>
              <a:t>, jako v jazyce neučeném. Ostře se vymezoval oproti </a:t>
            </a:r>
            <a:r>
              <a:rPr lang="cs-CZ" sz="1200" b="0" i="0" u="none" strike="noStrike" kern="1200" dirty="0" smtClean="0">
                <a:solidFill>
                  <a:schemeClr val="tx1"/>
                </a:solidFill>
                <a:effectLst/>
                <a:latin typeface="+mn-lt"/>
                <a:ea typeface="+mn-ea"/>
                <a:cs typeface="+mn-cs"/>
                <a:hlinkClick r:id="rId91" tooltip="Latina"/>
              </a:rPr>
              <a:t>latině</a:t>
            </a:r>
            <a:r>
              <a:rPr lang="cs-CZ" sz="1200" b="0" i="0" kern="1200" dirty="0" smtClean="0">
                <a:solidFill>
                  <a:schemeClr val="tx1"/>
                </a:solidFill>
                <a:effectLst/>
                <a:latin typeface="+mn-lt"/>
                <a:ea typeface="+mn-ea"/>
                <a:cs typeface="+mn-cs"/>
              </a:rPr>
              <a:t> jako vědeckému jazyku, kterým se neznalým pacientům může podsouvat kdejaká lež. To také dokládá skutečnost, že se s univerzitním prostředím nikterak nesžil. Známým </a:t>
            </a:r>
            <a:r>
              <a:rPr lang="cs-CZ" sz="1200" b="0" i="0" kern="1200" dirty="0" err="1" smtClean="0">
                <a:solidFill>
                  <a:schemeClr val="tx1"/>
                </a:solidFill>
                <a:effectLst/>
                <a:latin typeface="+mn-lt"/>
                <a:ea typeface="+mn-ea"/>
                <a:cs typeface="+mn-cs"/>
              </a:rPr>
              <a:t>Paracelsovým</a:t>
            </a:r>
            <a:r>
              <a:rPr lang="cs-CZ" sz="1200" b="0" i="0" kern="1200" dirty="0" smtClean="0">
                <a:solidFill>
                  <a:schemeClr val="tx1"/>
                </a:solidFill>
                <a:effectLst/>
                <a:latin typeface="+mn-lt"/>
                <a:ea typeface="+mn-ea"/>
                <a:cs typeface="+mn-cs"/>
              </a:rPr>
              <a:t> pomocníkem byl tehdy </a:t>
            </a:r>
            <a:r>
              <a:rPr lang="cs-CZ" sz="1200" b="0" i="0" u="none" strike="noStrike" kern="1200" dirty="0" smtClean="0">
                <a:solidFill>
                  <a:schemeClr val="tx1"/>
                </a:solidFill>
                <a:effectLst/>
                <a:latin typeface="+mn-lt"/>
                <a:ea typeface="+mn-ea"/>
                <a:cs typeface="+mn-cs"/>
                <a:hlinkClick r:id="rId92" tooltip="Johannes Oporinus (stránka neexistuje)"/>
              </a:rPr>
              <a:t>Johannes </a:t>
            </a:r>
            <a:r>
              <a:rPr lang="cs-CZ" sz="1200" b="0" i="0" u="none" strike="noStrike" kern="1200" dirty="0" err="1" smtClean="0">
                <a:solidFill>
                  <a:schemeClr val="tx1"/>
                </a:solidFill>
                <a:effectLst/>
                <a:latin typeface="+mn-lt"/>
                <a:ea typeface="+mn-ea"/>
                <a:cs typeface="+mn-cs"/>
                <a:hlinkClick r:id="rId92" tooltip="Johannes Oporinus (stránka neexistuje)"/>
              </a:rPr>
              <a:t>Oporinus</a:t>
            </a:r>
            <a:r>
              <a:rPr lang="cs-CZ" sz="1200" b="0" i="0" kern="1200" dirty="0" smtClean="0">
                <a:solidFill>
                  <a:schemeClr val="tx1"/>
                </a:solidFill>
                <a:effectLst/>
                <a:latin typeface="+mn-lt"/>
                <a:ea typeface="+mn-ea"/>
                <a:cs typeface="+mn-cs"/>
              </a:rPr>
              <a:t>.</a:t>
            </a:r>
          </a:p>
          <a:p>
            <a:r>
              <a:rPr lang="cs-CZ" sz="1200" b="0" i="0" kern="1200" dirty="0" smtClean="0">
                <a:solidFill>
                  <a:schemeClr val="tx1"/>
                </a:solidFill>
                <a:effectLst/>
                <a:latin typeface="+mn-lt"/>
                <a:ea typeface="+mn-ea"/>
                <a:cs typeface="+mn-cs"/>
              </a:rPr>
              <a:t>Své útočiště v Basileji mohl nadále opírat o městskou radu, která mu vyhověla v jeho žádosti o dohled nad léky a </a:t>
            </a:r>
            <a:r>
              <a:rPr lang="cs-CZ" sz="1200" b="0" i="0" u="none" strike="noStrike" kern="1200" dirty="0" smtClean="0">
                <a:solidFill>
                  <a:schemeClr val="tx1"/>
                </a:solidFill>
                <a:effectLst/>
                <a:latin typeface="+mn-lt"/>
                <a:ea typeface="+mn-ea"/>
                <a:cs typeface="+mn-cs"/>
                <a:hlinkClick r:id="rId93" tooltip="Lékařský předpis"/>
              </a:rPr>
              <a:t>recepty</a:t>
            </a:r>
            <a:r>
              <a:rPr lang="cs-CZ" sz="1200" b="0" i="0" kern="1200" dirty="0" smtClean="0">
                <a:solidFill>
                  <a:schemeClr val="tx1"/>
                </a:solidFill>
                <a:effectLst/>
                <a:latin typeface="+mn-lt"/>
                <a:ea typeface="+mn-ea"/>
                <a:cs typeface="+mn-cs"/>
              </a:rPr>
              <a:t>, které městští lékaři a lékárníci předepisovali. Kontrola cen a kontrola nad dohodami lékařů a lékárníků zapříčinila veliký tlak na </a:t>
            </a:r>
            <a:r>
              <a:rPr lang="cs-CZ" sz="1200" b="0" i="0" kern="1200" dirty="0" err="1" smtClean="0">
                <a:solidFill>
                  <a:schemeClr val="tx1"/>
                </a:solidFill>
                <a:effectLst/>
                <a:latin typeface="+mn-lt"/>
                <a:ea typeface="+mn-ea"/>
                <a:cs typeface="+mn-cs"/>
              </a:rPr>
              <a:t>Paracelsovo</a:t>
            </a:r>
            <a:r>
              <a:rPr lang="cs-CZ" sz="1200" b="0" i="0" kern="1200" dirty="0" smtClean="0">
                <a:solidFill>
                  <a:schemeClr val="tx1"/>
                </a:solidFill>
                <a:effectLst/>
                <a:latin typeface="+mn-lt"/>
                <a:ea typeface="+mn-ea"/>
                <a:cs typeface="+mn-cs"/>
              </a:rPr>
              <a:t> vytěsnění z města.</a:t>
            </a:r>
          </a:p>
          <a:p>
            <a:r>
              <a:rPr lang="cs-CZ" sz="1200" b="0" i="0" kern="1200" dirty="0" smtClean="0">
                <a:solidFill>
                  <a:schemeClr val="tx1"/>
                </a:solidFill>
                <a:effectLst/>
                <a:latin typeface="+mn-lt"/>
                <a:ea typeface="+mn-ea"/>
                <a:cs typeface="+mn-cs"/>
              </a:rPr>
              <a:t>Mezi srpnem a zářím se objevila posměšná básnička promlouvající k </a:t>
            </a:r>
            <a:r>
              <a:rPr lang="cs-CZ" sz="1200" b="0" i="0" kern="1200" dirty="0" err="1" smtClean="0">
                <a:solidFill>
                  <a:schemeClr val="tx1"/>
                </a:solidFill>
                <a:effectLst/>
                <a:latin typeface="+mn-lt"/>
                <a:ea typeface="+mn-ea"/>
                <a:cs typeface="+mn-cs"/>
              </a:rPr>
              <a:t>Paracelsovi</a:t>
            </a:r>
            <a:r>
              <a:rPr lang="cs-CZ" sz="1200" b="0" i="0" kern="1200" dirty="0" smtClean="0">
                <a:solidFill>
                  <a:schemeClr val="tx1"/>
                </a:solidFill>
                <a:effectLst/>
                <a:latin typeface="+mn-lt"/>
                <a:ea typeface="+mn-ea"/>
                <a:cs typeface="+mn-cs"/>
              </a:rPr>
              <a:t> ústy </a:t>
            </a:r>
            <a:r>
              <a:rPr lang="cs-CZ" sz="1200" b="0" i="0" kern="1200" dirty="0" err="1" smtClean="0">
                <a:solidFill>
                  <a:schemeClr val="tx1"/>
                </a:solidFill>
                <a:effectLst/>
                <a:latin typeface="+mn-lt"/>
                <a:ea typeface="+mn-ea"/>
                <a:cs typeface="+mn-cs"/>
              </a:rPr>
              <a:t>Galéna</a:t>
            </a:r>
            <a:r>
              <a:rPr lang="cs-CZ" sz="1200" b="0" i="0" kern="1200" dirty="0" smtClean="0">
                <a:solidFill>
                  <a:schemeClr val="tx1"/>
                </a:solidFill>
                <a:effectLst/>
                <a:latin typeface="+mn-lt"/>
                <a:ea typeface="+mn-ea"/>
                <a:cs typeface="+mn-cs"/>
              </a:rPr>
              <a:t> nazvaná </a:t>
            </a:r>
            <a:r>
              <a:rPr lang="cs-CZ" sz="1200" b="0" i="1" kern="1200" dirty="0" err="1" smtClean="0">
                <a:solidFill>
                  <a:schemeClr val="tx1"/>
                </a:solidFill>
                <a:effectLst/>
                <a:latin typeface="+mn-lt"/>
                <a:ea typeface="+mn-ea"/>
                <a:cs typeface="+mn-cs"/>
              </a:rPr>
              <a:t>Manes</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Galeni</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Paracelsus</a:t>
            </a:r>
            <a:r>
              <a:rPr lang="cs-CZ" sz="1200" b="0" i="0" kern="1200" dirty="0" smtClean="0">
                <a:solidFill>
                  <a:schemeClr val="tx1"/>
                </a:solidFill>
                <a:effectLst/>
                <a:latin typeface="+mn-lt"/>
                <a:ea typeface="+mn-ea"/>
                <a:cs typeface="+mn-cs"/>
              </a:rPr>
              <a:t> žádal městskou radu o vyšetření, kdo za textem stojí. Vyšetřilo se jen to, že </a:t>
            </a:r>
            <a:r>
              <a:rPr lang="cs-CZ" sz="1200" b="0" i="0" u="none" strike="noStrike" kern="1200" dirty="0" smtClean="0">
                <a:solidFill>
                  <a:schemeClr val="tx1"/>
                </a:solidFill>
                <a:effectLst/>
                <a:latin typeface="+mn-lt"/>
                <a:ea typeface="+mn-ea"/>
                <a:cs typeface="+mn-cs"/>
                <a:hlinkClick r:id="rId94" tooltip="Pamflet"/>
              </a:rPr>
              <a:t>pamflet</a:t>
            </a:r>
            <a:r>
              <a:rPr lang="cs-CZ" sz="1200" b="0" i="0" kern="1200" dirty="0" smtClean="0">
                <a:solidFill>
                  <a:schemeClr val="tx1"/>
                </a:solidFill>
                <a:effectLst/>
                <a:latin typeface="+mn-lt"/>
                <a:ea typeface="+mn-ea"/>
                <a:cs typeface="+mn-cs"/>
              </a:rPr>
              <a:t> napsali tři jeho studenti, což </a:t>
            </a:r>
            <a:r>
              <a:rPr lang="cs-CZ" sz="1200" b="0" i="0" kern="1200" dirty="0" err="1" smtClean="0">
                <a:solidFill>
                  <a:schemeClr val="tx1"/>
                </a:solidFill>
                <a:effectLst/>
                <a:latin typeface="+mn-lt"/>
                <a:ea typeface="+mn-ea"/>
                <a:cs typeface="+mn-cs"/>
              </a:rPr>
              <a:t>Paracelsus</a:t>
            </a:r>
            <a:r>
              <a:rPr lang="cs-CZ" sz="1200" b="0" i="0" kern="1200" dirty="0" smtClean="0">
                <a:solidFill>
                  <a:schemeClr val="tx1"/>
                </a:solidFill>
                <a:effectLst/>
                <a:latin typeface="+mn-lt"/>
                <a:ea typeface="+mn-ea"/>
                <a:cs typeface="+mn-cs"/>
              </a:rPr>
              <a:t> vnímal jako největší zradu. Temperamentnímu </a:t>
            </a:r>
            <a:r>
              <a:rPr lang="cs-CZ" sz="1200" b="0" i="0" kern="1200" dirty="0" err="1" smtClean="0">
                <a:solidFill>
                  <a:schemeClr val="tx1"/>
                </a:solidFill>
                <a:effectLst/>
                <a:latin typeface="+mn-lt"/>
                <a:ea typeface="+mn-ea"/>
                <a:cs typeface="+mn-cs"/>
              </a:rPr>
              <a:t>Bombastovi</a:t>
            </a:r>
            <a:r>
              <a:rPr lang="cs-CZ" sz="1200" b="0" i="0" kern="1200" dirty="0" smtClean="0">
                <a:solidFill>
                  <a:schemeClr val="tx1"/>
                </a:solidFill>
                <a:effectLst/>
                <a:latin typeface="+mn-lt"/>
                <a:ea typeface="+mn-ea"/>
                <a:cs typeface="+mn-cs"/>
              </a:rPr>
              <a:t> ležela tato událost dlouhá léta v žaludku.</a:t>
            </a:r>
          </a:p>
          <a:p>
            <a:r>
              <a:rPr lang="cs-CZ" sz="1200" b="0" i="0" kern="1200" dirty="0" smtClean="0">
                <a:solidFill>
                  <a:schemeClr val="tx1"/>
                </a:solidFill>
                <a:effectLst/>
                <a:latin typeface="+mn-lt"/>
                <a:ea typeface="+mn-ea"/>
                <a:cs typeface="+mn-cs"/>
              </a:rPr>
              <a:t>V roce </a:t>
            </a:r>
            <a:r>
              <a:rPr lang="cs-CZ" sz="1200" b="0" i="0" u="none" strike="noStrike" kern="1200" dirty="0" smtClean="0">
                <a:solidFill>
                  <a:schemeClr val="tx1"/>
                </a:solidFill>
                <a:effectLst/>
                <a:latin typeface="+mn-lt"/>
                <a:ea typeface="+mn-ea"/>
                <a:cs typeface="+mn-cs"/>
                <a:hlinkClick r:id="rId95" tooltip="1528"/>
              </a:rPr>
              <a:t>1528</a:t>
            </a:r>
            <a:r>
              <a:rPr lang="cs-CZ" sz="1200" b="0" i="0" kern="1200" dirty="0" smtClean="0">
                <a:solidFill>
                  <a:schemeClr val="tx1"/>
                </a:solidFill>
                <a:effectLst/>
                <a:latin typeface="+mn-lt"/>
                <a:ea typeface="+mn-ea"/>
                <a:cs typeface="+mn-cs"/>
              </a:rPr>
              <a:t> prohrál soudní spor o výši honoráře vedený proti kanovníkovi </a:t>
            </a:r>
            <a:r>
              <a:rPr lang="cs-CZ" sz="1200" b="0" i="0" kern="1200" dirty="0" err="1" smtClean="0">
                <a:solidFill>
                  <a:schemeClr val="tx1"/>
                </a:solidFill>
                <a:effectLst/>
                <a:latin typeface="+mn-lt"/>
                <a:ea typeface="+mn-ea"/>
                <a:cs typeface="+mn-cs"/>
              </a:rPr>
              <a:t>Corneliovi</a:t>
            </a:r>
            <a:r>
              <a:rPr lang="cs-CZ" sz="1200" b="0" i="0" kern="1200" dirty="0" smtClean="0">
                <a:solidFill>
                  <a:schemeClr val="tx1"/>
                </a:solidFill>
                <a:effectLst/>
                <a:latin typeface="+mn-lt"/>
                <a:ea typeface="+mn-ea"/>
                <a:cs typeface="+mn-cs"/>
              </a:rPr>
              <a:t> von </a:t>
            </a:r>
            <a:r>
              <a:rPr lang="cs-CZ" sz="1200" b="0" i="0" kern="1200" dirty="0" err="1" smtClean="0">
                <a:solidFill>
                  <a:schemeClr val="tx1"/>
                </a:solidFill>
                <a:effectLst/>
                <a:latin typeface="+mn-lt"/>
                <a:ea typeface="+mn-ea"/>
                <a:cs typeface="+mn-cs"/>
              </a:rPr>
              <a:t>Lichtenfels</a:t>
            </a:r>
            <a:r>
              <a:rPr lang="cs-CZ" sz="1200" b="0" i="0" kern="1200" dirty="0" smtClean="0">
                <a:solidFill>
                  <a:schemeClr val="tx1"/>
                </a:solidFill>
                <a:effectLst/>
                <a:latin typeface="+mn-lt"/>
                <a:ea typeface="+mn-ea"/>
                <a:cs typeface="+mn-cs"/>
              </a:rPr>
              <a:t> a velmi kriticky a nevybíravými slovy se ohradil proti obvinění z nedodržování obvyklých metod lékaře, které vznesl soudní dvůr. To ho málem stálo pobyt ve vězení a možná i život, kdyby nebyl včas varován a potajmu Basilej neopustil. Zjistil, že setrvačnost starých pořádků je větší, než předpokládal.</a:t>
            </a:r>
          </a:p>
          <a:p>
            <a:r>
              <a:rPr lang="cs-CZ" sz="1200" b="1" i="0" kern="1200" dirty="0" smtClean="0">
                <a:solidFill>
                  <a:schemeClr val="tx1"/>
                </a:solidFill>
                <a:effectLst/>
                <a:latin typeface="+mn-lt"/>
                <a:ea typeface="+mn-ea"/>
                <a:cs typeface="+mn-cs"/>
              </a:rPr>
              <a:t>Léčba syfilidy</a:t>
            </a:r>
            <a:r>
              <a:rPr lang="cs-CZ" sz="1200" b="0" i="0" kern="1200" dirty="0" smtClean="0">
                <a:solidFill>
                  <a:schemeClr val="tx1"/>
                </a:solidFill>
                <a:effectLst/>
                <a:latin typeface="+mn-lt"/>
                <a:ea typeface="+mn-ea"/>
                <a:cs typeface="+mn-cs"/>
              </a:rPr>
              <a:t>[</a:t>
            </a:r>
            <a:r>
              <a:rPr lang="cs-CZ" sz="1200" b="0" i="0" u="none" strike="noStrike" kern="1200" dirty="0" smtClean="0">
                <a:solidFill>
                  <a:schemeClr val="tx1"/>
                </a:solidFill>
                <a:effectLst/>
                <a:latin typeface="+mn-lt"/>
                <a:ea typeface="+mn-ea"/>
                <a:cs typeface="+mn-cs"/>
                <a:hlinkClick r:id="rId96" tooltip="Editace sekce: Léčba syfilidy"/>
              </a:rPr>
              <a:t>editovat</a:t>
            </a:r>
            <a:r>
              <a:rPr lang="cs-CZ" sz="1200" b="0" i="0" kern="1200" dirty="0" smtClean="0">
                <a:solidFill>
                  <a:schemeClr val="tx1"/>
                </a:solidFill>
                <a:effectLst/>
                <a:latin typeface="+mn-lt"/>
                <a:ea typeface="+mn-ea"/>
                <a:cs typeface="+mn-cs"/>
              </a:rPr>
              <a:t> | </a:t>
            </a:r>
            <a:r>
              <a:rPr lang="cs-CZ" sz="1200" b="0" i="0" u="none" strike="noStrike" kern="1200" dirty="0" smtClean="0">
                <a:solidFill>
                  <a:schemeClr val="tx1"/>
                </a:solidFill>
                <a:effectLst/>
                <a:latin typeface="+mn-lt"/>
                <a:ea typeface="+mn-ea"/>
                <a:cs typeface="+mn-cs"/>
                <a:hlinkClick r:id="rId97" tooltip="Editace sekce: Léčba syfilidy"/>
              </a:rPr>
              <a:t>editovat zdroj</a:t>
            </a:r>
            <a:r>
              <a:rPr lang="cs-CZ" sz="1200" b="0" i="0" kern="1200" dirty="0" smtClean="0">
                <a:solidFill>
                  <a:schemeClr val="tx1"/>
                </a:solidFill>
                <a:effectLst/>
                <a:latin typeface="+mn-lt"/>
                <a:ea typeface="+mn-ea"/>
                <a:cs typeface="+mn-cs"/>
              </a:rPr>
              <a:t>]</a:t>
            </a:r>
            <a:endParaRPr lang="cs-CZ" sz="1200" b="1"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Náhrobek v Salcburku</a:t>
            </a:r>
          </a:p>
          <a:p>
            <a:r>
              <a:rPr lang="cs-CZ" sz="1200" b="0" i="0" kern="1200" dirty="0" smtClean="0">
                <a:solidFill>
                  <a:schemeClr val="tx1"/>
                </a:solidFill>
                <a:effectLst/>
                <a:latin typeface="+mn-lt"/>
                <a:ea typeface="+mn-ea"/>
                <a:cs typeface="+mn-cs"/>
              </a:rPr>
              <a:t>V </a:t>
            </a:r>
            <a:r>
              <a:rPr lang="cs-CZ" sz="1200" b="0" i="0" u="none" strike="noStrike" kern="1200" dirty="0" smtClean="0">
                <a:solidFill>
                  <a:schemeClr val="tx1"/>
                </a:solidFill>
                <a:effectLst/>
                <a:latin typeface="+mn-lt"/>
                <a:ea typeface="+mn-ea"/>
                <a:cs typeface="+mn-cs"/>
                <a:hlinkClick r:id="rId98" tooltip="Norimberk"/>
              </a:rPr>
              <a:t>Norimberku</a:t>
            </a:r>
            <a:r>
              <a:rPr lang="cs-CZ" sz="1200" b="0" i="0" kern="1200" dirty="0" smtClean="0">
                <a:solidFill>
                  <a:schemeClr val="tx1"/>
                </a:solidFill>
                <a:effectLst/>
                <a:latin typeface="+mn-lt"/>
                <a:ea typeface="+mn-ea"/>
                <a:cs typeface="+mn-cs"/>
              </a:rPr>
              <a:t> roku </a:t>
            </a:r>
            <a:r>
              <a:rPr lang="cs-CZ" sz="1200" b="0" i="0" u="none" strike="noStrike" kern="1200" dirty="0" smtClean="0">
                <a:solidFill>
                  <a:schemeClr val="tx1"/>
                </a:solidFill>
                <a:effectLst/>
                <a:latin typeface="+mn-lt"/>
                <a:ea typeface="+mn-ea"/>
                <a:cs typeface="+mn-cs"/>
                <a:hlinkClick r:id="rId99" tooltip="1529"/>
              </a:rPr>
              <a:t>1529</a:t>
            </a:r>
            <a:r>
              <a:rPr lang="cs-CZ" sz="1200" b="0" i="0" kern="1200" dirty="0" smtClean="0">
                <a:solidFill>
                  <a:schemeClr val="tx1"/>
                </a:solidFill>
                <a:effectLst/>
                <a:latin typeface="+mn-lt"/>
                <a:ea typeface="+mn-ea"/>
                <a:cs typeface="+mn-cs"/>
              </a:rPr>
              <a:t> měl tak výrazné léčebné úspěchy, že nalezl vydavatele, který našel odvahu publikovat jeho dva rukopisy o </a:t>
            </a:r>
            <a:r>
              <a:rPr lang="cs-CZ" sz="1200" b="0" i="0" u="none" strike="noStrike" kern="1200" dirty="0" smtClean="0">
                <a:solidFill>
                  <a:schemeClr val="tx1"/>
                </a:solidFill>
                <a:effectLst/>
                <a:latin typeface="+mn-lt"/>
                <a:ea typeface="+mn-ea"/>
                <a:cs typeface="+mn-cs"/>
                <a:hlinkClick r:id="rId100" tooltip="Syfilis"/>
              </a:rPr>
              <a:t>syfilidě</a:t>
            </a:r>
            <a:r>
              <a:rPr lang="cs-CZ" sz="1200" b="0" i="0" kern="1200" dirty="0" smtClean="0">
                <a:solidFill>
                  <a:schemeClr val="tx1"/>
                </a:solidFill>
                <a:effectLst/>
                <a:latin typeface="+mn-lt"/>
                <a:ea typeface="+mn-ea"/>
                <a:cs typeface="+mn-cs"/>
              </a:rPr>
              <a:t>. Vydání třetí knihy bylo městskou radou na popud </a:t>
            </a:r>
            <a:r>
              <a:rPr lang="cs-CZ" sz="1200" b="0" i="0" kern="1200" dirty="0" err="1" smtClean="0">
                <a:solidFill>
                  <a:schemeClr val="tx1"/>
                </a:solidFill>
                <a:effectLst/>
                <a:latin typeface="+mn-lt"/>
                <a:ea typeface="+mn-ea"/>
                <a:cs typeface="+mn-cs"/>
              </a:rPr>
              <a:t>Fuggera</a:t>
            </a:r>
            <a:r>
              <a:rPr lang="cs-CZ" sz="1200" b="0" i="0" kern="1200" dirty="0" smtClean="0">
                <a:solidFill>
                  <a:schemeClr val="tx1"/>
                </a:solidFill>
                <a:effectLst/>
                <a:latin typeface="+mn-lt"/>
                <a:ea typeface="+mn-ea"/>
                <a:cs typeface="+mn-cs"/>
              </a:rPr>
              <a:t> zakázáno, neboť se záporně vyjadřovalo o účinnosti </a:t>
            </a:r>
            <a:r>
              <a:rPr lang="cs-CZ" sz="1200" b="0" i="0" u="none" strike="noStrike" kern="1200" dirty="0" smtClean="0">
                <a:solidFill>
                  <a:schemeClr val="tx1"/>
                </a:solidFill>
                <a:effectLst/>
                <a:latin typeface="+mn-lt"/>
                <a:ea typeface="+mn-ea"/>
                <a:cs typeface="+mn-cs"/>
                <a:hlinkClick r:id="rId101" tooltip="Guajak (stránka neexistuje)"/>
              </a:rPr>
              <a:t>guajakového</a:t>
            </a:r>
            <a:r>
              <a:rPr lang="cs-CZ" sz="1200" b="0" i="0" kern="1200" dirty="0" smtClean="0">
                <a:solidFill>
                  <a:schemeClr val="tx1"/>
                </a:solidFill>
                <a:effectLst/>
                <a:latin typeface="+mn-lt"/>
                <a:ea typeface="+mn-ea"/>
                <a:cs typeface="+mn-cs"/>
              </a:rPr>
              <a:t> dřeva syfilidy, což poškozovalo </a:t>
            </a:r>
            <a:r>
              <a:rPr lang="cs-CZ" sz="1200" b="0" i="0" kern="1200" dirty="0" err="1" smtClean="0">
                <a:solidFill>
                  <a:schemeClr val="tx1"/>
                </a:solidFill>
                <a:effectLst/>
                <a:latin typeface="+mn-lt"/>
                <a:ea typeface="+mn-ea"/>
                <a:cs typeface="+mn-cs"/>
              </a:rPr>
              <a:t>Fuggerovy</a:t>
            </a:r>
            <a:r>
              <a:rPr lang="cs-CZ" sz="1200" b="0" i="0" kern="1200" dirty="0" smtClean="0">
                <a:solidFill>
                  <a:schemeClr val="tx1"/>
                </a:solidFill>
                <a:effectLst/>
                <a:latin typeface="+mn-lt"/>
                <a:ea typeface="+mn-ea"/>
                <a:cs typeface="+mn-cs"/>
              </a:rPr>
              <a:t> obchodní zájmy coby dovozce zmíněného artiklu. </a:t>
            </a:r>
            <a:r>
              <a:rPr lang="cs-CZ" sz="1200" b="0" i="0" kern="1200" dirty="0" err="1" smtClean="0">
                <a:solidFill>
                  <a:schemeClr val="tx1"/>
                </a:solidFill>
                <a:effectLst/>
                <a:latin typeface="+mn-lt"/>
                <a:ea typeface="+mn-ea"/>
                <a:cs typeface="+mn-cs"/>
              </a:rPr>
              <a:t>Paracelsus</a:t>
            </a:r>
            <a:r>
              <a:rPr lang="cs-CZ" sz="1200" b="0" i="0" kern="1200" dirty="0" smtClean="0">
                <a:solidFill>
                  <a:schemeClr val="tx1"/>
                </a:solidFill>
                <a:effectLst/>
                <a:latin typeface="+mn-lt"/>
                <a:ea typeface="+mn-ea"/>
                <a:cs typeface="+mn-cs"/>
              </a:rPr>
              <a:t> poukázal na účinnost vnitřně podávané </a:t>
            </a:r>
            <a:r>
              <a:rPr lang="cs-CZ" sz="1200" b="0" i="0" u="none" strike="noStrike" kern="1200" dirty="0" smtClean="0">
                <a:solidFill>
                  <a:schemeClr val="tx1"/>
                </a:solidFill>
                <a:effectLst/>
                <a:latin typeface="+mn-lt"/>
                <a:ea typeface="+mn-ea"/>
                <a:cs typeface="+mn-cs"/>
                <a:hlinkClick r:id="rId102" tooltip="Rtuť"/>
              </a:rPr>
              <a:t>rtuti</a:t>
            </a:r>
            <a:r>
              <a:rPr lang="cs-CZ" sz="1200" b="0" i="0" kern="1200" dirty="0" smtClean="0">
                <a:solidFill>
                  <a:schemeClr val="tx1"/>
                </a:solidFill>
                <a:effectLst/>
                <a:latin typeface="+mn-lt"/>
                <a:ea typeface="+mn-ea"/>
                <a:cs typeface="+mn-cs"/>
              </a:rPr>
              <a:t> v přesně odměřených dávkách. V této souvislosti se </a:t>
            </a:r>
            <a:r>
              <a:rPr lang="cs-CZ" sz="1200" b="0" i="0" kern="1200" dirty="0" err="1" smtClean="0">
                <a:solidFill>
                  <a:schemeClr val="tx1"/>
                </a:solidFill>
                <a:effectLst/>
                <a:latin typeface="+mn-lt"/>
                <a:ea typeface="+mn-ea"/>
                <a:cs typeface="+mn-cs"/>
              </a:rPr>
              <a:t>Paracelsovi</a:t>
            </a:r>
            <a:r>
              <a:rPr lang="cs-CZ" sz="1200" b="0" i="0" kern="1200" dirty="0" smtClean="0">
                <a:solidFill>
                  <a:schemeClr val="tx1"/>
                </a:solidFill>
                <a:effectLst/>
                <a:latin typeface="+mn-lt"/>
                <a:ea typeface="+mn-ea"/>
                <a:cs typeface="+mn-cs"/>
              </a:rPr>
              <a:t> připisuje devíza, že </a:t>
            </a:r>
            <a:r>
              <a:rPr lang="cs-CZ" sz="1200" b="0" i="1" kern="1200" dirty="0" smtClean="0">
                <a:solidFill>
                  <a:schemeClr val="tx1"/>
                </a:solidFill>
                <a:effectLst/>
                <a:latin typeface="+mn-lt"/>
                <a:ea typeface="+mn-ea"/>
                <a:cs typeface="+mn-cs"/>
              </a:rPr>
              <a:t>jed od léku odlišuje pouze podávané množství</a:t>
            </a:r>
            <a:r>
              <a:rPr lang="cs-CZ" sz="1200" b="0" i="0" kern="1200" dirty="0" smtClean="0">
                <a:solidFill>
                  <a:schemeClr val="tx1"/>
                </a:solidFill>
                <a:effectLst/>
                <a:latin typeface="+mn-lt"/>
                <a:ea typeface="+mn-ea"/>
                <a:cs typeface="+mn-cs"/>
              </a:rPr>
              <a:t>.</a:t>
            </a:r>
          </a:p>
          <a:p>
            <a:r>
              <a:rPr lang="cs-CZ" sz="1200" b="1" i="0" kern="1200" dirty="0" smtClean="0">
                <a:solidFill>
                  <a:schemeClr val="tx1"/>
                </a:solidFill>
                <a:effectLst/>
                <a:latin typeface="+mn-lt"/>
                <a:ea typeface="+mn-ea"/>
                <a:cs typeface="+mn-cs"/>
              </a:rPr>
              <a:t>Pobyt na Moravě</a:t>
            </a:r>
            <a:r>
              <a:rPr lang="cs-CZ" sz="1200" b="0" i="0" kern="1200" dirty="0" smtClean="0">
                <a:solidFill>
                  <a:schemeClr val="tx1"/>
                </a:solidFill>
                <a:effectLst/>
                <a:latin typeface="+mn-lt"/>
                <a:ea typeface="+mn-ea"/>
                <a:cs typeface="+mn-cs"/>
              </a:rPr>
              <a:t>[</a:t>
            </a:r>
            <a:r>
              <a:rPr lang="cs-CZ" sz="1200" b="0" i="0" u="none" strike="noStrike" kern="1200" dirty="0" smtClean="0">
                <a:solidFill>
                  <a:schemeClr val="tx1"/>
                </a:solidFill>
                <a:effectLst/>
                <a:latin typeface="+mn-lt"/>
                <a:ea typeface="+mn-ea"/>
                <a:cs typeface="+mn-cs"/>
                <a:hlinkClick r:id="rId103" tooltip="Editace sekce: Pobyt na Moravě"/>
              </a:rPr>
              <a:t>editovat</a:t>
            </a:r>
            <a:r>
              <a:rPr lang="cs-CZ" sz="1200" b="0" i="0" kern="1200" dirty="0" smtClean="0">
                <a:solidFill>
                  <a:schemeClr val="tx1"/>
                </a:solidFill>
                <a:effectLst/>
                <a:latin typeface="+mn-lt"/>
                <a:ea typeface="+mn-ea"/>
                <a:cs typeface="+mn-cs"/>
              </a:rPr>
              <a:t> | </a:t>
            </a:r>
            <a:r>
              <a:rPr lang="cs-CZ" sz="1200" b="0" i="0" u="none" strike="noStrike" kern="1200" dirty="0" smtClean="0">
                <a:solidFill>
                  <a:schemeClr val="tx1"/>
                </a:solidFill>
                <a:effectLst/>
                <a:latin typeface="+mn-lt"/>
                <a:ea typeface="+mn-ea"/>
                <a:cs typeface="+mn-cs"/>
                <a:hlinkClick r:id="rId104" tooltip="Editace sekce: Pobyt na Moravě"/>
              </a:rPr>
              <a:t>editovat zdroj</a:t>
            </a:r>
            <a:r>
              <a:rPr lang="cs-CZ" sz="1200" b="0" i="0" kern="1200" dirty="0" smtClean="0">
                <a:solidFill>
                  <a:schemeClr val="tx1"/>
                </a:solidFill>
                <a:effectLst/>
                <a:latin typeface="+mn-lt"/>
                <a:ea typeface="+mn-ea"/>
                <a:cs typeface="+mn-cs"/>
              </a:rPr>
              <a:t>]</a:t>
            </a:r>
            <a:endParaRPr lang="cs-CZ" sz="1200" b="1"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V letech </a:t>
            </a:r>
            <a:r>
              <a:rPr lang="cs-CZ" sz="1200" b="0" i="0" u="none" strike="noStrike" kern="1200" dirty="0" smtClean="0">
                <a:solidFill>
                  <a:schemeClr val="tx1"/>
                </a:solidFill>
                <a:effectLst/>
                <a:latin typeface="+mn-lt"/>
                <a:ea typeface="+mn-ea"/>
                <a:cs typeface="+mn-cs"/>
                <a:hlinkClick r:id="rId105" tooltip="1536"/>
              </a:rPr>
              <a:t>1536</a:t>
            </a:r>
            <a:r>
              <a:rPr lang="cs-CZ" sz="1200" b="0" i="0" kern="1200" dirty="0" smtClean="0">
                <a:solidFill>
                  <a:schemeClr val="tx1"/>
                </a:solidFill>
                <a:effectLst/>
                <a:latin typeface="+mn-lt"/>
                <a:ea typeface="+mn-ea"/>
                <a:cs typeface="+mn-cs"/>
              </a:rPr>
              <a:t> až </a:t>
            </a:r>
            <a:r>
              <a:rPr lang="cs-CZ" sz="1200" b="0" i="0" u="none" strike="noStrike" kern="1200" dirty="0" smtClean="0">
                <a:solidFill>
                  <a:schemeClr val="tx1"/>
                </a:solidFill>
                <a:effectLst/>
                <a:latin typeface="+mn-lt"/>
                <a:ea typeface="+mn-ea"/>
                <a:cs typeface="+mn-cs"/>
                <a:hlinkClick r:id="rId106" tooltip="1538"/>
              </a:rPr>
              <a:t>1538</a:t>
            </a:r>
            <a:r>
              <a:rPr lang="cs-CZ" sz="1200" b="0" i="0" kern="1200" dirty="0" smtClean="0">
                <a:solidFill>
                  <a:schemeClr val="tx1"/>
                </a:solidFill>
                <a:effectLst/>
                <a:latin typeface="+mn-lt"/>
                <a:ea typeface="+mn-ea"/>
                <a:cs typeface="+mn-cs"/>
              </a:rPr>
              <a:t> pobýval </a:t>
            </a:r>
            <a:r>
              <a:rPr lang="cs-CZ" sz="1200" b="0" i="0" kern="1200" dirty="0" err="1" smtClean="0">
                <a:solidFill>
                  <a:schemeClr val="tx1"/>
                </a:solidFill>
                <a:effectLst/>
                <a:latin typeface="+mn-lt"/>
                <a:ea typeface="+mn-ea"/>
                <a:cs typeface="+mn-cs"/>
              </a:rPr>
              <a:t>Paracelsus</a:t>
            </a:r>
            <a:r>
              <a:rPr lang="cs-CZ" sz="1200" b="0" i="0" kern="1200" dirty="0" smtClean="0">
                <a:solidFill>
                  <a:schemeClr val="tx1"/>
                </a:solidFill>
                <a:effectLst/>
                <a:latin typeface="+mn-lt"/>
                <a:ea typeface="+mn-ea"/>
                <a:cs typeface="+mn-cs"/>
              </a:rPr>
              <a:t> v </a:t>
            </a:r>
            <a:r>
              <a:rPr lang="cs-CZ" sz="1200" b="0" i="0" u="none" strike="noStrike" kern="1200" dirty="0" smtClean="0">
                <a:solidFill>
                  <a:schemeClr val="tx1"/>
                </a:solidFill>
                <a:effectLst/>
                <a:latin typeface="+mn-lt"/>
                <a:ea typeface="+mn-ea"/>
                <a:cs typeface="+mn-cs"/>
                <a:hlinkClick r:id="rId107" tooltip="Moravský Krumlov"/>
              </a:rPr>
              <a:t>Moravském Krumlově</a:t>
            </a:r>
            <a:r>
              <a:rPr lang="cs-CZ" sz="1200" b="0" i="0" kern="1200" dirty="0" smtClean="0">
                <a:solidFill>
                  <a:schemeClr val="tx1"/>
                </a:solidFill>
                <a:effectLst/>
                <a:latin typeface="+mn-lt"/>
                <a:ea typeface="+mn-ea"/>
                <a:cs typeface="+mn-cs"/>
              </a:rPr>
              <a:t> a léčil </a:t>
            </a:r>
            <a:r>
              <a:rPr lang="cs-CZ" sz="1200" b="0" i="0" u="none" strike="noStrike" kern="1200" dirty="0" smtClean="0">
                <a:solidFill>
                  <a:schemeClr val="tx1"/>
                </a:solidFill>
                <a:effectLst/>
                <a:latin typeface="+mn-lt"/>
                <a:ea typeface="+mn-ea"/>
                <a:cs typeface="+mn-cs"/>
                <a:hlinkClick r:id="rId108" tooltip="Jan III. z Lipé (stránka neexistuje)"/>
              </a:rPr>
              <a:t>Jana III. z </a:t>
            </a:r>
            <a:r>
              <a:rPr lang="cs-CZ" sz="1200" b="0" i="0" u="none" strike="noStrike" kern="1200" dirty="0" err="1" smtClean="0">
                <a:solidFill>
                  <a:schemeClr val="tx1"/>
                </a:solidFill>
                <a:effectLst/>
                <a:latin typeface="+mn-lt"/>
                <a:ea typeface="+mn-ea"/>
                <a:cs typeface="+mn-cs"/>
                <a:hlinkClick r:id="rId108" tooltip="Jan III. z Lipé (stránka neexistuje)"/>
              </a:rPr>
              <a:t>Lipé</a:t>
            </a:r>
            <a:r>
              <a:rPr lang="cs-CZ" sz="1200" b="0" i="0" kern="1200" dirty="0" smtClean="0">
                <a:solidFill>
                  <a:schemeClr val="tx1"/>
                </a:solidFill>
                <a:effectLst/>
                <a:latin typeface="+mn-lt"/>
                <a:ea typeface="+mn-ea"/>
                <a:cs typeface="+mn-cs"/>
              </a:rPr>
              <a:t>. Zde také dokončil svou knihu </a:t>
            </a:r>
            <a:r>
              <a:rPr lang="cs-CZ" sz="1200" b="0" i="1" kern="1200" dirty="0" smtClean="0">
                <a:solidFill>
                  <a:schemeClr val="tx1"/>
                </a:solidFill>
                <a:effectLst/>
                <a:latin typeface="+mn-lt"/>
                <a:ea typeface="+mn-ea"/>
                <a:cs typeface="+mn-cs"/>
              </a:rPr>
              <a:t>O </a:t>
            </a:r>
            <a:r>
              <a:rPr lang="cs-CZ" sz="1200" b="0" i="1" kern="1200" dirty="0" err="1" smtClean="0">
                <a:solidFill>
                  <a:schemeClr val="tx1"/>
                </a:solidFill>
                <a:effectLst/>
                <a:latin typeface="+mn-lt"/>
                <a:ea typeface="+mn-ea"/>
                <a:cs typeface="+mn-cs"/>
              </a:rPr>
              <a:t>tartarických</a:t>
            </a:r>
            <a:r>
              <a:rPr lang="cs-CZ" sz="1200" b="0" i="1" kern="1200" dirty="0" smtClean="0">
                <a:solidFill>
                  <a:schemeClr val="tx1"/>
                </a:solidFill>
                <a:effectLst/>
                <a:latin typeface="+mn-lt"/>
                <a:ea typeface="+mn-ea"/>
                <a:cs typeface="+mn-cs"/>
              </a:rPr>
              <a:t> onemocněních</a:t>
            </a:r>
            <a:r>
              <a:rPr lang="cs-CZ" sz="1200" b="0" i="0" kern="1200" dirty="0" smtClean="0">
                <a:solidFill>
                  <a:schemeClr val="tx1"/>
                </a:solidFill>
                <a:effectLst/>
                <a:latin typeface="+mn-lt"/>
                <a:ea typeface="+mn-ea"/>
                <a:cs typeface="+mn-cs"/>
              </a:rPr>
              <a:t> a psal doslov ke knize </a:t>
            </a:r>
            <a:r>
              <a:rPr lang="cs-CZ" sz="1200" b="0" i="1" kern="1200" dirty="0" err="1" smtClean="0">
                <a:solidFill>
                  <a:schemeClr val="tx1"/>
                </a:solidFill>
                <a:effectLst/>
                <a:latin typeface="+mn-lt"/>
                <a:ea typeface="+mn-ea"/>
                <a:cs typeface="+mn-cs"/>
              </a:rPr>
              <a:t>Astronomia</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magna</a:t>
            </a:r>
            <a:r>
              <a:rPr lang="cs-CZ" sz="1200" b="0" i="0" kern="1200" dirty="0" smtClean="0">
                <a:solidFill>
                  <a:schemeClr val="tx1"/>
                </a:solidFill>
                <a:effectLst/>
                <a:latin typeface="+mn-lt"/>
                <a:ea typeface="+mn-ea"/>
                <a:cs typeface="+mn-cs"/>
              </a:rPr>
              <a:t>. Jeho odchod z Moravského Krumlova je připisován oslepnutí maršálkova syna </a:t>
            </a:r>
            <a:r>
              <a:rPr lang="cs-CZ" sz="1200" b="0" i="0" kern="1200" dirty="0" err="1" smtClean="0">
                <a:solidFill>
                  <a:schemeClr val="tx1"/>
                </a:solidFill>
                <a:effectLst/>
                <a:latin typeface="+mn-lt"/>
                <a:ea typeface="+mn-ea"/>
                <a:cs typeface="+mn-cs"/>
              </a:rPr>
              <a:t>Pertolda</a:t>
            </a:r>
            <a:r>
              <a:rPr lang="cs-CZ" sz="1200" b="0" i="0" kern="1200" dirty="0" smtClean="0">
                <a:solidFill>
                  <a:schemeClr val="tx1"/>
                </a:solidFill>
                <a:effectLst/>
                <a:latin typeface="+mn-lt"/>
                <a:ea typeface="+mn-ea"/>
                <a:cs typeface="+mn-cs"/>
              </a:rPr>
              <a:t> neúspěšnou léčbou a smrti </a:t>
            </a:r>
            <a:r>
              <a:rPr lang="cs-CZ" sz="1200" b="0" i="0" u="none" strike="noStrike" kern="1200" dirty="0" smtClean="0">
                <a:solidFill>
                  <a:schemeClr val="tx1"/>
                </a:solidFill>
                <a:effectLst/>
                <a:latin typeface="+mn-lt"/>
                <a:ea typeface="+mn-ea"/>
                <a:cs typeface="+mn-cs"/>
                <a:hlinkClick r:id="rId109" tooltip="Jana z Perštejna (stránka neexistuje)"/>
              </a:rPr>
              <a:t>Jany z </a:t>
            </a:r>
            <a:r>
              <a:rPr lang="cs-CZ" sz="1200" b="0" i="0" u="none" strike="noStrike" kern="1200" dirty="0" err="1" smtClean="0">
                <a:solidFill>
                  <a:schemeClr val="tx1"/>
                </a:solidFill>
                <a:effectLst/>
                <a:latin typeface="+mn-lt"/>
                <a:ea typeface="+mn-ea"/>
                <a:cs typeface="+mn-cs"/>
                <a:hlinkClick r:id="rId109" tooltip="Jana z Perštejna (stránka neexistuje)"/>
              </a:rPr>
              <a:t>Perštejna</a:t>
            </a:r>
            <a:r>
              <a:rPr lang="cs-CZ" sz="1200" b="0" i="0" kern="1200" dirty="0" smtClean="0">
                <a:solidFill>
                  <a:schemeClr val="tx1"/>
                </a:solidFill>
                <a:effectLst/>
                <a:latin typeface="+mn-lt"/>
                <a:ea typeface="+mn-ea"/>
                <a:cs typeface="+mn-cs"/>
              </a:rPr>
              <a:t>, manželky </a:t>
            </a:r>
            <a:r>
              <a:rPr lang="cs-CZ" sz="1200" b="0" i="0" u="none" strike="noStrike" kern="1200" dirty="0" smtClean="0">
                <a:solidFill>
                  <a:schemeClr val="tx1"/>
                </a:solidFill>
                <a:effectLst/>
                <a:latin typeface="+mn-lt"/>
                <a:ea typeface="+mn-ea"/>
                <a:cs typeface="+mn-cs"/>
                <a:hlinkClick r:id="rId110" tooltip="Jan III. ze Žerotína (stránka neexistuje)"/>
              </a:rPr>
              <a:t>Jana III. ze Žerotína</a:t>
            </a:r>
            <a:r>
              <a:rPr lang="cs-CZ" sz="1200" b="0" i="0" kern="1200" dirty="0" smtClean="0">
                <a:solidFill>
                  <a:schemeClr val="tx1"/>
                </a:solidFill>
                <a:effectLst/>
                <a:latin typeface="+mn-lt"/>
                <a:ea typeface="+mn-ea"/>
                <a:cs typeface="+mn-cs"/>
              </a:rPr>
              <a:t>. V roce </a:t>
            </a:r>
            <a:r>
              <a:rPr lang="cs-CZ" sz="1200" b="0" i="0" u="none" strike="noStrike" kern="1200" dirty="0" smtClean="0">
                <a:solidFill>
                  <a:schemeClr val="tx1"/>
                </a:solidFill>
                <a:effectLst/>
                <a:latin typeface="+mn-lt"/>
                <a:ea typeface="+mn-ea"/>
                <a:cs typeface="+mn-cs"/>
                <a:hlinkClick r:id="rId111" tooltip="1537"/>
              </a:rPr>
              <a:t>1537</a:t>
            </a:r>
            <a:r>
              <a:rPr lang="cs-CZ" sz="1200" b="0" i="0" kern="1200" dirty="0" smtClean="0">
                <a:solidFill>
                  <a:schemeClr val="tx1"/>
                </a:solidFill>
                <a:effectLst/>
                <a:latin typeface="+mn-lt"/>
                <a:ea typeface="+mn-ea"/>
                <a:cs typeface="+mn-cs"/>
              </a:rPr>
              <a:t> údajně pobýval v </a:t>
            </a:r>
            <a:r>
              <a:rPr lang="cs-CZ" sz="1200" b="0" i="0" u="none" strike="noStrike" kern="1200" dirty="0" smtClean="0">
                <a:solidFill>
                  <a:schemeClr val="tx1"/>
                </a:solidFill>
                <a:effectLst/>
                <a:latin typeface="+mn-lt"/>
                <a:ea typeface="+mn-ea"/>
                <a:cs typeface="+mn-cs"/>
                <a:hlinkClick r:id="rId112" tooltip="Kroměříž"/>
              </a:rPr>
              <a:t>Kroměříži</a:t>
            </a:r>
            <a:r>
              <a:rPr lang="cs-CZ" sz="1200" b="0" i="0" kern="1200" dirty="0" smtClean="0">
                <a:solidFill>
                  <a:schemeClr val="tx1"/>
                </a:solidFill>
                <a:effectLst/>
                <a:latin typeface="+mn-lt"/>
                <a:ea typeface="+mn-ea"/>
                <a:cs typeface="+mn-cs"/>
              </a:rPr>
              <a:t>, kde měl mít i svou alchymistickou dílnu.</a:t>
            </a:r>
            <a:r>
              <a:rPr lang="cs-CZ" sz="1200" b="0" i="0" u="none" strike="noStrike" kern="1200" baseline="30000" dirty="0" smtClean="0">
                <a:solidFill>
                  <a:schemeClr val="tx1"/>
                </a:solidFill>
                <a:effectLst/>
                <a:latin typeface="+mn-lt"/>
                <a:ea typeface="+mn-ea"/>
                <a:cs typeface="+mn-cs"/>
                <a:hlinkClick r:id="rId113"/>
              </a:rPr>
              <a:t>[3]</a:t>
            </a:r>
            <a:r>
              <a:rPr lang="cs-CZ" sz="1200" b="0" i="0" kern="1200" baseline="30000" dirty="0" smtClean="0">
                <a:solidFill>
                  <a:schemeClr val="tx1"/>
                </a:solidFill>
                <a:effectLst/>
                <a:latin typeface="+mn-lt"/>
                <a:ea typeface="+mn-ea"/>
                <a:cs typeface="+mn-cs"/>
              </a:rPr>
              <a:t>[</a:t>
            </a:r>
            <a:r>
              <a:rPr lang="cs-CZ" sz="1200" b="0" i="0" u="none" strike="noStrike" kern="1200" baseline="30000" dirty="0" smtClean="0">
                <a:solidFill>
                  <a:schemeClr val="tx1"/>
                </a:solidFill>
                <a:effectLst/>
                <a:latin typeface="+mn-lt"/>
                <a:ea typeface="+mn-ea"/>
                <a:cs typeface="+mn-cs"/>
                <a:hlinkClick r:id="rId114" tooltip="Wikipedie:Ověřitelnost"/>
              </a:rPr>
              <a:t>zdroj?</a:t>
            </a:r>
            <a:r>
              <a:rPr lang="cs-CZ" sz="1200" b="0" i="0" kern="1200" baseline="30000" dirty="0" smtClean="0">
                <a:solidFill>
                  <a:schemeClr val="tx1"/>
                </a:solidFill>
                <a:effectLst/>
                <a:latin typeface="+mn-lt"/>
                <a:ea typeface="+mn-ea"/>
                <a:cs typeface="+mn-cs"/>
              </a:rPr>
              <a:t>]</a:t>
            </a:r>
            <a:r>
              <a:rPr lang="cs-CZ" sz="1200" b="0" i="0" kern="1200" dirty="0" smtClean="0">
                <a:solidFill>
                  <a:schemeClr val="tx1"/>
                </a:solidFill>
                <a:effectLst/>
                <a:latin typeface="+mn-lt"/>
                <a:ea typeface="+mn-ea"/>
                <a:cs typeface="+mn-cs"/>
              </a:rPr>
              <a:t> Je také doložen dopis vyhlašující po </a:t>
            </a:r>
            <a:r>
              <a:rPr lang="cs-CZ" sz="1200" b="0" i="0" kern="1200" dirty="0" err="1" smtClean="0">
                <a:solidFill>
                  <a:schemeClr val="tx1"/>
                </a:solidFill>
                <a:effectLst/>
                <a:latin typeface="+mn-lt"/>
                <a:ea typeface="+mn-ea"/>
                <a:cs typeface="+mn-cs"/>
              </a:rPr>
              <a:t>Paracelsovi</a:t>
            </a:r>
            <a:r>
              <a:rPr lang="cs-CZ" sz="1200" b="0" i="0" kern="1200" dirty="0" smtClean="0">
                <a:solidFill>
                  <a:schemeClr val="tx1"/>
                </a:solidFill>
                <a:effectLst/>
                <a:latin typeface="+mn-lt"/>
                <a:ea typeface="+mn-ea"/>
                <a:cs typeface="+mn-cs"/>
              </a:rPr>
              <a:t> pátrání (zde uváděn jako lékař jménem </a:t>
            </a:r>
            <a:r>
              <a:rPr lang="cs-CZ" sz="1200" b="0" i="0" kern="1200" dirty="0" err="1" smtClean="0">
                <a:solidFill>
                  <a:schemeClr val="tx1"/>
                </a:solidFill>
                <a:effectLst/>
                <a:latin typeface="+mn-lt"/>
                <a:ea typeface="+mn-ea"/>
                <a:cs typeface="+mn-cs"/>
              </a:rPr>
              <a:t>Euffrastus</a:t>
            </a:r>
            <a:r>
              <a:rPr lang="cs-CZ" sz="1200" b="0" i="0" kern="1200" dirty="0" smtClean="0">
                <a:solidFill>
                  <a:schemeClr val="tx1"/>
                </a:solidFill>
                <a:effectLst/>
                <a:latin typeface="+mn-lt"/>
                <a:ea typeface="+mn-ea"/>
                <a:cs typeface="+mn-cs"/>
              </a:rPr>
              <a:t>) a patrně ve </a:t>
            </a:r>
            <a:r>
              <a:rPr lang="cs-CZ" sz="1200" b="0" i="0" u="none" strike="noStrike" kern="1200" dirty="0" smtClean="0">
                <a:solidFill>
                  <a:schemeClr val="tx1"/>
                </a:solidFill>
                <a:effectLst/>
                <a:latin typeface="+mn-lt"/>
                <a:ea typeface="+mn-ea"/>
                <a:cs typeface="+mn-cs"/>
                <a:hlinkClick r:id="rId115" tooltip="Znojmo"/>
              </a:rPr>
              <a:t>Znojmě</a:t>
            </a:r>
            <a:r>
              <a:rPr lang="cs-CZ" sz="1200" b="0" i="0" kern="1200" dirty="0" smtClean="0">
                <a:solidFill>
                  <a:schemeClr val="tx1"/>
                </a:solidFill>
                <a:effectLst/>
                <a:latin typeface="+mn-lt"/>
                <a:ea typeface="+mn-ea"/>
                <a:cs typeface="+mn-cs"/>
              </a:rPr>
              <a:t> došlo k nějakému soudnímu vyrovnání. Později </a:t>
            </a:r>
            <a:r>
              <a:rPr lang="cs-CZ" sz="1200" b="0" i="0" kern="1200" dirty="0" err="1" smtClean="0">
                <a:solidFill>
                  <a:schemeClr val="tx1"/>
                </a:solidFill>
                <a:effectLst/>
                <a:latin typeface="+mn-lt"/>
                <a:ea typeface="+mn-ea"/>
                <a:cs typeface="+mn-cs"/>
              </a:rPr>
              <a:t>Paracelsus</a:t>
            </a:r>
            <a:r>
              <a:rPr lang="cs-CZ" sz="1200" b="0" i="0" kern="1200" dirty="0" smtClean="0">
                <a:solidFill>
                  <a:schemeClr val="tx1"/>
                </a:solidFill>
                <a:effectLst/>
                <a:latin typeface="+mn-lt"/>
                <a:ea typeface="+mn-ea"/>
                <a:cs typeface="+mn-cs"/>
              </a:rPr>
              <a:t> putoval přes </a:t>
            </a:r>
            <a:r>
              <a:rPr lang="cs-CZ" sz="1200" b="0" i="0" u="none" strike="noStrike" kern="1200" dirty="0" smtClean="0">
                <a:solidFill>
                  <a:schemeClr val="tx1"/>
                </a:solidFill>
                <a:effectLst/>
                <a:latin typeface="+mn-lt"/>
                <a:ea typeface="+mn-ea"/>
                <a:cs typeface="+mn-cs"/>
                <a:hlinkClick r:id="rId116" tooltip="Bratislava"/>
              </a:rPr>
              <a:t>Bratislavu</a:t>
            </a:r>
            <a:r>
              <a:rPr lang="cs-CZ" sz="1200" b="0" i="0" kern="1200" dirty="0" smtClean="0">
                <a:solidFill>
                  <a:schemeClr val="tx1"/>
                </a:solidFill>
                <a:effectLst/>
                <a:latin typeface="+mn-lt"/>
                <a:ea typeface="+mn-ea"/>
                <a:cs typeface="+mn-cs"/>
              </a:rPr>
              <a:t> do Vídně.</a:t>
            </a:r>
          </a:p>
          <a:p>
            <a:r>
              <a:rPr lang="cs-CZ" sz="1200" b="1" i="0" kern="1200" dirty="0" smtClean="0">
                <a:solidFill>
                  <a:schemeClr val="tx1"/>
                </a:solidFill>
                <a:effectLst/>
                <a:latin typeface="+mn-lt"/>
                <a:ea typeface="+mn-ea"/>
                <a:cs typeface="+mn-cs"/>
              </a:rPr>
              <a:t>Konec života</a:t>
            </a:r>
            <a:r>
              <a:rPr lang="cs-CZ" sz="1200" b="0" i="0" kern="1200" dirty="0" smtClean="0">
                <a:solidFill>
                  <a:schemeClr val="tx1"/>
                </a:solidFill>
                <a:effectLst/>
                <a:latin typeface="+mn-lt"/>
                <a:ea typeface="+mn-ea"/>
                <a:cs typeface="+mn-cs"/>
              </a:rPr>
              <a:t>[</a:t>
            </a:r>
            <a:r>
              <a:rPr lang="cs-CZ" sz="1200" b="0" i="0" u="none" strike="noStrike" kern="1200" dirty="0" smtClean="0">
                <a:solidFill>
                  <a:schemeClr val="tx1"/>
                </a:solidFill>
                <a:effectLst/>
                <a:latin typeface="+mn-lt"/>
                <a:ea typeface="+mn-ea"/>
                <a:cs typeface="+mn-cs"/>
                <a:hlinkClick r:id="rId117" tooltip="Editace sekce: Konec života"/>
              </a:rPr>
              <a:t>editovat</a:t>
            </a:r>
            <a:r>
              <a:rPr lang="cs-CZ" sz="1200" b="0" i="0" kern="1200" dirty="0" smtClean="0">
                <a:solidFill>
                  <a:schemeClr val="tx1"/>
                </a:solidFill>
                <a:effectLst/>
                <a:latin typeface="+mn-lt"/>
                <a:ea typeface="+mn-ea"/>
                <a:cs typeface="+mn-cs"/>
              </a:rPr>
              <a:t> | </a:t>
            </a:r>
            <a:r>
              <a:rPr lang="cs-CZ" sz="1200" b="0" i="0" u="none" strike="noStrike" kern="1200" dirty="0" smtClean="0">
                <a:solidFill>
                  <a:schemeClr val="tx1"/>
                </a:solidFill>
                <a:effectLst/>
                <a:latin typeface="+mn-lt"/>
                <a:ea typeface="+mn-ea"/>
                <a:cs typeface="+mn-cs"/>
                <a:hlinkClick r:id="rId118" tooltip="Editace sekce: Konec života"/>
              </a:rPr>
              <a:t>editovat zdroj</a:t>
            </a:r>
            <a:r>
              <a:rPr lang="cs-CZ" sz="1200" b="0" i="0" kern="1200" dirty="0" smtClean="0">
                <a:solidFill>
                  <a:schemeClr val="tx1"/>
                </a:solidFill>
                <a:effectLst/>
                <a:latin typeface="+mn-lt"/>
                <a:ea typeface="+mn-ea"/>
                <a:cs typeface="+mn-cs"/>
              </a:rPr>
              <a:t>]</a:t>
            </a:r>
            <a:endParaRPr lang="cs-CZ" sz="1200" b="1"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Do završení života v roce </a:t>
            </a:r>
            <a:r>
              <a:rPr lang="cs-CZ" sz="1200" b="0" i="0" u="none" strike="noStrike" kern="1200" dirty="0" smtClean="0">
                <a:solidFill>
                  <a:schemeClr val="tx1"/>
                </a:solidFill>
                <a:effectLst/>
                <a:latin typeface="+mn-lt"/>
                <a:ea typeface="+mn-ea"/>
                <a:cs typeface="+mn-cs"/>
                <a:hlinkClick r:id="rId119" tooltip="1541"/>
              </a:rPr>
              <a:t>1541</a:t>
            </a:r>
            <a:r>
              <a:rPr lang="cs-CZ" sz="1200" b="0" i="0" kern="1200" dirty="0" smtClean="0">
                <a:solidFill>
                  <a:schemeClr val="tx1"/>
                </a:solidFill>
                <a:effectLst/>
                <a:latin typeface="+mn-lt"/>
                <a:ea typeface="+mn-ea"/>
                <a:cs typeface="+mn-cs"/>
              </a:rPr>
              <a:t> v Salcburku vedl potulný život a pod záštitou různých mecenášů sepisoval svoje dílo. O </a:t>
            </a:r>
            <a:r>
              <a:rPr lang="cs-CZ" sz="1200" b="0" i="0" kern="1200" dirty="0" err="1" smtClean="0">
                <a:solidFill>
                  <a:schemeClr val="tx1"/>
                </a:solidFill>
                <a:effectLst/>
                <a:latin typeface="+mn-lt"/>
                <a:ea typeface="+mn-ea"/>
                <a:cs typeface="+mn-cs"/>
              </a:rPr>
              <a:t>Paracelsově</a:t>
            </a:r>
            <a:r>
              <a:rPr lang="cs-CZ" sz="1200" b="0" i="0" kern="1200" dirty="0" smtClean="0">
                <a:solidFill>
                  <a:schemeClr val="tx1"/>
                </a:solidFill>
                <a:effectLst/>
                <a:latin typeface="+mn-lt"/>
                <a:ea typeface="+mn-ea"/>
                <a:cs typeface="+mn-cs"/>
              </a:rPr>
              <a:t> smrti kolovaly různé pověsti. Spekulovalo se o tom, že jej otrávili jeho nepřátelé. Podle jiných verzí zemřel jako alkoholik, spadl ze schodů, případně že byl ze schodů shozen na objednávku salcburských lékařů. Jiná legenda vypráví, že zemřel rukou svého pomocníka, který se tak chtěl zmocnit elixíru života. V letech </a:t>
            </a:r>
            <a:r>
              <a:rPr lang="cs-CZ" sz="1200" b="0" i="0" u="none" strike="noStrike" kern="1200" dirty="0" smtClean="0">
                <a:solidFill>
                  <a:schemeClr val="tx1"/>
                </a:solidFill>
                <a:effectLst/>
                <a:latin typeface="+mn-lt"/>
                <a:ea typeface="+mn-ea"/>
                <a:cs typeface="+mn-cs"/>
                <a:hlinkClick r:id="rId120" tooltip="1811"/>
              </a:rPr>
              <a:t>1811</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121" tooltip="1960"/>
              </a:rPr>
              <a:t>1960</a:t>
            </a:r>
            <a:r>
              <a:rPr lang="cs-CZ" sz="1200" b="0" i="0" kern="1200" dirty="0" smtClean="0">
                <a:solidFill>
                  <a:schemeClr val="tx1"/>
                </a:solidFill>
                <a:effectLst/>
                <a:latin typeface="+mn-lt"/>
                <a:ea typeface="+mn-ea"/>
                <a:cs typeface="+mn-cs"/>
              </a:rPr>
              <a:t> byly jeho pozůstatky podrobeny zkoumání a prokázalo se rozbití lebky na levém spánku, avšak pravděpodobně ještě za jeho života. Všeobecně se má za to, že </a:t>
            </a:r>
            <a:r>
              <a:rPr lang="cs-CZ" sz="1200" b="0" i="0" kern="1200" dirty="0" err="1" smtClean="0">
                <a:solidFill>
                  <a:schemeClr val="tx1"/>
                </a:solidFill>
                <a:effectLst/>
                <a:latin typeface="+mn-lt"/>
                <a:ea typeface="+mn-ea"/>
                <a:cs typeface="+mn-cs"/>
              </a:rPr>
              <a:t>Paracelsus</a:t>
            </a:r>
            <a:r>
              <a:rPr lang="cs-CZ" sz="1200" b="0" i="0" kern="1200" dirty="0" smtClean="0">
                <a:solidFill>
                  <a:schemeClr val="tx1"/>
                </a:solidFill>
                <a:effectLst/>
                <a:latin typeface="+mn-lt"/>
                <a:ea typeface="+mn-ea"/>
                <a:cs typeface="+mn-cs"/>
              </a:rPr>
              <a:t> zemřel na </a:t>
            </a:r>
            <a:r>
              <a:rPr lang="cs-CZ" sz="1200" b="0" i="0" u="none" strike="noStrike" kern="1200" dirty="0" smtClean="0">
                <a:solidFill>
                  <a:schemeClr val="tx1"/>
                </a:solidFill>
                <a:effectLst/>
                <a:latin typeface="+mn-lt"/>
                <a:ea typeface="+mn-ea"/>
                <a:cs typeface="+mn-cs"/>
                <a:hlinkClick r:id="rId122" tooltip="Rakovina"/>
              </a:rPr>
              <a:t>rakovinu</a:t>
            </a:r>
            <a:r>
              <a:rPr lang="cs-CZ" sz="1200" b="0" i="0" kern="1200" dirty="0" smtClean="0">
                <a:solidFill>
                  <a:schemeClr val="tx1"/>
                </a:solidFill>
                <a:effectLst/>
                <a:latin typeface="+mn-lt"/>
                <a:ea typeface="+mn-ea"/>
                <a:cs typeface="+mn-cs"/>
              </a:rPr>
              <a:t> nebo </a:t>
            </a:r>
            <a:r>
              <a:rPr lang="cs-CZ" sz="1200" b="0" i="0" u="none" strike="noStrike" kern="1200" dirty="0" smtClean="0">
                <a:solidFill>
                  <a:schemeClr val="tx1"/>
                </a:solidFill>
                <a:effectLst/>
                <a:latin typeface="+mn-lt"/>
                <a:ea typeface="+mn-ea"/>
                <a:cs typeface="+mn-cs"/>
                <a:hlinkClick r:id="rId123" tooltip="Jaterní cirhóza"/>
              </a:rPr>
              <a:t>cirhózu jater</a:t>
            </a:r>
            <a:r>
              <a:rPr lang="cs-CZ" sz="1200" b="0" i="0" kern="1200" dirty="0" smtClean="0">
                <a:solidFill>
                  <a:schemeClr val="tx1"/>
                </a:solidFill>
                <a:effectLst/>
                <a:latin typeface="+mn-lt"/>
                <a:ea typeface="+mn-ea"/>
                <a:cs typeface="+mn-cs"/>
              </a:rPr>
              <a:t> způsobenou trvalým kontaktem se rtutí či </a:t>
            </a:r>
            <a:r>
              <a:rPr lang="cs-CZ" sz="1200" b="0" i="0" u="none" strike="noStrike" kern="1200" dirty="0" smtClean="0">
                <a:solidFill>
                  <a:schemeClr val="tx1"/>
                </a:solidFill>
                <a:effectLst/>
                <a:latin typeface="+mn-lt"/>
                <a:ea typeface="+mn-ea"/>
                <a:cs typeface="+mn-cs"/>
                <a:hlinkClick r:id="rId24" tooltip="Arzén"/>
              </a:rPr>
              <a:t>arzénem</a:t>
            </a:r>
            <a:r>
              <a:rPr lang="cs-CZ" sz="1200" b="0" i="0" kern="1200" dirty="0" smtClean="0">
                <a:solidFill>
                  <a:schemeClr val="tx1"/>
                </a:solidFill>
                <a:effectLst/>
                <a:latin typeface="+mn-lt"/>
                <a:ea typeface="+mn-ea"/>
                <a:cs typeface="+mn-cs"/>
              </a:rPr>
              <a:t>.</a:t>
            </a:r>
          </a:p>
          <a:p>
            <a:r>
              <a:rPr lang="cs-CZ" sz="1200" b="0" i="0" kern="1200" dirty="0" smtClean="0">
                <a:solidFill>
                  <a:schemeClr val="tx1"/>
                </a:solidFill>
                <a:effectLst/>
                <a:latin typeface="+mn-lt"/>
                <a:ea typeface="+mn-ea"/>
                <a:cs typeface="+mn-cs"/>
              </a:rPr>
              <a:t>Byl pochován na hřbitově chudých a později přenesen do vedlejšího kostela sv. Šebestiána a jeho hrob byl opatřen náhrobní deskou. Téměř všechna důležitá díla byla zveřejněna až po smrti. Existuje řada </a:t>
            </a:r>
            <a:r>
              <a:rPr lang="cs-CZ" sz="1200" b="0" i="0" u="none" strike="noStrike" kern="1200" dirty="0" err="1" smtClean="0">
                <a:solidFill>
                  <a:schemeClr val="tx1"/>
                </a:solidFill>
                <a:effectLst/>
                <a:latin typeface="+mn-lt"/>
                <a:ea typeface="+mn-ea"/>
                <a:cs typeface="+mn-cs"/>
                <a:hlinkClick r:id="rId124" tooltip="Pseudoepigraf"/>
              </a:rPr>
              <a:t>pseudoepigrafů</a:t>
            </a:r>
            <a:r>
              <a:rPr lang="cs-CZ" sz="1200" b="0" i="0" kern="1200" dirty="0" smtClean="0">
                <a:solidFill>
                  <a:schemeClr val="tx1"/>
                </a:solidFill>
                <a:effectLst/>
                <a:latin typeface="+mn-lt"/>
                <a:ea typeface="+mn-ea"/>
                <a:cs typeface="+mn-cs"/>
              </a:rPr>
              <a:t>, které psali mistrovi žáci.</a:t>
            </a:r>
          </a:p>
          <a:p>
            <a:r>
              <a:rPr lang="cs-CZ" sz="1200" b="0" i="0" kern="1200" dirty="0" smtClean="0">
                <a:solidFill>
                  <a:schemeClr val="tx1"/>
                </a:solidFill>
                <a:effectLst/>
                <a:latin typeface="+mn-lt"/>
                <a:ea typeface="+mn-ea"/>
                <a:cs typeface="+mn-cs"/>
              </a:rPr>
              <a:t>Lékař a filosof[</a:t>
            </a:r>
            <a:r>
              <a:rPr lang="cs-CZ" sz="1200" b="0" i="0" u="none" strike="noStrike" kern="1200" dirty="0" smtClean="0">
                <a:solidFill>
                  <a:schemeClr val="tx1"/>
                </a:solidFill>
                <a:effectLst/>
                <a:latin typeface="+mn-lt"/>
                <a:ea typeface="+mn-ea"/>
                <a:cs typeface="+mn-cs"/>
                <a:hlinkClick r:id="rId125" tooltip="Editace sekce: Lékař a filosof"/>
              </a:rPr>
              <a:t>editovat</a:t>
            </a:r>
            <a:r>
              <a:rPr lang="cs-CZ" sz="1200" b="0" i="0" kern="1200" dirty="0" smtClean="0">
                <a:solidFill>
                  <a:schemeClr val="tx1"/>
                </a:solidFill>
                <a:effectLst/>
                <a:latin typeface="+mn-lt"/>
                <a:ea typeface="+mn-ea"/>
                <a:cs typeface="+mn-cs"/>
              </a:rPr>
              <a:t> | </a:t>
            </a:r>
            <a:r>
              <a:rPr lang="cs-CZ" sz="1200" b="0" i="0" u="none" strike="noStrike" kern="1200" dirty="0" smtClean="0">
                <a:solidFill>
                  <a:schemeClr val="tx1"/>
                </a:solidFill>
                <a:effectLst/>
                <a:latin typeface="+mn-lt"/>
                <a:ea typeface="+mn-ea"/>
                <a:cs typeface="+mn-cs"/>
                <a:hlinkClick r:id="rId126" tooltip="Editace sekce: Lékař a filosof"/>
              </a:rPr>
              <a:t>editovat zdroj</a:t>
            </a:r>
            <a:r>
              <a:rPr lang="cs-CZ" sz="1200" b="0" i="0" kern="1200" dirty="0" smtClean="0">
                <a:solidFill>
                  <a:schemeClr val="tx1"/>
                </a:solidFill>
                <a:effectLst/>
                <a:latin typeface="+mn-lt"/>
                <a:ea typeface="+mn-ea"/>
                <a:cs typeface="+mn-cs"/>
              </a:rPr>
              <a:t>]</a:t>
            </a:r>
          </a:p>
          <a:p>
            <a:r>
              <a:rPr lang="cs-CZ" sz="1200" b="0" i="0" kern="1200" dirty="0" err="1" smtClean="0">
                <a:solidFill>
                  <a:schemeClr val="tx1"/>
                </a:solidFill>
                <a:effectLst/>
                <a:latin typeface="+mn-lt"/>
                <a:ea typeface="+mn-ea"/>
                <a:cs typeface="+mn-cs"/>
              </a:rPr>
              <a:t>Paracelsus</a:t>
            </a:r>
            <a:r>
              <a:rPr lang="cs-CZ" sz="1200" b="0" i="0" kern="1200" dirty="0" smtClean="0">
                <a:solidFill>
                  <a:schemeClr val="tx1"/>
                </a:solidFill>
                <a:effectLst/>
                <a:latin typeface="+mn-lt"/>
                <a:ea typeface="+mn-ea"/>
                <a:cs typeface="+mn-cs"/>
              </a:rPr>
              <a:t> přišel s novou doktrínou o nemocech, pro něž nebyly v medicínské myšlenkové konstrukci starých lékařů nebo </a:t>
            </a:r>
            <a:r>
              <a:rPr lang="cs-CZ" sz="1200" b="0" i="0" u="none" strike="noStrike" kern="1200" dirty="0" smtClean="0">
                <a:solidFill>
                  <a:schemeClr val="tx1"/>
                </a:solidFill>
                <a:effectLst/>
                <a:latin typeface="+mn-lt"/>
                <a:ea typeface="+mn-ea"/>
                <a:cs typeface="+mn-cs"/>
                <a:hlinkClick r:id="rId127" tooltip="Scholastika"/>
              </a:rPr>
              <a:t>scholastické</a:t>
            </a:r>
            <a:r>
              <a:rPr lang="cs-CZ" sz="1200" b="0" i="0" kern="1200" dirty="0" smtClean="0">
                <a:solidFill>
                  <a:schemeClr val="tx1"/>
                </a:solidFill>
                <a:effectLst/>
                <a:latin typeface="+mn-lt"/>
                <a:ea typeface="+mn-ea"/>
                <a:cs typeface="+mn-cs"/>
              </a:rPr>
              <a:t> tradici pojmové předpoklady. Jeho hlavní výtku proti tradiční medicíně lze vyjádřit jako absenci obrazotvornosti v léčbě. Dával nemocem nová jména, zcela nově je klasifikoval jak podle příčin (</a:t>
            </a:r>
            <a:r>
              <a:rPr lang="cs-CZ" sz="1200" b="0" i="0" kern="1200" dirty="0" err="1" smtClean="0">
                <a:solidFill>
                  <a:schemeClr val="tx1"/>
                </a:solidFill>
                <a:effectLst/>
                <a:latin typeface="+mn-lt"/>
                <a:ea typeface="+mn-ea"/>
                <a:cs typeface="+mn-cs"/>
              </a:rPr>
              <a:t>entia</a:t>
            </a:r>
            <a:r>
              <a:rPr lang="cs-CZ" sz="1200" b="0" i="0" kern="1200" dirty="0" smtClean="0">
                <a:solidFill>
                  <a:schemeClr val="tx1"/>
                </a:solidFill>
                <a:effectLst/>
                <a:latin typeface="+mn-lt"/>
                <a:ea typeface="+mn-ea"/>
                <a:cs typeface="+mn-cs"/>
              </a:rPr>
              <a:t>), tak podle projevů. Rovněž prosazoval myšlenku, že znalost je zkušenost. Při stanovení povahy nemoci a její léčby spojoval </a:t>
            </a:r>
            <a:r>
              <a:rPr lang="cs-CZ" sz="1200" b="0" i="0" u="none" strike="noStrike" kern="1200" dirty="0" smtClean="0">
                <a:solidFill>
                  <a:schemeClr val="tx1"/>
                </a:solidFill>
                <a:effectLst/>
                <a:latin typeface="+mn-lt"/>
                <a:ea typeface="+mn-ea"/>
                <a:cs typeface="+mn-cs"/>
                <a:hlinkClick r:id="rId128" tooltip="Filosofie"/>
              </a:rPr>
              <a:t>filosofii</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129" tooltip="Chemie"/>
              </a:rPr>
              <a:t>chemii</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130" tooltip="Botanika"/>
              </a:rPr>
              <a:t>botaniku</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131" tooltip="Mineralogie"/>
              </a:rPr>
              <a:t>mineralogii</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132" tooltip="Astronomie"/>
              </a:rPr>
              <a:t>astronomii</a:t>
            </a:r>
            <a:r>
              <a:rPr lang="cs-CZ" sz="1200" b="0" i="0" kern="1200" dirty="0" smtClean="0">
                <a:solidFill>
                  <a:schemeClr val="tx1"/>
                </a:solidFill>
                <a:effectLst/>
                <a:latin typeface="+mn-lt"/>
                <a:ea typeface="+mn-ea"/>
                <a:cs typeface="+mn-cs"/>
              </a:rPr>
              <a:t>. Přiklonil se k antickému názoru, že člověk je </a:t>
            </a:r>
            <a:r>
              <a:rPr lang="cs-CZ" sz="1200" b="0" i="0" u="none" strike="noStrike" kern="1200" dirty="0" smtClean="0">
                <a:solidFill>
                  <a:schemeClr val="tx1"/>
                </a:solidFill>
                <a:effectLst/>
                <a:latin typeface="+mn-lt"/>
                <a:ea typeface="+mn-ea"/>
                <a:cs typeface="+mn-cs"/>
                <a:hlinkClick r:id="rId133" tooltip="Mikrokosmos"/>
              </a:rPr>
              <a:t>mikrokosmem</a:t>
            </a:r>
            <a:r>
              <a:rPr lang="cs-CZ" sz="1200" b="0" i="0" kern="1200" dirty="0" smtClean="0">
                <a:solidFill>
                  <a:schemeClr val="tx1"/>
                </a:solidFill>
                <a:effectLst/>
                <a:latin typeface="+mn-lt"/>
                <a:ea typeface="+mn-ea"/>
                <a:cs typeface="+mn-cs"/>
              </a:rPr>
              <a:t> a v lidské kůži je uzavřeno vše, co je pod oblohou. Jeho pohled na svět mu dovoloval pracovat se </a:t>
            </a:r>
            <a:r>
              <a:rPr lang="cs-CZ" sz="1200" b="0" i="0" u="none" strike="noStrike" kern="1200" dirty="0" smtClean="0">
                <a:solidFill>
                  <a:schemeClr val="tx1"/>
                </a:solidFill>
                <a:effectLst/>
                <a:latin typeface="+mn-lt"/>
                <a:ea typeface="+mn-ea"/>
                <a:cs typeface="+mn-cs"/>
                <a:hlinkClick r:id="rId134" tooltip="Signatura"/>
              </a:rPr>
              <a:t>signaturami</a:t>
            </a:r>
            <a:r>
              <a:rPr lang="cs-CZ" sz="1200" b="0" i="0" kern="1200" dirty="0" smtClean="0">
                <a:solidFill>
                  <a:schemeClr val="tx1"/>
                </a:solidFill>
                <a:effectLst/>
                <a:latin typeface="+mn-lt"/>
                <a:ea typeface="+mn-ea"/>
                <a:cs typeface="+mn-cs"/>
              </a:rPr>
              <a:t> rostlin i nerostů, které vede ke srovnávání bylin a nemocí podle podobné </a:t>
            </a:r>
            <a:r>
              <a:rPr lang="cs-CZ" sz="1200" b="0" i="0" u="none" strike="noStrike" kern="1200" dirty="0" smtClean="0">
                <a:solidFill>
                  <a:schemeClr val="tx1"/>
                </a:solidFill>
                <a:effectLst/>
                <a:latin typeface="+mn-lt"/>
                <a:ea typeface="+mn-ea"/>
                <a:cs typeface="+mn-cs"/>
                <a:hlinkClick r:id="rId135" tooltip="Anatomie"/>
              </a:rPr>
              <a:t>anatomie</a:t>
            </a:r>
            <a:r>
              <a:rPr lang="cs-CZ" sz="1200" b="0" i="0" kern="1200" dirty="0" smtClean="0">
                <a:solidFill>
                  <a:schemeClr val="tx1"/>
                </a:solidFill>
                <a:effectLst/>
                <a:latin typeface="+mn-lt"/>
                <a:ea typeface="+mn-ea"/>
                <a:cs typeface="+mn-cs"/>
              </a:rPr>
              <a:t> a tvaru. Vidí spřízněné podstaty sil (z hvězd a </a:t>
            </a:r>
            <a:r>
              <a:rPr lang="cs-CZ" sz="1200" b="0" i="0" u="none" strike="noStrike" kern="1200" dirty="0" smtClean="0">
                <a:solidFill>
                  <a:schemeClr val="tx1"/>
                </a:solidFill>
                <a:effectLst/>
                <a:latin typeface="+mn-lt"/>
                <a:ea typeface="+mn-ea"/>
                <a:cs typeface="+mn-cs"/>
                <a:hlinkClick r:id="rId136" tooltip="Živel"/>
              </a:rPr>
              <a:t>živlů</a:t>
            </a:r>
            <a:r>
              <a:rPr lang="cs-CZ" sz="1200" b="0" i="0" kern="1200" dirty="0" smtClean="0">
                <a:solidFill>
                  <a:schemeClr val="tx1"/>
                </a:solidFill>
                <a:effectLst/>
                <a:latin typeface="+mn-lt"/>
                <a:ea typeface="+mn-ea"/>
                <a:cs typeface="+mn-cs"/>
              </a:rPr>
              <a:t>), jejichž zdraví je analogií zdraví člověka, a jejich léčebné procesy jsou analogií léků. Zdroj mnoha nemocí hledal vně člověka. Lékař a lékařství se podle jeho názoru zabývaly siderickým a živelným tělem. Tyto neortodoxní názory jej přivedly do konfliktu s lékárníky a lékaři. Léčil choroby léky, v nichž byly tyto choroby ve zředěné formě obsaženy. V roce </a:t>
            </a:r>
            <a:r>
              <a:rPr lang="cs-CZ" sz="1200" b="0" i="0" u="none" strike="noStrike" kern="1200" dirty="0" smtClean="0">
                <a:solidFill>
                  <a:schemeClr val="tx1"/>
                </a:solidFill>
                <a:effectLst/>
                <a:latin typeface="+mn-lt"/>
                <a:ea typeface="+mn-ea"/>
                <a:cs typeface="+mn-cs"/>
                <a:hlinkClick r:id="rId137" tooltip="1534"/>
              </a:rPr>
              <a:t>1534</a:t>
            </a:r>
            <a:r>
              <a:rPr lang="cs-CZ" sz="1200" b="0" i="0" kern="1200" dirty="0" smtClean="0">
                <a:solidFill>
                  <a:schemeClr val="tx1"/>
                </a:solidFill>
                <a:effectLst/>
                <a:latin typeface="+mn-lt"/>
                <a:ea typeface="+mn-ea"/>
                <a:cs typeface="+mn-cs"/>
              </a:rPr>
              <a:t> léčil ve městě zasaženém morem tak, že použil špetku výkalů pacienta a přimísil jej do chleba. Navrhl řadu </a:t>
            </a:r>
            <a:r>
              <a:rPr lang="cs-CZ" sz="1200" b="0" i="0" u="none" strike="noStrike" kern="1200" dirty="0" smtClean="0">
                <a:solidFill>
                  <a:schemeClr val="tx1"/>
                </a:solidFill>
                <a:effectLst/>
                <a:latin typeface="+mn-lt"/>
                <a:ea typeface="+mn-ea"/>
                <a:cs typeface="+mn-cs"/>
                <a:hlinkClick r:id="rId138" tooltip="Amulet"/>
              </a:rPr>
              <a:t>amuletů</a:t>
            </a:r>
            <a:r>
              <a:rPr lang="cs-CZ" sz="1200" b="0" i="0" kern="1200" dirty="0" smtClean="0">
                <a:solidFill>
                  <a:schemeClr val="tx1"/>
                </a:solidFill>
                <a:effectLst/>
                <a:latin typeface="+mn-lt"/>
                <a:ea typeface="+mn-ea"/>
                <a:cs typeface="+mn-cs"/>
              </a:rPr>
              <a:t>, které překračují rámec medicíny ve spojení s magií, čímž si vysloužil pověst </a:t>
            </a:r>
            <a:r>
              <a:rPr lang="cs-CZ" sz="1200" b="0" i="0" u="none" strike="noStrike" kern="1200" dirty="0" smtClean="0">
                <a:solidFill>
                  <a:schemeClr val="tx1"/>
                </a:solidFill>
                <a:effectLst/>
                <a:latin typeface="+mn-lt"/>
                <a:ea typeface="+mn-ea"/>
                <a:cs typeface="+mn-cs"/>
                <a:hlinkClick r:id="rId139" tooltip="Čaroděj"/>
              </a:rPr>
              <a:t>čaroděje</a:t>
            </a:r>
            <a:r>
              <a:rPr lang="cs-CZ" sz="1200" b="0" i="0" kern="1200" dirty="0" smtClean="0">
                <a:solidFill>
                  <a:schemeClr val="tx1"/>
                </a:solidFill>
                <a:effectLst/>
                <a:latin typeface="+mn-lt"/>
                <a:ea typeface="+mn-ea"/>
                <a:cs typeface="+mn-cs"/>
              </a:rPr>
              <a:t>.</a:t>
            </a:r>
          </a:p>
          <a:p>
            <a:r>
              <a:rPr lang="cs-CZ" sz="1200" b="0" i="0" kern="1200" dirty="0" smtClean="0">
                <a:solidFill>
                  <a:schemeClr val="tx1"/>
                </a:solidFill>
                <a:effectLst/>
                <a:latin typeface="+mn-lt"/>
                <a:ea typeface="+mn-ea"/>
                <a:cs typeface="+mn-cs"/>
              </a:rPr>
              <a:t>Důvěřoval „skrytým silám přírody“, které vyléčí každou nemoc samy svým přičiněním. Naopak jedovatě napadal mnoho soudobých léčebných praktik a poškleboval se tišícím lékům, nálevům a balzámům, které neřešily příčiny nemocí. Prosazoval léčbu ran </a:t>
            </a:r>
            <a:r>
              <a:rPr lang="cs-CZ" sz="1200" b="0" i="0" u="none" strike="noStrike" kern="1200" dirty="0" smtClean="0">
                <a:solidFill>
                  <a:schemeClr val="tx1"/>
                </a:solidFill>
                <a:effectLst/>
                <a:latin typeface="+mn-lt"/>
                <a:ea typeface="+mn-ea"/>
                <a:cs typeface="+mn-cs"/>
                <a:hlinkClick r:id="rId140" tooltip="Drenáž (stránka neexistuje)"/>
              </a:rPr>
              <a:t>drenáží</a:t>
            </a:r>
            <a:r>
              <a:rPr lang="cs-CZ" sz="1200" b="0" i="0" kern="1200" dirty="0" smtClean="0">
                <a:solidFill>
                  <a:schemeClr val="tx1"/>
                </a:solidFill>
                <a:effectLst/>
                <a:latin typeface="+mn-lt"/>
                <a:ea typeface="+mn-ea"/>
                <a:cs typeface="+mn-cs"/>
              </a:rPr>
              <a:t>, jako prevenci proti </a:t>
            </a:r>
            <a:r>
              <a:rPr lang="cs-CZ" sz="1200" b="0" i="0" u="none" strike="noStrike" kern="1200" dirty="0" smtClean="0">
                <a:solidFill>
                  <a:schemeClr val="tx1"/>
                </a:solidFill>
                <a:effectLst/>
                <a:latin typeface="+mn-lt"/>
                <a:ea typeface="+mn-ea"/>
                <a:cs typeface="+mn-cs"/>
                <a:hlinkClick r:id="rId141" tooltip="Infekční onemocnění"/>
              </a:rPr>
              <a:t>infekci</a:t>
            </a:r>
            <a:r>
              <a:rPr lang="cs-CZ" sz="1200" b="0" i="0" kern="1200" dirty="0" smtClean="0">
                <a:solidFill>
                  <a:schemeClr val="tx1"/>
                </a:solidFill>
                <a:effectLst/>
                <a:latin typeface="+mn-lt"/>
                <a:ea typeface="+mn-ea"/>
                <a:cs typeface="+mn-cs"/>
              </a:rPr>
              <a:t> a následné </a:t>
            </a:r>
            <a:r>
              <a:rPr lang="cs-CZ" sz="1200" b="0" i="0" u="none" strike="noStrike" kern="1200" dirty="0" smtClean="0">
                <a:solidFill>
                  <a:schemeClr val="tx1"/>
                </a:solidFill>
                <a:effectLst/>
                <a:latin typeface="+mn-lt"/>
                <a:ea typeface="+mn-ea"/>
                <a:cs typeface="+mn-cs"/>
                <a:hlinkClick r:id="rId142" tooltip="Amputace"/>
              </a:rPr>
              <a:t>amputaci</a:t>
            </a:r>
            <a:r>
              <a:rPr lang="cs-CZ" sz="1200" b="0" i="0" kern="1200" dirty="0" smtClean="0">
                <a:solidFill>
                  <a:schemeClr val="tx1"/>
                </a:solidFill>
                <a:effectLst/>
                <a:latin typeface="+mn-lt"/>
                <a:ea typeface="+mn-ea"/>
                <a:cs typeface="+mn-cs"/>
              </a:rPr>
              <a:t>.</a:t>
            </a:r>
          </a:p>
          <a:p>
            <a:r>
              <a:rPr lang="cs-CZ" sz="1200" b="1" i="0" kern="1200" dirty="0" smtClean="0">
                <a:solidFill>
                  <a:schemeClr val="tx1"/>
                </a:solidFill>
                <a:effectLst/>
                <a:latin typeface="+mn-lt"/>
                <a:ea typeface="+mn-ea"/>
                <a:cs typeface="+mn-cs"/>
              </a:rPr>
              <a:t>Nauka o </a:t>
            </a:r>
            <a:r>
              <a:rPr lang="cs-CZ" sz="1200" b="1" i="0" kern="1200" dirty="0" err="1" smtClean="0">
                <a:solidFill>
                  <a:schemeClr val="tx1"/>
                </a:solidFill>
                <a:effectLst/>
                <a:latin typeface="+mn-lt"/>
                <a:ea typeface="+mn-ea"/>
                <a:cs typeface="+mn-cs"/>
              </a:rPr>
              <a:t>entiích</a:t>
            </a:r>
            <a:r>
              <a:rPr lang="cs-CZ" sz="1200" b="0" i="0" kern="1200" dirty="0" smtClean="0">
                <a:solidFill>
                  <a:schemeClr val="tx1"/>
                </a:solidFill>
                <a:effectLst/>
                <a:latin typeface="+mn-lt"/>
                <a:ea typeface="+mn-ea"/>
                <a:cs typeface="+mn-cs"/>
              </a:rPr>
              <a:t>[</a:t>
            </a:r>
            <a:r>
              <a:rPr lang="cs-CZ" sz="1200" b="0" i="0" u="none" strike="noStrike" kern="1200" dirty="0" smtClean="0">
                <a:solidFill>
                  <a:schemeClr val="tx1"/>
                </a:solidFill>
                <a:effectLst/>
                <a:latin typeface="+mn-lt"/>
                <a:ea typeface="+mn-ea"/>
                <a:cs typeface="+mn-cs"/>
                <a:hlinkClick r:id="rId143" tooltip="Editace sekce: Nauka o entiích"/>
              </a:rPr>
              <a:t>editovat</a:t>
            </a:r>
            <a:r>
              <a:rPr lang="cs-CZ" sz="1200" b="0" i="0" kern="1200" dirty="0" smtClean="0">
                <a:solidFill>
                  <a:schemeClr val="tx1"/>
                </a:solidFill>
                <a:effectLst/>
                <a:latin typeface="+mn-lt"/>
                <a:ea typeface="+mn-ea"/>
                <a:cs typeface="+mn-cs"/>
              </a:rPr>
              <a:t> | </a:t>
            </a:r>
            <a:r>
              <a:rPr lang="cs-CZ" sz="1200" b="0" i="0" u="none" strike="noStrike" kern="1200" dirty="0" smtClean="0">
                <a:solidFill>
                  <a:schemeClr val="tx1"/>
                </a:solidFill>
                <a:effectLst/>
                <a:latin typeface="+mn-lt"/>
                <a:ea typeface="+mn-ea"/>
                <a:cs typeface="+mn-cs"/>
                <a:hlinkClick r:id="rId144" tooltip="Editace sekce: Nauka o entiích"/>
              </a:rPr>
              <a:t>editovat zdroj</a:t>
            </a:r>
            <a:r>
              <a:rPr lang="cs-CZ" sz="1200" b="0" i="0" kern="1200" dirty="0" smtClean="0">
                <a:solidFill>
                  <a:schemeClr val="tx1"/>
                </a:solidFill>
                <a:effectLst/>
                <a:latin typeface="+mn-lt"/>
                <a:ea typeface="+mn-ea"/>
                <a:cs typeface="+mn-cs"/>
              </a:rPr>
              <a:t>]</a:t>
            </a:r>
            <a:endParaRPr lang="cs-CZ" sz="1200" b="1" i="0" kern="1200" dirty="0" smtClean="0">
              <a:solidFill>
                <a:schemeClr val="tx1"/>
              </a:solidFill>
              <a:effectLst/>
              <a:latin typeface="+mn-lt"/>
              <a:ea typeface="+mn-ea"/>
              <a:cs typeface="+mn-cs"/>
            </a:endParaRPr>
          </a:p>
          <a:p>
            <a:r>
              <a:rPr lang="cs-CZ" sz="1200" b="0" i="0" kern="1200" dirty="0" err="1" smtClean="0">
                <a:solidFill>
                  <a:schemeClr val="tx1"/>
                </a:solidFill>
                <a:effectLst/>
                <a:latin typeface="+mn-lt"/>
                <a:ea typeface="+mn-ea"/>
                <a:cs typeface="+mn-cs"/>
              </a:rPr>
              <a:t>Paracelsus</a:t>
            </a:r>
            <a:r>
              <a:rPr lang="cs-CZ" sz="1200" b="0" i="0" kern="1200" dirty="0" smtClean="0">
                <a:solidFill>
                  <a:schemeClr val="tx1"/>
                </a:solidFill>
                <a:effectLst/>
                <a:latin typeface="+mn-lt"/>
                <a:ea typeface="+mn-ea"/>
                <a:cs typeface="+mn-cs"/>
              </a:rPr>
              <a:t> rozdělil nemoci do pěti </a:t>
            </a:r>
            <a:r>
              <a:rPr lang="cs-CZ" sz="1200" b="0" i="0" kern="1200" dirty="0" err="1" smtClean="0">
                <a:solidFill>
                  <a:schemeClr val="tx1"/>
                </a:solidFill>
                <a:effectLst/>
                <a:latin typeface="+mn-lt"/>
                <a:ea typeface="+mn-ea"/>
                <a:cs typeface="+mn-cs"/>
              </a:rPr>
              <a:t>entií</a:t>
            </a:r>
            <a:r>
              <a:rPr lang="cs-CZ" sz="1200" b="0" i="0" kern="1200" dirty="0" smtClean="0">
                <a:solidFill>
                  <a:schemeClr val="tx1"/>
                </a:solidFill>
                <a:effectLst/>
                <a:latin typeface="+mn-lt"/>
                <a:ea typeface="+mn-ea"/>
                <a:cs typeface="+mn-cs"/>
              </a:rPr>
              <a:t> - možných důvodů nemoci:</a:t>
            </a:r>
          </a:p>
          <a:p>
            <a:r>
              <a:rPr lang="cs-CZ" sz="1200" b="1" i="0" kern="1200" dirty="0" smtClean="0">
                <a:solidFill>
                  <a:schemeClr val="tx1"/>
                </a:solidFill>
                <a:effectLst/>
                <a:latin typeface="+mn-lt"/>
                <a:ea typeface="+mn-ea"/>
                <a:cs typeface="+mn-cs"/>
              </a:rPr>
              <a:t>Ens </a:t>
            </a:r>
            <a:r>
              <a:rPr lang="cs-CZ" sz="1200" b="1" i="0" kern="1200" dirty="0" err="1" smtClean="0">
                <a:solidFill>
                  <a:schemeClr val="tx1"/>
                </a:solidFill>
                <a:effectLst/>
                <a:latin typeface="+mn-lt"/>
                <a:ea typeface="+mn-ea"/>
                <a:cs typeface="+mn-cs"/>
              </a:rPr>
              <a:t>astrale</a:t>
            </a:r>
            <a:r>
              <a:rPr lang="cs-CZ" sz="1200" b="0" i="0" kern="1200" dirty="0" smtClean="0">
                <a:solidFill>
                  <a:schemeClr val="tx1"/>
                </a:solidFill>
                <a:effectLst/>
                <a:latin typeface="+mn-lt"/>
                <a:ea typeface="+mn-ea"/>
                <a:cs typeface="+mn-cs"/>
              </a:rPr>
              <a:t> (příčina kosmická) - nemoci vyvolané zcela vnějšími vlivy jakou jsou hvězdy, </a:t>
            </a:r>
            <a:r>
              <a:rPr lang="cs-CZ" sz="1200" b="0" i="0" u="none" strike="noStrike" kern="1200" dirty="0" smtClean="0">
                <a:solidFill>
                  <a:schemeClr val="tx1"/>
                </a:solidFill>
                <a:effectLst/>
                <a:latin typeface="+mn-lt"/>
                <a:ea typeface="+mn-ea"/>
                <a:cs typeface="+mn-cs"/>
                <a:hlinkClick r:id="rId145" tooltip="Podnebí"/>
              </a:rPr>
              <a:t>klima</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146" tooltip="Geologie"/>
              </a:rPr>
              <a:t>geologie</a:t>
            </a:r>
            <a:endParaRPr lang="cs-CZ" sz="1200" b="0" i="0" kern="1200" dirty="0" smtClean="0">
              <a:solidFill>
                <a:schemeClr val="tx1"/>
              </a:solidFill>
              <a:effectLst/>
              <a:latin typeface="+mn-lt"/>
              <a:ea typeface="+mn-ea"/>
              <a:cs typeface="+mn-cs"/>
            </a:endParaRPr>
          </a:p>
          <a:p>
            <a:r>
              <a:rPr lang="cs-CZ" sz="1200" b="1" i="0" kern="1200" dirty="0" smtClean="0">
                <a:solidFill>
                  <a:schemeClr val="tx1"/>
                </a:solidFill>
                <a:effectLst/>
                <a:latin typeface="+mn-lt"/>
                <a:ea typeface="+mn-ea"/>
                <a:cs typeface="+mn-cs"/>
              </a:rPr>
              <a:t>Ens </a:t>
            </a:r>
            <a:r>
              <a:rPr lang="cs-CZ" sz="1200" b="1" i="0" kern="1200" dirty="0" err="1" smtClean="0">
                <a:solidFill>
                  <a:schemeClr val="tx1"/>
                </a:solidFill>
                <a:effectLst/>
                <a:latin typeface="+mn-lt"/>
                <a:ea typeface="+mn-ea"/>
                <a:cs typeface="+mn-cs"/>
              </a:rPr>
              <a:t>veneni</a:t>
            </a:r>
            <a:r>
              <a:rPr lang="cs-CZ" sz="1200" b="0" i="0" kern="1200" dirty="0" smtClean="0">
                <a:solidFill>
                  <a:schemeClr val="tx1"/>
                </a:solidFill>
                <a:effectLst/>
                <a:latin typeface="+mn-lt"/>
                <a:ea typeface="+mn-ea"/>
                <a:cs typeface="+mn-cs"/>
              </a:rPr>
              <a:t> (příčina v jedu) - nemoci vlivem </a:t>
            </a:r>
            <a:r>
              <a:rPr lang="cs-CZ" sz="1200" b="0" i="0" u="none" strike="noStrike" kern="1200" dirty="0" smtClean="0">
                <a:solidFill>
                  <a:schemeClr val="tx1"/>
                </a:solidFill>
                <a:effectLst/>
                <a:latin typeface="+mn-lt"/>
                <a:ea typeface="+mn-ea"/>
                <a:cs typeface="+mn-cs"/>
                <a:hlinkClick r:id="rId147" tooltip="Endogenní (stránka neexistuje)"/>
              </a:rPr>
              <a:t>endogenních</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148" tooltip="Exogenní (stránka neexistuje)"/>
              </a:rPr>
              <a:t>exogenních</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149" tooltip="Toxiny"/>
              </a:rPr>
              <a:t>toxinů</a:t>
            </a:r>
            <a:endParaRPr lang="cs-CZ" sz="1200" b="0" i="0" kern="1200" dirty="0" smtClean="0">
              <a:solidFill>
                <a:schemeClr val="tx1"/>
              </a:solidFill>
              <a:effectLst/>
              <a:latin typeface="+mn-lt"/>
              <a:ea typeface="+mn-ea"/>
              <a:cs typeface="+mn-cs"/>
            </a:endParaRPr>
          </a:p>
          <a:p>
            <a:r>
              <a:rPr lang="cs-CZ" sz="1200" b="1" i="0" kern="1200" dirty="0" smtClean="0">
                <a:solidFill>
                  <a:schemeClr val="tx1"/>
                </a:solidFill>
                <a:effectLst/>
                <a:latin typeface="+mn-lt"/>
                <a:ea typeface="+mn-ea"/>
                <a:cs typeface="+mn-cs"/>
              </a:rPr>
              <a:t>Ens naturale</a:t>
            </a:r>
            <a:r>
              <a:rPr lang="cs-CZ" sz="1200" b="0" i="0" kern="1200" dirty="0" smtClean="0">
                <a:solidFill>
                  <a:schemeClr val="tx1"/>
                </a:solidFill>
                <a:effectLst/>
                <a:latin typeface="+mn-lt"/>
                <a:ea typeface="+mn-ea"/>
                <a:cs typeface="+mn-cs"/>
              </a:rPr>
              <a:t> (příčina v přirozené konstituci) - nemoci ovlivněné vrozenými dispozicemi nemocného - </a:t>
            </a:r>
            <a:r>
              <a:rPr lang="cs-CZ" sz="1200" b="0" i="0" u="none" strike="noStrike" kern="1200" dirty="0" smtClean="0">
                <a:solidFill>
                  <a:schemeClr val="tx1"/>
                </a:solidFill>
                <a:effectLst/>
                <a:latin typeface="+mn-lt"/>
                <a:ea typeface="+mn-ea"/>
                <a:cs typeface="+mn-cs"/>
                <a:hlinkClick r:id="rId150" tooltip="Genetika"/>
              </a:rPr>
              <a:t>genetická</a:t>
            </a:r>
            <a:r>
              <a:rPr lang="cs-CZ" sz="1200" b="0" i="0" kern="1200" dirty="0" smtClean="0">
                <a:solidFill>
                  <a:schemeClr val="tx1"/>
                </a:solidFill>
                <a:effectLst/>
                <a:latin typeface="+mn-lt"/>
                <a:ea typeface="+mn-ea"/>
                <a:cs typeface="+mn-cs"/>
              </a:rPr>
              <a:t> konstrukce, ale i interakce lidské přirozenosti a hvězd, síly elementů, analogie s makrokosmem</a:t>
            </a:r>
          </a:p>
          <a:p>
            <a:r>
              <a:rPr lang="cs-CZ" sz="1200" b="1" i="0" kern="1200" dirty="0" smtClean="0">
                <a:solidFill>
                  <a:schemeClr val="tx1"/>
                </a:solidFill>
                <a:effectLst/>
                <a:latin typeface="+mn-lt"/>
                <a:ea typeface="+mn-ea"/>
                <a:cs typeface="+mn-cs"/>
              </a:rPr>
              <a:t>Ens </a:t>
            </a:r>
            <a:r>
              <a:rPr lang="cs-CZ" sz="1200" b="1" i="0" kern="1200" dirty="0" err="1" smtClean="0">
                <a:solidFill>
                  <a:schemeClr val="tx1"/>
                </a:solidFill>
                <a:effectLst/>
                <a:latin typeface="+mn-lt"/>
                <a:ea typeface="+mn-ea"/>
                <a:cs typeface="+mn-cs"/>
              </a:rPr>
              <a:t>spirituale</a:t>
            </a:r>
            <a:r>
              <a:rPr lang="cs-CZ" sz="1200" b="0" i="0" kern="1200" dirty="0" smtClean="0">
                <a:solidFill>
                  <a:schemeClr val="tx1"/>
                </a:solidFill>
                <a:effectLst/>
                <a:latin typeface="+mn-lt"/>
                <a:ea typeface="+mn-ea"/>
                <a:cs typeface="+mn-cs"/>
              </a:rPr>
              <a:t> (příčina duchovní) – </a:t>
            </a:r>
            <a:r>
              <a:rPr lang="cs-CZ" sz="1200" b="0" i="0" u="none" strike="noStrike" kern="1200" dirty="0" smtClean="0">
                <a:solidFill>
                  <a:schemeClr val="tx1"/>
                </a:solidFill>
                <a:effectLst/>
                <a:latin typeface="+mn-lt"/>
                <a:ea typeface="+mn-ea"/>
                <a:cs typeface="+mn-cs"/>
                <a:hlinkClick r:id="rId151" tooltip="Psychosociální (stránka neexistuje)"/>
              </a:rPr>
              <a:t>psychosociální</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152" tooltip="Psychosomatika"/>
              </a:rPr>
              <a:t>psychosomatické</a:t>
            </a:r>
            <a:r>
              <a:rPr lang="cs-CZ" sz="1200" b="0" i="0" kern="1200" dirty="0" smtClean="0">
                <a:solidFill>
                  <a:schemeClr val="tx1"/>
                </a:solidFill>
                <a:effectLst/>
                <a:latin typeface="+mn-lt"/>
                <a:ea typeface="+mn-ea"/>
                <a:cs typeface="+mn-cs"/>
              </a:rPr>
              <a:t> vlivy, mezi něž patřila i magie, která rámovala </a:t>
            </a:r>
            <a:r>
              <a:rPr lang="cs-CZ" sz="1200" b="0" i="0" kern="1200" dirty="0" err="1" smtClean="0">
                <a:solidFill>
                  <a:schemeClr val="tx1"/>
                </a:solidFill>
                <a:effectLst/>
                <a:latin typeface="+mn-lt"/>
                <a:ea typeface="+mn-ea"/>
                <a:cs typeface="+mn-cs"/>
              </a:rPr>
              <a:t>Paracelsovu</a:t>
            </a:r>
            <a:r>
              <a:rPr lang="cs-CZ" sz="1200" b="0" i="0" kern="1200" dirty="0" smtClean="0">
                <a:solidFill>
                  <a:schemeClr val="tx1"/>
                </a:solidFill>
                <a:effectLst/>
                <a:latin typeface="+mn-lt"/>
                <a:ea typeface="+mn-ea"/>
                <a:cs typeface="+mn-cs"/>
              </a:rPr>
              <a:t> realitu.</a:t>
            </a:r>
          </a:p>
          <a:p>
            <a:r>
              <a:rPr lang="cs-CZ" sz="1200" b="1" i="0" kern="1200" dirty="0" smtClean="0">
                <a:solidFill>
                  <a:schemeClr val="tx1"/>
                </a:solidFill>
                <a:effectLst/>
                <a:latin typeface="+mn-lt"/>
                <a:ea typeface="+mn-ea"/>
                <a:cs typeface="+mn-cs"/>
              </a:rPr>
              <a:t>Ens dei</a:t>
            </a:r>
            <a:r>
              <a:rPr lang="cs-CZ" sz="1200" b="0" i="0" kern="1200" dirty="0" smtClean="0">
                <a:solidFill>
                  <a:schemeClr val="tx1"/>
                </a:solidFill>
                <a:effectLst/>
                <a:latin typeface="+mn-lt"/>
                <a:ea typeface="+mn-ea"/>
                <a:cs typeface="+mn-cs"/>
              </a:rPr>
              <a:t> (příčina božská) – tato příčina má </a:t>
            </a:r>
            <a:r>
              <a:rPr lang="cs-CZ" sz="1200" b="0" i="0" u="none" strike="noStrike" kern="1200" dirty="0" smtClean="0">
                <a:solidFill>
                  <a:schemeClr val="tx1"/>
                </a:solidFill>
                <a:effectLst/>
                <a:latin typeface="+mn-lt"/>
                <a:ea typeface="+mn-ea"/>
                <a:cs typeface="+mn-cs"/>
                <a:hlinkClick r:id="rId153" tooltip="Metafyzika"/>
              </a:rPr>
              <a:t>metafyzickou</a:t>
            </a:r>
            <a:r>
              <a:rPr lang="cs-CZ" sz="1200" b="0" i="0" kern="1200" dirty="0" smtClean="0">
                <a:solidFill>
                  <a:schemeClr val="tx1"/>
                </a:solidFill>
                <a:effectLst/>
                <a:latin typeface="+mn-lt"/>
                <a:ea typeface="+mn-ea"/>
                <a:cs typeface="+mn-cs"/>
              </a:rPr>
              <a:t> povahu, je očištěním sesílaným prostřednictvím </a:t>
            </a:r>
            <a:r>
              <a:rPr lang="cs-CZ" sz="1200" b="0" i="0" u="none" strike="noStrike" kern="1200" dirty="0" smtClean="0">
                <a:solidFill>
                  <a:schemeClr val="tx1"/>
                </a:solidFill>
                <a:effectLst/>
                <a:latin typeface="+mn-lt"/>
                <a:ea typeface="+mn-ea"/>
                <a:cs typeface="+mn-cs"/>
                <a:hlinkClick r:id="rId154" tooltip="Bůh"/>
              </a:rPr>
              <a:t>Boha</a:t>
            </a:r>
            <a:r>
              <a:rPr lang="cs-CZ" sz="1200" b="0" i="0" kern="1200" dirty="0" smtClean="0">
                <a:solidFill>
                  <a:schemeClr val="tx1"/>
                </a:solidFill>
                <a:effectLst/>
                <a:latin typeface="+mn-lt"/>
                <a:ea typeface="+mn-ea"/>
                <a:cs typeface="+mn-cs"/>
              </a:rPr>
              <a:t> nebo je jeho znamením.</a:t>
            </a:r>
          </a:p>
          <a:p>
            <a:r>
              <a:rPr lang="cs-CZ" sz="1200" b="0" i="0" kern="1200" dirty="0" smtClean="0">
                <a:solidFill>
                  <a:schemeClr val="tx1"/>
                </a:solidFill>
                <a:effectLst/>
                <a:latin typeface="+mn-lt"/>
                <a:ea typeface="+mn-ea"/>
                <a:cs typeface="+mn-cs"/>
              </a:rPr>
              <a:t>Na průběhu nemoci se mohou podílet všechny </a:t>
            </a:r>
            <a:r>
              <a:rPr lang="cs-CZ" sz="1200" b="0" i="0" kern="1200" dirty="0" err="1" smtClean="0">
                <a:solidFill>
                  <a:schemeClr val="tx1"/>
                </a:solidFill>
                <a:effectLst/>
                <a:latin typeface="+mn-lt"/>
                <a:ea typeface="+mn-ea"/>
                <a:cs typeface="+mn-cs"/>
              </a:rPr>
              <a:t>entie</a:t>
            </a:r>
            <a:r>
              <a:rPr lang="cs-CZ" sz="1200" b="0" i="0" kern="1200" dirty="0" smtClean="0">
                <a:solidFill>
                  <a:schemeClr val="tx1"/>
                </a:solidFill>
                <a:effectLst/>
                <a:latin typeface="+mn-lt"/>
                <a:ea typeface="+mn-ea"/>
                <a:cs typeface="+mn-cs"/>
              </a:rPr>
              <a:t>. Vycházel též z předpokladu, že tělo a mysl se navzájem ovlivňují.</a:t>
            </a:r>
          </a:p>
          <a:p>
            <a:r>
              <a:rPr lang="cs-CZ" sz="1200" b="1" i="0" kern="1200" dirty="0" smtClean="0">
                <a:solidFill>
                  <a:schemeClr val="tx1"/>
                </a:solidFill>
                <a:effectLst/>
                <a:latin typeface="+mn-lt"/>
                <a:ea typeface="+mn-ea"/>
                <a:cs typeface="+mn-cs"/>
              </a:rPr>
              <a:t>Mikrokosmos v těle</a:t>
            </a:r>
            <a:r>
              <a:rPr lang="cs-CZ" sz="1200" b="0" i="0" kern="1200" dirty="0" smtClean="0">
                <a:solidFill>
                  <a:schemeClr val="tx1"/>
                </a:solidFill>
                <a:effectLst/>
                <a:latin typeface="+mn-lt"/>
                <a:ea typeface="+mn-ea"/>
                <a:cs typeface="+mn-cs"/>
              </a:rPr>
              <a:t>[</a:t>
            </a:r>
            <a:r>
              <a:rPr lang="cs-CZ" sz="1200" b="0" i="0" u="none" strike="noStrike" kern="1200" dirty="0" smtClean="0">
                <a:solidFill>
                  <a:schemeClr val="tx1"/>
                </a:solidFill>
                <a:effectLst/>
                <a:latin typeface="+mn-lt"/>
                <a:ea typeface="+mn-ea"/>
                <a:cs typeface="+mn-cs"/>
                <a:hlinkClick r:id="rId155" tooltip="Editace sekce: Mikrokosmos v těle"/>
              </a:rPr>
              <a:t>editovat</a:t>
            </a:r>
            <a:r>
              <a:rPr lang="cs-CZ" sz="1200" b="0" i="0" kern="1200" dirty="0" smtClean="0">
                <a:solidFill>
                  <a:schemeClr val="tx1"/>
                </a:solidFill>
                <a:effectLst/>
                <a:latin typeface="+mn-lt"/>
                <a:ea typeface="+mn-ea"/>
                <a:cs typeface="+mn-cs"/>
              </a:rPr>
              <a:t> | </a:t>
            </a:r>
            <a:r>
              <a:rPr lang="cs-CZ" sz="1200" b="0" i="0" u="none" strike="noStrike" kern="1200" dirty="0" smtClean="0">
                <a:solidFill>
                  <a:schemeClr val="tx1"/>
                </a:solidFill>
                <a:effectLst/>
                <a:latin typeface="+mn-lt"/>
                <a:ea typeface="+mn-ea"/>
                <a:cs typeface="+mn-cs"/>
                <a:hlinkClick r:id="rId156" tooltip="Editace sekce: Mikrokosmos v těle"/>
              </a:rPr>
              <a:t>editovat zdroj</a:t>
            </a:r>
            <a:r>
              <a:rPr lang="cs-CZ" sz="1200" b="0" i="0" kern="1200" dirty="0" smtClean="0">
                <a:solidFill>
                  <a:schemeClr val="tx1"/>
                </a:solidFill>
                <a:effectLst/>
                <a:latin typeface="+mn-lt"/>
                <a:ea typeface="+mn-ea"/>
                <a:cs typeface="+mn-cs"/>
              </a:rPr>
              <a:t>]</a:t>
            </a:r>
            <a:endParaRPr lang="cs-CZ" sz="1200" b="1"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Pro </a:t>
            </a:r>
            <a:r>
              <a:rPr lang="cs-CZ" sz="1200" b="0" i="0" kern="1200" dirty="0" err="1" smtClean="0">
                <a:solidFill>
                  <a:schemeClr val="tx1"/>
                </a:solidFill>
                <a:effectLst/>
                <a:latin typeface="+mn-lt"/>
                <a:ea typeface="+mn-ea"/>
                <a:cs typeface="+mn-cs"/>
              </a:rPr>
              <a:t>Paracelsa</a:t>
            </a:r>
            <a:r>
              <a:rPr lang="cs-CZ" sz="1200" b="0" i="0" kern="1200" dirty="0" smtClean="0">
                <a:solidFill>
                  <a:schemeClr val="tx1"/>
                </a:solidFill>
                <a:effectLst/>
                <a:latin typeface="+mn-lt"/>
                <a:ea typeface="+mn-ea"/>
                <a:cs typeface="+mn-cs"/>
              </a:rPr>
              <a:t> každá část těla náležela k nějakým nebeským regionům, „</a:t>
            </a:r>
            <a:r>
              <a:rPr lang="cs-CZ" sz="1200" b="0" i="0" kern="1200" dirty="0" err="1" smtClean="0">
                <a:solidFill>
                  <a:schemeClr val="tx1"/>
                </a:solidFill>
                <a:effectLst/>
                <a:latin typeface="+mn-lt"/>
                <a:ea typeface="+mn-ea"/>
                <a:cs typeface="+mn-cs"/>
              </a:rPr>
              <a:t>astrum</a:t>
            </a:r>
            <a:r>
              <a:rPr lang="cs-CZ" sz="1200" b="0" i="0" kern="1200" dirty="0" smtClean="0">
                <a:solidFill>
                  <a:schemeClr val="tx1"/>
                </a:solidFill>
                <a:effectLst/>
                <a:latin typeface="+mn-lt"/>
                <a:ea typeface="+mn-ea"/>
                <a:cs typeface="+mn-cs"/>
              </a:rPr>
              <a:t> in corpore“. Člověka pojímá jako mikrokosmos, v lidském těle je vnitřní nebe (corpus </a:t>
            </a:r>
            <a:r>
              <a:rPr lang="cs-CZ" sz="1200" b="0" i="0" kern="1200" dirty="0" err="1" smtClean="0">
                <a:solidFill>
                  <a:schemeClr val="tx1"/>
                </a:solidFill>
                <a:effectLst/>
                <a:latin typeface="+mn-lt"/>
                <a:ea typeface="+mn-ea"/>
                <a:cs typeface="+mn-cs"/>
              </a:rPr>
              <a:t>firmamentum</a:t>
            </a:r>
            <a:r>
              <a:rPr lang="cs-CZ" sz="1200" b="0" i="0" kern="1200" dirty="0" smtClean="0">
                <a:solidFill>
                  <a:schemeClr val="tx1"/>
                </a:solidFill>
                <a:effectLst/>
                <a:latin typeface="+mn-lt"/>
                <a:ea typeface="+mn-ea"/>
                <a:cs typeface="+mn-cs"/>
              </a:rPr>
              <a:t>), které označuje za </a:t>
            </a:r>
            <a:r>
              <a:rPr lang="cs-CZ" sz="1200" b="0" i="0" kern="1200" dirty="0" err="1" smtClean="0">
                <a:solidFill>
                  <a:schemeClr val="tx1"/>
                </a:solidFill>
                <a:effectLst/>
                <a:latin typeface="+mn-lt"/>
                <a:ea typeface="+mn-ea"/>
                <a:cs typeface="+mn-cs"/>
              </a:rPr>
              <a:t>sydus</a:t>
            </a:r>
            <a:r>
              <a:rPr lang="cs-CZ" sz="1200" b="0" i="0" kern="1200" dirty="0" smtClean="0">
                <a:solidFill>
                  <a:schemeClr val="tx1"/>
                </a:solidFill>
                <a:effectLst/>
                <a:latin typeface="+mn-lt"/>
                <a:ea typeface="+mn-ea"/>
                <a:cs typeface="+mn-cs"/>
              </a:rPr>
              <a:t> nebo </a:t>
            </a:r>
            <a:r>
              <a:rPr lang="cs-CZ" sz="1200" b="0" i="0" kern="1200" dirty="0" err="1" smtClean="0">
                <a:solidFill>
                  <a:schemeClr val="tx1"/>
                </a:solidFill>
                <a:effectLst/>
                <a:latin typeface="+mn-lt"/>
                <a:ea typeface="+mn-ea"/>
                <a:cs typeface="+mn-cs"/>
              </a:rPr>
              <a:t>astrum</a:t>
            </a:r>
            <a:r>
              <a:rPr lang="cs-CZ" sz="1200" b="0" i="0" kern="1200" dirty="0" smtClean="0">
                <a:solidFill>
                  <a:schemeClr val="tx1"/>
                </a:solidFill>
                <a:effectLst/>
                <a:latin typeface="+mn-lt"/>
                <a:ea typeface="+mn-ea"/>
                <a:cs typeface="+mn-cs"/>
              </a:rPr>
              <a:t>. Stejně jako člověk poznává a dělí kosmický svět, lze i na lidské tělo analogicky aplikovat kosmickou terminologii (např. východ, západ, v lidském těle jsou </a:t>
            </a:r>
            <a:r>
              <a:rPr lang="cs-CZ" sz="1200" b="0" i="0" u="none" strike="noStrike" kern="1200" dirty="0" smtClean="0">
                <a:solidFill>
                  <a:schemeClr val="tx1"/>
                </a:solidFill>
                <a:effectLst/>
                <a:latin typeface="+mn-lt"/>
                <a:ea typeface="+mn-ea"/>
                <a:cs typeface="+mn-cs"/>
                <a:hlinkClick r:id="rId157" tooltip="Pól"/>
              </a:rPr>
              <a:t>póly</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158" tooltip="Mléčná dráha"/>
              </a:rPr>
              <a:t>mléčná dráha</a:t>
            </a:r>
            <a:r>
              <a:rPr lang="cs-CZ" sz="1200" b="0" i="0" kern="1200" dirty="0" smtClean="0">
                <a:solidFill>
                  <a:schemeClr val="tx1"/>
                </a:solidFill>
                <a:effectLst/>
                <a:latin typeface="+mn-lt"/>
                <a:ea typeface="+mn-ea"/>
                <a:cs typeface="+mn-cs"/>
              </a:rPr>
              <a:t> - </a:t>
            </a:r>
            <a:r>
              <a:rPr lang="cs-CZ" sz="1200" b="0" i="0" kern="1200" dirty="0" err="1" smtClean="0">
                <a:solidFill>
                  <a:schemeClr val="tx1"/>
                </a:solidFill>
                <a:effectLst/>
                <a:latin typeface="+mn-lt"/>
                <a:ea typeface="+mn-ea"/>
                <a:cs typeface="+mn-cs"/>
              </a:rPr>
              <a:t>galaxa</a:t>
            </a:r>
            <a:r>
              <a:rPr lang="cs-CZ" sz="1200" b="0" i="0" kern="1200" dirty="0" smtClean="0">
                <a:solidFill>
                  <a:schemeClr val="tx1"/>
                </a:solidFill>
                <a:effectLst/>
                <a:latin typeface="+mn-lt"/>
                <a:ea typeface="+mn-ea"/>
                <a:cs typeface="+mn-cs"/>
              </a:rPr>
              <a:t> - prochází břichem). V lidském těle jsou </a:t>
            </a:r>
            <a:r>
              <a:rPr lang="cs-CZ" sz="1200" b="0" i="0" u="none" strike="noStrike" kern="1200" dirty="0" smtClean="0">
                <a:solidFill>
                  <a:schemeClr val="tx1"/>
                </a:solidFill>
                <a:effectLst/>
                <a:latin typeface="+mn-lt"/>
                <a:ea typeface="+mn-ea"/>
                <a:cs typeface="+mn-cs"/>
                <a:hlinkClick r:id="rId159" tooltip="Ascendent"/>
              </a:rPr>
              <a:t>ascendenty</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160" tooltip="Konjunkce"/>
              </a:rPr>
              <a:t>konjunkce</a:t>
            </a:r>
            <a:r>
              <a:rPr lang="cs-CZ" sz="1200" b="0" i="0" kern="1200" dirty="0" smtClean="0">
                <a:solidFill>
                  <a:schemeClr val="tx1"/>
                </a:solidFill>
                <a:effectLst/>
                <a:latin typeface="+mn-lt"/>
                <a:ea typeface="+mn-ea"/>
                <a:cs typeface="+mn-cs"/>
              </a:rPr>
              <a:t>. Praktické použití léků je také řízeno hvězdami. „Co tedy náleží </a:t>
            </a:r>
            <a:r>
              <a:rPr lang="cs-CZ" sz="1200" b="0" i="0" u="none" strike="noStrike" kern="1200" dirty="0" smtClean="0">
                <a:solidFill>
                  <a:schemeClr val="tx1"/>
                </a:solidFill>
                <a:effectLst/>
                <a:latin typeface="+mn-lt"/>
                <a:ea typeface="+mn-ea"/>
                <a:cs typeface="+mn-cs"/>
                <a:hlinkClick r:id="rId161" tooltip="Mozek"/>
              </a:rPr>
              <a:t>mozku</a:t>
            </a:r>
            <a:r>
              <a:rPr lang="cs-CZ" sz="1200" b="0" i="0" kern="1200" dirty="0" smtClean="0">
                <a:solidFill>
                  <a:schemeClr val="tx1"/>
                </a:solidFill>
                <a:effectLst/>
                <a:latin typeface="+mn-lt"/>
                <a:ea typeface="+mn-ea"/>
                <a:cs typeface="+mn-cs"/>
              </a:rPr>
              <a:t>, přivádí k mozku </a:t>
            </a:r>
            <a:r>
              <a:rPr lang="cs-CZ" sz="1200" b="0" i="0" u="none" strike="noStrike" kern="1200" dirty="0" smtClean="0">
                <a:solidFill>
                  <a:schemeClr val="tx1"/>
                </a:solidFill>
                <a:effectLst/>
                <a:latin typeface="+mn-lt"/>
                <a:ea typeface="+mn-ea"/>
                <a:cs typeface="+mn-cs"/>
                <a:hlinkClick r:id="rId162" tooltip="Luna"/>
              </a:rPr>
              <a:t>Luna</a:t>
            </a:r>
            <a:r>
              <a:rPr lang="cs-CZ" sz="1200" b="0" i="0" kern="1200" dirty="0" smtClean="0">
                <a:solidFill>
                  <a:schemeClr val="tx1"/>
                </a:solidFill>
                <a:effectLst/>
                <a:latin typeface="+mn-lt"/>
                <a:ea typeface="+mn-ea"/>
                <a:cs typeface="+mn-cs"/>
              </a:rPr>
              <a:t>; co patří slezině, přivádí ke slezině </a:t>
            </a:r>
            <a:r>
              <a:rPr lang="cs-CZ" sz="1200" b="0" i="0" u="none" strike="noStrike" kern="1200" dirty="0" smtClean="0">
                <a:solidFill>
                  <a:schemeClr val="tx1"/>
                </a:solidFill>
                <a:effectLst/>
                <a:latin typeface="+mn-lt"/>
                <a:ea typeface="+mn-ea"/>
                <a:cs typeface="+mn-cs"/>
                <a:hlinkClick r:id="rId163" tooltip="Saturn (planeta)"/>
              </a:rPr>
              <a:t>Saturn</a:t>
            </a:r>
            <a:r>
              <a:rPr lang="cs-CZ" sz="1200" b="0" i="0" kern="1200" dirty="0" smtClean="0">
                <a:solidFill>
                  <a:schemeClr val="tx1"/>
                </a:solidFill>
                <a:effectLst/>
                <a:latin typeface="+mn-lt"/>
                <a:ea typeface="+mn-ea"/>
                <a:cs typeface="+mn-cs"/>
              </a:rPr>
              <a:t>…“ Stejně tak názvy nemocí se musí uvádět do vztahu k astrologii. Vnější nebe a vnitřní nebe jsou na sebe navzájem převoditelné, stačí poznat jedno z nich a dá se usoudit na to druhé. Složky mikrokosmu a makrokosmu musí být v zájmu zachování </a:t>
            </a:r>
            <a:r>
              <a:rPr lang="cs-CZ" sz="1200" b="0" i="0" u="none" strike="noStrike" kern="1200" dirty="0" smtClean="0">
                <a:solidFill>
                  <a:schemeClr val="tx1"/>
                </a:solidFill>
                <a:effectLst/>
                <a:latin typeface="+mn-lt"/>
                <a:ea typeface="+mn-ea"/>
                <a:cs typeface="+mn-cs"/>
                <a:hlinkClick r:id="rId44" tooltip="Zdraví"/>
              </a:rPr>
              <a:t>zdraví</a:t>
            </a:r>
            <a:r>
              <a:rPr lang="cs-CZ" sz="1200" b="0" i="0" kern="1200" dirty="0" smtClean="0">
                <a:solidFill>
                  <a:schemeClr val="tx1"/>
                </a:solidFill>
                <a:effectLst/>
                <a:latin typeface="+mn-lt"/>
                <a:ea typeface="+mn-ea"/>
                <a:cs typeface="+mn-cs"/>
              </a:rPr>
              <a:t> v </a:t>
            </a:r>
            <a:r>
              <a:rPr lang="cs-CZ" sz="1200" b="0" i="0" u="none" strike="noStrike" kern="1200" dirty="0" smtClean="0">
                <a:solidFill>
                  <a:schemeClr val="tx1"/>
                </a:solidFill>
                <a:effectLst/>
                <a:latin typeface="+mn-lt"/>
                <a:ea typeface="+mn-ea"/>
                <a:cs typeface="+mn-cs"/>
                <a:hlinkClick r:id="rId164" tooltip="Harmonie"/>
              </a:rPr>
              <a:t>harmonii</a:t>
            </a:r>
            <a:r>
              <a:rPr lang="cs-CZ" sz="1200" b="0" i="0" kern="1200" dirty="0" smtClean="0">
                <a:solidFill>
                  <a:schemeClr val="tx1"/>
                </a:solidFill>
                <a:effectLst/>
                <a:latin typeface="+mn-lt"/>
                <a:ea typeface="+mn-ea"/>
                <a:cs typeface="+mn-cs"/>
              </a:rPr>
              <a:t>. Tento pohled umožňuje porozumění člověku a jeho zdraví. Zde je evidentní vliv hermetické myšlenky. Hledal </a:t>
            </a:r>
            <a:r>
              <a:rPr lang="cs-CZ" sz="1200" b="0" i="0" u="none" strike="noStrike" kern="1200" dirty="0" smtClean="0">
                <a:solidFill>
                  <a:schemeClr val="tx1"/>
                </a:solidFill>
                <a:effectLst/>
                <a:latin typeface="+mn-lt"/>
                <a:ea typeface="+mn-ea"/>
                <a:cs typeface="+mn-cs"/>
                <a:hlinkClick r:id="rId165" tooltip="Talisman"/>
              </a:rPr>
              <a:t>talismany</a:t>
            </a:r>
            <a:r>
              <a:rPr lang="cs-CZ" sz="1200" b="0" i="0" kern="1200" dirty="0" smtClean="0">
                <a:solidFill>
                  <a:schemeClr val="tx1"/>
                </a:solidFill>
                <a:effectLst/>
                <a:latin typeface="+mn-lt"/>
                <a:ea typeface="+mn-ea"/>
                <a:cs typeface="+mn-cs"/>
              </a:rPr>
              <a:t> proti nemocem pro lidi narozené v různých znameních </a:t>
            </a:r>
            <a:r>
              <a:rPr lang="cs-CZ" sz="1200" b="0" i="0" u="none" strike="noStrike" kern="1200" dirty="0" smtClean="0">
                <a:solidFill>
                  <a:schemeClr val="tx1"/>
                </a:solidFill>
                <a:effectLst/>
                <a:latin typeface="+mn-lt"/>
                <a:ea typeface="+mn-ea"/>
                <a:cs typeface="+mn-cs"/>
                <a:hlinkClick r:id="rId166" tooltip="Zvěrokruh"/>
              </a:rPr>
              <a:t>zvěrokruhu</a:t>
            </a:r>
            <a:r>
              <a:rPr lang="cs-CZ" sz="1200" b="0" i="0" kern="1200" dirty="0" smtClean="0">
                <a:solidFill>
                  <a:schemeClr val="tx1"/>
                </a:solidFill>
                <a:effectLst/>
                <a:latin typeface="+mn-lt"/>
                <a:ea typeface="+mn-ea"/>
                <a:cs typeface="+mn-cs"/>
              </a:rPr>
              <a:t>, přičemž kladl velký důraz na </a:t>
            </a:r>
            <a:r>
              <a:rPr lang="cs-CZ" sz="1200" b="0" i="0" u="none" strike="noStrike" kern="1200" dirty="0" smtClean="0">
                <a:solidFill>
                  <a:schemeClr val="tx1"/>
                </a:solidFill>
                <a:effectLst/>
                <a:latin typeface="+mn-lt"/>
                <a:ea typeface="+mn-ea"/>
                <a:cs typeface="+mn-cs"/>
                <a:hlinkClick r:id="rId23" tooltip="Minerál"/>
              </a:rPr>
              <a:t>minerály</a:t>
            </a:r>
            <a:r>
              <a:rPr lang="cs-CZ" sz="1200" b="0" i="0" kern="1200" dirty="0" smtClean="0">
                <a:solidFill>
                  <a:schemeClr val="tx1"/>
                </a:solidFill>
                <a:effectLst/>
                <a:latin typeface="+mn-lt"/>
                <a:ea typeface="+mn-ea"/>
                <a:cs typeface="+mn-cs"/>
              </a:rPr>
              <a:t>, a po alchymii chtěl, aby se místo tvorby drahého kamení raději zabývala jeho využitím k léčení. Astrologii zavrhoval jedině tehdy, pokud byla spojená s pověrou.</a:t>
            </a:r>
          </a:p>
          <a:p>
            <a:r>
              <a:rPr lang="cs-CZ" sz="1200" b="1" i="0" kern="1200" dirty="0" smtClean="0">
                <a:solidFill>
                  <a:schemeClr val="tx1"/>
                </a:solidFill>
                <a:effectLst/>
                <a:latin typeface="+mn-lt"/>
                <a:ea typeface="+mn-ea"/>
                <a:cs typeface="+mn-cs"/>
              </a:rPr>
              <a:t>Princip imaginace při léčbě</a:t>
            </a:r>
            <a:r>
              <a:rPr lang="cs-CZ" sz="1200" b="0" i="0" kern="1200" dirty="0" smtClean="0">
                <a:solidFill>
                  <a:schemeClr val="tx1"/>
                </a:solidFill>
                <a:effectLst/>
                <a:latin typeface="+mn-lt"/>
                <a:ea typeface="+mn-ea"/>
                <a:cs typeface="+mn-cs"/>
              </a:rPr>
              <a:t>[</a:t>
            </a:r>
            <a:r>
              <a:rPr lang="cs-CZ" sz="1200" b="0" i="0" u="none" strike="noStrike" kern="1200" dirty="0" smtClean="0">
                <a:solidFill>
                  <a:schemeClr val="tx1"/>
                </a:solidFill>
                <a:effectLst/>
                <a:latin typeface="+mn-lt"/>
                <a:ea typeface="+mn-ea"/>
                <a:cs typeface="+mn-cs"/>
                <a:hlinkClick r:id="rId167" tooltip="Editace sekce: Princip imaginace při léčbě"/>
              </a:rPr>
              <a:t>editovat</a:t>
            </a:r>
            <a:r>
              <a:rPr lang="cs-CZ" sz="1200" b="0" i="0" kern="1200" dirty="0" smtClean="0">
                <a:solidFill>
                  <a:schemeClr val="tx1"/>
                </a:solidFill>
                <a:effectLst/>
                <a:latin typeface="+mn-lt"/>
                <a:ea typeface="+mn-ea"/>
                <a:cs typeface="+mn-cs"/>
              </a:rPr>
              <a:t> | </a:t>
            </a:r>
            <a:r>
              <a:rPr lang="cs-CZ" sz="1200" b="0" i="0" u="none" strike="noStrike" kern="1200" dirty="0" smtClean="0">
                <a:solidFill>
                  <a:schemeClr val="tx1"/>
                </a:solidFill>
                <a:effectLst/>
                <a:latin typeface="+mn-lt"/>
                <a:ea typeface="+mn-ea"/>
                <a:cs typeface="+mn-cs"/>
                <a:hlinkClick r:id="rId168" tooltip="Editace sekce: Princip imaginace při léčbě"/>
              </a:rPr>
              <a:t>editovat zdroj</a:t>
            </a:r>
            <a:r>
              <a:rPr lang="cs-CZ" sz="1200" b="0" i="0" kern="1200" dirty="0" smtClean="0">
                <a:solidFill>
                  <a:schemeClr val="tx1"/>
                </a:solidFill>
                <a:effectLst/>
                <a:latin typeface="+mn-lt"/>
                <a:ea typeface="+mn-ea"/>
                <a:cs typeface="+mn-cs"/>
              </a:rPr>
              <a:t>]</a:t>
            </a:r>
            <a:endParaRPr lang="cs-CZ" sz="1200" b="1"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„Nestačí rozřezat tělo jako když sedlák zkoumá žaltář.“ V díle </a:t>
            </a:r>
            <a:r>
              <a:rPr lang="cs-CZ" sz="1200" b="0" i="0" kern="1200" dirty="0" err="1" smtClean="0">
                <a:solidFill>
                  <a:schemeClr val="tx1"/>
                </a:solidFill>
                <a:effectLst/>
                <a:latin typeface="+mn-lt"/>
                <a:ea typeface="+mn-ea"/>
                <a:cs typeface="+mn-cs"/>
              </a:rPr>
              <a:t>Labyrinthus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medicorum</a:t>
            </a:r>
            <a:r>
              <a:rPr lang="cs-CZ" sz="1200" b="0" i="0" kern="1200" dirty="0" smtClean="0">
                <a:solidFill>
                  <a:schemeClr val="tx1"/>
                </a:solidFill>
                <a:effectLst/>
                <a:latin typeface="+mn-lt"/>
                <a:ea typeface="+mn-ea"/>
                <a:cs typeface="+mn-cs"/>
              </a:rPr>
              <a:t> označuje slovem „</a:t>
            </a:r>
            <a:r>
              <a:rPr lang="cs-CZ" sz="1200" b="0" i="0" kern="1200" dirty="0" err="1" smtClean="0">
                <a:solidFill>
                  <a:schemeClr val="tx1"/>
                </a:solidFill>
                <a:effectLst/>
                <a:latin typeface="+mn-lt"/>
                <a:ea typeface="+mn-ea"/>
                <a:cs typeface="+mn-cs"/>
              </a:rPr>
              <a:t>anatomea</a:t>
            </a:r>
            <a:r>
              <a:rPr lang="cs-CZ" sz="1200" b="0" i="0" kern="1200" dirty="0" smtClean="0">
                <a:solidFill>
                  <a:schemeClr val="tx1"/>
                </a:solidFill>
                <a:effectLst/>
                <a:latin typeface="+mn-lt"/>
                <a:ea typeface="+mn-ea"/>
                <a:cs typeface="+mn-cs"/>
              </a:rPr>
              <a:t>“ cosi jako analýzu. Říká: „</a:t>
            </a:r>
            <a:r>
              <a:rPr lang="cs-CZ" sz="1200" b="0" i="0" kern="1200" dirty="0" err="1" smtClean="0">
                <a:solidFill>
                  <a:schemeClr val="tx1"/>
                </a:solidFill>
                <a:effectLst/>
                <a:latin typeface="+mn-lt"/>
                <a:ea typeface="+mn-ea"/>
                <a:cs typeface="+mn-cs"/>
              </a:rPr>
              <a:t>Magica</a:t>
            </a:r>
            <a:r>
              <a:rPr lang="cs-CZ" sz="1200" b="0" i="0" kern="1200" dirty="0" smtClean="0">
                <a:solidFill>
                  <a:schemeClr val="tx1"/>
                </a:solidFill>
                <a:effectLst/>
                <a:latin typeface="+mn-lt"/>
                <a:ea typeface="+mn-ea"/>
                <a:cs typeface="+mn-cs"/>
              </a:rPr>
              <a:t> je </a:t>
            </a:r>
            <a:r>
              <a:rPr lang="cs-CZ" sz="1200" b="0" i="0" kern="1200" dirty="0" err="1" smtClean="0">
                <a:solidFill>
                  <a:schemeClr val="tx1"/>
                </a:solidFill>
                <a:effectLst/>
                <a:latin typeface="+mn-lt"/>
                <a:ea typeface="+mn-ea"/>
                <a:cs typeface="+mn-cs"/>
              </a:rPr>
              <a:t>anatomia</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medicinae</a:t>
            </a:r>
            <a:r>
              <a:rPr lang="cs-CZ" sz="1200" b="0" i="0" kern="1200" dirty="0" smtClean="0">
                <a:solidFill>
                  <a:schemeClr val="tx1"/>
                </a:solidFill>
                <a:effectLst/>
                <a:latin typeface="+mn-lt"/>
                <a:ea typeface="+mn-ea"/>
                <a:cs typeface="+mn-cs"/>
              </a:rPr>
              <a:t> … a tak </a:t>
            </a:r>
            <a:r>
              <a:rPr lang="cs-CZ" sz="1200" b="0" i="0" kern="1200" dirty="0" err="1" smtClean="0">
                <a:solidFill>
                  <a:schemeClr val="tx1"/>
                </a:solidFill>
                <a:effectLst/>
                <a:latin typeface="+mn-lt"/>
                <a:ea typeface="+mn-ea"/>
                <a:cs typeface="+mn-cs"/>
              </a:rPr>
              <a:t>magica</a:t>
            </a:r>
            <a:r>
              <a:rPr lang="cs-CZ" sz="1200" b="0" i="0" kern="1200" dirty="0" smtClean="0">
                <a:solidFill>
                  <a:schemeClr val="tx1"/>
                </a:solidFill>
                <a:effectLst/>
                <a:latin typeface="+mn-lt"/>
                <a:ea typeface="+mn-ea"/>
                <a:cs typeface="+mn-cs"/>
              </a:rPr>
              <a:t> rozkládá všechna </a:t>
            </a:r>
            <a:r>
              <a:rPr lang="cs-CZ" sz="1200" b="0" i="0" kern="1200" dirty="0" err="1" smtClean="0">
                <a:solidFill>
                  <a:schemeClr val="tx1"/>
                </a:solidFill>
                <a:effectLst/>
                <a:latin typeface="+mn-lt"/>
                <a:ea typeface="+mn-ea"/>
                <a:cs typeface="+mn-cs"/>
              </a:rPr>
              <a:t>corpora</a:t>
            </a:r>
            <a:r>
              <a:rPr lang="cs-CZ" sz="1200" b="0" i="0" kern="1200" dirty="0" smtClean="0">
                <a:solidFill>
                  <a:schemeClr val="tx1"/>
                </a:solidFill>
                <a:effectLst/>
                <a:latin typeface="+mn-lt"/>
                <a:ea typeface="+mn-ea"/>
                <a:cs typeface="+mn-cs"/>
              </a:rPr>
              <a:t> medicíny.“ Anatomie je však pro něj také cosi jako vzpomínka na původní, vrozené vědění člověka, jež se mu zjevuje skrze lumen </a:t>
            </a:r>
            <a:r>
              <a:rPr lang="cs-CZ" sz="1200" b="0" i="0" kern="1200" dirty="0" err="1" smtClean="0">
                <a:solidFill>
                  <a:schemeClr val="tx1"/>
                </a:solidFill>
                <a:effectLst/>
                <a:latin typeface="+mn-lt"/>
                <a:ea typeface="+mn-ea"/>
                <a:cs typeface="+mn-cs"/>
              </a:rPr>
              <a:t>naturae</a:t>
            </a:r>
            <a:r>
              <a:rPr lang="cs-CZ" sz="1200" b="0" i="0" kern="1200" dirty="0" smtClean="0">
                <a:solidFill>
                  <a:schemeClr val="tx1"/>
                </a:solidFill>
                <a:effectLst/>
                <a:latin typeface="+mn-lt"/>
                <a:ea typeface="+mn-ea"/>
                <a:cs typeface="+mn-cs"/>
              </a:rPr>
              <a:t>. Toto světlo přírody (přirozenosti) také představuje soulad lidského mikrokosmu s makrokosmem či přírodou a je ovlivňován neviditelnými kosmickými silami – </a:t>
            </a:r>
            <a:r>
              <a:rPr lang="cs-CZ" sz="1200" b="0" i="0" u="none" strike="noStrike" kern="1200" dirty="0" smtClean="0">
                <a:solidFill>
                  <a:schemeClr val="tx1"/>
                </a:solidFill>
                <a:effectLst/>
                <a:latin typeface="+mn-lt"/>
                <a:ea typeface="+mn-ea"/>
                <a:cs typeface="+mn-cs"/>
                <a:hlinkClick r:id="rId169" tooltip="Arkány (stránka neexistuje)"/>
              </a:rPr>
              <a:t>arkány</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Paracelsus</a:t>
            </a:r>
            <a:r>
              <a:rPr lang="cs-CZ" sz="1200" b="0" i="0" kern="1200" dirty="0" smtClean="0">
                <a:solidFill>
                  <a:schemeClr val="tx1"/>
                </a:solidFill>
                <a:effectLst/>
                <a:latin typeface="+mn-lt"/>
                <a:ea typeface="+mn-ea"/>
                <a:cs typeface="+mn-cs"/>
              </a:rPr>
              <a:t> jim dává svérázná pojmenování mnohdy odvozená z kombinace lidové mluvy a alchymie.</a:t>
            </a:r>
          </a:p>
          <a:p>
            <a:r>
              <a:rPr lang="cs-CZ" sz="1200" b="0" i="0" kern="1200" dirty="0" smtClean="0">
                <a:solidFill>
                  <a:schemeClr val="tx1"/>
                </a:solidFill>
                <a:effectLst/>
                <a:latin typeface="+mn-lt"/>
                <a:ea typeface="+mn-ea"/>
                <a:cs typeface="+mn-cs"/>
              </a:rPr>
              <a:t>Jako </a:t>
            </a:r>
            <a:r>
              <a:rPr lang="cs-CZ" sz="1200" b="0" i="0" kern="1200" dirty="0" err="1" smtClean="0">
                <a:solidFill>
                  <a:schemeClr val="tx1"/>
                </a:solidFill>
                <a:effectLst/>
                <a:latin typeface="+mn-lt"/>
                <a:ea typeface="+mn-ea"/>
                <a:cs typeface="+mn-cs"/>
              </a:rPr>
              <a:t>Iliaster</a:t>
            </a:r>
            <a:r>
              <a:rPr lang="cs-CZ" sz="1200" b="0" i="0" kern="1200" dirty="0" smtClean="0">
                <a:solidFill>
                  <a:schemeClr val="tx1"/>
                </a:solidFill>
                <a:effectLst/>
                <a:latin typeface="+mn-lt"/>
                <a:ea typeface="+mn-ea"/>
                <a:cs typeface="+mn-cs"/>
              </a:rPr>
              <a:t> (též </a:t>
            </a:r>
            <a:r>
              <a:rPr lang="cs-CZ" sz="1200" b="0" i="0" kern="1200" dirty="0" err="1" smtClean="0">
                <a:solidFill>
                  <a:schemeClr val="tx1"/>
                </a:solidFill>
                <a:effectLst/>
                <a:latin typeface="+mn-lt"/>
                <a:ea typeface="+mn-ea"/>
                <a:cs typeface="+mn-cs"/>
              </a:rPr>
              <a:t>Eliaster</a:t>
            </a:r>
            <a:r>
              <a:rPr lang="cs-CZ" sz="1200" b="0" i="0" kern="1200" dirty="0" smtClean="0">
                <a:solidFill>
                  <a:schemeClr val="tx1"/>
                </a:solidFill>
                <a:effectLst/>
                <a:latin typeface="+mn-lt"/>
                <a:ea typeface="+mn-ea"/>
                <a:cs typeface="+mn-cs"/>
              </a:rPr>
              <a:t> nebo </a:t>
            </a:r>
            <a:r>
              <a:rPr lang="cs-CZ" sz="1200" b="0" i="0" kern="1200" dirty="0" err="1" smtClean="0">
                <a:solidFill>
                  <a:schemeClr val="tx1"/>
                </a:solidFill>
                <a:effectLst/>
                <a:latin typeface="+mn-lt"/>
                <a:ea typeface="+mn-ea"/>
                <a:cs typeface="+mn-cs"/>
              </a:rPr>
              <a:t>Iliadum</a:t>
            </a:r>
            <a:r>
              <a:rPr lang="cs-CZ" sz="1200" b="0" i="0" kern="1200" dirty="0" smtClean="0">
                <a:solidFill>
                  <a:schemeClr val="tx1"/>
                </a:solidFill>
                <a:effectLst/>
                <a:latin typeface="+mn-lt"/>
                <a:ea typeface="+mn-ea"/>
                <a:cs typeface="+mn-cs"/>
              </a:rPr>
              <a:t>, pravděpodobně HÝLÉ - </a:t>
            </a:r>
            <a:r>
              <a:rPr lang="cs-CZ" sz="1200" b="0" i="0" u="none" strike="noStrike" kern="1200" dirty="0" smtClean="0">
                <a:solidFill>
                  <a:schemeClr val="tx1"/>
                </a:solidFill>
                <a:effectLst/>
                <a:latin typeface="+mn-lt"/>
                <a:ea typeface="+mn-ea"/>
                <a:cs typeface="+mn-cs"/>
                <a:hlinkClick r:id="rId170" tooltip="Látka"/>
              </a:rPr>
              <a:t>látka</a:t>
            </a:r>
            <a:r>
              <a:rPr lang="cs-CZ" sz="1200" b="0" i="0" kern="1200" dirty="0" smtClean="0">
                <a:solidFill>
                  <a:schemeClr val="tx1"/>
                </a:solidFill>
                <a:effectLst/>
                <a:latin typeface="+mn-lt"/>
                <a:ea typeface="+mn-ea"/>
                <a:cs typeface="+mn-cs"/>
              </a:rPr>
              <a:t>, ASTRUM - hvězda) označuje princip života ve spojitosti s nesmrtelností. Jako léčivý prostředek (</a:t>
            </a:r>
            <a:r>
              <a:rPr lang="cs-CZ" sz="1200" b="0" i="0" u="none" strike="noStrike" kern="1200" dirty="0" smtClean="0">
                <a:solidFill>
                  <a:schemeClr val="tx1"/>
                </a:solidFill>
                <a:effectLst/>
                <a:latin typeface="+mn-lt"/>
                <a:ea typeface="+mn-ea"/>
                <a:cs typeface="+mn-cs"/>
                <a:hlinkClick r:id="rId171" tooltip="Balzám (stránka neexistuje)"/>
              </a:rPr>
              <a:t>balzám</a:t>
            </a:r>
            <a:r>
              <a:rPr lang="cs-CZ" sz="1200" b="0" i="0" kern="1200" dirty="0" smtClean="0">
                <a:solidFill>
                  <a:schemeClr val="tx1"/>
                </a:solidFill>
                <a:effectLst/>
                <a:latin typeface="+mn-lt"/>
                <a:ea typeface="+mn-ea"/>
                <a:cs typeface="+mn-cs"/>
              </a:rPr>
              <a:t>) oddalující </a:t>
            </a:r>
            <a:r>
              <a:rPr lang="cs-CZ" sz="1200" b="0" i="0" u="none" strike="noStrike" kern="1200" dirty="0" smtClean="0">
                <a:solidFill>
                  <a:schemeClr val="tx1"/>
                </a:solidFill>
                <a:effectLst/>
                <a:latin typeface="+mn-lt"/>
                <a:ea typeface="+mn-ea"/>
                <a:cs typeface="+mn-cs"/>
                <a:hlinkClick r:id="rId172" tooltip="Rozklad"/>
              </a:rPr>
              <a:t>rozklad</a:t>
            </a:r>
            <a:r>
              <a:rPr lang="cs-CZ" sz="1200" b="0" i="0" kern="1200" dirty="0" smtClean="0">
                <a:solidFill>
                  <a:schemeClr val="tx1"/>
                </a:solidFill>
                <a:effectLst/>
                <a:latin typeface="+mn-lt"/>
                <a:ea typeface="+mn-ea"/>
                <a:cs typeface="+mn-cs"/>
              </a:rPr>
              <a:t> a hnití má analogii v alchymistickém duchu </a:t>
            </a:r>
            <a:r>
              <a:rPr lang="cs-CZ" sz="1200" b="0" i="0" kern="1200" dirty="0" err="1" smtClean="0">
                <a:solidFill>
                  <a:schemeClr val="tx1"/>
                </a:solidFill>
                <a:effectLst/>
                <a:latin typeface="+mn-lt"/>
                <a:ea typeface="+mn-ea"/>
                <a:cs typeface="+mn-cs"/>
              </a:rPr>
              <a:t>Merkuriovi</a:t>
            </a:r>
            <a:r>
              <a:rPr lang="cs-CZ" sz="1200" b="0" i="0" kern="1200" dirty="0" smtClean="0">
                <a:solidFill>
                  <a:schemeClr val="tx1"/>
                </a:solidFill>
                <a:effectLst/>
                <a:latin typeface="+mn-lt"/>
                <a:ea typeface="+mn-ea"/>
                <a:cs typeface="+mn-cs"/>
              </a:rPr>
              <a:t>. Tento princip je vlastní každému tělesnému orgánu a nazývaný jako duch </a:t>
            </a:r>
            <a:r>
              <a:rPr lang="cs-CZ" sz="1200" b="0" i="0" kern="1200" dirty="0" err="1" smtClean="0">
                <a:solidFill>
                  <a:schemeClr val="tx1"/>
                </a:solidFill>
                <a:effectLst/>
                <a:latin typeface="+mn-lt"/>
                <a:ea typeface="+mn-ea"/>
                <a:cs typeface="+mn-cs"/>
              </a:rPr>
              <a:t>Archeus</a:t>
            </a:r>
            <a:r>
              <a:rPr lang="cs-CZ" sz="1200" b="0" i="0" kern="1200" dirty="0" smtClean="0">
                <a:solidFill>
                  <a:schemeClr val="tx1"/>
                </a:solidFill>
                <a:effectLst/>
                <a:latin typeface="+mn-lt"/>
                <a:ea typeface="+mn-ea"/>
                <a:cs typeface="+mn-cs"/>
              </a:rPr>
              <a:t> udržuje jejich funkci a smysl. Vedle tohoto duchovně dynamického principu organické konzistence bytosti a potažmo veškerého bytí se objevuje tzv. </a:t>
            </a:r>
            <a:r>
              <a:rPr lang="cs-CZ" sz="1200" b="0" i="0" kern="1200" dirty="0" err="1" smtClean="0">
                <a:solidFill>
                  <a:schemeClr val="tx1"/>
                </a:solidFill>
                <a:effectLst/>
                <a:latin typeface="+mn-lt"/>
                <a:ea typeface="+mn-ea"/>
                <a:cs typeface="+mn-cs"/>
              </a:rPr>
              <a:t>Aquaster</a:t>
            </a:r>
            <a:r>
              <a:rPr lang="cs-CZ" sz="1200" b="0" i="0" kern="1200" dirty="0" smtClean="0">
                <a:solidFill>
                  <a:schemeClr val="tx1"/>
                </a:solidFill>
                <a:effectLst/>
                <a:latin typeface="+mn-lt"/>
                <a:ea typeface="+mn-ea"/>
                <a:cs typeface="+mn-cs"/>
              </a:rPr>
              <a:t>. Svou vlhkou přirozeností je principem </a:t>
            </a:r>
            <a:r>
              <a:rPr lang="cs-CZ" sz="1200" b="0" i="0" u="none" strike="noStrike" kern="1200" dirty="0" smtClean="0">
                <a:solidFill>
                  <a:schemeClr val="tx1"/>
                </a:solidFill>
                <a:effectLst/>
                <a:latin typeface="+mn-lt"/>
                <a:ea typeface="+mn-ea"/>
                <a:cs typeface="+mn-cs"/>
                <a:hlinkClick r:id="rId173" tooltip="Duše"/>
              </a:rPr>
              <a:t>duše</a:t>
            </a:r>
            <a:r>
              <a:rPr lang="cs-CZ" sz="1200" b="0" i="0" kern="1200" dirty="0" smtClean="0">
                <a:solidFill>
                  <a:schemeClr val="tx1"/>
                </a:solidFill>
                <a:effectLst/>
                <a:latin typeface="+mn-lt"/>
                <a:ea typeface="+mn-ea"/>
                <a:cs typeface="+mn-cs"/>
              </a:rPr>
              <a:t> látkové povahy tak, že uvádí věci do pohybu. Tvůrčí formující sílu, která uvádí do života individuální </a:t>
            </a:r>
            <a:r>
              <a:rPr lang="cs-CZ" sz="1200" b="0" i="0" u="none" strike="noStrike" kern="1200" dirty="0" smtClean="0">
                <a:solidFill>
                  <a:schemeClr val="tx1"/>
                </a:solidFill>
                <a:effectLst/>
                <a:latin typeface="+mn-lt"/>
                <a:ea typeface="+mn-ea"/>
                <a:cs typeface="+mn-cs"/>
                <a:hlinkClick r:id="rId174" tooltip="Stvoření"/>
              </a:rPr>
              <a:t>stvoření</a:t>
            </a:r>
            <a:r>
              <a:rPr lang="cs-CZ" sz="1200" b="0" i="0" kern="1200" dirty="0" smtClean="0">
                <a:solidFill>
                  <a:schemeClr val="tx1"/>
                </a:solidFill>
                <a:effectLst/>
                <a:latin typeface="+mn-lt"/>
                <a:ea typeface="+mn-ea"/>
                <a:cs typeface="+mn-cs"/>
              </a:rPr>
              <a:t> označuje </a:t>
            </a:r>
            <a:r>
              <a:rPr lang="cs-CZ" sz="1200" b="0" i="0" kern="1200" dirty="0" err="1" smtClean="0">
                <a:solidFill>
                  <a:schemeClr val="tx1"/>
                </a:solidFill>
                <a:effectLst/>
                <a:latin typeface="+mn-lt"/>
                <a:ea typeface="+mn-ea"/>
                <a:cs typeface="+mn-cs"/>
              </a:rPr>
              <a:t>Paracelsus</a:t>
            </a:r>
            <a:r>
              <a:rPr lang="cs-CZ" sz="1200" b="0" i="0" kern="1200" dirty="0" smtClean="0">
                <a:solidFill>
                  <a:schemeClr val="tx1"/>
                </a:solidFill>
                <a:effectLst/>
                <a:latin typeface="+mn-lt"/>
                <a:ea typeface="+mn-ea"/>
                <a:cs typeface="+mn-cs"/>
              </a:rPr>
              <a:t> jménem Ares. V krvi jako sídle duše bytuje </a:t>
            </a:r>
            <a:r>
              <a:rPr lang="cs-CZ" sz="1200" b="0" i="0" u="none" strike="noStrike" kern="1200" dirty="0" smtClean="0">
                <a:solidFill>
                  <a:schemeClr val="tx1"/>
                </a:solidFill>
                <a:effectLst/>
                <a:latin typeface="+mn-lt"/>
                <a:ea typeface="+mn-ea"/>
                <a:cs typeface="+mn-cs"/>
                <a:hlinkClick r:id="rId175" tooltip="Meluzína"/>
              </a:rPr>
              <a:t>meluzína</a:t>
            </a:r>
            <a:r>
              <a:rPr lang="cs-CZ" sz="1200" b="0" i="0" kern="1200" dirty="0" smtClean="0">
                <a:solidFill>
                  <a:schemeClr val="tx1"/>
                </a:solidFill>
                <a:effectLst/>
                <a:latin typeface="+mn-lt"/>
                <a:ea typeface="+mn-ea"/>
                <a:cs typeface="+mn-cs"/>
              </a:rPr>
              <a:t>. Kouzelná bytost pocházející z lidového folklóru byla původně vodní bytostí a její varianta v pozdní renesanci označovala ducha </a:t>
            </a:r>
            <a:r>
              <a:rPr lang="cs-CZ" sz="1200" b="0" i="0" kern="1200" dirty="0" err="1" smtClean="0">
                <a:solidFill>
                  <a:schemeClr val="tx1"/>
                </a:solidFill>
                <a:effectLst/>
                <a:latin typeface="+mn-lt"/>
                <a:ea typeface="+mn-ea"/>
                <a:cs typeface="+mn-cs"/>
              </a:rPr>
              <a:t>Merkuria</a:t>
            </a:r>
            <a:r>
              <a:rPr lang="cs-CZ" sz="1200" b="0" i="0" kern="1200" dirty="0" smtClean="0">
                <a:solidFill>
                  <a:schemeClr val="tx1"/>
                </a:solidFill>
                <a:effectLst/>
                <a:latin typeface="+mn-lt"/>
                <a:ea typeface="+mn-ea"/>
                <a:cs typeface="+mn-cs"/>
              </a:rPr>
              <a:t> (rtuti), klíčový fenomén pro poznávání podstaty života. Vysvobození této bytosti znázorňované jako hadí panna nazývali alchymisté </a:t>
            </a:r>
            <a:r>
              <a:rPr lang="cs-CZ" sz="1200" b="0" i="0" u="none" strike="noStrike" kern="1200" dirty="0" smtClean="0">
                <a:solidFill>
                  <a:schemeClr val="tx1"/>
                </a:solidFill>
                <a:effectLst/>
                <a:latin typeface="+mn-lt"/>
                <a:ea typeface="+mn-ea"/>
                <a:cs typeface="+mn-cs"/>
                <a:hlinkClick r:id="rId176" tooltip="Nanebevzetí"/>
              </a:rPr>
              <a:t>nanebevzetím</a:t>
            </a:r>
            <a:r>
              <a:rPr lang="cs-CZ" sz="1200" b="0" i="0" kern="1200" dirty="0" smtClean="0">
                <a:solidFill>
                  <a:schemeClr val="tx1"/>
                </a:solidFill>
                <a:effectLst/>
                <a:latin typeface="+mn-lt"/>
                <a:ea typeface="+mn-ea"/>
                <a:cs typeface="+mn-cs"/>
              </a:rPr>
              <a:t> a korunováním </a:t>
            </a:r>
            <a:r>
              <a:rPr lang="cs-CZ" sz="1200" b="0" i="0" u="none" strike="noStrike" kern="1200" dirty="0" smtClean="0">
                <a:solidFill>
                  <a:schemeClr val="tx1"/>
                </a:solidFill>
                <a:effectLst/>
                <a:latin typeface="+mn-lt"/>
                <a:ea typeface="+mn-ea"/>
                <a:cs typeface="+mn-cs"/>
                <a:hlinkClick r:id="rId177" tooltip="Maria (matka Ježíšova)"/>
              </a:rPr>
              <a:t>Panny Marie</a:t>
            </a:r>
            <a:r>
              <a:rPr lang="cs-CZ" sz="1200" b="0" i="0" kern="1200" dirty="0" smtClean="0">
                <a:solidFill>
                  <a:schemeClr val="tx1"/>
                </a:solidFill>
                <a:effectLst/>
                <a:latin typeface="+mn-lt"/>
                <a:ea typeface="+mn-ea"/>
                <a:cs typeface="+mn-cs"/>
              </a:rPr>
              <a:t> jako výsledek touhy vodní víly po oduševnění a spáse. Jménem </a:t>
            </a:r>
            <a:r>
              <a:rPr lang="cs-CZ" sz="1200" b="0" i="0" kern="1200" dirty="0" err="1" smtClean="0">
                <a:solidFill>
                  <a:schemeClr val="tx1"/>
                </a:solidFill>
                <a:effectLst/>
                <a:latin typeface="+mn-lt"/>
                <a:ea typeface="+mn-ea"/>
                <a:cs typeface="+mn-cs"/>
              </a:rPr>
              <a:t>Filius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regius</a:t>
            </a:r>
            <a:r>
              <a:rPr lang="cs-CZ" sz="1200" b="0" i="0" kern="1200" dirty="0" smtClean="0">
                <a:solidFill>
                  <a:schemeClr val="tx1"/>
                </a:solidFill>
                <a:effectLst/>
                <a:latin typeface="+mn-lt"/>
                <a:ea typeface="+mn-ea"/>
                <a:cs typeface="+mn-cs"/>
              </a:rPr>
              <a:t> označuje královského syna zajatého v mořské hlubině. Není však v materii uvězněn nějakým hříšným pádem, jak fenomén pojímá křesťanská </a:t>
            </a:r>
            <a:r>
              <a:rPr lang="cs-CZ" sz="1200" b="0" i="0" u="none" strike="noStrike" kern="1200" dirty="0" smtClean="0">
                <a:solidFill>
                  <a:schemeClr val="tx1"/>
                </a:solidFill>
                <a:effectLst/>
                <a:latin typeface="+mn-lt"/>
                <a:ea typeface="+mn-ea"/>
                <a:cs typeface="+mn-cs"/>
                <a:hlinkClick r:id="rId178" tooltip="Patristika"/>
              </a:rPr>
              <a:t>patristická</a:t>
            </a:r>
            <a:r>
              <a:rPr lang="cs-CZ" sz="1200" b="0" i="0" kern="1200" dirty="0" smtClean="0">
                <a:solidFill>
                  <a:schemeClr val="tx1"/>
                </a:solidFill>
                <a:effectLst/>
                <a:latin typeface="+mn-lt"/>
                <a:ea typeface="+mn-ea"/>
                <a:cs typeface="+mn-cs"/>
              </a:rPr>
              <a:t> tradice, ale je králem, který si žádá vysvobození, aby byl korunován diadémem (</a:t>
            </a:r>
            <a:r>
              <a:rPr lang="cs-CZ" sz="1200" b="0" i="0" kern="1200" dirty="0" err="1" smtClean="0">
                <a:solidFill>
                  <a:schemeClr val="tx1"/>
                </a:solidFill>
                <a:effectLst/>
                <a:latin typeface="+mn-lt"/>
                <a:ea typeface="+mn-ea"/>
                <a:cs typeface="+mn-cs"/>
              </a:rPr>
              <a:t>rex</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coronatus</a:t>
            </a:r>
            <a:r>
              <a:rPr lang="cs-CZ" sz="1200" b="0" i="0" kern="1200" dirty="0" smtClean="0">
                <a:solidFill>
                  <a:schemeClr val="tx1"/>
                </a:solidFill>
                <a:effectLst/>
                <a:latin typeface="+mn-lt"/>
                <a:ea typeface="+mn-ea"/>
                <a:cs typeface="+mn-cs"/>
              </a:rPr>
              <a:t>). </a:t>
            </a:r>
            <a:r>
              <a:rPr lang="cs-CZ" sz="1200" b="0" i="0" u="none" strike="noStrike" kern="1200" dirty="0" err="1" smtClean="0">
                <a:solidFill>
                  <a:schemeClr val="tx1"/>
                </a:solidFill>
                <a:effectLst/>
                <a:latin typeface="+mn-lt"/>
                <a:ea typeface="+mn-ea"/>
                <a:cs typeface="+mn-cs"/>
                <a:hlinkClick r:id="rId179" tooltip="Carl Gustav Jung"/>
              </a:rPr>
              <a:t>C.G.Jung</a:t>
            </a:r>
            <a:r>
              <a:rPr lang="cs-CZ" sz="1200" b="0" i="0" kern="1200" dirty="0" smtClean="0">
                <a:solidFill>
                  <a:schemeClr val="tx1"/>
                </a:solidFill>
                <a:effectLst/>
                <a:latin typeface="+mn-lt"/>
                <a:ea typeface="+mn-ea"/>
                <a:cs typeface="+mn-cs"/>
              </a:rPr>
              <a:t> spatřuje v arkánech </a:t>
            </a:r>
            <a:r>
              <a:rPr lang="cs-CZ" sz="1200" b="0" i="0" u="none" strike="noStrike" kern="1200" dirty="0" smtClean="0">
                <a:solidFill>
                  <a:schemeClr val="tx1"/>
                </a:solidFill>
                <a:effectLst/>
                <a:latin typeface="+mn-lt"/>
                <a:ea typeface="+mn-ea"/>
                <a:cs typeface="+mn-cs"/>
                <a:hlinkClick r:id="rId180" tooltip="Archetyp"/>
              </a:rPr>
              <a:t>archetypálně</a:t>
            </a:r>
            <a:r>
              <a:rPr lang="cs-CZ" sz="1200" b="0" i="0" kern="1200" dirty="0" smtClean="0">
                <a:solidFill>
                  <a:schemeClr val="tx1"/>
                </a:solidFill>
                <a:effectLst/>
                <a:latin typeface="+mn-lt"/>
                <a:ea typeface="+mn-ea"/>
                <a:cs typeface="+mn-cs"/>
              </a:rPr>
              <a:t> popsaný psychický proces </a:t>
            </a:r>
            <a:r>
              <a:rPr lang="cs-CZ" sz="1200" b="0" i="0" u="none" strike="noStrike" kern="1200" dirty="0" smtClean="0">
                <a:solidFill>
                  <a:schemeClr val="tx1"/>
                </a:solidFill>
                <a:effectLst/>
                <a:latin typeface="+mn-lt"/>
                <a:ea typeface="+mn-ea"/>
                <a:cs typeface="+mn-cs"/>
                <a:hlinkClick r:id="rId181" tooltip="Individuace"/>
              </a:rPr>
              <a:t>individuace</a:t>
            </a:r>
            <a:r>
              <a:rPr lang="cs-CZ" sz="1200" b="0" i="0" kern="1200" dirty="0" smtClean="0">
                <a:solidFill>
                  <a:schemeClr val="tx1"/>
                </a:solidFill>
                <a:effectLst/>
                <a:latin typeface="+mn-lt"/>
                <a:ea typeface="+mn-ea"/>
                <a:cs typeface="+mn-cs"/>
              </a:rPr>
              <a:t>.</a:t>
            </a:r>
          </a:p>
          <a:p>
            <a:r>
              <a:rPr lang="cs-CZ" sz="1200" b="0" i="0" kern="1200" dirty="0" smtClean="0">
                <a:solidFill>
                  <a:schemeClr val="tx1"/>
                </a:solidFill>
                <a:effectLst/>
                <a:latin typeface="+mn-lt"/>
                <a:ea typeface="+mn-ea"/>
                <a:cs typeface="+mn-cs"/>
              </a:rPr>
              <a:t>Pro </a:t>
            </a:r>
            <a:r>
              <a:rPr lang="cs-CZ" sz="1200" b="0" i="0" kern="1200" dirty="0" err="1" smtClean="0">
                <a:solidFill>
                  <a:schemeClr val="tx1"/>
                </a:solidFill>
                <a:effectLst/>
                <a:latin typeface="+mn-lt"/>
                <a:ea typeface="+mn-ea"/>
                <a:cs typeface="+mn-cs"/>
              </a:rPr>
              <a:t>Paracelsa</a:t>
            </a:r>
            <a:r>
              <a:rPr lang="cs-CZ" sz="1200" b="0" i="0" kern="1200" dirty="0" smtClean="0">
                <a:solidFill>
                  <a:schemeClr val="tx1"/>
                </a:solidFill>
                <a:effectLst/>
                <a:latin typeface="+mn-lt"/>
                <a:ea typeface="+mn-ea"/>
                <a:cs typeface="+mn-cs"/>
              </a:rPr>
              <a:t> měly všechny arkány konkrétní význam v léčebném procesu. Jako součásti alchymické procedury měly za cíl proměnu, uvolnění většího člověka, a na tomto principu koncipuje </a:t>
            </a:r>
            <a:r>
              <a:rPr lang="cs-CZ" sz="1200" b="0" i="0" u="none" strike="noStrike" kern="1200" dirty="0" err="1" smtClean="0">
                <a:solidFill>
                  <a:schemeClr val="tx1"/>
                </a:solidFill>
                <a:effectLst/>
                <a:latin typeface="+mn-lt"/>
                <a:ea typeface="+mn-ea"/>
                <a:cs typeface="+mn-cs"/>
                <a:hlinkClick r:id="rId182" tooltip="Panacea"/>
              </a:rPr>
              <a:t>panaceu</a:t>
            </a:r>
            <a:r>
              <a:rPr lang="cs-CZ" sz="1200" b="0" i="0" kern="1200" dirty="0" smtClean="0">
                <a:solidFill>
                  <a:schemeClr val="tx1"/>
                </a:solidFill>
                <a:effectLst/>
                <a:latin typeface="+mn-lt"/>
                <a:ea typeface="+mn-ea"/>
                <a:cs typeface="+mn-cs"/>
              </a:rPr>
              <a:t> (všelék). Pojem proměny </a:t>
            </a:r>
            <a:r>
              <a:rPr lang="cs-CZ" sz="1200" b="0" i="0" kern="1200" dirty="0" err="1" smtClean="0">
                <a:solidFill>
                  <a:schemeClr val="tx1"/>
                </a:solidFill>
                <a:effectLst/>
                <a:latin typeface="+mn-lt"/>
                <a:ea typeface="+mn-ea"/>
                <a:cs typeface="+mn-cs"/>
              </a:rPr>
              <a:t>iliasteru</a:t>
            </a:r>
            <a:r>
              <a:rPr lang="cs-CZ" sz="1200" b="0" i="0" kern="1200" dirty="0" smtClean="0">
                <a:solidFill>
                  <a:schemeClr val="tx1"/>
                </a:solidFill>
                <a:effectLst/>
                <a:latin typeface="+mn-lt"/>
                <a:ea typeface="+mn-ea"/>
                <a:cs typeface="+mn-cs"/>
              </a:rPr>
              <a:t> například souvisí s detoxikací organismu.</a:t>
            </a:r>
          </a:p>
          <a:p>
            <a:r>
              <a:rPr lang="cs-CZ" sz="1200" b="1" i="0" kern="1200" dirty="0" smtClean="0">
                <a:solidFill>
                  <a:schemeClr val="tx1"/>
                </a:solidFill>
                <a:effectLst/>
                <a:latin typeface="+mn-lt"/>
                <a:ea typeface="+mn-ea"/>
                <a:cs typeface="+mn-cs"/>
              </a:rPr>
              <a:t>Alchymie</a:t>
            </a:r>
            <a:r>
              <a:rPr lang="cs-CZ" sz="1200" b="0" i="0" kern="1200" dirty="0" smtClean="0">
                <a:solidFill>
                  <a:schemeClr val="tx1"/>
                </a:solidFill>
                <a:effectLst/>
                <a:latin typeface="+mn-lt"/>
                <a:ea typeface="+mn-ea"/>
                <a:cs typeface="+mn-cs"/>
              </a:rPr>
              <a:t>[</a:t>
            </a:r>
            <a:r>
              <a:rPr lang="cs-CZ" sz="1200" b="0" i="0" u="none" strike="noStrike" kern="1200" dirty="0" smtClean="0">
                <a:solidFill>
                  <a:schemeClr val="tx1"/>
                </a:solidFill>
                <a:effectLst/>
                <a:latin typeface="+mn-lt"/>
                <a:ea typeface="+mn-ea"/>
                <a:cs typeface="+mn-cs"/>
                <a:hlinkClick r:id="rId183" tooltip="Editace sekce: Alchymie"/>
              </a:rPr>
              <a:t>editovat</a:t>
            </a:r>
            <a:r>
              <a:rPr lang="cs-CZ" sz="1200" b="0" i="0" kern="1200" dirty="0" smtClean="0">
                <a:solidFill>
                  <a:schemeClr val="tx1"/>
                </a:solidFill>
                <a:effectLst/>
                <a:latin typeface="+mn-lt"/>
                <a:ea typeface="+mn-ea"/>
                <a:cs typeface="+mn-cs"/>
              </a:rPr>
              <a:t> | </a:t>
            </a:r>
            <a:r>
              <a:rPr lang="cs-CZ" sz="1200" b="0" i="0" u="none" strike="noStrike" kern="1200" dirty="0" smtClean="0">
                <a:solidFill>
                  <a:schemeClr val="tx1"/>
                </a:solidFill>
                <a:effectLst/>
                <a:latin typeface="+mn-lt"/>
                <a:ea typeface="+mn-ea"/>
                <a:cs typeface="+mn-cs"/>
                <a:hlinkClick r:id="rId184" tooltip="Editace sekce: Alchymie"/>
              </a:rPr>
              <a:t>editovat zdroj</a:t>
            </a:r>
            <a:r>
              <a:rPr lang="cs-CZ" sz="1200" b="0" i="0" kern="1200" dirty="0" smtClean="0">
                <a:solidFill>
                  <a:schemeClr val="tx1"/>
                </a:solidFill>
                <a:effectLst/>
                <a:latin typeface="+mn-lt"/>
                <a:ea typeface="+mn-ea"/>
                <a:cs typeface="+mn-cs"/>
              </a:rPr>
              <a:t>]</a:t>
            </a:r>
            <a:endParaRPr lang="cs-CZ" sz="1200" b="1" i="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Zatímco </a:t>
            </a:r>
            <a:r>
              <a:rPr lang="cs-CZ" sz="1200" b="0" i="0" kern="1200" dirty="0" err="1" smtClean="0">
                <a:solidFill>
                  <a:schemeClr val="tx1"/>
                </a:solidFill>
                <a:effectLst/>
                <a:latin typeface="+mn-lt"/>
                <a:ea typeface="+mn-ea"/>
                <a:cs typeface="+mn-cs"/>
              </a:rPr>
              <a:t>Paracelsus</a:t>
            </a:r>
            <a:r>
              <a:rPr lang="cs-CZ" sz="1200" b="0" i="0" kern="1200" dirty="0" smtClean="0">
                <a:solidFill>
                  <a:schemeClr val="tx1"/>
                </a:solidFill>
                <a:effectLst/>
                <a:latin typeface="+mn-lt"/>
                <a:ea typeface="+mn-ea"/>
                <a:cs typeface="+mn-cs"/>
              </a:rPr>
              <a:t> odmítal některé antické autority jako byli </a:t>
            </a:r>
            <a:r>
              <a:rPr lang="cs-CZ" sz="1200" b="0" i="0" u="none" strike="noStrike" kern="1200" dirty="0" err="1" smtClean="0">
                <a:solidFill>
                  <a:schemeClr val="tx1"/>
                </a:solidFill>
                <a:effectLst/>
                <a:latin typeface="+mn-lt"/>
                <a:ea typeface="+mn-ea"/>
                <a:cs typeface="+mn-cs"/>
                <a:hlinkClick r:id="rId185" tooltip="Rhazes"/>
              </a:rPr>
              <a:t>Rhazes</a:t>
            </a:r>
            <a:r>
              <a:rPr lang="cs-CZ" sz="1200" b="0" i="0" kern="1200" dirty="0" smtClean="0">
                <a:solidFill>
                  <a:schemeClr val="tx1"/>
                </a:solidFill>
                <a:effectLst/>
                <a:latin typeface="+mn-lt"/>
                <a:ea typeface="+mn-ea"/>
                <a:cs typeface="+mn-cs"/>
              </a:rPr>
              <a:t>, </a:t>
            </a:r>
            <a:r>
              <a:rPr lang="cs-CZ" sz="1200" b="0" i="0" u="none" strike="noStrike" kern="1200" dirty="0" err="1" smtClean="0">
                <a:solidFill>
                  <a:schemeClr val="tx1"/>
                </a:solidFill>
                <a:effectLst/>
                <a:latin typeface="+mn-lt"/>
                <a:ea typeface="+mn-ea"/>
                <a:cs typeface="+mn-cs"/>
                <a:hlinkClick r:id="rId42" tooltip="Avicenna"/>
              </a:rPr>
              <a:t>Avicenna</a:t>
            </a:r>
            <a:r>
              <a:rPr lang="cs-CZ" sz="1200" b="0" i="0" kern="1200" dirty="0" smtClean="0">
                <a:solidFill>
                  <a:schemeClr val="tx1"/>
                </a:solidFill>
                <a:effectLst/>
                <a:latin typeface="+mn-lt"/>
                <a:ea typeface="+mn-ea"/>
                <a:cs typeface="+mn-cs"/>
              </a:rPr>
              <a:t> nebo </a:t>
            </a:r>
            <a:r>
              <a:rPr lang="cs-CZ" sz="1200" b="0" i="0" u="none" strike="noStrike" kern="1200" dirty="0" err="1" smtClean="0">
                <a:solidFill>
                  <a:schemeClr val="tx1"/>
                </a:solidFill>
                <a:effectLst/>
                <a:latin typeface="+mn-lt"/>
                <a:ea typeface="+mn-ea"/>
                <a:cs typeface="+mn-cs"/>
                <a:hlinkClick r:id="rId186" tooltip="Galén"/>
              </a:rPr>
              <a:t>Galén</a:t>
            </a:r>
            <a:r>
              <a:rPr lang="cs-CZ" sz="1200" b="0" i="0" kern="1200" dirty="0" smtClean="0">
                <a:solidFill>
                  <a:schemeClr val="tx1"/>
                </a:solidFill>
                <a:effectLst/>
                <a:latin typeface="+mn-lt"/>
                <a:ea typeface="+mn-ea"/>
                <a:cs typeface="+mn-cs"/>
              </a:rPr>
              <a:t>, jiné alchymistické autority (</a:t>
            </a:r>
            <a:r>
              <a:rPr lang="cs-CZ" sz="1200" b="0" i="0" u="none" strike="noStrike" kern="1200" dirty="0" err="1" smtClean="0">
                <a:solidFill>
                  <a:schemeClr val="tx1"/>
                </a:solidFill>
                <a:effectLst/>
                <a:latin typeface="+mn-lt"/>
                <a:ea typeface="+mn-ea"/>
                <a:cs typeface="+mn-cs"/>
                <a:hlinkClick r:id="rId187" tooltip="Morienus (stránka neexistuje)"/>
              </a:rPr>
              <a:t>Morienus</a:t>
            </a:r>
            <a:r>
              <a:rPr lang="cs-CZ" sz="1200" b="0" i="0" kern="1200" dirty="0" smtClean="0">
                <a:solidFill>
                  <a:schemeClr val="tx1"/>
                </a:solidFill>
                <a:effectLst/>
                <a:latin typeface="+mn-lt"/>
                <a:ea typeface="+mn-ea"/>
                <a:cs typeface="+mn-cs"/>
              </a:rPr>
              <a:t>, </a:t>
            </a:r>
            <a:r>
              <a:rPr lang="cs-CZ" sz="1200" b="0" i="0" u="none" strike="noStrike" kern="1200" dirty="0" err="1" smtClean="0">
                <a:solidFill>
                  <a:schemeClr val="tx1"/>
                </a:solidFill>
                <a:effectLst/>
                <a:latin typeface="+mn-lt"/>
                <a:ea typeface="+mn-ea"/>
                <a:cs typeface="+mn-cs"/>
                <a:hlinkClick r:id="rId188" tooltip="Hermes Trismegistos"/>
              </a:rPr>
              <a:t>Hermés</a:t>
            </a:r>
            <a:r>
              <a:rPr lang="cs-CZ" sz="1200" b="0" i="0" kern="1200" dirty="0" smtClean="0">
                <a:solidFill>
                  <a:schemeClr val="tx1"/>
                </a:solidFill>
                <a:effectLst/>
                <a:latin typeface="+mn-lt"/>
                <a:ea typeface="+mn-ea"/>
                <a:cs typeface="+mn-cs"/>
              </a:rPr>
              <a:t>, </a:t>
            </a:r>
            <a:r>
              <a:rPr lang="cs-CZ" sz="1200" b="0" i="0" u="none" strike="noStrike" kern="1200" dirty="0" err="1" smtClean="0">
                <a:solidFill>
                  <a:schemeClr val="tx1"/>
                </a:solidFill>
                <a:effectLst/>
                <a:latin typeface="+mn-lt"/>
                <a:ea typeface="+mn-ea"/>
                <a:cs typeface="+mn-cs"/>
                <a:hlinkClick r:id="rId189" tooltip="Archeláos (stránka neexistuje)"/>
              </a:rPr>
              <a:t>Archeláos</a:t>
            </a:r>
            <a:r>
              <a:rPr lang="cs-CZ" sz="1200" b="0" i="0" kern="1200" dirty="0" smtClean="0">
                <a:solidFill>
                  <a:schemeClr val="tx1"/>
                </a:solidFill>
                <a:effectLst/>
                <a:latin typeface="+mn-lt"/>
                <a:ea typeface="+mn-ea"/>
                <a:cs typeface="+mn-cs"/>
              </a:rPr>
              <a:t>) upřednostňoval. Odmítal též magické koncepty a teorie </a:t>
            </a:r>
            <a:r>
              <a:rPr lang="cs-CZ" sz="1200" b="0" i="0" u="none" strike="noStrike" kern="1200" dirty="0" err="1" smtClean="0">
                <a:solidFill>
                  <a:schemeClr val="tx1"/>
                </a:solidFill>
                <a:effectLst/>
                <a:latin typeface="+mn-lt"/>
                <a:ea typeface="+mn-ea"/>
                <a:cs typeface="+mn-cs"/>
                <a:hlinkClick r:id="rId190" tooltip="Heinrich Cornelius Agrippa von Nettesheim"/>
              </a:rPr>
              <a:t>Agrippy</a:t>
            </a:r>
            <a:r>
              <a:rPr lang="cs-CZ" sz="1200" b="0" i="0" u="none" strike="noStrike" kern="1200" dirty="0" smtClean="0">
                <a:solidFill>
                  <a:schemeClr val="tx1"/>
                </a:solidFill>
                <a:effectLst/>
                <a:latin typeface="+mn-lt"/>
                <a:ea typeface="+mn-ea"/>
                <a:cs typeface="+mn-cs"/>
                <a:hlinkClick r:id="rId190" tooltip="Heinrich Cornelius Agrippa von Nettesheim"/>
              </a:rPr>
              <a:t> z </a:t>
            </a:r>
            <a:r>
              <a:rPr lang="cs-CZ" sz="1200" b="0" i="0" u="none" strike="noStrike" kern="1200" dirty="0" err="1" smtClean="0">
                <a:solidFill>
                  <a:schemeClr val="tx1"/>
                </a:solidFill>
                <a:effectLst/>
                <a:latin typeface="+mn-lt"/>
                <a:ea typeface="+mn-ea"/>
                <a:cs typeface="+mn-cs"/>
                <a:hlinkClick r:id="rId190" tooltip="Heinrich Cornelius Agrippa von Nettesheim"/>
              </a:rPr>
              <a:t>Nettesheimu</a:t>
            </a:r>
            <a:r>
              <a:rPr lang="cs-CZ" sz="1200" b="0" i="0" kern="1200" dirty="0" smtClean="0">
                <a:solidFill>
                  <a:schemeClr val="tx1"/>
                </a:solidFill>
                <a:effectLst/>
                <a:latin typeface="+mn-lt"/>
                <a:ea typeface="+mn-ea"/>
                <a:cs typeface="+mn-cs"/>
              </a:rPr>
              <a:t> a </a:t>
            </a:r>
            <a:r>
              <a:rPr lang="cs-CZ" sz="1200" b="0" i="0" u="none" strike="noStrike" kern="1200" dirty="0" smtClean="0">
                <a:solidFill>
                  <a:schemeClr val="tx1"/>
                </a:solidFill>
                <a:effectLst/>
                <a:latin typeface="+mn-lt"/>
                <a:ea typeface="+mn-ea"/>
                <a:cs typeface="+mn-cs"/>
                <a:hlinkClick r:id="rId191" tooltip="Nicolas Flamel"/>
              </a:rPr>
              <a:t>Nicolase </a:t>
            </a:r>
            <a:r>
              <a:rPr lang="cs-CZ" sz="1200" b="0" i="0" u="none" strike="noStrike" kern="1200" dirty="0" err="1" smtClean="0">
                <a:solidFill>
                  <a:schemeClr val="tx1"/>
                </a:solidFill>
                <a:effectLst/>
                <a:latin typeface="+mn-lt"/>
                <a:ea typeface="+mn-ea"/>
                <a:cs typeface="+mn-cs"/>
                <a:hlinkClick r:id="rId191" tooltip="Nicolas Flamel"/>
              </a:rPr>
              <a:t>Flamela</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75" tooltip="Alchymie"/>
              </a:rPr>
              <a:t>Alchymie</a:t>
            </a:r>
            <a:r>
              <a:rPr lang="cs-CZ" sz="1200" b="0" i="0" kern="1200" dirty="0" smtClean="0">
                <a:solidFill>
                  <a:schemeClr val="tx1"/>
                </a:solidFill>
                <a:effectLst/>
                <a:latin typeface="+mn-lt"/>
                <a:ea typeface="+mn-ea"/>
                <a:cs typeface="+mn-cs"/>
              </a:rPr>
              <a:t> pro něj znamenala především hledání léků, oddělování nečistých látek od čistých a nalézání užitečných vlastností látek. Svůj postoj k dobovým trendům vyjádřil takto: </a:t>
            </a:r>
            <a:r>
              <a:rPr lang="cs-CZ" sz="1200" b="0" i="1" kern="1200" dirty="0" smtClean="0">
                <a:solidFill>
                  <a:schemeClr val="tx1"/>
                </a:solidFill>
                <a:effectLst/>
                <a:latin typeface="+mn-lt"/>
                <a:ea typeface="+mn-ea"/>
                <a:cs typeface="+mn-cs"/>
              </a:rPr>
              <a:t>„Mnozí si myslí, že alchymie slouží jen pro výrobu zlata a stříbra. Pro mě to není cílem, její ctnost a síla spočívá v lékařství.“</a:t>
            </a:r>
            <a:r>
              <a:rPr lang="cs-CZ" sz="1200" b="0" i="0" kern="1200" dirty="0" smtClean="0">
                <a:solidFill>
                  <a:schemeClr val="tx1"/>
                </a:solidFill>
                <a:effectLst/>
                <a:latin typeface="+mn-lt"/>
                <a:ea typeface="+mn-ea"/>
                <a:cs typeface="+mn-cs"/>
              </a:rPr>
              <a:t> Hlubší pochopení vyjadřuje v názoru, že prostřednictvím alchymie se i lékař stává zralým.</a:t>
            </a:r>
          </a:p>
          <a:p>
            <a:r>
              <a:rPr lang="cs-CZ" sz="1200" b="0" i="0" kern="1200" dirty="0" smtClean="0">
                <a:solidFill>
                  <a:schemeClr val="tx1"/>
                </a:solidFill>
                <a:effectLst/>
                <a:latin typeface="+mn-lt"/>
                <a:ea typeface="+mn-ea"/>
                <a:cs typeface="+mn-cs"/>
              </a:rPr>
              <a:t>Svou léčbou syfilidy se výrazně dotkl oblasti, kterou se dnes zabývá </a:t>
            </a:r>
            <a:r>
              <a:rPr lang="cs-CZ" sz="1200" b="0" i="0" u="none" strike="noStrike" kern="1200" dirty="0" smtClean="0">
                <a:solidFill>
                  <a:schemeClr val="tx1"/>
                </a:solidFill>
                <a:effectLst/>
                <a:latin typeface="+mn-lt"/>
                <a:ea typeface="+mn-ea"/>
                <a:cs typeface="+mn-cs"/>
                <a:hlinkClick r:id="rId192" tooltip="Toxikologie"/>
              </a:rPr>
              <a:t>toxikologie</a:t>
            </a:r>
            <a:r>
              <a:rPr lang="cs-CZ" sz="1200" b="0" i="0" kern="1200" dirty="0" smtClean="0">
                <a:solidFill>
                  <a:schemeClr val="tx1"/>
                </a:solidFill>
                <a:effectLst/>
                <a:latin typeface="+mn-lt"/>
                <a:ea typeface="+mn-ea"/>
                <a:cs typeface="+mn-cs"/>
              </a:rPr>
              <a:t>. Popsal příznaky různých nemocí, které se snažil léčit pomocí minerálů např. </a:t>
            </a:r>
            <a:r>
              <a:rPr lang="cs-CZ" sz="1200" b="0" i="0" u="none" strike="noStrike" kern="1200" dirty="0" smtClean="0">
                <a:solidFill>
                  <a:schemeClr val="tx1"/>
                </a:solidFill>
                <a:effectLst/>
                <a:latin typeface="+mn-lt"/>
                <a:ea typeface="+mn-ea"/>
                <a:cs typeface="+mn-cs"/>
                <a:hlinkClick r:id="rId193" tooltip="Struma (medicína)"/>
              </a:rPr>
              <a:t>štítnou žlázu</a:t>
            </a:r>
            <a:r>
              <a:rPr lang="cs-CZ" sz="1200" b="0" i="0" kern="1200" dirty="0" smtClean="0">
                <a:solidFill>
                  <a:schemeClr val="tx1"/>
                </a:solidFill>
                <a:effectLst/>
                <a:latin typeface="+mn-lt"/>
                <a:ea typeface="+mn-ea"/>
                <a:cs typeface="+mn-cs"/>
              </a:rPr>
              <a:t>), poukázal na účinnost vnitřně podávané rtuti. Prosazoval, že takzvanou </a:t>
            </a:r>
            <a:r>
              <a:rPr lang="cs-CZ" sz="1200" b="0" i="1" kern="1200" dirty="0" smtClean="0">
                <a:solidFill>
                  <a:schemeClr val="tx1"/>
                </a:solidFill>
                <a:effectLst/>
                <a:latin typeface="+mn-lt"/>
                <a:ea typeface="+mn-ea"/>
                <a:cs typeface="+mn-cs"/>
              </a:rPr>
              <a:t>nemoc horníků</a:t>
            </a:r>
            <a:r>
              <a:rPr lang="cs-CZ" sz="1200" b="0" i="0" kern="1200" dirty="0" smtClean="0">
                <a:solidFill>
                  <a:schemeClr val="tx1"/>
                </a:solidFill>
                <a:effectLst/>
                <a:latin typeface="+mn-lt"/>
                <a:ea typeface="+mn-ea"/>
                <a:cs typeface="+mn-cs"/>
              </a:rPr>
              <a:t> (</a:t>
            </a:r>
            <a:r>
              <a:rPr lang="cs-CZ" sz="1200" b="0" i="0" u="none" strike="noStrike" kern="1200" dirty="0" smtClean="0">
                <a:solidFill>
                  <a:schemeClr val="tx1"/>
                </a:solidFill>
                <a:effectLst/>
                <a:latin typeface="+mn-lt"/>
                <a:ea typeface="+mn-ea"/>
                <a:cs typeface="+mn-cs"/>
                <a:hlinkClick r:id="rId194" tooltip="Silikóza"/>
              </a:rPr>
              <a:t>silikózu</a:t>
            </a:r>
            <a:r>
              <a:rPr lang="cs-CZ" sz="1200" b="0" i="0" kern="1200" dirty="0" smtClean="0">
                <a:solidFill>
                  <a:schemeClr val="tx1"/>
                </a:solidFill>
                <a:effectLst/>
                <a:latin typeface="+mn-lt"/>
                <a:ea typeface="+mn-ea"/>
                <a:cs typeface="+mn-cs"/>
              </a:rPr>
              <a:t>) způsobuje vdechování výparů kovů a není trestem nazlobených duchů hory.</a:t>
            </a:r>
          </a:p>
          <a:p>
            <a:r>
              <a:rPr lang="cs-CZ" sz="1200" b="0" i="0" kern="1200" dirty="0" smtClean="0">
                <a:solidFill>
                  <a:schemeClr val="tx1"/>
                </a:solidFill>
                <a:effectLst/>
                <a:latin typeface="+mn-lt"/>
                <a:ea typeface="+mn-ea"/>
                <a:cs typeface="+mn-cs"/>
              </a:rPr>
              <a:t>Použil označení „</a:t>
            </a:r>
            <a:r>
              <a:rPr lang="cs-CZ" sz="1200" b="0" i="0" u="none" strike="noStrike" kern="1200" dirty="0" smtClean="0">
                <a:solidFill>
                  <a:schemeClr val="tx1"/>
                </a:solidFill>
                <a:effectLst/>
                <a:latin typeface="+mn-lt"/>
                <a:ea typeface="+mn-ea"/>
                <a:cs typeface="+mn-cs"/>
                <a:hlinkClick r:id="rId195" tooltip="Zinek"/>
              </a:rPr>
              <a:t>zinek</a:t>
            </a:r>
            <a:r>
              <a:rPr lang="cs-CZ" sz="1200" b="0" i="0" kern="1200" dirty="0" smtClean="0">
                <a:solidFill>
                  <a:schemeClr val="tx1"/>
                </a:solidFill>
                <a:effectLst/>
                <a:latin typeface="+mn-lt"/>
                <a:ea typeface="+mn-ea"/>
                <a:cs typeface="+mn-cs"/>
              </a:rPr>
              <a:t>“ pro prvek okolo roku </a:t>
            </a:r>
            <a:r>
              <a:rPr lang="cs-CZ" sz="1200" b="0" i="0" u="none" strike="noStrike" kern="1200" dirty="0" smtClean="0">
                <a:solidFill>
                  <a:schemeClr val="tx1"/>
                </a:solidFill>
                <a:effectLst/>
                <a:latin typeface="+mn-lt"/>
                <a:ea typeface="+mn-ea"/>
                <a:cs typeface="+mn-cs"/>
                <a:hlinkClick r:id="rId196" tooltip="1526"/>
              </a:rPr>
              <a:t>1526</a:t>
            </a:r>
            <a:r>
              <a:rPr lang="cs-CZ" sz="1200" b="0" i="0" kern="1200" dirty="0" smtClean="0">
                <a:solidFill>
                  <a:schemeClr val="tx1"/>
                </a:solidFill>
                <a:effectLst/>
                <a:latin typeface="+mn-lt"/>
                <a:ea typeface="+mn-ea"/>
                <a:cs typeface="+mn-cs"/>
              </a:rPr>
              <a:t>. Jméno založil na německém slově </a:t>
            </a:r>
            <a:r>
              <a:rPr lang="cs-CZ" sz="1200" b="0" i="0" kern="1200" dirty="0" err="1" smtClean="0">
                <a:solidFill>
                  <a:schemeClr val="tx1"/>
                </a:solidFill>
                <a:effectLst/>
                <a:latin typeface="+mn-lt"/>
                <a:ea typeface="+mn-ea"/>
                <a:cs typeface="+mn-cs"/>
              </a:rPr>
              <a:t>zinke</a:t>
            </a:r>
            <a:r>
              <a:rPr lang="cs-CZ" sz="1200" b="0" i="0" kern="1200" dirty="0" smtClean="0">
                <a:solidFill>
                  <a:schemeClr val="tx1"/>
                </a:solidFill>
                <a:effectLst/>
                <a:latin typeface="+mn-lt"/>
                <a:ea typeface="+mn-ea"/>
                <a:cs typeface="+mn-cs"/>
              </a:rPr>
              <a:t>, což je označení pro tvar krystalů při tavení. Zinková mast uváděná v jeho receptáři měla ošetřovat kůži. Poprvé použil slovo </a:t>
            </a:r>
            <a:r>
              <a:rPr lang="cs-CZ" sz="1200" b="0" i="0" u="none" strike="noStrike" kern="1200" dirty="0" smtClean="0">
                <a:solidFill>
                  <a:schemeClr val="tx1"/>
                </a:solidFill>
                <a:effectLst/>
                <a:latin typeface="+mn-lt"/>
                <a:ea typeface="+mn-ea"/>
                <a:cs typeface="+mn-cs"/>
                <a:hlinkClick r:id="rId197" tooltip="Alkoholický nápoj"/>
              </a:rPr>
              <a:t>alkohol</a:t>
            </a:r>
            <a:r>
              <a:rPr lang="cs-CZ" sz="1200" b="0" i="0" kern="1200" dirty="0" smtClean="0">
                <a:solidFill>
                  <a:schemeClr val="tx1"/>
                </a:solidFill>
                <a:effectLst/>
                <a:latin typeface="+mn-lt"/>
                <a:ea typeface="+mn-ea"/>
                <a:cs typeface="+mn-cs"/>
              </a:rPr>
              <a:t> ve smyslu, v jakém jej používáme dnes. </a:t>
            </a:r>
            <a:r>
              <a:rPr lang="cs-CZ" sz="1200" b="0" i="0" u="none" strike="noStrike" kern="1200" dirty="0" smtClean="0">
                <a:solidFill>
                  <a:schemeClr val="tx1"/>
                </a:solidFill>
                <a:effectLst/>
                <a:latin typeface="+mn-lt"/>
                <a:ea typeface="+mn-ea"/>
                <a:cs typeface="+mn-cs"/>
                <a:hlinkClick r:id="rId198" tooltip="Destilace"/>
              </a:rPr>
              <a:t>Destilaci</a:t>
            </a:r>
            <a:r>
              <a:rPr lang="cs-CZ" sz="1200" b="0" i="0" kern="1200" dirty="0" smtClean="0">
                <a:solidFill>
                  <a:schemeClr val="tx1"/>
                </a:solidFill>
                <a:effectLst/>
                <a:latin typeface="+mn-lt"/>
                <a:ea typeface="+mn-ea"/>
                <a:cs typeface="+mn-cs"/>
              </a:rPr>
              <a:t> vína pojmenoval termínem </a:t>
            </a:r>
            <a:r>
              <a:rPr lang="cs-CZ" sz="1200" b="0" i="1" kern="1200" dirty="0" err="1" smtClean="0">
                <a:solidFill>
                  <a:schemeClr val="tx1"/>
                </a:solidFill>
                <a:effectLst/>
                <a:latin typeface="+mn-lt"/>
                <a:ea typeface="+mn-ea"/>
                <a:cs typeface="+mn-cs"/>
              </a:rPr>
              <a:t>alcool</a:t>
            </a:r>
            <a:r>
              <a:rPr lang="cs-CZ" sz="1200" b="0" i="1" kern="1200" dirty="0" smtClean="0">
                <a:solidFill>
                  <a:schemeClr val="tx1"/>
                </a:solidFill>
                <a:effectLst/>
                <a:latin typeface="+mn-lt"/>
                <a:ea typeface="+mn-ea"/>
                <a:cs typeface="+mn-cs"/>
              </a:rPr>
              <a:t> </a:t>
            </a:r>
            <a:r>
              <a:rPr lang="cs-CZ" sz="1200" b="0" i="1" kern="1200" dirty="0" err="1" smtClean="0">
                <a:solidFill>
                  <a:schemeClr val="tx1"/>
                </a:solidFill>
                <a:effectLst/>
                <a:latin typeface="+mn-lt"/>
                <a:ea typeface="+mn-ea"/>
                <a:cs typeface="+mn-cs"/>
              </a:rPr>
              <a:t>vini</a:t>
            </a:r>
            <a:r>
              <a:rPr lang="cs-CZ" sz="1200" b="0" i="0" kern="1200" dirty="0" smtClean="0">
                <a:solidFill>
                  <a:schemeClr val="tx1"/>
                </a:solidFill>
                <a:effectLst/>
                <a:latin typeface="+mn-lt"/>
                <a:ea typeface="+mn-ea"/>
                <a:cs typeface="+mn-cs"/>
              </a:rPr>
              <a:t> jako označení pro konzistenci látky.</a:t>
            </a:r>
          </a:p>
          <a:p>
            <a:r>
              <a:rPr lang="cs-CZ" sz="1200" b="0" i="0" kern="1200" dirty="0" smtClean="0">
                <a:solidFill>
                  <a:schemeClr val="tx1"/>
                </a:solidFill>
                <a:effectLst/>
                <a:latin typeface="+mn-lt"/>
                <a:ea typeface="+mn-ea"/>
                <a:cs typeface="+mn-cs"/>
              </a:rPr>
              <a:t>Získával reakcí železa s kyselinou sírovou plyn, který nazval ,,hořlavý vzduch". Šlo o vodík vznikající podle rovnice: </a:t>
            </a:r>
            <a:r>
              <a:rPr lang="cs-CZ" sz="1200" b="0" i="0" kern="1200" dirty="0" err="1" smtClean="0">
                <a:solidFill>
                  <a:schemeClr val="tx1"/>
                </a:solidFill>
                <a:effectLst/>
                <a:latin typeface="+mn-lt"/>
                <a:ea typeface="+mn-ea"/>
                <a:cs typeface="+mn-cs"/>
              </a:rPr>
              <a:t>Fe</a:t>
            </a:r>
            <a:r>
              <a:rPr lang="cs-CZ" sz="1200" b="0" i="0" kern="1200" dirty="0" smtClean="0">
                <a:solidFill>
                  <a:schemeClr val="tx1"/>
                </a:solidFill>
                <a:effectLst/>
                <a:latin typeface="+mn-lt"/>
                <a:ea typeface="+mn-ea"/>
                <a:cs typeface="+mn-cs"/>
              </a:rPr>
              <a:t> + H</a:t>
            </a:r>
            <a:r>
              <a:rPr lang="cs-CZ" sz="1200" b="0" i="0" kern="1200" baseline="-25000" dirty="0" smtClean="0">
                <a:solidFill>
                  <a:schemeClr val="tx1"/>
                </a:solidFill>
                <a:effectLst/>
                <a:latin typeface="+mn-lt"/>
                <a:ea typeface="+mn-ea"/>
                <a:cs typeface="+mn-cs"/>
              </a:rPr>
              <a:t>2</a:t>
            </a:r>
            <a:r>
              <a:rPr lang="cs-CZ" sz="1200" b="0" i="0" kern="1200" dirty="0" smtClean="0">
                <a:solidFill>
                  <a:schemeClr val="tx1"/>
                </a:solidFill>
                <a:effectLst/>
                <a:latin typeface="+mn-lt"/>
                <a:ea typeface="+mn-ea"/>
                <a:cs typeface="+mn-cs"/>
              </a:rPr>
              <a:t>SO</a:t>
            </a:r>
            <a:r>
              <a:rPr lang="cs-CZ" sz="1200" b="0" i="0" kern="1200" baseline="-25000" dirty="0" smtClean="0">
                <a:solidFill>
                  <a:schemeClr val="tx1"/>
                </a:solidFill>
                <a:effectLst/>
                <a:latin typeface="+mn-lt"/>
                <a:ea typeface="+mn-ea"/>
                <a:cs typeface="+mn-cs"/>
              </a:rPr>
              <a:t>4</a:t>
            </a:r>
            <a:r>
              <a:rPr lang="cs-CZ" sz="1200" b="0" i="0" kern="1200" dirty="0" smtClean="0">
                <a:solidFill>
                  <a:schemeClr val="tx1"/>
                </a:solidFill>
                <a:effectLst/>
                <a:latin typeface="+mn-lt"/>
                <a:ea typeface="+mn-ea"/>
                <a:cs typeface="+mn-cs"/>
              </a:rPr>
              <a:t> → FeSO</a:t>
            </a:r>
            <a:r>
              <a:rPr lang="cs-CZ" sz="1200" b="0" i="0" kern="1200" baseline="-25000" dirty="0" smtClean="0">
                <a:solidFill>
                  <a:schemeClr val="tx1"/>
                </a:solidFill>
                <a:effectLst/>
                <a:latin typeface="+mn-lt"/>
                <a:ea typeface="+mn-ea"/>
                <a:cs typeface="+mn-cs"/>
              </a:rPr>
              <a:t>4</a:t>
            </a:r>
            <a:r>
              <a:rPr lang="cs-CZ" sz="1200" b="0" i="0" kern="1200" dirty="0" smtClean="0">
                <a:solidFill>
                  <a:schemeClr val="tx1"/>
                </a:solidFill>
                <a:effectLst/>
                <a:latin typeface="+mn-lt"/>
                <a:ea typeface="+mn-ea"/>
                <a:cs typeface="+mn-cs"/>
              </a:rPr>
              <a:t> + H</a:t>
            </a:r>
            <a:r>
              <a:rPr lang="cs-CZ" sz="1200" b="0" i="0" kern="1200" baseline="-25000" dirty="0" smtClean="0">
                <a:solidFill>
                  <a:schemeClr val="tx1"/>
                </a:solidFill>
                <a:effectLst/>
                <a:latin typeface="+mn-lt"/>
                <a:ea typeface="+mn-ea"/>
                <a:cs typeface="+mn-cs"/>
              </a:rPr>
              <a:t>2</a:t>
            </a:r>
            <a:r>
              <a:rPr lang="cs-CZ" sz="1200" b="0" i="0" kern="1200" dirty="0" smtClean="0">
                <a:solidFill>
                  <a:schemeClr val="tx1"/>
                </a:solidFill>
                <a:effectLst/>
                <a:latin typeface="+mn-lt"/>
                <a:ea typeface="+mn-ea"/>
                <a:cs typeface="+mn-cs"/>
              </a:rPr>
              <a:t>.</a:t>
            </a:r>
          </a:p>
          <a:p>
            <a:r>
              <a:rPr lang="cs-CZ" sz="1200" b="1" i="0" kern="1200" dirty="0" err="1" smtClean="0">
                <a:solidFill>
                  <a:schemeClr val="tx1"/>
                </a:solidFill>
                <a:effectLst/>
                <a:latin typeface="+mn-lt"/>
                <a:ea typeface="+mn-ea"/>
                <a:cs typeface="+mn-cs"/>
              </a:rPr>
              <a:t>Laudanum</a:t>
            </a:r>
            <a:r>
              <a:rPr lang="cs-CZ" sz="1200" b="0" i="0" kern="1200" dirty="0" smtClean="0">
                <a:solidFill>
                  <a:schemeClr val="tx1"/>
                </a:solidFill>
                <a:effectLst/>
                <a:latin typeface="+mn-lt"/>
                <a:ea typeface="+mn-ea"/>
                <a:cs typeface="+mn-cs"/>
              </a:rPr>
              <a:t>[</a:t>
            </a:r>
            <a:r>
              <a:rPr lang="cs-CZ" sz="1200" b="0" i="0" u="none" strike="noStrike" kern="1200" dirty="0" smtClean="0">
                <a:solidFill>
                  <a:schemeClr val="tx1"/>
                </a:solidFill>
                <a:effectLst/>
                <a:latin typeface="+mn-lt"/>
                <a:ea typeface="+mn-ea"/>
                <a:cs typeface="+mn-cs"/>
                <a:hlinkClick r:id="rId199" tooltip="Editace sekce: Laudanum"/>
              </a:rPr>
              <a:t>editovat</a:t>
            </a:r>
            <a:r>
              <a:rPr lang="cs-CZ" sz="1200" b="0" i="0" kern="1200" dirty="0" smtClean="0">
                <a:solidFill>
                  <a:schemeClr val="tx1"/>
                </a:solidFill>
                <a:effectLst/>
                <a:latin typeface="+mn-lt"/>
                <a:ea typeface="+mn-ea"/>
                <a:cs typeface="+mn-cs"/>
              </a:rPr>
              <a:t> | </a:t>
            </a:r>
            <a:r>
              <a:rPr lang="cs-CZ" sz="1200" b="0" i="0" u="none" strike="noStrike" kern="1200" dirty="0" smtClean="0">
                <a:solidFill>
                  <a:schemeClr val="tx1"/>
                </a:solidFill>
                <a:effectLst/>
                <a:latin typeface="+mn-lt"/>
                <a:ea typeface="+mn-ea"/>
                <a:cs typeface="+mn-cs"/>
                <a:hlinkClick r:id="rId200" tooltip="Editace sekce: Laudanum"/>
              </a:rPr>
              <a:t>editovat zdroj</a:t>
            </a:r>
            <a:r>
              <a:rPr lang="cs-CZ" sz="1200" b="0" i="0" kern="1200" dirty="0" smtClean="0">
                <a:solidFill>
                  <a:schemeClr val="tx1"/>
                </a:solidFill>
                <a:effectLst/>
                <a:latin typeface="+mn-lt"/>
                <a:ea typeface="+mn-ea"/>
                <a:cs typeface="+mn-cs"/>
              </a:rPr>
              <a:t>]</a:t>
            </a:r>
            <a:endParaRPr lang="cs-CZ" sz="1200" b="1" i="0" kern="1200" dirty="0" smtClean="0">
              <a:solidFill>
                <a:schemeClr val="tx1"/>
              </a:solidFill>
              <a:effectLst/>
              <a:latin typeface="+mn-lt"/>
              <a:ea typeface="+mn-ea"/>
              <a:cs typeface="+mn-cs"/>
            </a:endParaRPr>
          </a:p>
          <a:p>
            <a:r>
              <a:rPr lang="cs-CZ" sz="1200" b="0" i="0" u="none" strike="noStrike" kern="1200" dirty="0" err="1" smtClean="0">
                <a:solidFill>
                  <a:schemeClr val="tx1"/>
                </a:solidFill>
                <a:effectLst/>
                <a:latin typeface="+mn-lt"/>
                <a:ea typeface="+mn-ea"/>
                <a:cs typeface="+mn-cs"/>
                <a:hlinkClick r:id="rId201" tooltip="Laudanum (stránka neexistuje)"/>
              </a:rPr>
              <a:t>Laudanum</a:t>
            </a:r>
            <a:r>
              <a:rPr lang="cs-CZ" sz="1200" b="0" i="0" kern="1200" dirty="0" smtClean="0">
                <a:solidFill>
                  <a:schemeClr val="tx1"/>
                </a:solidFill>
                <a:effectLst/>
                <a:latin typeface="+mn-lt"/>
                <a:ea typeface="+mn-ea"/>
                <a:cs typeface="+mn-cs"/>
              </a:rPr>
              <a:t> bylo </a:t>
            </a:r>
            <a:r>
              <a:rPr lang="cs-CZ" sz="1200" b="0" i="0" kern="1200" dirty="0" err="1" smtClean="0">
                <a:solidFill>
                  <a:schemeClr val="tx1"/>
                </a:solidFill>
                <a:effectLst/>
                <a:latin typeface="+mn-lt"/>
                <a:ea typeface="+mn-ea"/>
                <a:cs typeface="+mn-cs"/>
              </a:rPr>
              <a:t>Paracelsovým</a:t>
            </a:r>
            <a:r>
              <a:rPr lang="cs-CZ" sz="1200" b="0" i="0" kern="1200" dirty="0" smtClean="0">
                <a:solidFill>
                  <a:schemeClr val="tx1"/>
                </a:solidFill>
                <a:effectLst/>
                <a:latin typeface="+mn-lt"/>
                <a:ea typeface="+mn-ea"/>
                <a:cs typeface="+mn-cs"/>
              </a:rPr>
              <a:t> tajným prostředkem. O této látce vypráví legenda, že ji přechovával v jílci meče, který nosil při sobě a o němž šířil pověst, že je darem od </a:t>
            </a:r>
            <a:r>
              <a:rPr lang="cs-CZ" sz="1200" b="0" i="0" u="none" strike="noStrike" kern="1200" dirty="0" smtClean="0">
                <a:solidFill>
                  <a:schemeClr val="tx1"/>
                </a:solidFill>
                <a:effectLst/>
                <a:latin typeface="+mn-lt"/>
                <a:ea typeface="+mn-ea"/>
                <a:cs typeface="+mn-cs"/>
                <a:hlinkClick r:id="rId202" tooltip="Kat"/>
              </a:rPr>
              <a:t>kata</a:t>
            </a:r>
            <a:r>
              <a:rPr lang="cs-CZ" sz="1200" b="0" i="0" kern="1200" dirty="0" smtClean="0">
                <a:solidFill>
                  <a:schemeClr val="tx1"/>
                </a:solidFill>
                <a:effectLst/>
                <a:latin typeface="+mn-lt"/>
                <a:ea typeface="+mn-ea"/>
                <a:cs typeface="+mn-cs"/>
              </a:rPr>
              <a:t>. Podle svědectví jeho žáka </a:t>
            </a:r>
            <a:r>
              <a:rPr lang="cs-CZ" sz="1200" b="0" i="0" u="none" strike="noStrike" kern="1200" dirty="0" err="1" smtClean="0">
                <a:solidFill>
                  <a:schemeClr val="tx1"/>
                </a:solidFill>
                <a:effectLst/>
                <a:latin typeface="+mn-lt"/>
                <a:ea typeface="+mn-ea"/>
                <a:cs typeface="+mn-cs"/>
                <a:hlinkClick r:id="rId92" tooltip="Johannes Oporinus (stránka neexistuje)"/>
              </a:rPr>
              <a:t>Oporina</a:t>
            </a:r>
            <a:r>
              <a:rPr lang="cs-CZ" sz="1200" b="0" i="0" kern="1200" dirty="0" smtClean="0">
                <a:solidFill>
                  <a:schemeClr val="tx1"/>
                </a:solidFill>
                <a:effectLst/>
                <a:latin typeface="+mn-lt"/>
                <a:ea typeface="+mn-ea"/>
                <a:cs typeface="+mn-cs"/>
              </a:rPr>
              <a:t> </a:t>
            </a:r>
            <a:r>
              <a:rPr lang="cs-CZ" sz="1200" b="0" i="1" kern="1200" dirty="0" smtClean="0">
                <a:solidFill>
                  <a:schemeClr val="tx1"/>
                </a:solidFill>
                <a:effectLst/>
                <a:latin typeface="+mn-lt"/>
                <a:ea typeface="+mn-ea"/>
                <a:cs typeface="+mn-cs"/>
              </a:rPr>
              <a:t>„</a:t>
            </a:r>
            <a:r>
              <a:rPr lang="cs-CZ" sz="1200" b="0" i="1" kern="1200" dirty="0" err="1" smtClean="0">
                <a:solidFill>
                  <a:schemeClr val="tx1"/>
                </a:solidFill>
                <a:effectLst/>
                <a:latin typeface="+mn-lt"/>
                <a:ea typeface="+mn-ea"/>
                <a:cs typeface="+mn-cs"/>
              </a:rPr>
              <a:t>laudanem</a:t>
            </a:r>
            <a:r>
              <a:rPr lang="cs-CZ" sz="1200" b="0" i="1" kern="1200" dirty="0" smtClean="0">
                <a:solidFill>
                  <a:schemeClr val="tx1"/>
                </a:solidFill>
                <a:effectLst/>
                <a:latin typeface="+mn-lt"/>
                <a:ea typeface="+mn-ea"/>
                <a:cs typeface="+mn-cs"/>
              </a:rPr>
              <a:t> nazýval pilulky ve formě myšího trusu, jež podával v různém množství při nemocech v největší nouzi.“</a:t>
            </a:r>
            <a:r>
              <a:rPr lang="cs-CZ" sz="1200" b="0" i="0" kern="1200" dirty="0" smtClean="0">
                <a:solidFill>
                  <a:schemeClr val="tx1"/>
                </a:solidFill>
                <a:effectLst/>
                <a:latin typeface="+mn-lt"/>
                <a:ea typeface="+mn-ea"/>
                <a:cs typeface="+mn-cs"/>
              </a:rPr>
              <a:t> Panuje shoda, že </a:t>
            </a:r>
            <a:r>
              <a:rPr lang="cs-CZ" sz="1200" b="0" i="0" kern="1200" dirty="0" err="1" smtClean="0">
                <a:solidFill>
                  <a:schemeClr val="tx1"/>
                </a:solidFill>
                <a:effectLst/>
                <a:latin typeface="+mn-lt"/>
                <a:ea typeface="+mn-ea"/>
                <a:cs typeface="+mn-cs"/>
              </a:rPr>
              <a:t>Paracelsovo</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laudanum</a:t>
            </a:r>
            <a:r>
              <a:rPr lang="cs-CZ" sz="1200" b="0" i="0" kern="1200" dirty="0" smtClean="0">
                <a:solidFill>
                  <a:schemeClr val="tx1"/>
                </a:solidFill>
                <a:effectLst/>
                <a:latin typeface="+mn-lt"/>
                <a:ea typeface="+mn-ea"/>
                <a:cs typeface="+mn-cs"/>
              </a:rPr>
              <a:t> byla látka na bázi </a:t>
            </a:r>
            <a:r>
              <a:rPr lang="cs-CZ" sz="1200" b="0" i="0" u="none" strike="noStrike" kern="1200" dirty="0" smtClean="0">
                <a:solidFill>
                  <a:schemeClr val="tx1"/>
                </a:solidFill>
                <a:effectLst/>
                <a:latin typeface="+mn-lt"/>
                <a:ea typeface="+mn-ea"/>
                <a:cs typeface="+mn-cs"/>
                <a:hlinkClick r:id="rId203" tooltip="Opium"/>
              </a:rPr>
              <a:t>opia</a:t>
            </a:r>
            <a:r>
              <a:rPr lang="cs-CZ" sz="1200" b="0" i="0" kern="1200" dirty="0" smtClean="0">
                <a:solidFill>
                  <a:schemeClr val="tx1"/>
                </a:solidFill>
                <a:effectLst/>
                <a:latin typeface="+mn-lt"/>
                <a:ea typeface="+mn-ea"/>
                <a:cs typeface="+mn-cs"/>
              </a:rPr>
              <a:t>.</a:t>
            </a:r>
          </a:p>
          <a:p>
            <a:r>
              <a:rPr lang="cs-CZ" sz="1200" b="0" i="0" kern="1200" dirty="0" smtClean="0">
                <a:solidFill>
                  <a:schemeClr val="tx1"/>
                </a:solidFill>
                <a:effectLst/>
                <a:latin typeface="+mn-lt"/>
                <a:ea typeface="+mn-ea"/>
                <a:cs typeface="+mn-cs"/>
              </a:rPr>
              <a:t>Dílo[</a:t>
            </a:r>
            <a:r>
              <a:rPr lang="cs-CZ" sz="1200" b="0" i="0" u="none" strike="noStrike" kern="1200" dirty="0" smtClean="0">
                <a:solidFill>
                  <a:schemeClr val="tx1"/>
                </a:solidFill>
                <a:effectLst/>
                <a:latin typeface="+mn-lt"/>
                <a:ea typeface="+mn-ea"/>
                <a:cs typeface="+mn-cs"/>
                <a:hlinkClick r:id="rId204" tooltip="Editace sekce: Dílo"/>
              </a:rPr>
              <a:t>editovat</a:t>
            </a:r>
            <a:r>
              <a:rPr lang="cs-CZ" sz="1200" b="0" i="0" kern="1200" dirty="0" smtClean="0">
                <a:solidFill>
                  <a:schemeClr val="tx1"/>
                </a:solidFill>
                <a:effectLst/>
                <a:latin typeface="+mn-lt"/>
                <a:ea typeface="+mn-ea"/>
                <a:cs typeface="+mn-cs"/>
              </a:rPr>
              <a:t> | </a:t>
            </a:r>
            <a:r>
              <a:rPr lang="cs-CZ" sz="1200" b="0" i="0" u="none" strike="noStrike" kern="1200" dirty="0" smtClean="0">
                <a:solidFill>
                  <a:schemeClr val="tx1"/>
                </a:solidFill>
                <a:effectLst/>
                <a:latin typeface="+mn-lt"/>
                <a:ea typeface="+mn-ea"/>
                <a:cs typeface="+mn-cs"/>
                <a:hlinkClick r:id="rId205" tooltip="Editace sekce: Dílo"/>
              </a:rPr>
              <a:t>editovat zdroj</a:t>
            </a:r>
            <a:r>
              <a:rPr lang="cs-CZ" sz="1200" b="0" i="0" kern="1200" dirty="0" smtClean="0">
                <a:solidFill>
                  <a:schemeClr val="tx1"/>
                </a:solidFill>
                <a:effectLst/>
                <a:latin typeface="+mn-lt"/>
                <a:ea typeface="+mn-ea"/>
                <a:cs typeface="+mn-cs"/>
              </a:rPr>
              <a:t>]</a:t>
            </a:r>
          </a:p>
          <a:p>
            <a:endParaRPr lang="cs-CZ" dirty="0"/>
          </a:p>
        </p:txBody>
      </p:sp>
      <p:sp>
        <p:nvSpPr>
          <p:cNvPr id="4" name="Zástupný symbol pro číslo snímku 3"/>
          <p:cNvSpPr>
            <a:spLocks noGrp="1"/>
          </p:cNvSpPr>
          <p:nvPr>
            <p:ph type="sldNum" sz="quarter" idx="10"/>
          </p:nvPr>
        </p:nvSpPr>
        <p:spPr/>
        <p:txBody>
          <a:bodyPr/>
          <a:lstStyle/>
          <a:p>
            <a:fld id="{C6FD8AB6-3496-423D-AF6E-2552B9774789}" type="slidenum">
              <a:rPr lang="cs-CZ" smtClean="0"/>
              <a:t>10</a:t>
            </a:fld>
            <a:endParaRPr lang="cs-CZ"/>
          </a:p>
        </p:txBody>
      </p:sp>
    </p:spTree>
    <p:extLst>
      <p:ext uri="{BB962C8B-B14F-4D97-AF65-F5344CB8AC3E}">
        <p14:creationId xmlns:p14="http://schemas.microsoft.com/office/powerpoint/2010/main" val="201996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B3659A6F-B9C2-4881-9FEF-1C0ED94C68B4}" type="datetimeFigureOut">
              <a:rPr lang="cs-CZ" smtClean="0"/>
              <a:t>27.1.2017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CE725F3-B561-4CCF-BE17-8573AAC22277}" type="slidenum">
              <a:rPr lang="cs-CZ" smtClean="0"/>
              <a:t>‹#›</a:t>
            </a:fld>
            <a:endParaRPr lang="cs-CZ"/>
          </a:p>
        </p:txBody>
      </p:sp>
    </p:spTree>
    <p:extLst>
      <p:ext uri="{BB962C8B-B14F-4D97-AF65-F5344CB8AC3E}">
        <p14:creationId xmlns:p14="http://schemas.microsoft.com/office/powerpoint/2010/main" val="3643560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3659A6F-B9C2-4881-9FEF-1C0ED94C68B4}" type="datetimeFigureOut">
              <a:rPr lang="cs-CZ" smtClean="0"/>
              <a:t>27.1.2017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CE725F3-B561-4CCF-BE17-8573AAC22277}" type="slidenum">
              <a:rPr lang="cs-CZ" smtClean="0"/>
              <a:t>‹#›</a:t>
            </a:fld>
            <a:endParaRPr lang="cs-CZ"/>
          </a:p>
        </p:txBody>
      </p:sp>
    </p:spTree>
    <p:extLst>
      <p:ext uri="{BB962C8B-B14F-4D97-AF65-F5344CB8AC3E}">
        <p14:creationId xmlns:p14="http://schemas.microsoft.com/office/powerpoint/2010/main" val="4235302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3659A6F-B9C2-4881-9FEF-1C0ED94C68B4}" type="datetimeFigureOut">
              <a:rPr lang="cs-CZ" smtClean="0"/>
              <a:t>27.1.2017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CE725F3-B561-4CCF-BE17-8573AAC22277}" type="slidenum">
              <a:rPr lang="cs-CZ" smtClean="0"/>
              <a:t>‹#›</a:t>
            </a:fld>
            <a:endParaRPr lang="cs-CZ"/>
          </a:p>
        </p:txBody>
      </p:sp>
    </p:spTree>
    <p:extLst>
      <p:ext uri="{BB962C8B-B14F-4D97-AF65-F5344CB8AC3E}">
        <p14:creationId xmlns:p14="http://schemas.microsoft.com/office/powerpoint/2010/main" val="4002171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3659A6F-B9C2-4881-9FEF-1C0ED94C68B4}" type="datetimeFigureOut">
              <a:rPr lang="cs-CZ" smtClean="0"/>
              <a:t>27.1.2017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CE725F3-B561-4CCF-BE17-8573AAC22277}" type="slidenum">
              <a:rPr lang="cs-CZ" smtClean="0"/>
              <a:t>‹#›</a:t>
            </a:fld>
            <a:endParaRPr lang="cs-CZ"/>
          </a:p>
        </p:txBody>
      </p:sp>
    </p:spTree>
    <p:extLst>
      <p:ext uri="{BB962C8B-B14F-4D97-AF65-F5344CB8AC3E}">
        <p14:creationId xmlns:p14="http://schemas.microsoft.com/office/powerpoint/2010/main" val="1168013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B3659A6F-B9C2-4881-9FEF-1C0ED94C68B4}" type="datetimeFigureOut">
              <a:rPr lang="cs-CZ" smtClean="0"/>
              <a:t>27.1.2017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CE725F3-B561-4CCF-BE17-8573AAC22277}" type="slidenum">
              <a:rPr lang="cs-CZ" smtClean="0"/>
              <a:t>‹#›</a:t>
            </a:fld>
            <a:endParaRPr lang="cs-CZ"/>
          </a:p>
        </p:txBody>
      </p:sp>
    </p:spTree>
    <p:extLst>
      <p:ext uri="{BB962C8B-B14F-4D97-AF65-F5344CB8AC3E}">
        <p14:creationId xmlns:p14="http://schemas.microsoft.com/office/powerpoint/2010/main" val="4275595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3659A6F-B9C2-4881-9FEF-1C0ED94C68B4}" type="datetimeFigureOut">
              <a:rPr lang="cs-CZ" smtClean="0"/>
              <a:t>27.1.2017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CE725F3-B561-4CCF-BE17-8573AAC22277}" type="slidenum">
              <a:rPr lang="cs-CZ" smtClean="0"/>
              <a:t>‹#›</a:t>
            </a:fld>
            <a:endParaRPr lang="cs-CZ"/>
          </a:p>
        </p:txBody>
      </p:sp>
    </p:spTree>
    <p:extLst>
      <p:ext uri="{BB962C8B-B14F-4D97-AF65-F5344CB8AC3E}">
        <p14:creationId xmlns:p14="http://schemas.microsoft.com/office/powerpoint/2010/main" val="3834130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3659A6F-B9C2-4881-9FEF-1C0ED94C68B4}" type="datetimeFigureOut">
              <a:rPr lang="cs-CZ" smtClean="0"/>
              <a:t>27.1.2017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CE725F3-B561-4CCF-BE17-8573AAC22277}" type="slidenum">
              <a:rPr lang="cs-CZ" smtClean="0"/>
              <a:t>‹#›</a:t>
            </a:fld>
            <a:endParaRPr lang="cs-CZ"/>
          </a:p>
        </p:txBody>
      </p:sp>
    </p:spTree>
    <p:extLst>
      <p:ext uri="{BB962C8B-B14F-4D97-AF65-F5344CB8AC3E}">
        <p14:creationId xmlns:p14="http://schemas.microsoft.com/office/powerpoint/2010/main" val="54667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B3659A6F-B9C2-4881-9FEF-1C0ED94C68B4}" type="datetimeFigureOut">
              <a:rPr lang="cs-CZ" smtClean="0"/>
              <a:t>27.1.2017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CE725F3-B561-4CCF-BE17-8573AAC22277}" type="slidenum">
              <a:rPr lang="cs-CZ" smtClean="0"/>
              <a:t>‹#›</a:t>
            </a:fld>
            <a:endParaRPr lang="cs-CZ"/>
          </a:p>
        </p:txBody>
      </p:sp>
    </p:spTree>
    <p:extLst>
      <p:ext uri="{BB962C8B-B14F-4D97-AF65-F5344CB8AC3E}">
        <p14:creationId xmlns:p14="http://schemas.microsoft.com/office/powerpoint/2010/main" val="1282867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3659A6F-B9C2-4881-9FEF-1C0ED94C68B4}" type="datetimeFigureOut">
              <a:rPr lang="cs-CZ" smtClean="0"/>
              <a:t>27.1.2017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CE725F3-B561-4CCF-BE17-8573AAC22277}" type="slidenum">
              <a:rPr lang="cs-CZ" smtClean="0"/>
              <a:t>‹#›</a:t>
            </a:fld>
            <a:endParaRPr lang="cs-CZ"/>
          </a:p>
        </p:txBody>
      </p:sp>
    </p:spTree>
    <p:extLst>
      <p:ext uri="{BB962C8B-B14F-4D97-AF65-F5344CB8AC3E}">
        <p14:creationId xmlns:p14="http://schemas.microsoft.com/office/powerpoint/2010/main" val="523889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3659A6F-B9C2-4881-9FEF-1C0ED94C68B4}" type="datetimeFigureOut">
              <a:rPr lang="cs-CZ" smtClean="0"/>
              <a:t>27.1.2017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CE725F3-B561-4CCF-BE17-8573AAC22277}" type="slidenum">
              <a:rPr lang="cs-CZ" smtClean="0"/>
              <a:t>‹#›</a:t>
            </a:fld>
            <a:endParaRPr lang="cs-CZ"/>
          </a:p>
        </p:txBody>
      </p:sp>
    </p:spTree>
    <p:extLst>
      <p:ext uri="{BB962C8B-B14F-4D97-AF65-F5344CB8AC3E}">
        <p14:creationId xmlns:p14="http://schemas.microsoft.com/office/powerpoint/2010/main" val="2479726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3659A6F-B9C2-4881-9FEF-1C0ED94C68B4}" type="datetimeFigureOut">
              <a:rPr lang="cs-CZ" smtClean="0"/>
              <a:t>27.1.2017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CE725F3-B561-4CCF-BE17-8573AAC22277}" type="slidenum">
              <a:rPr lang="cs-CZ" smtClean="0"/>
              <a:t>‹#›</a:t>
            </a:fld>
            <a:endParaRPr lang="cs-CZ"/>
          </a:p>
        </p:txBody>
      </p:sp>
    </p:spTree>
    <p:extLst>
      <p:ext uri="{BB962C8B-B14F-4D97-AF65-F5344CB8AC3E}">
        <p14:creationId xmlns:p14="http://schemas.microsoft.com/office/powerpoint/2010/main" val="1470434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59A6F-B9C2-4881-9FEF-1C0ED94C68B4}" type="datetimeFigureOut">
              <a:rPr lang="cs-CZ" smtClean="0"/>
              <a:t>27.1.2017</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E725F3-B561-4CCF-BE17-8573AAC22277}" type="slidenum">
              <a:rPr lang="cs-CZ" smtClean="0"/>
              <a:t>‹#›</a:t>
            </a:fld>
            <a:endParaRPr lang="cs-CZ"/>
          </a:p>
        </p:txBody>
      </p:sp>
    </p:spTree>
    <p:extLst>
      <p:ext uri="{BB962C8B-B14F-4D97-AF65-F5344CB8AC3E}">
        <p14:creationId xmlns:p14="http://schemas.microsoft.com/office/powerpoint/2010/main" val="1643472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gif"/><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847215" y="-720090"/>
            <a:ext cx="9144000" cy="2387600"/>
          </a:xfrm>
        </p:spPr>
        <p:txBody>
          <a:bodyPr/>
          <a:lstStyle/>
          <a:p>
            <a:r>
              <a:rPr lang="cs-CZ" b="1" dirty="0" smtClean="0">
                <a:solidFill>
                  <a:srgbClr val="FF0000"/>
                </a:solidFill>
              </a:rPr>
              <a:t>Historie organické chemie</a:t>
            </a:r>
            <a:endParaRPr lang="cs-CZ" b="1" dirty="0">
              <a:solidFill>
                <a:srgbClr val="FF0000"/>
              </a:solidFill>
            </a:endParaRPr>
          </a:p>
        </p:txBody>
      </p:sp>
      <p:pic>
        <p:nvPicPr>
          <p:cNvPr id="19460" name="Picture 4" descr="Výsledek obrázku pro lavoisi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402" y="2058035"/>
            <a:ext cx="6143625" cy="4095750"/>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5059277" y="6333222"/>
            <a:ext cx="2564100" cy="369332"/>
          </a:xfrm>
          <a:prstGeom prst="rect">
            <a:avLst/>
          </a:prstGeom>
        </p:spPr>
        <p:txBody>
          <a:bodyPr wrap="none">
            <a:spAutoFit/>
          </a:bodyPr>
          <a:lstStyle/>
          <a:p>
            <a:r>
              <a:rPr lang="cs-CZ" dirty="0"/>
              <a:t>RNDr. Milada Teplá, Ph.D.</a:t>
            </a:r>
          </a:p>
        </p:txBody>
      </p:sp>
    </p:spTree>
    <p:extLst>
      <p:ext uri="{BB962C8B-B14F-4D97-AF65-F5344CB8AC3E}">
        <p14:creationId xmlns:p14="http://schemas.microsoft.com/office/powerpoint/2010/main" val="450802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410200" y="464235"/>
            <a:ext cx="6096000" cy="1569660"/>
          </a:xfrm>
          <a:prstGeom prst="rect">
            <a:avLst/>
          </a:prstGeom>
        </p:spPr>
        <p:txBody>
          <a:bodyPr>
            <a:spAutoFit/>
          </a:bodyPr>
          <a:lstStyle/>
          <a:p>
            <a:endParaRPr lang="cs-CZ" sz="3200" dirty="0"/>
          </a:p>
          <a:p>
            <a:r>
              <a:rPr lang="cs-CZ" sz="3200" dirty="0"/>
              <a:t>Zakladatelem vitalistické teorie byl </a:t>
            </a:r>
            <a:r>
              <a:rPr lang="cs-CZ" sz="3200" b="1" dirty="0" err="1"/>
              <a:t>Paracelsus</a:t>
            </a:r>
            <a:r>
              <a:rPr lang="cs-CZ" sz="3200" dirty="0"/>
              <a:t>.</a:t>
            </a:r>
          </a:p>
        </p:txBody>
      </p:sp>
      <p:pic>
        <p:nvPicPr>
          <p:cNvPr id="2050" name="Picture 2" descr="Paracels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413" y="361951"/>
            <a:ext cx="4129087" cy="5505450"/>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5410200" y="3734138"/>
            <a:ext cx="6096000" cy="2308324"/>
          </a:xfrm>
          <a:prstGeom prst="rect">
            <a:avLst/>
          </a:prstGeom>
        </p:spPr>
        <p:txBody>
          <a:bodyPr>
            <a:spAutoFit/>
          </a:bodyPr>
          <a:lstStyle/>
          <a:p>
            <a:r>
              <a:rPr lang="cs-CZ" dirty="0" err="1"/>
              <a:t>Philippus</a:t>
            </a:r>
            <a:r>
              <a:rPr lang="cs-CZ" dirty="0"/>
              <a:t> </a:t>
            </a:r>
            <a:r>
              <a:rPr lang="cs-CZ" dirty="0" err="1"/>
              <a:t>Aureolus</a:t>
            </a:r>
            <a:r>
              <a:rPr lang="cs-CZ" dirty="0"/>
              <a:t> </a:t>
            </a:r>
            <a:r>
              <a:rPr lang="cs-CZ" dirty="0" err="1"/>
              <a:t>Theophrastus</a:t>
            </a:r>
            <a:r>
              <a:rPr lang="cs-CZ" dirty="0"/>
              <a:t> </a:t>
            </a:r>
            <a:r>
              <a:rPr lang="cs-CZ" dirty="0" err="1"/>
              <a:t>Bombastus</a:t>
            </a:r>
            <a:r>
              <a:rPr lang="cs-CZ" dirty="0"/>
              <a:t> von </a:t>
            </a:r>
            <a:r>
              <a:rPr lang="cs-CZ" dirty="0" err="1"/>
              <a:t>Hohenheim</a:t>
            </a:r>
            <a:r>
              <a:rPr lang="cs-CZ" dirty="0"/>
              <a:t>, (</a:t>
            </a:r>
            <a:r>
              <a:rPr lang="cs-CZ" dirty="0" smtClean="0"/>
              <a:t>1493– </a:t>
            </a:r>
            <a:r>
              <a:rPr lang="cs-CZ" dirty="0"/>
              <a:t>24. září </a:t>
            </a:r>
            <a:r>
              <a:rPr lang="cs-CZ" dirty="0" smtClean="0"/>
              <a:t>1541) </a:t>
            </a:r>
            <a:r>
              <a:rPr lang="cs-CZ" dirty="0"/>
              <a:t>byl alchymista, astrolog a lékař, který učinil několik důležitých objevů a předznamenal vznik novodobého lékařství. </a:t>
            </a:r>
            <a:endParaRPr lang="cs-CZ" dirty="0" smtClean="0"/>
          </a:p>
          <a:p>
            <a:r>
              <a:rPr lang="cs-CZ" dirty="0" smtClean="0"/>
              <a:t>Jméno </a:t>
            </a:r>
            <a:r>
              <a:rPr lang="cs-CZ" dirty="0" err="1"/>
              <a:t>Paracelsus</a:t>
            </a:r>
            <a:r>
              <a:rPr lang="cs-CZ" dirty="0"/>
              <a:t> přijal během života, aby vyjádřil své přesvědčení, že má větší schopnosti než uznávaný dávný římský lékař </a:t>
            </a:r>
            <a:r>
              <a:rPr lang="cs-CZ" dirty="0" err="1"/>
              <a:t>Celsus</a:t>
            </a:r>
            <a:r>
              <a:rPr lang="cs-CZ" dirty="0" smtClean="0"/>
              <a:t>. </a:t>
            </a:r>
          </a:p>
          <a:p>
            <a:r>
              <a:rPr lang="cs-CZ" dirty="0" smtClean="0"/>
              <a:t>Pro </a:t>
            </a:r>
            <a:r>
              <a:rPr lang="cs-CZ" dirty="0"/>
              <a:t>své reformy medicíny bývá nazývaný Lutherem mezi lékaři</a:t>
            </a:r>
            <a:r>
              <a:rPr lang="cs-CZ" dirty="0" smtClean="0"/>
              <a:t>.</a:t>
            </a:r>
            <a:endParaRPr lang="cs-CZ" dirty="0"/>
          </a:p>
        </p:txBody>
      </p:sp>
    </p:spTree>
    <p:extLst>
      <p:ext uri="{BB962C8B-B14F-4D97-AF65-F5344CB8AC3E}">
        <p14:creationId xmlns:p14="http://schemas.microsoft.com/office/powerpoint/2010/main" val="4118356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623869" y="747134"/>
            <a:ext cx="6096000" cy="5262979"/>
          </a:xfrm>
          <a:prstGeom prst="rect">
            <a:avLst/>
          </a:prstGeom>
        </p:spPr>
        <p:txBody>
          <a:bodyPr>
            <a:spAutoFit/>
          </a:bodyPr>
          <a:lstStyle/>
          <a:p>
            <a:r>
              <a:rPr lang="cs-CZ" sz="2800" b="1" dirty="0" smtClean="0">
                <a:solidFill>
                  <a:srgbClr val="0000FF"/>
                </a:solidFill>
              </a:rPr>
              <a:t>Boj proti vitalistické teorii</a:t>
            </a:r>
          </a:p>
          <a:p>
            <a:endParaRPr lang="cs-CZ" sz="2800" b="1" dirty="0" smtClean="0"/>
          </a:p>
          <a:p>
            <a:r>
              <a:rPr lang="cs-CZ" sz="2800" dirty="0" smtClean="0"/>
              <a:t>Zdrcující většina chemiků na počátku 19. století byla přesvědčena o správnosti vitalistické teorie. </a:t>
            </a:r>
          </a:p>
          <a:p>
            <a:endParaRPr lang="cs-CZ" sz="2800" dirty="0"/>
          </a:p>
          <a:p>
            <a:r>
              <a:rPr lang="cs-CZ" sz="2800" dirty="0" smtClean="0"/>
              <a:t>Hlavními argumenty proti ní byly úspěchy syntézy organických látek z anorganických. K vyvrácení vitalistické teorie bylo však třeba uskutečnit celou řadu takových syntéz.</a:t>
            </a:r>
          </a:p>
          <a:p>
            <a:endParaRPr lang="cs-CZ" sz="2800" dirty="0" smtClean="0"/>
          </a:p>
        </p:txBody>
      </p:sp>
      <p:pic>
        <p:nvPicPr>
          <p:cNvPr id="4098" name="Picture 2" descr="Výsledek obrázku pro Wöh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0775" y="898264"/>
            <a:ext cx="3752850" cy="4762500"/>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6096000" y="5784639"/>
            <a:ext cx="6096000" cy="923330"/>
          </a:xfrm>
          <a:prstGeom prst="rect">
            <a:avLst/>
          </a:prstGeom>
        </p:spPr>
        <p:txBody>
          <a:bodyPr>
            <a:spAutoFit/>
          </a:bodyPr>
          <a:lstStyle/>
          <a:p>
            <a:pPr algn="ctr"/>
            <a:r>
              <a:rPr lang="cs-CZ" dirty="0" smtClean="0"/>
              <a:t>Friedrich </a:t>
            </a:r>
            <a:r>
              <a:rPr lang="cs-CZ" dirty="0" err="1" smtClean="0"/>
              <a:t>Wöhler</a:t>
            </a:r>
            <a:r>
              <a:rPr lang="cs-CZ" dirty="0" smtClean="0"/>
              <a:t> </a:t>
            </a:r>
          </a:p>
          <a:p>
            <a:pPr algn="ctr"/>
            <a:r>
              <a:rPr lang="cs-CZ" dirty="0" smtClean="0"/>
              <a:t>(31. 7. 1800– 23. 9.1882)</a:t>
            </a:r>
          </a:p>
          <a:p>
            <a:pPr algn="ctr"/>
            <a:r>
              <a:rPr lang="cs-CZ" dirty="0" smtClean="0"/>
              <a:t>Německý chemik</a:t>
            </a:r>
            <a:endParaRPr lang="cs-CZ" dirty="0"/>
          </a:p>
        </p:txBody>
      </p:sp>
    </p:spTree>
    <p:extLst>
      <p:ext uri="{BB962C8B-B14F-4D97-AF65-F5344CB8AC3E}">
        <p14:creationId xmlns:p14="http://schemas.microsoft.com/office/powerpoint/2010/main" val="676733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623869" y="747134"/>
            <a:ext cx="6096000" cy="5693866"/>
          </a:xfrm>
          <a:prstGeom prst="rect">
            <a:avLst/>
          </a:prstGeom>
        </p:spPr>
        <p:txBody>
          <a:bodyPr>
            <a:spAutoFit/>
          </a:bodyPr>
          <a:lstStyle/>
          <a:p>
            <a:r>
              <a:rPr lang="cs-CZ" sz="2800" b="1" dirty="0" smtClean="0"/>
              <a:t>Boj proti vitalistické teorii</a:t>
            </a:r>
          </a:p>
          <a:p>
            <a:endParaRPr lang="cs-CZ" sz="2800" b="1" dirty="0" smtClean="0"/>
          </a:p>
          <a:p>
            <a:r>
              <a:rPr lang="cs-CZ" sz="2800" dirty="0" smtClean="0"/>
              <a:t>První syntézou byla roku 1824 </a:t>
            </a:r>
            <a:r>
              <a:rPr lang="cs-CZ" sz="2800" dirty="0" err="1" smtClean="0"/>
              <a:t>Wöhlerova</a:t>
            </a:r>
            <a:r>
              <a:rPr lang="cs-CZ" sz="2800" dirty="0" smtClean="0"/>
              <a:t> příprava šťavelové kyseliny</a:t>
            </a:r>
          </a:p>
          <a:p>
            <a:endParaRPr lang="cs-CZ" sz="2800" dirty="0" smtClean="0"/>
          </a:p>
          <a:p>
            <a:r>
              <a:rPr lang="cs-CZ" sz="2800" dirty="0" smtClean="0"/>
              <a:t>1828 </a:t>
            </a:r>
            <a:r>
              <a:rPr lang="cs-CZ" sz="2800" dirty="0" err="1" smtClean="0"/>
              <a:t>Wöhler</a:t>
            </a:r>
            <a:r>
              <a:rPr lang="cs-CZ" sz="2800" dirty="0" smtClean="0"/>
              <a:t> připravil močovinu</a:t>
            </a:r>
          </a:p>
          <a:p>
            <a:endParaRPr lang="cs-CZ" sz="2800" dirty="0"/>
          </a:p>
          <a:p>
            <a:r>
              <a:rPr lang="cs-CZ" sz="2800" dirty="0"/>
              <a:t>NH</a:t>
            </a:r>
            <a:r>
              <a:rPr lang="cs-CZ" sz="2800" baseline="-25000" dirty="0"/>
              <a:t>4</a:t>
            </a:r>
            <a:r>
              <a:rPr lang="cs-CZ" sz="2800" dirty="0"/>
              <a:t>CNO → NH</a:t>
            </a:r>
            <a:r>
              <a:rPr lang="cs-CZ" sz="2800" baseline="-25000" dirty="0"/>
              <a:t>2</a:t>
            </a:r>
            <a:r>
              <a:rPr lang="cs-CZ" sz="2800" dirty="0"/>
              <a:t>CONH</a:t>
            </a:r>
            <a:r>
              <a:rPr lang="cs-CZ" sz="2800" baseline="-25000" dirty="0"/>
              <a:t>2</a:t>
            </a:r>
          </a:p>
          <a:p>
            <a:endParaRPr lang="cs-CZ" sz="2800" dirty="0" smtClean="0"/>
          </a:p>
          <a:p>
            <a:r>
              <a:rPr lang="cs-CZ" sz="2800" dirty="0" smtClean="0"/>
              <a:t>Tato syntéza sehrála největší úlohu v boji proti vitalistické teorii, ale až v polovině 19. století.</a:t>
            </a:r>
          </a:p>
          <a:p>
            <a:endParaRPr lang="cs-CZ" sz="2800" dirty="0" smtClean="0"/>
          </a:p>
        </p:txBody>
      </p:sp>
      <p:pic>
        <p:nvPicPr>
          <p:cNvPr id="4098" name="Picture 2" descr="Výsledek obrázku pro Wöh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0775" y="898264"/>
            <a:ext cx="3752850" cy="4762500"/>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6096000" y="5784639"/>
            <a:ext cx="6096000" cy="923330"/>
          </a:xfrm>
          <a:prstGeom prst="rect">
            <a:avLst/>
          </a:prstGeom>
        </p:spPr>
        <p:txBody>
          <a:bodyPr>
            <a:spAutoFit/>
          </a:bodyPr>
          <a:lstStyle/>
          <a:p>
            <a:pPr algn="ctr"/>
            <a:r>
              <a:rPr lang="cs-CZ" dirty="0" smtClean="0"/>
              <a:t>Friedrich </a:t>
            </a:r>
            <a:r>
              <a:rPr lang="cs-CZ" dirty="0" err="1" smtClean="0"/>
              <a:t>Wöhler</a:t>
            </a:r>
            <a:r>
              <a:rPr lang="cs-CZ" dirty="0" smtClean="0"/>
              <a:t> </a:t>
            </a:r>
          </a:p>
          <a:p>
            <a:pPr algn="ctr"/>
            <a:r>
              <a:rPr lang="cs-CZ" dirty="0" smtClean="0"/>
              <a:t>(31. 7. 1800– 23. 9.1882)</a:t>
            </a:r>
          </a:p>
          <a:p>
            <a:pPr algn="ctr"/>
            <a:r>
              <a:rPr lang="cs-CZ" dirty="0" smtClean="0"/>
              <a:t>Německý chemik</a:t>
            </a:r>
            <a:endParaRPr lang="cs-CZ" dirty="0"/>
          </a:p>
        </p:txBody>
      </p:sp>
    </p:spTree>
    <p:extLst>
      <p:ext uri="{BB962C8B-B14F-4D97-AF65-F5344CB8AC3E}">
        <p14:creationId xmlns:p14="http://schemas.microsoft.com/office/powerpoint/2010/main" val="2152432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623869" y="747134"/>
            <a:ext cx="6096000" cy="5262979"/>
          </a:xfrm>
          <a:prstGeom prst="rect">
            <a:avLst/>
          </a:prstGeom>
        </p:spPr>
        <p:txBody>
          <a:bodyPr>
            <a:spAutoFit/>
          </a:bodyPr>
          <a:lstStyle/>
          <a:p>
            <a:r>
              <a:rPr lang="cs-CZ" sz="2800" b="1" dirty="0" smtClean="0"/>
              <a:t>Boj proti vitalistické teorii</a:t>
            </a:r>
          </a:p>
          <a:p>
            <a:endParaRPr lang="cs-CZ" sz="2800" b="1" dirty="0" smtClean="0"/>
          </a:p>
          <a:p>
            <a:r>
              <a:rPr lang="cs-CZ" sz="2800" dirty="0" smtClean="0"/>
              <a:t>Sám </a:t>
            </a:r>
            <a:r>
              <a:rPr lang="cs-CZ" sz="2800" dirty="0" err="1" smtClean="0"/>
              <a:t>Wohler</a:t>
            </a:r>
            <a:r>
              <a:rPr lang="cs-CZ" sz="2800" dirty="0" smtClean="0"/>
              <a:t> syntézu močoviny nepovažoval za popření vitalistické teorie – příprava kyanatanu </a:t>
            </a:r>
            <a:r>
              <a:rPr lang="cs-CZ" sz="2800" dirty="0" err="1" smtClean="0"/>
              <a:t>vycházelá</a:t>
            </a:r>
            <a:r>
              <a:rPr lang="cs-CZ" sz="2800" dirty="0" smtClean="0"/>
              <a:t> ze žluté krevní soli, která tehdy byla připravována z krve a jiných zdrojů (rohoviny).</a:t>
            </a:r>
          </a:p>
          <a:p>
            <a:endParaRPr lang="cs-CZ" sz="2800" dirty="0" smtClean="0"/>
          </a:p>
          <a:p>
            <a:r>
              <a:rPr lang="cs-CZ" sz="2800" dirty="0" smtClean="0"/>
              <a:t>K definitivnímu odmítnutí </a:t>
            </a:r>
            <a:r>
              <a:rPr lang="cs-CZ" sz="2800" dirty="0" err="1" smtClean="0"/>
              <a:t>vital</a:t>
            </a:r>
            <a:r>
              <a:rPr lang="cs-CZ" sz="2800" dirty="0" smtClean="0"/>
              <a:t>. teorie došlo na základě laboratorní přípravy dalších organických sloučenin. </a:t>
            </a:r>
          </a:p>
        </p:txBody>
      </p:sp>
      <p:pic>
        <p:nvPicPr>
          <p:cNvPr id="4098" name="Picture 2" descr="Výsledek obrázku pro Wöh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0775" y="898264"/>
            <a:ext cx="3752850" cy="4762500"/>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6096000" y="5784639"/>
            <a:ext cx="6096000" cy="923330"/>
          </a:xfrm>
          <a:prstGeom prst="rect">
            <a:avLst/>
          </a:prstGeom>
        </p:spPr>
        <p:txBody>
          <a:bodyPr>
            <a:spAutoFit/>
          </a:bodyPr>
          <a:lstStyle/>
          <a:p>
            <a:pPr algn="ctr"/>
            <a:r>
              <a:rPr lang="cs-CZ" dirty="0" smtClean="0"/>
              <a:t>Friedrich </a:t>
            </a:r>
            <a:r>
              <a:rPr lang="cs-CZ" dirty="0" err="1" smtClean="0"/>
              <a:t>Wöhler</a:t>
            </a:r>
            <a:r>
              <a:rPr lang="cs-CZ" dirty="0" smtClean="0"/>
              <a:t> </a:t>
            </a:r>
          </a:p>
          <a:p>
            <a:pPr algn="ctr"/>
            <a:r>
              <a:rPr lang="cs-CZ" dirty="0" smtClean="0"/>
              <a:t>(31. 7. 1800– 23. 9.1882)</a:t>
            </a:r>
          </a:p>
          <a:p>
            <a:pPr algn="ctr"/>
            <a:r>
              <a:rPr lang="cs-CZ" dirty="0" smtClean="0"/>
              <a:t>Německý chemik</a:t>
            </a:r>
            <a:endParaRPr lang="cs-CZ" dirty="0"/>
          </a:p>
        </p:txBody>
      </p:sp>
    </p:spTree>
    <p:extLst>
      <p:ext uri="{BB962C8B-B14F-4D97-AF65-F5344CB8AC3E}">
        <p14:creationId xmlns:p14="http://schemas.microsoft.com/office/powerpoint/2010/main" val="2041206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329901" y="5718300"/>
            <a:ext cx="6096000" cy="923330"/>
          </a:xfrm>
          <a:prstGeom prst="rect">
            <a:avLst/>
          </a:prstGeom>
        </p:spPr>
        <p:txBody>
          <a:bodyPr>
            <a:spAutoFit/>
          </a:bodyPr>
          <a:lstStyle/>
          <a:p>
            <a:pPr algn="ctr"/>
            <a:r>
              <a:rPr lang="cs-CZ" dirty="0" err="1" smtClean="0"/>
              <a:t>Adolph</a:t>
            </a:r>
            <a:r>
              <a:rPr lang="cs-CZ" dirty="0" smtClean="0"/>
              <a:t> Wilhelm Hermann </a:t>
            </a:r>
            <a:r>
              <a:rPr lang="cs-CZ" dirty="0" err="1" smtClean="0"/>
              <a:t>Kolbe</a:t>
            </a:r>
            <a:r>
              <a:rPr lang="cs-CZ" dirty="0" smtClean="0"/>
              <a:t> </a:t>
            </a:r>
          </a:p>
          <a:p>
            <a:pPr algn="ctr"/>
            <a:r>
              <a:rPr lang="cs-CZ" dirty="0" smtClean="0"/>
              <a:t>(27. září 1818– 25. listopadu 1884) </a:t>
            </a:r>
          </a:p>
          <a:p>
            <a:pPr algn="ctr"/>
            <a:r>
              <a:rPr lang="cs-CZ" dirty="0" smtClean="0"/>
              <a:t>byl německý chemik.</a:t>
            </a:r>
            <a:endParaRPr lang="cs-CZ" dirty="0"/>
          </a:p>
        </p:txBody>
      </p:sp>
      <p:pic>
        <p:nvPicPr>
          <p:cNvPr id="6146" name="Picture 2" descr="Výsledek obrázku pro Hermann Kol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655" y="685974"/>
            <a:ext cx="3766887" cy="5032326"/>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4935668" y="1130925"/>
            <a:ext cx="6087932" cy="2677656"/>
          </a:xfrm>
          <a:prstGeom prst="rect">
            <a:avLst/>
          </a:prstGeom>
        </p:spPr>
        <p:txBody>
          <a:bodyPr wrap="square">
            <a:spAutoFit/>
          </a:bodyPr>
          <a:lstStyle/>
          <a:p>
            <a:r>
              <a:rPr lang="cs-CZ" sz="2800" dirty="0" smtClean="0"/>
              <a:t>Ke konečnému odmítnutí vitalistické teorie tak došlo později v důsledku syntéz dalších organických sloučenin jako byla např. </a:t>
            </a:r>
            <a:r>
              <a:rPr lang="cs-CZ" sz="2800" u="sng" dirty="0" smtClean="0"/>
              <a:t>syntéza kyseliny octové</a:t>
            </a:r>
            <a:r>
              <a:rPr lang="cs-CZ" sz="2800" dirty="0" smtClean="0"/>
              <a:t> provedená </a:t>
            </a:r>
            <a:r>
              <a:rPr lang="cs-CZ" sz="2800" b="1" dirty="0" err="1" smtClean="0"/>
              <a:t>Kolbem</a:t>
            </a:r>
            <a:r>
              <a:rPr lang="cs-CZ" sz="2800" dirty="0" smtClean="0"/>
              <a:t> roku 1845 nebo </a:t>
            </a:r>
            <a:r>
              <a:rPr lang="cs-CZ" sz="2800" b="1" dirty="0" err="1" smtClean="0"/>
              <a:t>Berthelotovy</a:t>
            </a:r>
            <a:r>
              <a:rPr lang="cs-CZ" sz="2800" b="1" dirty="0" smtClean="0"/>
              <a:t> syntézy</a:t>
            </a:r>
            <a:r>
              <a:rPr lang="cs-CZ" sz="2800" dirty="0" smtClean="0"/>
              <a:t>. </a:t>
            </a:r>
            <a:endParaRPr lang="cs-CZ" sz="2800" dirty="0"/>
          </a:p>
        </p:txBody>
      </p:sp>
    </p:spTree>
    <p:extLst>
      <p:ext uri="{BB962C8B-B14F-4D97-AF65-F5344CB8AC3E}">
        <p14:creationId xmlns:p14="http://schemas.microsoft.com/office/powerpoint/2010/main" val="67265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arcellin Pierre Eugène Berthel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986" y="138442"/>
            <a:ext cx="4552412" cy="5713277"/>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403562" y="702469"/>
            <a:ext cx="6096000" cy="6124754"/>
          </a:xfrm>
          <a:prstGeom prst="rect">
            <a:avLst/>
          </a:prstGeom>
        </p:spPr>
        <p:txBody>
          <a:bodyPr>
            <a:spAutoFit/>
          </a:bodyPr>
          <a:lstStyle/>
          <a:p>
            <a:r>
              <a:rPr lang="cs-CZ" sz="2800" b="1" dirty="0" err="1" smtClean="0"/>
              <a:t>Berthelot</a:t>
            </a:r>
            <a:r>
              <a:rPr lang="cs-CZ" sz="2800" b="1" dirty="0" smtClean="0"/>
              <a:t> </a:t>
            </a:r>
          </a:p>
          <a:p>
            <a:r>
              <a:rPr lang="cs-CZ" sz="2800" dirty="0" smtClean="0"/>
              <a:t>nekompromisní odpor vitalistické teorii </a:t>
            </a:r>
            <a:endParaRPr lang="cs-CZ" sz="2800" dirty="0"/>
          </a:p>
          <a:p>
            <a:endParaRPr lang="cs-CZ" sz="2800" dirty="0" smtClean="0"/>
          </a:p>
          <a:p>
            <a:r>
              <a:rPr lang="cs-CZ" sz="2800" dirty="0" smtClean="0"/>
              <a:t>syntetickou výrobou četných uhlovodíků, přírodních tuků, cukrů a dalších složek prokázal, že organické sloučeniny mohou být vytvořeny běžnými chemickými postupy a řídit se stejnými principy jako anorganické látky.</a:t>
            </a:r>
          </a:p>
          <a:p>
            <a:endParaRPr lang="cs-CZ" sz="2800" dirty="0" smtClean="0"/>
          </a:p>
          <a:p>
            <a:r>
              <a:rPr lang="cs-CZ" sz="2800" u="sng" dirty="0" err="1" smtClean="0"/>
              <a:t>Berthelotovy</a:t>
            </a:r>
            <a:r>
              <a:rPr lang="cs-CZ" sz="2800" u="sng" dirty="0" smtClean="0"/>
              <a:t> syntézy </a:t>
            </a:r>
            <a:r>
              <a:rPr lang="cs-CZ" sz="2800" u="sng" dirty="0" err="1" smtClean="0"/>
              <a:t>methanu</a:t>
            </a:r>
            <a:r>
              <a:rPr lang="cs-CZ" sz="2800" u="sng" dirty="0" smtClean="0"/>
              <a:t>, kyseliny mravenčí, </a:t>
            </a:r>
            <a:r>
              <a:rPr lang="cs-CZ" sz="2800" u="sng" dirty="0" err="1" smtClean="0"/>
              <a:t>ethynu</a:t>
            </a:r>
            <a:r>
              <a:rPr lang="cs-CZ" sz="2800" u="sng" dirty="0" smtClean="0"/>
              <a:t> a benzenu během let 1855 až 1867</a:t>
            </a:r>
            <a:r>
              <a:rPr lang="cs-CZ" sz="2800" dirty="0" smtClean="0"/>
              <a:t>.</a:t>
            </a:r>
          </a:p>
          <a:p>
            <a:endParaRPr lang="cs-CZ" sz="2800" dirty="0"/>
          </a:p>
        </p:txBody>
      </p:sp>
      <p:sp>
        <p:nvSpPr>
          <p:cNvPr id="5" name="Obdélník 4"/>
          <p:cNvSpPr/>
          <p:nvPr/>
        </p:nvSpPr>
        <p:spPr>
          <a:xfrm>
            <a:off x="6096000" y="5934670"/>
            <a:ext cx="6096000" cy="923330"/>
          </a:xfrm>
          <a:prstGeom prst="rect">
            <a:avLst/>
          </a:prstGeom>
        </p:spPr>
        <p:txBody>
          <a:bodyPr>
            <a:spAutoFit/>
          </a:bodyPr>
          <a:lstStyle/>
          <a:p>
            <a:pPr algn="ctr"/>
            <a:r>
              <a:rPr lang="cs-CZ" dirty="0" err="1" smtClean="0"/>
              <a:t>Marcellin</a:t>
            </a:r>
            <a:r>
              <a:rPr lang="cs-CZ" dirty="0" smtClean="0"/>
              <a:t> </a:t>
            </a:r>
            <a:r>
              <a:rPr lang="cs-CZ" dirty="0" err="1" smtClean="0"/>
              <a:t>Pierre</a:t>
            </a:r>
            <a:r>
              <a:rPr lang="cs-CZ" dirty="0" smtClean="0"/>
              <a:t> </a:t>
            </a:r>
            <a:r>
              <a:rPr lang="cs-CZ" dirty="0" err="1" smtClean="0"/>
              <a:t>Eugène</a:t>
            </a:r>
            <a:r>
              <a:rPr lang="cs-CZ" dirty="0" smtClean="0"/>
              <a:t> </a:t>
            </a:r>
            <a:r>
              <a:rPr lang="cs-CZ" dirty="0" err="1" smtClean="0"/>
              <a:t>Berthelot</a:t>
            </a:r>
            <a:r>
              <a:rPr lang="cs-CZ" dirty="0" smtClean="0"/>
              <a:t> </a:t>
            </a:r>
          </a:p>
          <a:p>
            <a:pPr algn="ctr"/>
            <a:r>
              <a:rPr lang="cs-CZ" dirty="0" smtClean="0"/>
              <a:t>(25. října 1827 Paříž – 18. března 1907) byl francouzský chemik a politik.</a:t>
            </a:r>
            <a:endParaRPr lang="cs-CZ" dirty="0"/>
          </a:p>
        </p:txBody>
      </p:sp>
    </p:spTree>
    <p:extLst>
      <p:ext uri="{BB962C8B-B14F-4D97-AF65-F5344CB8AC3E}">
        <p14:creationId xmlns:p14="http://schemas.microsoft.com/office/powerpoint/2010/main" val="2301712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Výsledek obrázku pro Wöh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705" y="445972"/>
            <a:ext cx="3752850" cy="4762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4813300" y="316230"/>
            <a:ext cx="6888480" cy="6063198"/>
          </a:xfrm>
          <a:prstGeom prst="rect">
            <a:avLst/>
          </a:prstGeom>
          <a:noFill/>
        </p:spPr>
        <p:txBody>
          <a:bodyPr wrap="square" rtlCol="0">
            <a:spAutoFit/>
          </a:bodyPr>
          <a:lstStyle/>
          <a:p>
            <a:r>
              <a:rPr lang="cs-CZ" sz="2800" dirty="0" smtClean="0"/>
              <a:t>1835 </a:t>
            </a:r>
            <a:r>
              <a:rPr lang="cs-CZ" sz="2800" dirty="0" err="1" smtClean="0"/>
              <a:t>Wohler</a:t>
            </a:r>
            <a:r>
              <a:rPr lang="cs-CZ" sz="2800" dirty="0" smtClean="0"/>
              <a:t>:</a:t>
            </a:r>
          </a:p>
          <a:p>
            <a:endParaRPr lang="cs-CZ" sz="2800" dirty="0"/>
          </a:p>
          <a:p>
            <a:r>
              <a:rPr lang="cs-CZ" sz="2800" dirty="0" smtClean="0"/>
              <a:t>„</a:t>
            </a:r>
            <a:r>
              <a:rPr lang="cs-CZ" sz="2800" i="1" dirty="0" smtClean="0"/>
              <a:t>Organická chemie mi připomíná tropický prales, plný podivuhodných věcí z něhož najít cestu se zdá být téměř nemožné</a:t>
            </a:r>
            <a:r>
              <a:rPr lang="cs-CZ" sz="2800" dirty="0" smtClean="0"/>
              <a:t>“.</a:t>
            </a:r>
          </a:p>
          <a:p>
            <a:pPr marL="457200" indent="-457200">
              <a:buFont typeface="Arial" panose="020B0604020202020204" pitchFamily="34" charset="0"/>
              <a:buChar char="•"/>
            </a:pPr>
            <a:endParaRPr lang="cs-CZ" sz="2800" dirty="0"/>
          </a:p>
          <a:p>
            <a:pPr marL="457200" indent="-457200">
              <a:buFont typeface="Arial" panose="020B0604020202020204" pitchFamily="34" charset="0"/>
              <a:buChar char="•"/>
            </a:pPr>
            <a:r>
              <a:rPr lang="cs-CZ" sz="2400" dirty="0" smtClean="0"/>
              <a:t>neexistovala strukturní teorie</a:t>
            </a:r>
          </a:p>
          <a:p>
            <a:pPr marL="457200" indent="-457200">
              <a:buFont typeface="Arial" panose="020B0604020202020204" pitchFamily="34" charset="0"/>
              <a:buChar char="•"/>
            </a:pPr>
            <a:r>
              <a:rPr lang="cs-CZ" sz="2400" dirty="0" smtClean="0"/>
              <a:t>chaos v psaní vzorců i označování sloučenin.</a:t>
            </a:r>
          </a:p>
          <a:p>
            <a:pPr marL="457200" indent="-457200">
              <a:buFont typeface="Arial" panose="020B0604020202020204" pitchFamily="34" charset="0"/>
              <a:buChar char="•"/>
            </a:pPr>
            <a:r>
              <a:rPr lang="cs-CZ" sz="2400" dirty="0"/>
              <a:t>p</a:t>
            </a:r>
            <a:r>
              <a:rPr lang="cs-CZ" sz="2400" dirty="0" smtClean="0"/>
              <a:t>ojmy izomerie či prostorové uspořádání molekul byly neznámé</a:t>
            </a:r>
          </a:p>
          <a:p>
            <a:pPr marL="457200" indent="-457200">
              <a:buFont typeface="Arial" panose="020B0604020202020204" pitchFamily="34" charset="0"/>
              <a:buChar char="•"/>
            </a:pPr>
            <a:r>
              <a:rPr lang="cs-CZ" sz="2400" dirty="0"/>
              <a:t>p</a:t>
            </a:r>
            <a:r>
              <a:rPr lang="cs-CZ" sz="2400" dirty="0" smtClean="0"/>
              <a:t>očet činidel byl omezený</a:t>
            </a:r>
          </a:p>
          <a:p>
            <a:pPr marL="457200" indent="-457200">
              <a:buFont typeface="Arial" panose="020B0604020202020204" pitchFamily="34" charset="0"/>
              <a:buChar char="•"/>
            </a:pPr>
            <a:r>
              <a:rPr lang="cs-CZ" sz="2400" dirty="0"/>
              <a:t>n</a:t>
            </a:r>
            <a:r>
              <a:rPr lang="cs-CZ" sz="2400" dirty="0" smtClean="0"/>
              <a:t>ic se nevědělo o průběhu chemických reakcí.</a:t>
            </a:r>
          </a:p>
          <a:p>
            <a:pPr marL="457200" indent="-457200">
              <a:buFont typeface="Arial" panose="020B0604020202020204" pitchFamily="34" charset="0"/>
              <a:buChar char="•"/>
            </a:pPr>
            <a:r>
              <a:rPr lang="cs-CZ" sz="2400" dirty="0"/>
              <a:t>z</a:t>
            </a:r>
            <a:r>
              <a:rPr lang="cs-CZ" sz="2400" dirty="0" smtClean="0"/>
              <a:t>působem charakterizace sloučenin byla jen elementární analýza.</a:t>
            </a:r>
          </a:p>
          <a:p>
            <a:endParaRPr lang="cs-CZ" sz="2800" dirty="0" smtClean="0"/>
          </a:p>
        </p:txBody>
      </p:sp>
      <p:sp>
        <p:nvSpPr>
          <p:cNvPr id="5" name="Obdélník 4"/>
          <p:cNvSpPr/>
          <p:nvPr/>
        </p:nvSpPr>
        <p:spPr>
          <a:xfrm>
            <a:off x="-817880" y="5365539"/>
            <a:ext cx="6096000" cy="923330"/>
          </a:xfrm>
          <a:prstGeom prst="rect">
            <a:avLst/>
          </a:prstGeom>
        </p:spPr>
        <p:txBody>
          <a:bodyPr>
            <a:spAutoFit/>
          </a:bodyPr>
          <a:lstStyle/>
          <a:p>
            <a:pPr algn="ctr"/>
            <a:r>
              <a:rPr lang="cs-CZ" dirty="0" smtClean="0"/>
              <a:t>Friedrich </a:t>
            </a:r>
            <a:r>
              <a:rPr lang="cs-CZ" dirty="0" err="1" smtClean="0"/>
              <a:t>Wöhler</a:t>
            </a:r>
            <a:r>
              <a:rPr lang="cs-CZ" dirty="0" smtClean="0"/>
              <a:t> </a:t>
            </a:r>
          </a:p>
          <a:p>
            <a:pPr algn="ctr"/>
            <a:r>
              <a:rPr lang="cs-CZ" dirty="0" smtClean="0"/>
              <a:t>(31. 7. 1800– 23. 9.1882)</a:t>
            </a:r>
          </a:p>
          <a:p>
            <a:pPr algn="ctr"/>
            <a:r>
              <a:rPr lang="cs-CZ" dirty="0" smtClean="0"/>
              <a:t>Německý chemik</a:t>
            </a:r>
            <a:endParaRPr lang="cs-CZ" dirty="0"/>
          </a:p>
        </p:txBody>
      </p:sp>
    </p:spTree>
    <p:extLst>
      <p:ext uri="{BB962C8B-B14F-4D97-AF65-F5344CB8AC3E}">
        <p14:creationId xmlns:p14="http://schemas.microsoft.com/office/powerpoint/2010/main" val="2031476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677732" y="693591"/>
            <a:ext cx="10660828" cy="4462760"/>
          </a:xfrm>
          <a:prstGeom prst="rect">
            <a:avLst/>
          </a:prstGeom>
        </p:spPr>
        <p:txBody>
          <a:bodyPr wrap="square">
            <a:spAutoFit/>
          </a:bodyPr>
          <a:lstStyle/>
          <a:p>
            <a:r>
              <a:rPr lang="cs-CZ" sz="3200" b="1" dirty="0" smtClean="0">
                <a:solidFill>
                  <a:srgbClr val="00B050"/>
                </a:solidFill>
              </a:rPr>
              <a:t>Počátky strukturní teorie</a:t>
            </a:r>
          </a:p>
          <a:p>
            <a:endParaRPr lang="cs-CZ" sz="2800" b="1" dirty="0" smtClean="0"/>
          </a:p>
          <a:p>
            <a:endParaRPr lang="cs-CZ" sz="2800" dirty="0" smtClean="0"/>
          </a:p>
          <a:p>
            <a:r>
              <a:rPr lang="cs-CZ" sz="2800" dirty="0" smtClean="0"/>
              <a:t>Významný přínos pro rozvoj organické chemie měli především A. M. </a:t>
            </a:r>
            <a:r>
              <a:rPr lang="cs-CZ" sz="2800" dirty="0" err="1" smtClean="0"/>
              <a:t>Butlerov</a:t>
            </a:r>
            <a:r>
              <a:rPr lang="cs-CZ" sz="2800" dirty="0" smtClean="0"/>
              <a:t>, F. A. </a:t>
            </a:r>
            <a:r>
              <a:rPr lang="cs-CZ" sz="2800" dirty="0" err="1" smtClean="0"/>
              <a:t>Kekulé</a:t>
            </a:r>
            <a:r>
              <a:rPr lang="cs-CZ" sz="2800" dirty="0" smtClean="0"/>
              <a:t> a </a:t>
            </a:r>
            <a:r>
              <a:rPr lang="cs-CZ" sz="2800" dirty="0" err="1" smtClean="0"/>
              <a:t>A</a:t>
            </a:r>
            <a:r>
              <a:rPr lang="cs-CZ" sz="2800" dirty="0" smtClean="0"/>
              <a:t>. S. </a:t>
            </a:r>
            <a:r>
              <a:rPr lang="cs-CZ" sz="2800" dirty="0" err="1" smtClean="0"/>
              <a:t>Couper</a:t>
            </a:r>
            <a:r>
              <a:rPr lang="cs-CZ" sz="2800" dirty="0" smtClean="0"/>
              <a:t>, kteří jsou považováni za zakladatele strukturní teorie organických látek a dále J. von </a:t>
            </a:r>
            <a:r>
              <a:rPr lang="cs-CZ" sz="2800" dirty="0" err="1" smtClean="0"/>
              <a:t>Liebig</a:t>
            </a:r>
            <a:r>
              <a:rPr lang="cs-CZ" sz="2800" dirty="0" smtClean="0"/>
              <a:t> (isomerie).</a:t>
            </a:r>
          </a:p>
          <a:p>
            <a:endParaRPr lang="cs-CZ" sz="2800" dirty="0"/>
          </a:p>
          <a:p>
            <a:r>
              <a:rPr lang="cs-CZ" sz="2800" b="1" dirty="0"/>
              <a:t>Teorie chemické struktury se koncem 60. let 19. století stala základem většiny teoretických i experimentálních prací v organické chemii.</a:t>
            </a:r>
            <a:endParaRPr lang="cs-CZ" sz="2800" dirty="0"/>
          </a:p>
          <a:p>
            <a:endParaRPr lang="cs-CZ" sz="2800" dirty="0" smtClean="0"/>
          </a:p>
        </p:txBody>
      </p:sp>
    </p:spTree>
    <p:extLst>
      <p:ext uri="{BB962C8B-B14F-4D97-AF65-F5344CB8AC3E}">
        <p14:creationId xmlns:p14="http://schemas.microsoft.com/office/powerpoint/2010/main" val="2645246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ouvisející obrá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375" y="270734"/>
            <a:ext cx="3932389" cy="5441577"/>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185431" y="5811085"/>
            <a:ext cx="6096000" cy="923330"/>
          </a:xfrm>
          <a:prstGeom prst="rect">
            <a:avLst/>
          </a:prstGeom>
        </p:spPr>
        <p:txBody>
          <a:bodyPr>
            <a:spAutoFit/>
          </a:bodyPr>
          <a:lstStyle/>
          <a:p>
            <a:pPr algn="ctr"/>
            <a:r>
              <a:rPr lang="cs-CZ" dirty="0" err="1" smtClean="0"/>
              <a:t>Justus</a:t>
            </a:r>
            <a:r>
              <a:rPr lang="cs-CZ" dirty="0" smtClean="0"/>
              <a:t> von </a:t>
            </a:r>
            <a:r>
              <a:rPr lang="cs-CZ" dirty="0" err="1" smtClean="0"/>
              <a:t>Liebig</a:t>
            </a:r>
            <a:r>
              <a:rPr lang="cs-CZ" dirty="0" smtClean="0"/>
              <a:t> </a:t>
            </a:r>
          </a:p>
          <a:p>
            <a:pPr algn="ctr"/>
            <a:r>
              <a:rPr lang="cs-CZ" dirty="0" smtClean="0"/>
              <a:t>(12. května 1803 – 18. dubna 1873) </a:t>
            </a:r>
          </a:p>
          <a:p>
            <a:pPr algn="ctr"/>
            <a:r>
              <a:rPr lang="cs-CZ" dirty="0" smtClean="0"/>
              <a:t>byl německý chemik</a:t>
            </a:r>
            <a:endParaRPr lang="cs-CZ" dirty="0"/>
          </a:p>
        </p:txBody>
      </p:sp>
      <p:sp>
        <p:nvSpPr>
          <p:cNvPr id="4" name="Obdélník 3"/>
          <p:cNvSpPr/>
          <p:nvPr/>
        </p:nvSpPr>
        <p:spPr>
          <a:xfrm>
            <a:off x="5416625" y="975585"/>
            <a:ext cx="6096000" cy="4031873"/>
          </a:xfrm>
          <a:prstGeom prst="rect">
            <a:avLst/>
          </a:prstGeom>
        </p:spPr>
        <p:txBody>
          <a:bodyPr>
            <a:spAutoFit/>
          </a:bodyPr>
          <a:lstStyle/>
          <a:p>
            <a:r>
              <a:rPr lang="cs-CZ" sz="3200" dirty="0" smtClean="0"/>
              <a:t>Roku 1823 objevil J. von </a:t>
            </a:r>
            <a:r>
              <a:rPr lang="cs-CZ" sz="3200" dirty="0" err="1" smtClean="0"/>
              <a:t>Liebig</a:t>
            </a:r>
            <a:r>
              <a:rPr lang="cs-CZ" sz="3200" dirty="0" smtClean="0"/>
              <a:t> </a:t>
            </a:r>
            <a:r>
              <a:rPr lang="cs-CZ" sz="3200" b="1" dirty="0" err="1" smtClean="0">
                <a:solidFill>
                  <a:srgbClr val="FF0000"/>
                </a:solidFill>
              </a:rPr>
              <a:t>isomerismus</a:t>
            </a:r>
            <a:r>
              <a:rPr lang="cs-CZ" sz="3200" dirty="0" smtClean="0"/>
              <a:t>, což jasně ukazovalo na určitý rozdíl ve vnitřním uspořádání molekul. </a:t>
            </a:r>
          </a:p>
          <a:p>
            <a:endParaRPr lang="cs-CZ" sz="3200" dirty="0"/>
          </a:p>
          <a:p>
            <a:r>
              <a:rPr lang="cs-CZ" sz="3200" dirty="0" smtClean="0"/>
              <a:t>Tako myšlenka se však setkala ze strany vědců nejprve s rozhodným odporem.</a:t>
            </a:r>
          </a:p>
        </p:txBody>
      </p:sp>
    </p:spTree>
    <p:extLst>
      <p:ext uri="{BB962C8B-B14F-4D97-AF65-F5344CB8AC3E}">
        <p14:creationId xmlns:p14="http://schemas.microsoft.com/office/powerpoint/2010/main" val="3754024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729317" y="1027205"/>
            <a:ext cx="6096000" cy="5816977"/>
          </a:xfrm>
          <a:prstGeom prst="rect">
            <a:avLst/>
          </a:prstGeom>
        </p:spPr>
        <p:txBody>
          <a:bodyPr>
            <a:spAutoFit/>
          </a:bodyPr>
          <a:lstStyle/>
          <a:p>
            <a:r>
              <a:rPr lang="cs-CZ" sz="2800" dirty="0" smtClean="0">
                <a:solidFill>
                  <a:srgbClr val="FF0000"/>
                </a:solidFill>
              </a:rPr>
              <a:t>F. A. </a:t>
            </a:r>
            <a:r>
              <a:rPr lang="cs-CZ" sz="2800" dirty="0" err="1" smtClean="0">
                <a:solidFill>
                  <a:srgbClr val="FF0000"/>
                </a:solidFill>
              </a:rPr>
              <a:t>Kekulé</a:t>
            </a:r>
            <a:r>
              <a:rPr lang="cs-CZ" sz="2800" dirty="0" smtClean="0">
                <a:solidFill>
                  <a:srgbClr val="FF0000"/>
                </a:solidFill>
              </a:rPr>
              <a:t> </a:t>
            </a:r>
            <a:r>
              <a:rPr lang="cs-CZ" sz="2800" dirty="0" smtClean="0"/>
              <a:t>ve své učebnici organické chemie z let 1859-1861 ohraničil oblast zájmu organické chemie na </a:t>
            </a:r>
            <a:r>
              <a:rPr lang="cs-CZ" sz="2800" b="1" dirty="0" smtClean="0">
                <a:solidFill>
                  <a:srgbClr val="0000FF"/>
                </a:solidFill>
              </a:rPr>
              <a:t>chemii sloučenin uhlíku</a:t>
            </a:r>
            <a:r>
              <a:rPr lang="cs-CZ" sz="2800" dirty="0" smtClean="0"/>
              <a:t>. </a:t>
            </a:r>
          </a:p>
          <a:p>
            <a:endParaRPr lang="cs-CZ" sz="2800" dirty="0"/>
          </a:p>
          <a:p>
            <a:r>
              <a:rPr lang="cs-CZ" sz="2800" dirty="0" smtClean="0"/>
              <a:t>„</a:t>
            </a:r>
            <a:r>
              <a:rPr lang="cs-CZ" sz="2800" b="1" i="1" dirty="0" smtClean="0"/>
              <a:t>Není žádných podstatných rozdílů mezi sloučeninami organickými a anorganickými</a:t>
            </a:r>
            <a:r>
              <a:rPr lang="cs-CZ" sz="2800" dirty="0" smtClean="0"/>
              <a:t>.“</a:t>
            </a:r>
          </a:p>
          <a:p>
            <a:endParaRPr lang="cs-CZ" sz="2800" dirty="0" smtClean="0"/>
          </a:p>
          <a:p>
            <a:endParaRPr lang="cs-CZ" sz="2800" dirty="0"/>
          </a:p>
          <a:p>
            <a:endParaRPr lang="cs-CZ" sz="2800" dirty="0"/>
          </a:p>
          <a:p>
            <a:r>
              <a:rPr lang="cs-CZ" dirty="0" smtClean="0"/>
              <a:t>Poznámka: narodil se do rodiny s aristokratickým </a:t>
            </a:r>
            <a:r>
              <a:rPr lang="cs-CZ" b="1" dirty="0"/>
              <a:t>českými</a:t>
            </a:r>
            <a:r>
              <a:rPr lang="cs-CZ" dirty="0"/>
              <a:t> </a:t>
            </a:r>
            <a:r>
              <a:rPr lang="cs-CZ" dirty="0" smtClean="0"/>
              <a:t>předky (</a:t>
            </a:r>
            <a:r>
              <a:rPr lang="cs-CZ" dirty="0" err="1" smtClean="0"/>
              <a:t>Stradonitz</a:t>
            </a:r>
            <a:r>
              <a:rPr lang="cs-CZ" dirty="0" smtClean="0"/>
              <a:t>). V roce 1895 uznáno za českou šlechtu.</a:t>
            </a:r>
            <a:r>
              <a:rPr lang="cs-CZ" dirty="0"/>
              <a:t> </a:t>
            </a:r>
            <a:endParaRPr lang="cs-CZ" dirty="0" smtClean="0"/>
          </a:p>
          <a:p>
            <a:endParaRPr lang="cs-CZ" sz="2800" dirty="0"/>
          </a:p>
        </p:txBody>
      </p:sp>
      <p:sp>
        <p:nvSpPr>
          <p:cNvPr id="5" name="Obdélník 4"/>
          <p:cNvSpPr/>
          <p:nvPr/>
        </p:nvSpPr>
        <p:spPr>
          <a:xfrm>
            <a:off x="6402741" y="5625378"/>
            <a:ext cx="6096000" cy="923330"/>
          </a:xfrm>
          <a:prstGeom prst="rect">
            <a:avLst/>
          </a:prstGeom>
        </p:spPr>
        <p:txBody>
          <a:bodyPr>
            <a:spAutoFit/>
          </a:bodyPr>
          <a:lstStyle/>
          <a:p>
            <a:pPr algn="ctr"/>
            <a:r>
              <a:rPr lang="de-DE" dirty="0" smtClean="0"/>
              <a:t>Friedrich August </a:t>
            </a:r>
            <a:r>
              <a:rPr lang="de-DE" dirty="0" err="1" smtClean="0"/>
              <a:t>Kekulé</a:t>
            </a:r>
            <a:r>
              <a:rPr lang="de-DE" dirty="0" smtClean="0"/>
              <a:t> von </a:t>
            </a:r>
            <a:r>
              <a:rPr lang="de-DE" dirty="0" err="1" smtClean="0"/>
              <a:t>Stradonitz</a:t>
            </a:r>
            <a:r>
              <a:rPr lang="de-DE" dirty="0" smtClean="0"/>
              <a:t> </a:t>
            </a:r>
            <a:endParaRPr lang="cs-CZ" dirty="0" smtClean="0"/>
          </a:p>
          <a:p>
            <a:pPr algn="ctr"/>
            <a:r>
              <a:rPr lang="de-DE" dirty="0" smtClean="0"/>
              <a:t>(7. </a:t>
            </a:r>
            <a:r>
              <a:rPr lang="de-DE" dirty="0" err="1" smtClean="0"/>
              <a:t>září</a:t>
            </a:r>
            <a:r>
              <a:rPr lang="de-DE" dirty="0" smtClean="0"/>
              <a:t> 1829</a:t>
            </a:r>
            <a:r>
              <a:rPr lang="cs-CZ" dirty="0" smtClean="0"/>
              <a:t> </a:t>
            </a:r>
            <a:r>
              <a:rPr lang="de-DE" dirty="0" smtClean="0"/>
              <a:t>– 13. </a:t>
            </a:r>
            <a:r>
              <a:rPr lang="de-DE" dirty="0" err="1" smtClean="0"/>
              <a:t>července</a:t>
            </a:r>
            <a:r>
              <a:rPr lang="de-DE" dirty="0" smtClean="0"/>
              <a:t> 1896)</a:t>
            </a:r>
            <a:endParaRPr lang="cs-CZ" dirty="0" smtClean="0"/>
          </a:p>
          <a:p>
            <a:pPr algn="ctr"/>
            <a:r>
              <a:rPr lang="cs-CZ" dirty="0" smtClean="0"/>
              <a:t>Německý chemik</a:t>
            </a:r>
            <a:endParaRPr lang="cs-CZ" dirty="0"/>
          </a:p>
        </p:txBody>
      </p:sp>
      <p:pic>
        <p:nvPicPr>
          <p:cNvPr id="3074" name="Picture 2" descr="Výsledek obrázku pro kekul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7832" y="656217"/>
            <a:ext cx="3525819" cy="4840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116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is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9975" y="603026"/>
            <a:ext cx="7051921" cy="3711537"/>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txBox="1">
            <a:spLocks/>
          </p:cNvSpPr>
          <p:nvPr/>
        </p:nvSpPr>
        <p:spPr>
          <a:xfrm>
            <a:off x="866412" y="1528520"/>
            <a:ext cx="9277003" cy="51624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2800" dirty="0" smtClean="0"/>
              <a:t>První </a:t>
            </a:r>
          </a:p>
          <a:p>
            <a:r>
              <a:rPr lang="cs-CZ" sz="2800" dirty="0" smtClean="0"/>
              <a:t>(</a:t>
            </a:r>
            <a:r>
              <a:rPr lang="cs-CZ" sz="2800" b="1" dirty="0" smtClean="0"/>
              <a:t>neuvědomělá</a:t>
            </a:r>
            <a:r>
              <a:rPr lang="cs-CZ" sz="2800" dirty="0" smtClean="0"/>
              <a:t>) </a:t>
            </a:r>
          </a:p>
          <a:p>
            <a:r>
              <a:rPr lang="cs-CZ" sz="2800" dirty="0" smtClean="0"/>
              <a:t>setkávání člověka </a:t>
            </a:r>
          </a:p>
          <a:p>
            <a:r>
              <a:rPr lang="cs-CZ" sz="2800" dirty="0" smtClean="0"/>
              <a:t>s chováním</a:t>
            </a:r>
          </a:p>
          <a:p>
            <a:r>
              <a:rPr lang="cs-CZ" sz="2800" dirty="0" smtClean="0"/>
              <a:t> organických </a:t>
            </a:r>
          </a:p>
          <a:p>
            <a:r>
              <a:rPr lang="cs-CZ" sz="2800" dirty="0" smtClean="0"/>
              <a:t>sloučenin:</a:t>
            </a:r>
          </a:p>
          <a:p>
            <a:endParaRPr lang="cs-CZ" sz="2800" dirty="0"/>
          </a:p>
          <a:p>
            <a:endParaRPr lang="cs-CZ" sz="2800" dirty="0" smtClean="0"/>
          </a:p>
          <a:p>
            <a:endParaRPr lang="cs-CZ" sz="2800" dirty="0" smtClean="0"/>
          </a:p>
          <a:p>
            <a:pPr marL="571500" indent="-571500">
              <a:buFont typeface="Arial" panose="020B0604020202020204" pitchFamily="34" charset="0"/>
              <a:buChar char="•"/>
            </a:pPr>
            <a:r>
              <a:rPr lang="cs-CZ" sz="2800" dirty="0" smtClean="0"/>
              <a:t>kvasné procesy s přeměnou cukrů </a:t>
            </a:r>
            <a:r>
              <a:rPr lang="cs-CZ" sz="2800" dirty="0"/>
              <a:t>v</a:t>
            </a:r>
            <a:endParaRPr lang="cs-CZ" sz="2800" dirty="0" smtClean="0"/>
          </a:p>
          <a:p>
            <a:pPr marL="1028700" lvl="1" indent="-571500">
              <a:buFont typeface="Arial" panose="020B0604020202020204" pitchFamily="34" charset="0"/>
              <a:buChar char="•"/>
            </a:pPr>
            <a:r>
              <a:rPr lang="cs-CZ" sz="2800" dirty="0" smtClean="0"/>
              <a:t>alkohol (kvašení ovocných šťáv)</a:t>
            </a:r>
          </a:p>
          <a:p>
            <a:pPr marL="1028700" lvl="1" indent="-571500">
              <a:buFont typeface="Arial" panose="020B0604020202020204" pitchFamily="34" charset="0"/>
              <a:buChar char="•"/>
            </a:pPr>
            <a:r>
              <a:rPr lang="cs-CZ" sz="2800" dirty="0" smtClean="0"/>
              <a:t>kyselinu mléčnou (kysání zelí)</a:t>
            </a:r>
            <a:endParaRPr lang="cs-CZ" sz="2800" dirty="0"/>
          </a:p>
          <a:p>
            <a:pPr marL="1028700" lvl="1" indent="-571500">
              <a:buFont typeface="Arial" panose="020B0604020202020204" pitchFamily="34" charset="0"/>
              <a:buChar char="•"/>
            </a:pPr>
            <a:r>
              <a:rPr lang="cs-CZ" sz="2800" dirty="0" smtClean="0"/>
              <a:t>alkoholu v ocet (kysání vína)</a:t>
            </a:r>
          </a:p>
          <a:p>
            <a:pPr marL="571500" indent="-571500">
              <a:buFont typeface="Arial" panose="020B0604020202020204" pitchFamily="34" charset="0"/>
              <a:buChar char="•"/>
            </a:pPr>
            <a:r>
              <a:rPr lang="cs-CZ" sz="2800" dirty="0" smtClean="0"/>
              <a:t>mikrobiální rozklad tuků a olejů</a:t>
            </a:r>
            <a:br>
              <a:rPr lang="cs-CZ" sz="2800" dirty="0" smtClean="0"/>
            </a:br>
            <a:r>
              <a:rPr lang="cs-CZ" sz="2800" dirty="0" smtClean="0"/>
              <a:t/>
            </a:r>
            <a:br>
              <a:rPr lang="cs-CZ" sz="2800" dirty="0" smtClean="0"/>
            </a:br>
            <a:endParaRPr lang="cs-CZ" sz="2800" dirty="0"/>
          </a:p>
        </p:txBody>
      </p:sp>
    </p:spTree>
    <p:extLst>
      <p:ext uri="{BB962C8B-B14F-4D97-AF65-F5344CB8AC3E}">
        <p14:creationId xmlns:p14="http://schemas.microsoft.com/office/powerpoint/2010/main" val="160030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792817" y="302359"/>
            <a:ext cx="6096000" cy="6124754"/>
          </a:xfrm>
          <a:prstGeom prst="rect">
            <a:avLst/>
          </a:prstGeom>
        </p:spPr>
        <p:txBody>
          <a:bodyPr>
            <a:spAutoFit/>
          </a:bodyPr>
          <a:lstStyle/>
          <a:p>
            <a:r>
              <a:rPr lang="cs-CZ" sz="2800" dirty="0"/>
              <a:t>1858 článek , ve kterém jasně formuloval </a:t>
            </a:r>
            <a:r>
              <a:rPr lang="cs-CZ" sz="2800" b="1" dirty="0" err="1">
                <a:solidFill>
                  <a:srgbClr val="0000FF"/>
                </a:solidFill>
              </a:rPr>
              <a:t>čtyřvaznost</a:t>
            </a:r>
            <a:r>
              <a:rPr lang="cs-CZ" sz="2800" b="1" dirty="0">
                <a:solidFill>
                  <a:srgbClr val="0000FF"/>
                </a:solidFill>
              </a:rPr>
              <a:t> uhlíku </a:t>
            </a:r>
            <a:r>
              <a:rPr lang="cs-CZ" sz="2800" dirty="0"/>
              <a:t>a vyslovil své názory o řetězení uhlíkových atomů. </a:t>
            </a:r>
            <a:endParaRPr lang="cs-CZ" sz="2800" dirty="0" smtClean="0"/>
          </a:p>
          <a:p>
            <a:endParaRPr lang="cs-CZ" sz="2800" dirty="0" smtClean="0"/>
          </a:p>
          <a:p>
            <a:r>
              <a:rPr lang="cs-CZ" sz="2800" dirty="0" smtClean="0"/>
              <a:t>Jeho představa, že molekuly lze znázornit jako systémy atomů v prostoru, vedla později až </a:t>
            </a:r>
            <a:r>
              <a:rPr lang="cs-CZ" sz="2800" b="1" dirty="0" smtClean="0">
                <a:solidFill>
                  <a:srgbClr val="0000FF"/>
                </a:solidFill>
              </a:rPr>
              <a:t>ke vzniku strukturních vzorců</a:t>
            </a:r>
            <a:r>
              <a:rPr lang="cs-CZ" sz="2800" dirty="0" smtClean="0"/>
              <a:t>.</a:t>
            </a:r>
          </a:p>
          <a:p>
            <a:r>
              <a:rPr lang="cs-CZ" sz="2800" dirty="0" smtClean="0"/>
              <a:t> </a:t>
            </a:r>
          </a:p>
          <a:p>
            <a:r>
              <a:rPr lang="cs-CZ" sz="2800" dirty="0" smtClean="0"/>
              <a:t>Dokázal, že různé druhy atomů jsou charakterizovány počtem vazeb, kterými se mohou spojovat s jinými atomy. Vodík má jednu vazbu, kyslík dvě, dusík tři a uhlík čtyři takové vazby. </a:t>
            </a:r>
          </a:p>
          <a:p>
            <a:r>
              <a:rPr lang="cs-CZ" sz="2800" b="1" dirty="0" smtClean="0">
                <a:solidFill>
                  <a:srgbClr val="FF0000"/>
                </a:solidFill>
              </a:rPr>
              <a:t>Položil tím základy strukturní teorii. </a:t>
            </a:r>
          </a:p>
        </p:txBody>
      </p:sp>
      <p:sp>
        <p:nvSpPr>
          <p:cNvPr id="7" name="Obdélník 6"/>
          <p:cNvSpPr/>
          <p:nvPr/>
        </p:nvSpPr>
        <p:spPr>
          <a:xfrm>
            <a:off x="6402741" y="5625378"/>
            <a:ext cx="6096000" cy="923330"/>
          </a:xfrm>
          <a:prstGeom prst="rect">
            <a:avLst/>
          </a:prstGeom>
        </p:spPr>
        <p:txBody>
          <a:bodyPr>
            <a:spAutoFit/>
          </a:bodyPr>
          <a:lstStyle/>
          <a:p>
            <a:pPr algn="ctr"/>
            <a:r>
              <a:rPr lang="de-DE" dirty="0" smtClean="0"/>
              <a:t>Friedrich August </a:t>
            </a:r>
            <a:r>
              <a:rPr lang="de-DE" dirty="0" err="1" smtClean="0"/>
              <a:t>Kekulé</a:t>
            </a:r>
            <a:r>
              <a:rPr lang="de-DE" dirty="0" smtClean="0"/>
              <a:t> von </a:t>
            </a:r>
            <a:r>
              <a:rPr lang="de-DE" dirty="0" err="1" smtClean="0"/>
              <a:t>Stradonitz</a:t>
            </a:r>
            <a:r>
              <a:rPr lang="de-DE" dirty="0" smtClean="0"/>
              <a:t> </a:t>
            </a:r>
            <a:endParaRPr lang="cs-CZ" dirty="0" smtClean="0"/>
          </a:p>
          <a:p>
            <a:pPr algn="ctr"/>
            <a:r>
              <a:rPr lang="de-DE" dirty="0" smtClean="0"/>
              <a:t>(7. </a:t>
            </a:r>
            <a:r>
              <a:rPr lang="de-DE" dirty="0" err="1" smtClean="0"/>
              <a:t>září</a:t>
            </a:r>
            <a:r>
              <a:rPr lang="de-DE" dirty="0" smtClean="0"/>
              <a:t> 1829</a:t>
            </a:r>
            <a:r>
              <a:rPr lang="cs-CZ" dirty="0" smtClean="0"/>
              <a:t> </a:t>
            </a:r>
            <a:r>
              <a:rPr lang="de-DE" dirty="0" smtClean="0"/>
              <a:t>– 13. </a:t>
            </a:r>
            <a:r>
              <a:rPr lang="de-DE" dirty="0" err="1" smtClean="0"/>
              <a:t>července</a:t>
            </a:r>
            <a:r>
              <a:rPr lang="de-DE" dirty="0" smtClean="0"/>
              <a:t> 1896)</a:t>
            </a:r>
            <a:endParaRPr lang="cs-CZ" dirty="0" smtClean="0"/>
          </a:p>
          <a:p>
            <a:pPr algn="ctr"/>
            <a:r>
              <a:rPr lang="cs-CZ" dirty="0" smtClean="0"/>
              <a:t>Německý chemik</a:t>
            </a:r>
            <a:endParaRPr lang="cs-CZ" dirty="0"/>
          </a:p>
        </p:txBody>
      </p:sp>
      <p:pic>
        <p:nvPicPr>
          <p:cNvPr id="8" name="Picture 2" descr="Výsledek obrázku pro kekul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7832" y="656217"/>
            <a:ext cx="3525819" cy="4840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370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Výsledek obrázku"/>
          <p:cNvPicPr>
            <a:picLocks noChangeAspect="1" noChangeArrowheads="1"/>
          </p:cNvPicPr>
          <p:nvPr/>
        </p:nvPicPr>
        <p:blipFill rotWithShape="1">
          <a:blip r:embed="rId3">
            <a:extLst>
              <a:ext uri="{28A0092B-C50C-407E-A947-70E740481C1C}">
                <a14:useLocalDpi xmlns:a14="http://schemas.microsoft.com/office/drawing/2010/main" val="0"/>
              </a:ext>
            </a:extLst>
          </a:blip>
          <a:srcRect b="10713"/>
          <a:stretch/>
        </p:blipFill>
        <p:spPr bwMode="auto">
          <a:xfrm>
            <a:off x="1010508" y="511567"/>
            <a:ext cx="3409091" cy="5216133"/>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405503" y="5840220"/>
            <a:ext cx="4310231" cy="923330"/>
          </a:xfrm>
          <a:prstGeom prst="rect">
            <a:avLst/>
          </a:prstGeom>
        </p:spPr>
        <p:txBody>
          <a:bodyPr wrap="square">
            <a:spAutoFit/>
          </a:bodyPr>
          <a:lstStyle/>
          <a:p>
            <a:pPr algn="ctr"/>
            <a:r>
              <a:rPr lang="en-US" b="1" i="0" dirty="0" smtClean="0">
                <a:solidFill>
                  <a:srgbClr val="252525"/>
                </a:solidFill>
                <a:effectLst/>
                <a:latin typeface="Arial" panose="020B0604020202020204" pitchFamily="34" charset="0"/>
              </a:rPr>
              <a:t>Archibald Scott Couper</a:t>
            </a:r>
            <a:r>
              <a:rPr lang="en-US" b="0" i="0" dirty="0" smtClean="0">
                <a:solidFill>
                  <a:srgbClr val="252525"/>
                </a:solidFill>
                <a:effectLst/>
                <a:latin typeface="Arial" panose="020B0604020202020204" pitchFamily="34" charset="0"/>
              </a:rPr>
              <a:t> </a:t>
            </a:r>
            <a:endParaRPr lang="cs-CZ" b="0" i="0" dirty="0" smtClean="0">
              <a:solidFill>
                <a:srgbClr val="252525"/>
              </a:solidFill>
              <a:effectLst/>
              <a:latin typeface="Arial" panose="020B0604020202020204" pitchFamily="34" charset="0"/>
            </a:endParaRPr>
          </a:p>
          <a:p>
            <a:pPr algn="ctr"/>
            <a:r>
              <a:rPr lang="en-US" b="0" i="0" dirty="0" smtClean="0">
                <a:solidFill>
                  <a:srgbClr val="252525"/>
                </a:solidFill>
                <a:effectLst/>
                <a:latin typeface="Arial" panose="020B0604020202020204" pitchFamily="34" charset="0"/>
              </a:rPr>
              <a:t>(31</a:t>
            </a:r>
            <a:r>
              <a:rPr lang="cs-CZ" b="0" i="0" dirty="0" smtClean="0">
                <a:solidFill>
                  <a:srgbClr val="252525"/>
                </a:solidFill>
                <a:effectLst/>
                <a:latin typeface="Arial" panose="020B0604020202020204" pitchFamily="34" charset="0"/>
              </a:rPr>
              <a:t>.3. </a:t>
            </a:r>
            <a:r>
              <a:rPr lang="en-US" b="0" i="0" dirty="0" smtClean="0">
                <a:solidFill>
                  <a:srgbClr val="252525"/>
                </a:solidFill>
                <a:effectLst/>
                <a:latin typeface="Arial" panose="020B0604020202020204" pitchFamily="34" charset="0"/>
              </a:rPr>
              <a:t>1831 – 11</a:t>
            </a:r>
            <a:r>
              <a:rPr lang="cs-CZ" b="0" i="0" dirty="0" smtClean="0">
                <a:solidFill>
                  <a:srgbClr val="252525"/>
                </a:solidFill>
                <a:effectLst/>
                <a:latin typeface="Arial" panose="020B0604020202020204" pitchFamily="34" charset="0"/>
              </a:rPr>
              <a:t>.3. </a:t>
            </a:r>
            <a:r>
              <a:rPr lang="en-US" b="0" i="0" dirty="0" smtClean="0">
                <a:solidFill>
                  <a:srgbClr val="252525"/>
                </a:solidFill>
                <a:effectLst/>
                <a:latin typeface="Arial" panose="020B0604020202020204" pitchFamily="34" charset="0"/>
              </a:rPr>
              <a:t>1892) </a:t>
            </a:r>
            <a:endParaRPr lang="cs-CZ" b="0" i="0" dirty="0" smtClean="0">
              <a:solidFill>
                <a:srgbClr val="252525"/>
              </a:solidFill>
              <a:effectLst/>
              <a:latin typeface="Arial" panose="020B0604020202020204" pitchFamily="34" charset="0"/>
            </a:endParaRPr>
          </a:p>
          <a:p>
            <a:pPr algn="ctr"/>
            <a:r>
              <a:rPr lang="cs-CZ" dirty="0" smtClean="0">
                <a:solidFill>
                  <a:srgbClr val="252525"/>
                </a:solidFill>
                <a:latin typeface="Arial" panose="020B0604020202020204" pitchFamily="34" charset="0"/>
              </a:rPr>
              <a:t>Skotský chemik</a:t>
            </a:r>
            <a:r>
              <a:rPr lang="en-US" b="0" i="0" dirty="0" smtClean="0">
                <a:solidFill>
                  <a:srgbClr val="252525"/>
                </a:solidFill>
                <a:effectLst/>
                <a:latin typeface="Arial" panose="020B0604020202020204" pitchFamily="34" charset="0"/>
              </a:rPr>
              <a:t> </a:t>
            </a:r>
            <a:endParaRPr lang="cs-CZ" dirty="0"/>
          </a:p>
        </p:txBody>
      </p:sp>
      <p:sp>
        <p:nvSpPr>
          <p:cNvPr id="3" name="Obdélník 2"/>
          <p:cNvSpPr/>
          <p:nvPr/>
        </p:nvSpPr>
        <p:spPr>
          <a:xfrm>
            <a:off x="4879938" y="1057558"/>
            <a:ext cx="6096000" cy="3539430"/>
          </a:xfrm>
          <a:prstGeom prst="rect">
            <a:avLst/>
          </a:prstGeom>
        </p:spPr>
        <p:txBody>
          <a:bodyPr>
            <a:spAutoFit/>
          </a:bodyPr>
          <a:lstStyle/>
          <a:p>
            <a:r>
              <a:rPr lang="cs-CZ" sz="2800" dirty="0" err="1" smtClean="0"/>
              <a:t>Couper</a:t>
            </a:r>
            <a:r>
              <a:rPr lang="cs-CZ" sz="2800" dirty="0" smtClean="0"/>
              <a:t> vyslovil roku 1858, téměř ve stejné době jako </a:t>
            </a:r>
            <a:r>
              <a:rPr lang="cs-CZ" sz="2800" dirty="0" err="1" smtClean="0"/>
              <a:t>Kekulé</a:t>
            </a:r>
            <a:r>
              <a:rPr lang="cs-CZ" sz="2800" dirty="0" smtClean="0"/>
              <a:t>, předpoklad </a:t>
            </a:r>
            <a:r>
              <a:rPr lang="cs-CZ" sz="2800" b="1" dirty="0" err="1" smtClean="0">
                <a:solidFill>
                  <a:srgbClr val="FF0000"/>
                </a:solidFill>
              </a:rPr>
              <a:t>čtyřvaznosti</a:t>
            </a:r>
            <a:r>
              <a:rPr lang="cs-CZ" sz="2800" b="1" dirty="0" smtClean="0">
                <a:solidFill>
                  <a:srgbClr val="FF0000"/>
                </a:solidFill>
              </a:rPr>
              <a:t> uhlíku </a:t>
            </a:r>
            <a:r>
              <a:rPr lang="cs-CZ" sz="2800" dirty="0" smtClean="0"/>
              <a:t>a </a:t>
            </a:r>
            <a:r>
              <a:rPr lang="cs-CZ" sz="2800" b="1" dirty="0" smtClean="0">
                <a:solidFill>
                  <a:srgbClr val="FF0000"/>
                </a:solidFill>
              </a:rPr>
              <a:t>vysvětlil řetězení uhlíkových atomů</a:t>
            </a:r>
            <a:r>
              <a:rPr lang="cs-CZ" sz="2800" dirty="0" smtClean="0"/>
              <a:t>. </a:t>
            </a:r>
          </a:p>
          <a:p>
            <a:endParaRPr lang="cs-CZ" sz="2800" dirty="0"/>
          </a:p>
          <a:p>
            <a:r>
              <a:rPr lang="cs-CZ" sz="2800" dirty="0" smtClean="0"/>
              <a:t>Byl také první, kdo pro </a:t>
            </a:r>
            <a:r>
              <a:rPr lang="cs-CZ" sz="2800" b="1" dirty="0" smtClean="0">
                <a:solidFill>
                  <a:srgbClr val="0000FF"/>
                </a:solidFill>
              </a:rPr>
              <a:t>znázornění chemické vazby</a:t>
            </a:r>
            <a:r>
              <a:rPr lang="cs-CZ" sz="2800" dirty="0" smtClean="0"/>
              <a:t> použil dnes běžný symbol</a:t>
            </a:r>
            <a:r>
              <a:rPr lang="cs-CZ" sz="2800" b="1" dirty="0" smtClean="0">
                <a:solidFill>
                  <a:srgbClr val="0000FF"/>
                </a:solidFill>
              </a:rPr>
              <a:t> – </a:t>
            </a:r>
            <a:r>
              <a:rPr lang="cs-CZ" sz="2800" dirty="0" smtClean="0"/>
              <a:t>čárku.</a:t>
            </a:r>
          </a:p>
        </p:txBody>
      </p:sp>
    </p:spTree>
    <p:extLst>
      <p:ext uri="{BB962C8B-B14F-4D97-AF65-F5344CB8AC3E}">
        <p14:creationId xmlns:p14="http://schemas.microsoft.com/office/powerpoint/2010/main" val="102341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ýsledek obrázku pro A. M. Butlero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765" y="524434"/>
            <a:ext cx="3735929" cy="4803337"/>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423675" y="5423142"/>
            <a:ext cx="4138108" cy="923330"/>
          </a:xfrm>
          <a:prstGeom prst="rect">
            <a:avLst/>
          </a:prstGeom>
        </p:spPr>
        <p:txBody>
          <a:bodyPr wrap="square">
            <a:spAutoFit/>
          </a:bodyPr>
          <a:lstStyle/>
          <a:p>
            <a:pPr algn="ctr"/>
            <a:r>
              <a:rPr lang="cs-CZ" dirty="0" smtClean="0"/>
              <a:t>Alexandr Michajlovič </a:t>
            </a:r>
            <a:r>
              <a:rPr lang="cs-CZ" dirty="0" err="1" smtClean="0"/>
              <a:t>Butlerov</a:t>
            </a:r>
            <a:r>
              <a:rPr lang="cs-CZ" dirty="0" smtClean="0"/>
              <a:t> </a:t>
            </a:r>
          </a:p>
          <a:p>
            <a:pPr algn="ctr"/>
            <a:r>
              <a:rPr lang="cs-CZ" dirty="0" smtClean="0"/>
              <a:t>(</a:t>
            </a:r>
            <a:r>
              <a:rPr lang="az-Cyrl-AZ" dirty="0" smtClean="0"/>
              <a:t>15. </a:t>
            </a:r>
            <a:r>
              <a:rPr lang="cs-CZ" dirty="0"/>
              <a:t>9</a:t>
            </a:r>
            <a:r>
              <a:rPr lang="cs-CZ" dirty="0" smtClean="0"/>
              <a:t> 1828 – 17. srpen 1886) </a:t>
            </a:r>
          </a:p>
          <a:p>
            <a:pPr algn="ctr"/>
            <a:r>
              <a:rPr lang="cs-CZ" dirty="0" smtClean="0"/>
              <a:t>byl ruský chemik.</a:t>
            </a:r>
            <a:endParaRPr lang="cs-CZ" dirty="0"/>
          </a:p>
        </p:txBody>
      </p:sp>
      <p:sp>
        <p:nvSpPr>
          <p:cNvPr id="4" name="Obdélník 3"/>
          <p:cNvSpPr/>
          <p:nvPr/>
        </p:nvSpPr>
        <p:spPr>
          <a:xfrm>
            <a:off x="4902573" y="725499"/>
            <a:ext cx="6096000" cy="4401205"/>
          </a:xfrm>
          <a:prstGeom prst="rect">
            <a:avLst/>
          </a:prstGeom>
        </p:spPr>
        <p:txBody>
          <a:bodyPr>
            <a:spAutoFit/>
          </a:bodyPr>
          <a:lstStyle/>
          <a:p>
            <a:r>
              <a:rPr lang="cs-CZ" sz="2800" dirty="0" smtClean="0"/>
              <a:t>M. </a:t>
            </a:r>
            <a:r>
              <a:rPr lang="cs-CZ" sz="2800" dirty="0" err="1" smtClean="0"/>
              <a:t>Butlerov</a:t>
            </a:r>
            <a:r>
              <a:rPr lang="cs-CZ" sz="2800" dirty="0" smtClean="0"/>
              <a:t> poprvé použil </a:t>
            </a:r>
            <a:r>
              <a:rPr lang="cs-CZ" sz="2800" b="1" dirty="0" smtClean="0">
                <a:solidFill>
                  <a:srgbClr val="FF0000"/>
                </a:solidFill>
              </a:rPr>
              <a:t>termín chemická struktura </a:t>
            </a:r>
            <a:r>
              <a:rPr lang="cs-CZ" sz="2800" dirty="0" smtClean="0"/>
              <a:t>ve své přednášce na 36. sjezdu německých přírodovědců a lékařů ve </a:t>
            </a:r>
            <a:r>
              <a:rPr lang="cs-CZ" sz="2800" dirty="0" err="1" smtClean="0"/>
              <a:t>Speieru</a:t>
            </a:r>
            <a:r>
              <a:rPr lang="cs-CZ" sz="2800" dirty="0" smtClean="0"/>
              <a:t> (1861). </a:t>
            </a:r>
          </a:p>
          <a:p>
            <a:endParaRPr lang="cs-CZ" sz="2800" dirty="0"/>
          </a:p>
          <a:p>
            <a:r>
              <a:rPr lang="cs-CZ" sz="2800" dirty="0" smtClean="0"/>
              <a:t>Značný význam pro rozvoj strukturní teorie mělo vydání </a:t>
            </a:r>
            <a:r>
              <a:rPr lang="cs-CZ" sz="2800" dirty="0" err="1" smtClean="0"/>
              <a:t>Butlerovovy</a:t>
            </a:r>
            <a:r>
              <a:rPr lang="cs-CZ" sz="2800" dirty="0" smtClean="0"/>
              <a:t> učebnice organické chemie v letech 1864-1866.</a:t>
            </a:r>
          </a:p>
          <a:p>
            <a:pPr marL="342900" indent="-342900">
              <a:buAutoNum type="alphaUcPeriod"/>
            </a:pPr>
            <a:endParaRPr lang="cs-CZ" sz="2800" dirty="0"/>
          </a:p>
          <a:p>
            <a:r>
              <a:rPr lang="cs-CZ" sz="2800" dirty="0" smtClean="0"/>
              <a:t>Zavedl pojem </a:t>
            </a:r>
            <a:r>
              <a:rPr lang="cs-CZ" sz="2800" b="1" dirty="0" smtClean="0">
                <a:solidFill>
                  <a:srgbClr val="0000FF"/>
                </a:solidFill>
              </a:rPr>
              <a:t>strukturní vzorec </a:t>
            </a:r>
            <a:r>
              <a:rPr lang="cs-CZ" sz="2800" dirty="0" smtClean="0"/>
              <a:t>(1861).</a:t>
            </a:r>
          </a:p>
        </p:txBody>
      </p:sp>
    </p:spTree>
    <p:extLst>
      <p:ext uri="{BB962C8B-B14F-4D97-AF65-F5344CB8AC3E}">
        <p14:creationId xmlns:p14="http://schemas.microsoft.com/office/powerpoint/2010/main" val="3245733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66762" y="629637"/>
            <a:ext cx="6162638" cy="6494085"/>
          </a:xfrm>
          <a:prstGeom prst="rect">
            <a:avLst/>
          </a:prstGeom>
        </p:spPr>
        <p:txBody>
          <a:bodyPr wrap="square">
            <a:spAutoFit/>
          </a:bodyPr>
          <a:lstStyle/>
          <a:p>
            <a:r>
              <a:rPr lang="cs-CZ" sz="3200" b="1" dirty="0" smtClean="0">
                <a:solidFill>
                  <a:srgbClr val="0000FF"/>
                </a:solidFill>
              </a:rPr>
              <a:t>Teorie aromatických látek</a:t>
            </a:r>
          </a:p>
          <a:p>
            <a:endParaRPr lang="cs-CZ" sz="3200" b="1" dirty="0" smtClean="0"/>
          </a:p>
          <a:p>
            <a:r>
              <a:rPr lang="cs-CZ" sz="3200" dirty="0" smtClean="0"/>
              <a:t>Poměrně dlouho se nedařilo určit obecnou strukturu aromatických látek, přestože na sebe tento problém soustřeďoval velkou pozornost chemiků. </a:t>
            </a:r>
          </a:p>
          <a:p>
            <a:endParaRPr lang="cs-CZ" sz="3200" dirty="0" smtClean="0"/>
          </a:p>
          <a:p>
            <a:r>
              <a:rPr lang="cs-CZ" sz="3200" dirty="0" smtClean="0"/>
              <a:t>100 let od objevení </a:t>
            </a:r>
            <a:r>
              <a:rPr lang="cs-CZ" sz="3200" b="1" dirty="0" smtClean="0">
                <a:solidFill>
                  <a:srgbClr val="00B050"/>
                </a:solidFill>
              </a:rPr>
              <a:t>benzenu</a:t>
            </a:r>
            <a:r>
              <a:rPr lang="cs-CZ" sz="3200" dirty="0" smtClean="0">
                <a:solidFill>
                  <a:srgbClr val="00B050"/>
                </a:solidFill>
              </a:rPr>
              <a:t> </a:t>
            </a:r>
            <a:r>
              <a:rPr lang="cs-CZ" sz="3200" dirty="0" smtClean="0"/>
              <a:t>Angličanem Faradayem (r. 1825) trvalo řešení struktury této látky.</a:t>
            </a:r>
            <a:endParaRPr lang="cs-CZ" sz="3200" dirty="0"/>
          </a:p>
          <a:p>
            <a:endParaRPr lang="cs-CZ" sz="3200" dirty="0" smtClean="0"/>
          </a:p>
          <a:p>
            <a:endParaRPr lang="cs-CZ" sz="3200" dirty="0" smtClean="0"/>
          </a:p>
        </p:txBody>
      </p:sp>
      <p:pic>
        <p:nvPicPr>
          <p:cNvPr id="3074" name="Picture 2" descr="Související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8875" y="342900"/>
            <a:ext cx="4001558" cy="5054600"/>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7020454" y="5525623"/>
            <a:ext cx="4978400" cy="923330"/>
          </a:xfrm>
          <a:prstGeom prst="rect">
            <a:avLst/>
          </a:prstGeom>
        </p:spPr>
        <p:txBody>
          <a:bodyPr wrap="square">
            <a:spAutoFit/>
          </a:bodyPr>
          <a:lstStyle/>
          <a:p>
            <a:pPr algn="ctr"/>
            <a:r>
              <a:rPr lang="cs-CZ" dirty="0"/>
              <a:t>Michael Faraday </a:t>
            </a:r>
            <a:endParaRPr lang="cs-CZ" dirty="0" smtClean="0"/>
          </a:p>
          <a:p>
            <a:pPr algn="ctr"/>
            <a:r>
              <a:rPr lang="cs-CZ" dirty="0" smtClean="0"/>
              <a:t>(</a:t>
            </a:r>
            <a:r>
              <a:rPr lang="cs-CZ" dirty="0"/>
              <a:t>22. září 1791, </a:t>
            </a:r>
            <a:r>
              <a:rPr lang="cs-CZ" dirty="0" err="1"/>
              <a:t>Newington</a:t>
            </a:r>
            <a:r>
              <a:rPr lang="cs-CZ" dirty="0"/>
              <a:t>, Anglie – 25. srpna 1867) </a:t>
            </a:r>
            <a:endParaRPr lang="cs-CZ" dirty="0" smtClean="0"/>
          </a:p>
          <a:p>
            <a:pPr algn="ctr"/>
            <a:r>
              <a:rPr lang="cs-CZ" dirty="0" smtClean="0"/>
              <a:t>byl </a:t>
            </a:r>
            <a:r>
              <a:rPr lang="cs-CZ" dirty="0"/>
              <a:t>významný anglický chemik a fyzik.</a:t>
            </a:r>
          </a:p>
        </p:txBody>
      </p:sp>
    </p:spTree>
    <p:extLst>
      <p:ext uri="{BB962C8B-B14F-4D97-AF65-F5344CB8AC3E}">
        <p14:creationId xmlns:p14="http://schemas.microsoft.com/office/powerpoint/2010/main" val="141415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Výsledek obrázku pro J. Loschmid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331199" y="248637"/>
            <a:ext cx="3517899" cy="5003569"/>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533400" y="2199297"/>
            <a:ext cx="6096000" cy="2677656"/>
          </a:xfrm>
          <a:prstGeom prst="rect">
            <a:avLst/>
          </a:prstGeom>
        </p:spPr>
        <p:txBody>
          <a:bodyPr>
            <a:spAutoFit/>
          </a:bodyPr>
          <a:lstStyle/>
          <a:p>
            <a:r>
              <a:rPr lang="cs-CZ" sz="2800" dirty="0" smtClean="0"/>
              <a:t>Pravděpodobně první, kdo přemýšlel o modelovém vyjádření struktury benzenu, byl J. </a:t>
            </a:r>
            <a:r>
              <a:rPr lang="cs-CZ" sz="2800" dirty="0" err="1" smtClean="0"/>
              <a:t>Loschmidt</a:t>
            </a:r>
            <a:r>
              <a:rPr lang="cs-CZ" sz="2800" dirty="0" smtClean="0"/>
              <a:t>, který ve své studii z roku 1861 bez konkrétních představ o struktuře benzenového jádra </a:t>
            </a:r>
            <a:r>
              <a:rPr lang="cs-CZ" sz="2800" b="1" dirty="0" smtClean="0">
                <a:solidFill>
                  <a:srgbClr val="00B050"/>
                </a:solidFill>
              </a:rPr>
              <a:t>znázornil benzen jako kruh</a:t>
            </a:r>
            <a:r>
              <a:rPr lang="cs-CZ" sz="2800" dirty="0" smtClean="0"/>
              <a:t>.</a:t>
            </a:r>
          </a:p>
        </p:txBody>
      </p:sp>
      <p:sp>
        <p:nvSpPr>
          <p:cNvPr id="7" name="Obdélník 6"/>
          <p:cNvSpPr/>
          <p:nvPr/>
        </p:nvSpPr>
        <p:spPr>
          <a:xfrm>
            <a:off x="8235947" y="5502239"/>
            <a:ext cx="3708402" cy="923330"/>
          </a:xfrm>
          <a:prstGeom prst="rect">
            <a:avLst/>
          </a:prstGeom>
        </p:spPr>
        <p:txBody>
          <a:bodyPr wrap="square">
            <a:spAutoFit/>
          </a:bodyPr>
          <a:lstStyle/>
          <a:p>
            <a:pPr algn="ctr"/>
            <a:r>
              <a:rPr lang="en-US" dirty="0" smtClean="0"/>
              <a:t>Jan or Johann Josef </a:t>
            </a:r>
            <a:r>
              <a:rPr lang="en-US" dirty="0" err="1" smtClean="0"/>
              <a:t>Loschmidt</a:t>
            </a:r>
            <a:r>
              <a:rPr lang="en-US" dirty="0" smtClean="0"/>
              <a:t> </a:t>
            </a:r>
            <a:endParaRPr lang="cs-CZ" dirty="0" smtClean="0"/>
          </a:p>
          <a:p>
            <a:pPr algn="ctr"/>
            <a:r>
              <a:rPr lang="en-US" dirty="0" smtClean="0"/>
              <a:t>(15 March 1821 – 8 July 1895)</a:t>
            </a:r>
            <a:endParaRPr lang="cs-CZ" dirty="0" smtClean="0"/>
          </a:p>
          <a:p>
            <a:pPr algn="ctr"/>
            <a:r>
              <a:rPr lang="cs-CZ" dirty="0" smtClean="0"/>
              <a:t>Rakousky vědec (chemik, fyzik)</a:t>
            </a:r>
          </a:p>
        </p:txBody>
      </p:sp>
      <p:sp>
        <p:nvSpPr>
          <p:cNvPr id="6" name="Obdélník 5"/>
          <p:cNvSpPr/>
          <p:nvPr/>
        </p:nvSpPr>
        <p:spPr>
          <a:xfrm>
            <a:off x="466762" y="629637"/>
            <a:ext cx="6162638" cy="1569660"/>
          </a:xfrm>
          <a:prstGeom prst="rect">
            <a:avLst/>
          </a:prstGeom>
        </p:spPr>
        <p:txBody>
          <a:bodyPr wrap="square">
            <a:spAutoFit/>
          </a:bodyPr>
          <a:lstStyle/>
          <a:p>
            <a:r>
              <a:rPr lang="cs-CZ" sz="3200" b="1" dirty="0" smtClean="0">
                <a:solidFill>
                  <a:srgbClr val="0000FF"/>
                </a:solidFill>
              </a:rPr>
              <a:t>Teorie aromatických látek</a:t>
            </a:r>
          </a:p>
          <a:p>
            <a:endParaRPr lang="cs-CZ" sz="3200" dirty="0" smtClean="0"/>
          </a:p>
          <a:p>
            <a:endParaRPr lang="cs-CZ" sz="3200" dirty="0" smtClean="0"/>
          </a:p>
        </p:txBody>
      </p:sp>
    </p:spTree>
    <p:extLst>
      <p:ext uri="{BB962C8B-B14F-4D97-AF65-F5344CB8AC3E}">
        <p14:creationId xmlns:p14="http://schemas.microsoft.com/office/powerpoint/2010/main" val="1698910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096000" y="5853978"/>
            <a:ext cx="6096000" cy="646331"/>
          </a:xfrm>
          <a:prstGeom prst="rect">
            <a:avLst/>
          </a:prstGeom>
        </p:spPr>
        <p:txBody>
          <a:bodyPr>
            <a:spAutoFit/>
          </a:bodyPr>
          <a:lstStyle/>
          <a:p>
            <a:pPr algn="ctr"/>
            <a:r>
              <a:rPr lang="de-DE" dirty="0" smtClean="0"/>
              <a:t>Friedrich August </a:t>
            </a:r>
            <a:r>
              <a:rPr lang="de-DE" dirty="0" err="1" smtClean="0"/>
              <a:t>Kekulé</a:t>
            </a:r>
            <a:r>
              <a:rPr lang="de-DE" dirty="0" smtClean="0"/>
              <a:t> von </a:t>
            </a:r>
            <a:r>
              <a:rPr lang="de-DE" dirty="0" err="1" smtClean="0"/>
              <a:t>Stradonitz</a:t>
            </a:r>
            <a:r>
              <a:rPr lang="de-DE" dirty="0" smtClean="0"/>
              <a:t> </a:t>
            </a:r>
            <a:endParaRPr lang="cs-CZ" dirty="0" smtClean="0"/>
          </a:p>
          <a:p>
            <a:pPr algn="ctr"/>
            <a:r>
              <a:rPr lang="de-DE" dirty="0" smtClean="0"/>
              <a:t>(7. </a:t>
            </a:r>
            <a:r>
              <a:rPr lang="de-DE" dirty="0" err="1" smtClean="0"/>
              <a:t>září</a:t>
            </a:r>
            <a:r>
              <a:rPr lang="de-DE" dirty="0" smtClean="0"/>
              <a:t> 1829 Darmstadt</a:t>
            </a:r>
            <a:r>
              <a:rPr lang="cs-CZ" dirty="0" smtClean="0"/>
              <a:t>, Německo</a:t>
            </a:r>
            <a:r>
              <a:rPr lang="de-DE" dirty="0" smtClean="0"/>
              <a:t> – 13. </a:t>
            </a:r>
            <a:r>
              <a:rPr lang="de-DE" dirty="0" err="1" smtClean="0"/>
              <a:t>července</a:t>
            </a:r>
            <a:r>
              <a:rPr lang="de-DE" dirty="0" smtClean="0"/>
              <a:t> 1896)</a:t>
            </a:r>
            <a:endParaRPr lang="cs-CZ" dirty="0"/>
          </a:p>
        </p:txBody>
      </p:sp>
      <p:pic>
        <p:nvPicPr>
          <p:cNvPr id="3" name="Picture 2" descr="Výsledek obrázku pro kekul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7832" y="656217"/>
            <a:ext cx="3525819" cy="4840941"/>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562984" y="590999"/>
            <a:ext cx="6096000" cy="2677656"/>
          </a:xfrm>
          <a:prstGeom prst="rect">
            <a:avLst/>
          </a:prstGeom>
        </p:spPr>
        <p:txBody>
          <a:bodyPr>
            <a:spAutoFit/>
          </a:bodyPr>
          <a:lstStyle/>
          <a:p>
            <a:r>
              <a:rPr lang="cs-CZ" sz="2800" dirty="0" smtClean="0"/>
              <a:t>1865 A. </a:t>
            </a:r>
            <a:r>
              <a:rPr lang="cs-CZ" sz="2800" dirty="0" err="1" smtClean="0"/>
              <a:t>Kekulé</a:t>
            </a:r>
            <a:r>
              <a:rPr lang="cs-CZ" sz="2800" dirty="0" smtClean="0"/>
              <a:t> … „</a:t>
            </a:r>
            <a:r>
              <a:rPr lang="cs-CZ" sz="2800" b="1" i="1" dirty="0" smtClean="0"/>
              <a:t>základem všech aromatických sloučenin, z nichž nejjednodušší je benzen, je jádro skládající se ze šesti uhlíkových atomů spojených do kruhu</a:t>
            </a:r>
            <a:r>
              <a:rPr lang="cs-CZ" sz="2800" dirty="0" smtClean="0"/>
              <a:t>“</a:t>
            </a:r>
          </a:p>
          <a:p>
            <a:endParaRPr lang="cs-CZ" sz="2800" dirty="0"/>
          </a:p>
        </p:txBody>
      </p:sp>
      <p:pic>
        <p:nvPicPr>
          <p:cNvPr id="5" name="Obrázek 4"/>
          <p:cNvPicPr>
            <a:picLocks noChangeAspect="1"/>
          </p:cNvPicPr>
          <p:nvPr/>
        </p:nvPicPr>
        <p:blipFill>
          <a:blip r:embed="rId3"/>
          <a:stretch>
            <a:fillRect/>
          </a:stretch>
        </p:blipFill>
        <p:spPr>
          <a:xfrm>
            <a:off x="2668009" y="3457687"/>
            <a:ext cx="942975" cy="1763713"/>
          </a:xfrm>
          <a:prstGeom prst="rect">
            <a:avLst/>
          </a:prstGeom>
        </p:spPr>
      </p:pic>
    </p:spTree>
    <p:extLst>
      <p:ext uri="{BB962C8B-B14F-4D97-AF65-F5344CB8AC3E}">
        <p14:creationId xmlns:p14="http://schemas.microsoft.com/office/powerpoint/2010/main" val="2009669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096000" y="5853978"/>
            <a:ext cx="6096000" cy="646331"/>
          </a:xfrm>
          <a:prstGeom prst="rect">
            <a:avLst/>
          </a:prstGeom>
        </p:spPr>
        <p:txBody>
          <a:bodyPr>
            <a:spAutoFit/>
          </a:bodyPr>
          <a:lstStyle/>
          <a:p>
            <a:pPr algn="ctr"/>
            <a:r>
              <a:rPr lang="de-DE" dirty="0" smtClean="0"/>
              <a:t>Friedrich August </a:t>
            </a:r>
            <a:r>
              <a:rPr lang="de-DE" dirty="0" err="1" smtClean="0"/>
              <a:t>Kekulé</a:t>
            </a:r>
            <a:r>
              <a:rPr lang="de-DE" dirty="0" smtClean="0"/>
              <a:t> von </a:t>
            </a:r>
            <a:r>
              <a:rPr lang="de-DE" dirty="0" err="1" smtClean="0"/>
              <a:t>Stradonitz</a:t>
            </a:r>
            <a:r>
              <a:rPr lang="de-DE" dirty="0" smtClean="0"/>
              <a:t> </a:t>
            </a:r>
            <a:endParaRPr lang="cs-CZ" dirty="0" smtClean="0"/>
          </a:p>
          <a:p>
            <a:pPr algn="ctr"/>
            <a:r>
              <a:rPr lang="de-DE" dirty="0" smtClean="0"/>
              <a:t>(7. </a:t>
            </a:r>
            <a:r>
              <a:rPr lang="de-DE" dirty="0" err="1" smtClean="0"/>
              <a:t>září</a:t>
            </a:r>
            <a:r>
              <a:rPr lang="de-DE" dirty="0" smtClean="0"/>
              <a:t> 1829 Darmstadt</a:t>
            </a:r>
            <a:r>
              <a:rPr lang="cs-CZ" dirty="0" smtClean="0"/>
              <a:t>, Německo</a:t>
            </a:r>
            <a:r>
              <a:rPr lang="de-DE" dirty="0" smtClean="0"/>
              <a:t> – 13. </a:t>
            </a:r>
            <a:r>
              <a:rPr lang="de-DE" dirty="0" err="1" smtClean="0"/>
              <a:t>července</a:t>
            </a:r>
            <a:r>
              <a:rPr lang="de-DE" dirty="0" smtClean="0"/>
              <a:t> 1896)</a:t>
            </a:r>
            <a:endParaRPr lang="cs-CZ" dirty="0"/>
          </a:p>
        </p:txBody>
      </p:sp>
      <p:pic>
        <p:nvPicPr>
          <p:cNvPr id="3" name="Picture 2" descr="Výsledek obrázku pro kekul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7832" y="656217"/>
            <a:ext cx="3525819" cy="4840941"/>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562984" y="590999"/>
            <a:ext cx="6096000" cy="6124754"/>
          </a:xfrm>
          <a:prstGeom prst="rect">
            <a:avLst/>
          </a:prstGeom>
        </p:spPr>
        <p:txBody>
          <a:bodyPr>
            <a:spAutoFit/>
          </a:bodyPr>
          <a:lstStyle/>
          <a:p>
            <a:r>
              <a:rPr lang="cs-CZ" sz="2800" dirty="0" smtClean="0"/>
              <a:t>1866 o rok později zakreslil benzen prostorovým vzorcem s jednoduchými a dvojnými vazbami.</a:t>
            </a:r>
          </a:p>
          <a:p>
            <a:endParaRPr lang="cs-CZ" sz="2800" dirty="0"/>
          </a:p>
          <a:p>
            <a:endParaRPr lang="cs-CZ" sz="2800" dirty="0" smtClean="0"/>
          </a:p>
          <a:p>
            <a:endParaRPr lang="cs-CZ" sz="2800" dirty="0"/>
          </a:p>
          <a:p>
            <a:endParaRPr lang="cs-CZ" sz="2800" dirty="0" smtClean="0"/>
          </a:p>
          <a:p>
            <a:endParaRPr lang="cs-CZ" sz="2800" dirty="0"/>
          </a:p>
          <a:p>
            <a:endParaRPr lang="cs-CZ" sz="2800" dirty="0" smtClean="0"/>
          </a:p>
          <a:p>
            <a:endParaRPr lang="cs-CZ" sz="2800" dirty="0"/>
          </a:p>
          <a:p>
            <a:r>
              <a:rPr lang="cs-CZ" sz="2800" dirty="0" err="1" smtClean="0"/>
              <a:t>Kekulého</a:t>
            </a:r>
            <a:r>
              <a:rPr lang="cs-CZ" sz="2800" dirty="0" smtClean="0"/>
              <a:t> teorie benzenového jádra probudila zájem chemiků o aromatické sloučeniny a dala podnět k četným experimentálním </a:t>
            </a:r>
            <a:r>
              <a:rPr lang="cs-CZ" sz="2800" dirty="0" err="1" smtClean="0"/>
              <a:t>pracem</a:t>
            </a:r>
            <a:r>
              <a:rPr lang="cs-CZ" sz="2800" dirty="0" smtClean="0"/>
              <a:t>.</a:t>
            </a:r>
          </a:p>
        </p:txBody>
      </p:sp>
      <p:pic>
        <p:nvPicPr>
          <p:cNvPr id="6" name="Obrázek 5"/>
          <p:cNvPicPr>
            <a:picLocks noChangeAspect="1"/>
          </p:cNvPicPr>
          <p:nvPr/>
        </p:nvPicPr>
        <p:blipFill>
          <a:blip r:embed="rId3"/>
          <a:stretch>
            <a:fillRect/>
          </a:stretch>
        </p:blipFill>
        <p:spPr>
          <a:xfrm>
            <a:off x="2366962" y="2192337"/>
            <a:ext cx="1819275" cy="2219325"/>
          </a:xfrm>
          <a:prstGeom prst="rect">
            <a:avLst/>
          </a:prstGeom>
        </p:spPr>
      </p:pic>
    </p:spTree>
    <p:extLst>
      <p:ext uri="{BB962C8B-B14F-4D97-AF65-F5344CB8AC3E}">
        <p14:creationId xmlns:p14="http://schemas.microsoft.com/office/powerpoint/2010/main" val="1933309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562984" y="260799"/>
            <a:ext cx="6096000" cy="6370975"/>
          </a:xfrm>
          <a:prstGeom prst="rect">
            <a:avLst/>
          </a:prstGeom>
        </p:spPr>
        <p:txBody>
          <a:bodyPr>
            <a:spAutoFit/>
          </a:bodyPr>
          <a:lstStyle/>
          <a:p>
            <a:r>
              <a:rPr lang="cs-CZ" sz="2400" dirty="0" smtClean="0"/>
              <a:t>Jedním z nejdůležitějších problémů, které vyvstaly po vytvoření vzorce benzenu, bylo </a:t>
            </a:r>
            <a:r>
              <a:rPr lang="cs-CZ" sz="2400" b="1" dirty="0" smtClean="0"/>
              <a:t>určení vzájemné polohy substituentů </a:t>
            </a:r>
            <a:r>
              <a:rPr lang="cs-CZ" sz="2400" dirty="0" smtClean="0"/>
              <a:t>na benzenovém jádře. </a:t>
            </a:r>
          </a:p>
          <a:p>
            <a:endParaRPr lang="cs-CZ" sz="2400" dirty="0"/>
          </a:p>
          <a:p>
            <a:r>
              <a:rPr lang="cs-CZ" sz="2400" dirty="0" smtClean="0"/>
              <a:t>Začala se řešit otázka skutečného uspořádání uhlíkových vazeb v benzenu. </a:t>
            </a:r>
          </a:p>
          <a:p>
            <a:endParaRPr lang="cs-CZ" sz="2400" dirty="0"/>
          </a:p>
          <a:p>
            <a:endParaRPr lang="cs-CZ" sz="2400" dirty="0"/>
          </a:p>
          <a:p>
            <a:r>
              <a:rPr lang="cs-CZ" sz="2400" dirty="0" smtClean="0"/>
              <a:t>Určitý pokrok přinesla až </a:t>
            </a:r>
            <a:r>
              <a:rPr lang="cs-CZ" sz="2400" b="1" dirty="0" smtClean="0">
                <a:solidFill>
                  <a:srgbClr val="0000FF"/>
                </a:solidFill>
              </a:rPr>
              <a:t>elektronová teorie</a:t>
            </a:r>
            <a:r>
              <a:rPr lang="cs-CZ" sz="2400" dirty="0" smtClean="0"/>
              <a:t>. Ale ani další vývoj kvantové chemie nevymýtil používání </a:t>
            </a:r>
            <a:r>
              <a:rPr lang="cs-CZ" sz="2400" dirty="0" err="1" smtClean="0"/>
              <a:t>Kekulého</a:t>
            </a:r>
            <a:r>
              <a:rPr lang="cs-CZ" sz="2400" dirty="0" smtClean="0"/>
              <a:t> vzorců benzenu. Moderními metodami bylo zjištěno, že benzenová molekula je přesně rovinná a tvoří pravidelný šestiúhelník. I dnešní kvantová chemie používá většinou </a:t>
            </a:r>
            <a:r>
              <a:rPr lang="cs-CZ" sz="2400" dirty="0" err="1" smtClean="0"/>
              <a:t>Kekulého</a:t>
            </a:r>
            <a:r>
              <a:rPr lang="cs-CZ" sz="2400" dirty="0" smtClean="0"/>
              <a:t> vzorců (vzorec c).</a:t>
            </a:r>
          </a:p>
        </p:txBody>
      </p:sp>
      <p:pic>
        <p:nvPicPr>
          <p:cNvPr id="5" name="Picture 2" descr="http://www.ped.muni.cz/wchem/sm/hc/hist/fotky/menu/kekul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5175" y="1572203"/>
            <a:ext cx="3982683" cy="2715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354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stretch>
            <a:fillRect/>
          </a:stretch>
        </p:blipFill>
        <p:spPr>
          <a:xfrm>
            <a:off x="416312" y="1134946"/>
            <a:ext cx="5293112" cy="1510374"/>
          </a:xfrm>
          <a:prstGeom prst="rect">
            <a:avLst/>
          </a:prstGeom>
        </p:spPr>
      </p:pic>
      <p:pic>
        <p:nvPicPr>
          <p:cNvPr id="3" name="Obrázek 2"/>
          <p:cNvPicPr>
            <a:picLocks noChangeAspect="1"/>
          </p:cNvPicPr>
          <p:nvPr/>
        </p:nvPicPr>
        <p:blipFill>
          <a:blip r:embed="rId4"/>
          <a:stretch>
            <a:fillRect/>
          </a:stretch>
        </p:blipFill>
        <p:spPr>
          <a:xfrm>
            <a:off x="504757" y="3289664"/>
            <a:ext cx="5116222" cy="3088782"/>
          </a:xfrm>
          <a:prstGeom prst="rect">
            <a:avLst/>
          </a:prstGeom>
        </p:spPr>
      </p:pic>
      <p:pic>
        <p:nvPicPr>
          <p:cNvPr id="4" name="Obrázek 3"/>
          <p:cNvPicPr>
            <a:picLocks noChangeAspect="1"/>
          </p:cNvPicPr>
          <p:nvPr/>
        </p:nvPicPr>
        <p:blipFill>
          <a:blip r:embed="rId5"/>
          <a:stretch>
            <a:fillRect/>
          </a:stretch>
        </p:blipFill>
        <p:spPr>
          <a:xfrm>
            <a:off x="7073593" y="5144862"/>
            <a:ext cx="4222592" cy="1545770"/>
          </a:xfrm>
          <a:prstGeom prst="rect">
            <a:avLst/>
          </a:prstGeom>
        </p:spPr>
      </p:pic>
      <p:pic>
        <p:nvPicPr>
          <p:cNvPr id="5" name="Obrázek 4"/>
          <p:cNvPicPr>
            <a:picLocks noChangeAspect="1"/>
          </p:cNvPicPr>
          <p:nvPr/>
        </p:nvPicPr>
        <p:blipFill>
          <a:blip r:embed="rId6"/>
          <a:stretch>
            <a:fillRect/>
          </a:stretch>
        </p:blipFill>
        <p:spPr>
          <a:xfrm>
            <a:off x="7006681" y="3036085"/>
            <a:ext cx="4177992" cy="1945556"/>
          </a:xfrm>
          <a:prstGeom prst="rect">
            <a:avLst/>
          </a:prstGeom>
        </p:spPr>
      </p:pic>
      <p:pic>
        <p:nvPicPr>
          <p:cNvPr id="6" name="Obrázek 5"/>
          <p:cNvPicPr>
            <a:picLocks noChangeAspect="1"/>
          </p:cNvPicPr>
          <p:nvPr/>
        </p:nvPicPr>
        <p:blipFill>
          <a:blip r:embed="rId7"/>
          <a:stretch>
            <a:fillRect/>
          </a:stretch>
        </p:blipFill>
        <p:spPr>
          <a:xfrm>
            <a:off x="6683297" y="180102"/>
            <a:ext cx="4534830" cy="2750986"/>
          </a:xfrm>
          <a:prstGeom prst="rect">
            <a:avLst/>
          </a:prstGeom>
        </p:spPr>
      </p:pic>
    </p:spTree>
    <p:extLst>
      <p:ext uri="{BB962C8B-B14F-4D97-AF65-F5344CB8AC3E}">
        <p14:creationId xmlns:p14="http://schemas.microsoft.com/office/powerpoint/2010/main" val="1473873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20660" y="471624"/>
            <a:ext cx="4508940" cy="2677656"/>
          </a:xfrm>
          <a:prstGeom prst="rect">
            <a:avLst/>
          </a:prstGeom>
        </p:spPr>
        <p:txBody>
          <a:bodyPr wrap="square">
            <a:spAutoFit/>
          </a:bodyPr>
          <a:lstStyle/>
          <a:p>
            <a:pPr algn="ctr"/>
            <a:r>
              <a:rPr lang="cs-CZ" sz="2800" dirty="0" smtClean="0"/>
              <a:t>V roce 1874 </a:t>
            </a:r>
            <a:r>
              <a:rPr lang="cs-CZ" sz="2800" dirty="0" err="1" smtClean="0"/>
              <a:t>Jacobus</a:t>
            </a:r>
            <a:r>
              <a:rPr lang="cs-CZ" sz="2800" dirty="0" smtClean="0"/>
              <a:t> </a:t>
            </a:r>
            <a:r>
              <a:rPr lang="cs-CZ" sz="2800" dirty="0" err="1" smtClean="0"/>
              <a:t>Henricus</a:t>
            </a:r>
            <a:r>
              <a:rPr lang="cs-CZ" sz="2800" dirty="0" smtClean="0"/>
              <a:t> </a:t>
            </a:r>
            <a:r>
              <a:rPr lang="cs-CZ" sz="2800" dirty="0" err="1" smtClean="0"/>
              <a:t>van't</a:t>
            </a:r>
            <a:r>
              <a:rPr lang="cs-CZ" sz="2800" dirty="0" smtClean="0"/>
              <a:t> </a:t>
            </a:r>
            <a:r>
              <a:rPr lang="cs-CZ" sz="2800" dirty="0" err="1" smtClean="0"/>
              <a:t>Hoff</a:t>
            </a:r>
            <a:r>
              <a:rPr lang="cs-CZ" sz="2800" dirty="0" smtClean="0"/>
              <a:t> společně s Josephem </a:t>
            </a:r>
            <a:r>
              <a:rPr lang="cs-CZ" sz="2800" dirty="0" err="1" smtClean="0"/>
              <a:t>Le</a:t>
            </a:r>
            <a:r>
              <a:rPr lang="cs-CZ" sz="2800" dirty="0" smtClean="0"/>
              <a:t> Belem usoudili, že chemické vazby mezi atomy uhlíku směřují do rohů pravidelného </a:t>
            </a:r>
            <a:r>
              <a:rPr lang="cs-CZ" sz="2800" b="1" dirty="0" smtClean="0">
                <a:solidFill>
                  <a:srgbClr val="00B050"/>
                </a:solidFill>
              </a:rPr>
              <a:t>čtyřstěnu</a:t>
            </a:r>
            <a:r>
              <a:rPr lang="cs-CZ" sz="2800" dirty="0" smtClean="0"/>
              <a:t>.</a:t>
            </a:r>
            <a:endParaRPr lang="cs-CZ" sz="2800" dirty="0"/>
          </a:p>
        </p:txBody>
      </p:sp>
      <p:pic>
        <p:nvPicPr>
          <p:cNvPr id="17410" name="Picture 2" descr="https://upload.wikimedia.org/wikipedia/commons/a/a4/Vant_Hof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844" y="1363250"/>
            <a:ext cx="3152775" cy="4458926"/>
          </a:xfrm>
          <a:prstGeom prst="rect">
            <a:avLst/>
          </a:prstGeom>
          <a:noFill/>
          <a:extLst>
            <a:ext uri="{909E8E84-426E-40DD-AFC4-6F175D3DCCD1}">
              <a14:hiddenFill xmlns:a14="http://schemas.microsoft.com/office/drawing/2010/main">
                <a:solidFill>
                  <a:srgbClr val="FFFFFF"/>
                </a:solidFill>
              </a14:hiddenFill>
            </a:ext>
          </a:extLst>
        </p:spPr>
      </p:pic>
      <p:sp>
        <p:nvSpPr>
          <p:cNvPr id="8" name="Obdélník 7"/>
          <p:cNvSpPr/>
          <p:nvPr/>
        </p:nvSpPr>
        <p:spPr>
          <a:xfrm>
            <a:off x="7128510" y="5846376"/>
            <a:ext cx="6096000" cy="923330"/>
          </a:xfrm>
          <a:prstGeom prst="rect">
            <a:avLst/>
          </a:prstGeom>
        </p:spPr>
        <p:txBody>
          <a:bodyPr>
            <a:spAutoFit/>
          </a:bodyPr>
          <a:lstStyle/>
          <a:p>
            <a:pPr algn="ctr"/>
            <a:r>
              <a:rPr lang="cs-CZ" dirty="0" err="1" smtClean="0"/>
              <a:t>Jacobus</a:t>
            </a:r>
            <a:r>
              <a:rPr lang="cs-CZ" dirty="0" smtClean="0"/>
              <a:t> </a:t>
            </a:r>
            <a:r>
              <a:rPr lang="cs-CZ" dirty="0" err="1" smtClean="0"/>
              <a:t>Henricus</a:t>
            </a:r>
            <a:r>
              <a:rPr lang="cs-CZ" dirty="0" smtClean="0"/>
              <a:t> </a:t>
            </a:r>
            <a:r>
              <a:rPr lang="cs-CZ" dirty="0" err="1" smtClean="0"/>
              <a:t>van't</a:t>
            </a:r>
            <a:r>
              <a:rPr lang="cs-CZ" dirty="0" smtClean="0"/>
              <a:t> </a:t>
            </a:r>
            <a:r>
              <a:rPr lang="cs-CZ" dirty="0" err="1" smtClean="0"/>
              <a:t>Hoff</a:t>
            </a:r>
            <a:r>
              <a:rPr lang="cs-CZ" dirty="0" smtClean="0"/>
              <a:t> </a:t>
            </a:r>
          </a:p>
          <a:p>
            <a:pPr algn="ctr"/>
            <a:r>
              <a:rPr lang="cs-CZ" dirty="0" smtClean="0"/>
              <a:t>(30. srpna 1852 – 1. března 1911) </a:t>
            </a:r>
          </a:p>
          <a:p>
            <a:pPr algn="ctr"/>
            <a:r>
              <a:rPr lang="cs-CZ" dirty="0" smtClean="0"/>
              <a:t>byl nizozemský chemik.</a:t>
            </a:r>
            <a:endParaRPr lang="cs-CZ" dirty="0"/>
          </a:p>
        </p:txBody>
      </p:sp>
      <p:sp>
        <p:nvSpPr>
          <p:cNvPr id="10" name="Obdélník 9"/>
          <p:cNvSpPr/>
          <p:nvPr/>
        </p:nvSpPr>
        <p:spPr>
          <a:xfrm>
            <a:off x="-337942" y="5846376"/>
            <a:ext cx="4673600" cy="923330"/>
          </a:xfrm>
          <a:prstGeom prst="rect">
            <a:avLst/>
          </a:prstGeom>
        </p:spPr>
        <p:txBody>
          <a:bodyPr wrap="square">
            <a:spAutoFit/>
          </a:bodyPr>
          <a:lstStyle/>
          <a:p>
            <a:pPr algn="ctr"/>
            <a:r>
              <a:rPr lang="en-US" dirty="0" smtClean="0"/>
              <a:t>Joseph </a:t>
            </a:r>
            <a:r>
              <a:rPr lang="en-US" dirty="0" err="1" smtClean="0"/>
              <a:t>Achille</a:t>
            </a:r>
            <a:r>
              <a:rPr lang="en-US" dirty="0" smtClean="0"/>
              <a:t> Le Bel </a:t>
            </a:r>
            <a:endParaRPr lang="cs-CZ" dirty="0" smtClean="0"/>
          </a:p>
          <a:p>
            <a:pPr algn="ctr"/>
            <a:r>
              <a:rPr lang="en-US" dirty="0" smtClean="0"/>
              <a:t>(21</a:t>
            </a:r>
            <a:r>
              <a:rPr lang="cs-CZ" dirty="0" smtClean="0"/>
              <a:t>. 1. </a:t>
            </a:r>
            <a:r>
              <a:rPr lang="en-US" dirty="0" smtClean="0"/>
              <a:t>1847– 6</a:t>
            </a:r>
            <a:r>
              <a:rPr lang="cs-CZ" dirty="0" smtClean="0"/>
              <a:t>.8. </a:t>
            </a:r>
            <a:r>
              <a:rPr lang="en-US" dirty="0" smtClean="0"/>
              <a:t>1930</a:t>
            </a:r>
            <a:r>
              <a:rPr lang="cs-CZ" dirty="0" smtClean="0"/>
              <a:t>)</a:t>
            </a:r>
            <a:r>
              <a:rPr lang="en-US" dirty="0" smtClean="0"/>
              <a:t> </a:t>
            </a:r>
            <a:endParaRPr lang="cs-CZ" dirty="0" smtClean="0"/>
          </a:p>
          <a:p>
            <a:pPr algn="ctr"/>
            <a:r>
              <a:rPr lang="cs-CZ" dirty="0" smtClean="0"/>
              <a:t>Francouzský chemik</a:t>
            </a:r>
            <a:r>
              <a:rPr lang="en-US" dirty="0" smtClean="0"/>
              <a:t>.</a:t>
            </a:r>
            <a:endParaRPr lang="cs-CZ" dirty="0"/>
          </a:p>
        </p:txBody>
      </p:sp>
      <p:pic>
        <p:nvPicPr>
          <p:cNvPr id="17412" name="Picture 4" descr="Výsledek obrázku pro Joseph Le 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299" y="1441541"/>
            <a:ext cx="3007117" cy="4373988"/>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Výsledek obrázk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1009" y="3580949"/>
            <a:ext cx="3677602" cy="3199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375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Sample of alizar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287" y="4383576"/>
            <a:ext cx="2666624" cy="1999970"/>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638287" y="352972"/>
            <a:ext cx="10291482" cy="5509200"/>
          </a:xfrm>
          <a:prstGeom prst="rect">
            <a:avLst/>
          </a:prstGeom>
        </p:spPr>
        <p:txBody>
          <a:bodyPr wrap="square">
            <a:spAutoFit/>
          </a:bodyPr>
          <a:lstStyle/>
          <a:p>
            <a:r>
              <a:rPr lang="cs-CZ" sz="2800" b="1" dirty="0" smtClean="0">
                <a:solidFill>
                  <a:srgbClr val="00B050"/>
                </a:solidFill>
              </a:rPr>
              <a:t>Zkušenosti s barvivy:</a:t>
            </a:r>
          </a:p>
          <a:p>
            <a:endParaRPr lang="cs-CZ" dirty="0" smtClean="0"/>
          </a:p>
          <a:p>
            <a:r>
              <a:rPr lang="cs-CZ" dirty="0" smtClean="0"/>
              <a:t>Indigo (modré </a:t>
            </a:r>
            <a:r>
              <a:rPr lang="cs-CZ" dirty="0" err="1" smtClean="0"/>
              <a:t>intentivní</a:t>
            </a:r>
            <a:r>
              <a:rPr lang="cs-CZ" dirty="0" smtClean="0"/>
              <a:t>) z rostlin druhu </a:t>
            </a:r>
            <a:r>
              <a:rPr lang="cs-CZ" i="1" dirty="0" err="1" smtClean="0"/>
              <a:t>Indigofera</a:t>
            </a:r>
            <a:r>
              <a:rPr lang="cs-CZ" dirty="0" smtClean="0"/>
              <a:t> – Indie</a:t>
            </a:r>
          </a:p>
          <a:p>
            <a:endParaRPr lang="cs-CZ" dirty="0"/>
          </a:p>
          <a:p>
            <a:endParaRPr lang="cs-CZ" dirty="0" smtClean="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r>
              <a:rPr lang="cs-CZ" dirty="0" smtClean="0"/>
              <a:t>Alizarin (červené) v kořenech mořeny barvířské (</a:t>
            </a:r>
            <a:r>
              <a:rPr lang="cs-CZ" i="1" dirty="0" err="1" smtClean="0"/>
              <a:t>Rubia</a:t>
            </a:r>
            <a:r>
              <a:rPr lang="cs-CZ" i="1" dirty="0" smtClean="0"/>
              <a:t> </a:t>
            </a:r>
            <a:r>
              <a:rPr lang="cs-CZ" i="1" dirty="0" err="1" smtClean="0"/>
              <a:t>tinctorum</a:t>
            </a:r>
            <a:r>
              <a:rPr lang="cs-CZ" dirty="0" smtClean="0"/>
              <a:t>) – Egypt, Persie, Indie</a:t>
            </a:r>
          </a:p>
          <a:p>
            <a:endParaRPr lang="cs-CZ" dirty="0"/>
          </a:p>
          <a:p>
            <a:endParaRPr lang="cs-CZ" dirty="0" smtClean="0"/>
          </a:p>
          <a:p>
            <a:endParaRPr lang="cs-CZ" dirty="0" smtClean="0"/>
          </a:p>
          <a:p>
            <a:endParaRPr lang="cs-CZ" dirty="0"/>
          </a:p>
          <a:p>
            <a:endParaRPr lang="cs-CZ" dirty="0" smtClean="0"/>
          </a:p>
          <a:p>
            <a:endParaRPr lang="cs-CZ" dirty="0"/>
          </a:p>
        </p:txBody>
      </p:sp>
      <p:pic>
        <p:nvPicPr>
          <p:cNvPr id="13316" name="Picture 4" descr="Skeletal formula of alizar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415" y="4421896"/>
            <a:ext cx="190500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Související obráze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0909" y="4300123"/>
            <a:ext cx="1805957" cy="2241028"/>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Výsledek obrázku pro indi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287" y="1450676"/>
            <a:ext cx="2398462" cy="1553004"/>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Výsledek obrázk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2502" y="1543994"/>
            <a:ext cx="2457450"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3326" name="Picture 14" descr="Výsledek obrázku pro Rubia tinctoru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92937" y="4264565"/>
            <a:ext cx="1737449" cy="2312144"/>
          </a:xfrm>
          <a:prstGeom prst="rect">
            <a:avLst/>
          </a:prstGeom>
          <a:noFill/>
          <a:extLst>
            <a:ext uri="{909E8E84-426E-40DD-AFC4-6F175D3DCCD1}">
              <a14:hiddenFill xmlns:a14="http://schemas.microsoft.com/office/drawing/2010/main">
                <a:solidFill>
                  <a:srgbClr val="FFFFFF"/>
                </a:solidFill>
              </a14:hiddenFill>
            </a:ext>
          </a:extLst>
        </p:spPr>
      </p:pic>
      <p:pic>
        <p:nvPicPr>
          <p:cNvPr id="13328" name="Picture 16" descr="https://upload.wikimedia.org/wikipedia/commons/thumb/2/22/Indigo_skeletal.svg/287px-Indigo_skeletal.sv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6700" y="1705920"/>
            <a:ext cx="2733675" cy="1524001"/>
          </a:xfrm>
          <a:prstGeom prst="rect">
            <a:avLst/>
          </a:prstGeom>
          <a:noFill/>
          <a:extLst>
            <a:ext uri="{909E8E84-426E-40DD-AFC4-6F175D3DCCD1}">
              <a14:hiddenFill xmlns:a14="http://schemas.microsoft.com/office/drawing/2010/main">
                <a:solidFill>
                  <a:srgbClr val="FFFFFF"/>
                </a:solidFill>
              </a14:hiddenFill>
            </a:ext>
          </a:extLst>
        </p:spPr>
      </p:pic>
      <p:pic>
        <p:nvPicPr>
          <p:cNvPr id="13330" name="Picture 18" descr="https://upload.wikimedia.org/wikipedia/commons/3/3c/Jeans_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66128" y="1744816"/>
            <a:ext cx="2168527" cy="1362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984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864870" y="670967"/>
            <a:ext cx="10717530" cy="5016758"/>
          </a:xfrm>
          <a:prstGeom prst="rect">
            <a:avLst/>
          </a:prstGeom>
        </p:spPr>
        <p:txBody>
          <a:bodyPr wrap="square">
            <a:spAutoFit/>
          </a:bodyPr>
          <a:lstStyle/>
          <a:p>
            <a:r>
              <a:rPr lang="cs-CZ" sz="3200" b="0" i="0" dirty="0" smtClean="0">
                <a:solidFill>
                  <a:srgbClr val="333333"/>
                </a:solidFill>
                <a:effectLst/>
                <a:latin typeface="Tahoma" panose="020B0604030504040204" pitchFamily="34" charset="0"/>
              </a:rPr>
              <a:t>Vývoj organické chemie získal od roku 1900 na spádu jako velmi významné pole chemického výzkumu. </a:t>
            </a:r>
          </a:p>
          <a:p>
            <a:endParaRPr lang="cs-CZ" sz="3200" dirty="0">
              <a:solidFill>
                <a:srgbClr val="333333"/>
              </a:solidFill>
              <a:latin typeface="Tahoma" panose="020B0604030504040204" pitchFamily="34" charset="0"/>
            </a:endParaRPr>
          </a:p>
          <a:p>
            <a:r>
              <a:rPr lang="cs-CZ" sz="3200" b="0" i="0" dirty="0" smtClean="0">
                <a:solidFill>
                  <a:srgbClr val="333333"/>
                </a:solidFill>
                <a:effectLst/>
                <a:latin typeface="Tahoma" panose="020B0604030504040204" pitchFamily="34" charset="0"/>
              </a:rPr>
              <a:t>Zlepšení aparatur, dostupnost reagencií a vývoj analytických metod umožňují atakovat komplexní problémy </a:t>
            </a:r>
          </a:p>
          <a:p>
            <a:endParaRPr lang="cs-CZ" sz="3200" dirty="0">
              <a:solidFill>
                <a:srgbClr val="333333"/>
              </a:solidFill>
              <a:latin typeface="Tahoma" panose="020B0604030504040204" pitchFamily="34" charset="0"/>
            </a:endParaRPr>
          </a:p>
          <a:p>
            <a:r>
              <a:rPr lang="cs-CZ" sz="3200" b="0" i="0" dirty="0" smtClean="0">
                <a:solidFill>
                  <a:srgbClr val="333333"/>
                </a:solidFill>
                <a:effectLst/>
                <a:latin typeface="Tahoma" panose="020B0604030504040204" pitchFamily="34" charset="0"/>
              </a:rPr>
              <a:t>(reakční mechanismy, stereochemie, syntézy, studium přírodních látek – sacharidy, proteiny, aminokyseliny, steroidy,…)</a:t>
            </a:r>
            <a:endParaRPr lang="cs-CZ" sz="3200" b="0" i="0" dirty="0">
              <a:solidFill>
                <a:srgbClr val="333333"/>
              </a:solidFill>
              <a:effectLst/>
              <a:latin typeface="Tahoma" panose="020B0604030504040204" pitchFamily="34" charset="0"/>
            </a:endParaRPr>
          </a:p>
        </p:txBody>
      </p:sp>
    </p:spTree>
    <p:extLst>
      <p:ext uri="{BB962C8B-B14F-4D97-AF65-F5344CB8AC3E}">
        <p14:creationId xmlns:p14="http://schemas.microsoft.com/office/powerpoint/2010/main" val="710844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4171" y="480482"/>
            <a:ext cx="12017829" cy="6001643"/>
          </a:xfrm>
          <a:prstGeom prst="rect">
            <a:avLst/>
          </a:prstGeom>
        </p:spPr>
        <p:txBody>
          <a:bodyPr wrap="square">
            <a:spAutoFit/>
          </a:bodyPr>
          <a:lstStyle/>
          <a:p>
            <a:r>
              <a:rPr lang="cs-CZ" sz="3200" b="1" dirty="0">
                <a:solidFill>
                  <a:srgbClr val="FF0000"/>
                </a:solidFill>
              </a:rPr>
              <a:t>Současná organická chemie</a:t>
            </a:r>
            <a:r>
              <a:rPr lang="cs-CZ" sz="3200" dirty="0">
                <a:solidFill>
                  <a:srgbClr val="FF0000"/>
                </a:solidFill>
              </a:rPr>
              <a:t> </a:t>
            </a:r>
            <a:endParaRPr lang="cs-CZ" sz="3200" dirty="0" smtClean="0">
              <a:solidFill>
                <a:srgbClr val="FF0000"/>
              </a:solidFill>
            </a:endParaRPr>
          </a:p>
          <a:p>
            <a:r>
              <a:rPr lang="cs-CZ" sz="3200" dirty="0" smtClean="0">
                <a:solidFill>
                  <a:srgbClr val="555555"/>
                </a:solidFill>
              </a:rPr>
              <a:t>zasahuje </a:t>
            </a:r>
            <a:r>
              <a:rPr lang="cs-CZ" sz="3200" dirty="0">
                <a:solidFill>
                  <a:srgbClr val="555555"/>
                </a:solidFill>
              </a:rPr>
              <a:t>prakticky do všech oblastí lidské činnosti. Je základem řady významných oborů chemického průmyslu, které poskytují rozmanité výrobky. </a:t>
            </a:r>
            <a:endParaRPr lang="cs-CZ" sz="3200" dirty="0" smtClean="0">
              <a:solidFill>
                <a:srgbClr val="555555"/>
              </a:solidFill>
            </a:endParaRPr>
          </a:p>
          <a:p>
            <a:r>
              <a:rPr lang="cs-CZ" sz="3200" dirty="0" smtClean="0">
                <a:solidFill>
                  <a:srgbClr val="555555"/>
                </a:solidFill>
              </a:rPr>
              <a:t>Produkty </a:t>
            </a:r>
            <a:r>
              <a:rPr lang="cs-CZ" sz="3200" dirty="0">
                <a:solidFill>
                  <a:srgbClr val="555555"/>
                </a:solidFill>
              </a:rPr>
              <a:t>chemické výroby se uplatňují </a:t>
            </a:r>
            <a:r>
              <a:rPr lang="cs-CZ" sz="3200" dirty="0" smtClean="0">
                <a:solidFill>
                  <a:srgbClr val="555555"/>
                </a:solidFill>
              </a:rPr>
              <a:t>v:</a:t>
            </a:r>
          </a:p>
          <a:p>
            <a:pPr marL="457200" indent="-457200">
              <a:buFont typeface="Arial" panose="020B0604020202020204" pitchFamily="34" charset="0"/>
              <a:buChar char="•"/>
            </a:pPr>
            <a:r>
              <a:rPr lang="cs-CZ" sz="3200" b="1" dirty="0" smtClean="0">
                <a:solidFill>
                  <a:srgbClr val="555555"/>
                </a:solidFill>
              </a:rPr>
              <a:t>lékařství</a:t>
            </a:r>
            <a:r>
              <a:rPr lang="cs-CZ" sz="3200" dirty="0">
                <a:solidFill>
                  <a:srgbClr val="555555"/>
                </a:solidFill>
              </a:rPr>
              <a:t> (</a:t>
            </a:r>
            <a:r>
              <a:rPr lang="cs-CZ" sz="3200" i="1" dirty="0">
                <a:solidFill>
                  <a:srgbClr val="555555"/>
                </a:solidFill>
              </a:rPr>
              <a:t>speciální materiály – umělé cévy, </a:t>
            </a:r>
            <a:r>
              <a:rPr lang="cs-CZ" sz="3200" i="1" dirty="0" smtClean="0">
                <a:solidFill>
                  <a:srgbClr val="555555"/>
                </a:solidFill>
              </a:rPr>
              <a:t>krevní náhrady</a:t>
            </a:r>
            <a:r>
              <a:rPr lang="cs-CZ" sz="3200" i="1" dirty="0">
                <a:solidFill>
                  <a:srgbClr val="555555"/>
                </a:solidFill>
              </a:rPr>
              <a:t>)</a:t>
            </a:r>
            <a:r>
              <a:rPr lang="cs-CZ" sz="3200" dirty="0">
                <a:solidFill>
                  <a:srgbClr val="555555"/>
                </a:solidFill>
              </a:rPr>
              <a:t>, </a:t>
            </a:r>
            <a:endParaRPr lang="cs-CZ" sz="3200" dirty="0" smtClean="0">
              <a:solidFill>
                <a:srgbClr val="555555"/>
              </a:solidFill>
            </a:endParaRPr>
          </a:p>
          <a:p>
            <a:pPr marL="457200" indent="-457200">
              <a:buFont typeface="Arial" panose="020B0604020202020204" pitchFamily="34" charset="0"/>
              <a:buChar char="•"/>
            </a:pPr>
            <a:r>
              <a:rPr lang="cs-CZ" sz="3200" b="1" dirty="0" smtClean="0">
                <a:solidFill>
                  <a:srgbClr val="555555"/>
                </a:solidFill>
              </a:rPr>
              <a:t>farmacii</a:t>
            </a:r>
            <a:r>
              <a:rPr lang="cs-CZ" sz="3200" dirty="0">
                <a:solidFill>
                  <a:srgbClr val="555555"/>
                </a:solidFill>
              </a:rPr>
              <a:t> (</a:t>
            </a:r>
            <a:r>
              <a:rPr lang="cs-CZ" sz="3200" i="1" dirty="0">
                <a:solidFill>
                  <a:srgbClr val="555555"/>
                </a:solidFill>
              </a:rPr>
              <a:t>farmaceutické materiály)</a:t>
            </a:r>
            <a:r>
              <a:rPr lang="cs-CZ" sz="3200" dirty="0">
                <a:solidFill>
                  <a:srgbClr val="555555"/>
                </a:solidFill>
              </a:rPr>
              <a:t>, </a:t>
            </a:r>
            <a:endParaRPr lang="cs-CZ" sz="3200" dirty="0" smtClean="0">
              <a:solidFill>
                <a:srgbClr val="555555"/>
              </a:solidFill>
            </a:endParaRPr>
          </a:p>
          <a:p>
            <a:pPr marL="457200" indent="-457200">
              <a:buFont typeface="Arial" panose="020B0604020202020204" pitchFamily="34" charset="0"/>
              <a:buChar char="•"/>
            </a:pPr>
            <a:r>
              <a:rPr lang="cs-CZ" sz="3200" b="1" dirty="0" smtClean="0">
                <a:solidFill>
                  <a:srgbClr val="555555"/>
                </a:solidFill>
              </a:rPr>
              <a:t>stavebnictví</a:t>
            </a:r>
            <a:r>
              <a:rPr lang="cs-CZ" sz="3200" dirty="0">
                <a:solidFill>
                  <a:srgbClr val="555555"/>
                </a:solidFill>
              </a:rPr>
              <a:t> (</a:t>
            </a:r>
            <a:r>
              <a:rPr lang="cs-CZ" sz="3200" i="1" dirty="0">
                <a:solidFill>
                  <a:srgbClr val="555555"/>
                </a:solidFill>
              </a:rPr>
              <a:t>izolační materiály</a:t>
            </a:r>
            <a:r>
              <a:rPr lang="cs-CZ" sz="3200" dirty="0">
                <a:solidFill>
                  <a:srgbClr val="555555"/>
                </a:solidFill>
              </a:rPr>
              <a:t>), </a:t>
            </a:r>
            <a:endParaRPr lang="cs-CZ" sz="3200" dirty="0" smtClean="0">
              <a:solidFill>
                <a:srgbClr val="555555"/>
              </a:solidFill>
            </a:endParaRPr>
          </a:p>
          <a:p>
            <a:pPr marL="457200" indent="-457200">
              <a:buFont typeface="Arial" panose="020B0604020202020204" pitchFamily="34" charset="0"/>
              <a:buChar char="•"/>
            </a:pPr>
            <a:r>
              <a:rPr lang="cs-CZ" sz="3200" b="1" dirty="0" smtClean="0">
                <a:solidFill>
                  <a:srgbClr val="555555"/>
                </a:solidFill>
              </a:rPr>
              <a:t>strojírenství</a:t>
            </a:r>
            <a:r>
              <a:rPr lang="cs-CZ" sz="3200" dirty="0">
                <a:solidFill>
                  <a:srgbClr val="555555"/>
                </a:solidFill>
              </a:rPr>
              <a:t> (</a:t>
            </a:r>
            <a:r>
              <a:rPr lang="cs-CZ" sz="3200" i="1" dirty="0">
                <a:solidFill>
                  <a:srgbClr val="555555"/>
                </a:solidFill>
              </a:rPr>
              <a:t>výrobky z plastů)</a:t>
            </a:r>
            <a:r>
              <a:rPr lang="cs-CZ" sz="3200" dirty="0">
                <a:solidFill>
                  <a:srgbClr val="555555"/>
                </a:solidFill>
              </a:rPr>
              <a:t>, </a:t>
            </a:r>
            <a:endParaRPr lang="cs-CZ" sz="3200" dirty="0" smtClean="0">
              <a:solidFill>
                <a:srgbClr val="555555"/>
              </a:solidFill>
            </a:endParaRPr>
          </a:p>
          <a:p>
            <a:pPr marL="457200" indent="-457200">
              <a:buFont typeface="Arial" panose="020B0604020202020204" pitchFamily="34" charset="0"/>
              <a:buChar char="•"/>
            </a:pPr>
            <a:r>
              <a:rPr lang="cs-CZ" sz="3200" b="1" dirty="0" smtClean="0">
                <a:solidFill>
                  <a:srgbClr val="555555"/>
                </a:solidFill>
              </a:rPr>
              <a:t>elektrotechnice</a:t>
            </a:r>
            <a:r>
              <a:rPr lang="cs-CZ" sz="3200" dirty="0">
                <a:solidFill>
                  <a:srgbClr val="555555"/>
                </a:solidFill>
              </a:rPr>
              <a:t> (</a:t>
            </a:r>
            <a:r>
              <a:rPr lang="cs-CZ" sz="3200" i="1" dirty="0">
                <a:solidFill>
                  <a:srgbClr val="555555"/>
                </a:solidFill>
              </a:rPr>
              <a:t>organické polovodiče)</a:t>
            </a:r>
            <a:r>
              <a:rPr lang="cs-CZ" sz="3200" dirty="0">
                <a:solidFill>
                  <a:srgbClr val="555555"/>
                </a:solidFill>
              </a:rPr>
              <a:t>, </a:t>
            </a:r>
            <a:endParaRPr lang="cs-CZ" sz="3200" dirty="0" smtClean="0">
              <a:solidFill>
                <a:srgbClr val="555555"/>
              </a:solidFill>
            </a:endParaRPr>
          </a:p>
          <a:p>
            <a:pPr marL="457200" indent="-457200">
              <a:buFont typeface="Arial" panose="020B0604020202020204" pitchFamily="34" charset="0"/>
              <a:buChar char="•"/>
            </a:pPr>
            <a:r>
              <a:rPr lang="cs-CZ" sz="3200" b="1" dirty="0" smtClean="0">
                <a:solidFill>
                  <a:srgbClr val="555555"/>
                </a:solidFill>
              </a:rPr>
              <a:t>zemědělství</a:t>
            </a:r>
            <a:r>
              <a:rPr lang="cs-CZ" sz="3200" dirty="0">
                <a:solidFill>
                  <a:srgbClr val="555555"/>
                </a:solidFill>
              </a:rPr>
              <a:t> (</a:t>
            </a:r>
            <a:r>
              <a:rPr lang="cs-CZ" sz="3200" i="1" dirty="0">
                <a:solidFill>
                  <a:srgbClr val="555555"/>
                </a:solidFill>
              </a:rPr>
              <a:t>pesticidy)</a:t>
            </a:r>
            <a:r>
              <a:rPr lang="cs-CZ" sz="3200" dirty="0">
                <a:solidFill>
                  <a:srgbClr val="555555"/>
                </a:solidFill>
              </a:rPr>
              <a:t> nebo </a:t>
            </a:r>
            <a:endParaRPr lang="cs-CZ" sz="3200" dirty="0" smtClean="0">
              <a:solidFill>
                <a:srgbClr val="555555"/>
              </a:solidFill>
            </a:endParaRPr>
          </a:p>
          <a:p>
            <a:pPr marL="457200" indent="-457200">
              <a:buFont typeface="Arial" panose="020B0604020202020204" pitchFamily="34" charset="0"/>
              <a:buChar char="•"/>
            </a:pPr>
            <a:r>
              <a:rPr lang="cs-CZ" sz="3200" b="1" dirty="0" smtClean="0">
                <a:solidFill>
                  <a:srgbClr val="555555"/>
                </a:solidFill>
              </a:rPr>
              <a:t>potravinářství</a:t>
            </a:r>
            <a:r>
              <a:rPr lang="cs-CZ" sz="3200" dirty="0">
                <a:solidFill>
                  <a:srgbClr val="555555"/>
                </a:solidFill>
              </a:rPr>
              <a:t> (</a:t>
            </a:r>
            <a:r>
              <a:rPr lang="cs-CZ" sz="3200" i="1" dirty="0">
                <a:solidFill>
                  <a:srgbClr val="555555"/>
                </a:solidFill>
              </a:rPr>
              <a:t>umělá sladidla, </a:t>
            </a:r>
            <a:r>
              <a:rPr lang="cs-CZ" sz="3200" i="1" dirty="0" err="1">
                <a:solidFill>
                  <a:srgbClr val="555555"/>
                </a:solidFill>
              </a:rPr>
              <a:t>konzervanty</a:t>
            </a:r>
            <a:r>
              <a:rPr lang="cs-CZ" sz="3200" dirty="0">
                <a:solidFill>
                  <a:srgbClr val="555555"/>
                </a:solidFill>
              </a:rPr>
              <a:t>).</a:t>
            </a:r>
            <a:endParaRPr lang="cs-CZ" sz="3200" dirty="0"/>
          </a:p>
        </p:txBody>
      </p:sp>
    </p:spTree>
    <p:extLst>
      <p:ext uri="{BB962C8B-B14F-4D97-AF65-F5344CB8AC3E}">
        <p14:creationId xmlns:p14="http://schemas.microsoft.com/office/powerpoint/2010/main" val="3849069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lt: Vzorová chemická laboratoř druhé poloviny 18. století, rytina z knihy Williama Lewise. Zdroj Wikimedia Commons, volné dílo / Public Do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075" y="258762"/>
            <a:ext cx="8526002" cy="5418138"/>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2755900" y="5812135"/>
            <a:ext cx="6096000" cy="923330"/>
          </a:xfrm>
          <a:prstGeom prst="rect">
            <a:avLst/>
          </a:prstGeom>
        </p:spPr>
        <p:txBody>
          <a:bodyPr>
            <a:spAutoFit/>
          </a:bodyPr>
          <a:lstStyle/>
          <a:p>
            <a:pPr algn="ctr"/>
            <a:r>
              <a:rPr lang="cs-CZ" dirty="0"/>
              <a:t>Vzorová chemická laboratoř druhé poloviny 18. století, rytina z knihy Williama </a:t>
            </a:r>
            <a:r>
              <a:rPr lang="cs-CZ" dirty="0" err="1"/>
              <a:t>Lewise</a:t>
            </a:r>
            <a:r>
              <a:rPr lang="cs-CZ" dirty="0"/>
              <a:t>. Zdroj </a:t>
            </a:r>
            <a:r>
              <a:rPr lang="cs-CZ" dirty="0" err="1"/>
              <a:t>Wikimedia</a:t>
            </a:r>
            <a:r>
              <a:rPr lang="cs-CZ" dirty="0"/>
              <a:t> </a:t>
            </a:r>
            <a:r>
              <a:rPr lang="cs-CZ" dirty="0" err="1"/>
              <a:t>Commons</a:t>
            </a:r>
            <a:r>
              <a:rPr lang="cs-CZ" dirty="0"/>
              <a:t>, volné dílo / Public </a:t>
            </a:r>
            <a:r>
              <a:rPr lang="cs-CZ" dirty="0" err="1"/>
              <a:t>Domain</a:t>
            </a:r>
            <a:r>
              <a:rPr lang="cs-CZ" dirty="0"/>
              <a:t>.</a:t>
            </a:r>
          </a:p>
        </p:txBody>
      </p:sp>
    </p:spTree>
    <p:extLst>
      <p:ext uri="{BB962C8B-B14F-4D97-AF65-F5344CB8AC3E}">
        <p14:creationId xmlns:p14="http://schemas.microsoft.com/office/powerpoint/2010/main" val="1135669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vscht.cz/images/0!0/uzel/0000845/votocek_labo_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3433" y="309562"/>
            <a:ext cx="8226426" cy="5352342"/>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2936560" y="5835134"/>
            <a:ext cx="5780172" cy="369332"/>
          </a:xfrm>
          <a:prstGeom prst="rect">
            <a:avLst/>
          </a:prstGeom>
        </p:spPr>
        <p:txBody>
          <a:bodyPr wrap="none">
            <a:spAutoFit/>
          </a:bodyPr>
          <a:lstStyle/>
          <a:p>
            <a:r>
              <a:rPr lang="cs-CZ" i="1" dirty="0">
                <a:solidFill>
                  <a:srgbClr val="333333"/>
                </a:solidFill>
                <a:latin typeface="source_sans_proregular"/>
              </a:rPr>
              <a:t>Profesor Votoček ve své </a:t>
            </a:r>
            <a:r>
              <a:rPr lang="cs-CZ" i="1" dirty="0" smtClean="0">
                <a:solidFill>
                  <a:srgbClr val="333333"/>
                </a:solidFill>
                <a:latin typeface="source_sans_proregular"/>
              </a:rPr>
              <a:t>laboratoři (začátek 20. století)</a:t>
            </a:r>
            <a:endParaRPr lang="cs-CZ" dirty="0"/>
          </a:p>
        </p:txBody>
      </p:sp>
    </p:spTree>
    <p:extLst>
      <p:ext uri="{BB962C8B-B14F-4D97-AF65-F5344CB8AC3E}">
        <p14:creationId xmlns:p14="http://schemas.microsoft.com/office/powerpoint/2010/main" val="440840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hemická laboratoř, 20. lé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674" y="468236"/>
            <a:ext cx="8442326" cy="5658998"/>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4252291" y="6178034"/>
            <a:ext cx="4134465" cy="369332"/>
          </a:xfrm>
          <a:prstGeom prst="rect">
            <a:avLst/>
          </a:prstGeom>
        </p:spPr>
        <p:txBody>
          <a:bodyPr wrap="none">
            <a:spAutoFit/>
          </a:bodyPr>
          <a:lstStyle/>
          <a:p>
            <a:r>
              <a:rPr lang="cs-CZ" dirty="0">
                <a:latin typeface="Arial" panose="020B0604020202020204" pitchFamily="34" charset="0"/>
              </a:rPr>
              <a:t>Chemická laboratoř, 20. </a:t>
            </a:r>
            <a:r>
              <a:rPr lang="cs-CZ" dirty="0" smtClean="0">
                <a:latin typeface="Arial" panose="020B0604020202020204" pitchFamily="34" charset="0"/>
              </a:rPr>
              <a:t>léta 20. století</a:t>
            </a:r>
            <a:endParaRPr lang="cs-CZ" b="0" i="0" dirty="0">
              <a:effectLst/>
              <a:latin typeface="Arial" panose="020B0604020202020204" pitchFamily="34" charset="0"/>
            </a:endParaRPr>
          </a:p>
        </p:txBody>
      </p:sp>
    </p:spTree>
    <p:extLst>
      <p:ext uri="{BB962C8B-B14F-4D97-AF65-F5344CB8AC3E}">
        <p14:creationId xmlns:p14="http://schemas.microsoft.com/office/powerpoint/2010/main" val="1469320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otografie : Chemická laboratoř ÚÚG v Kostelní ulici, Praha - Letn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320675"/>
            <a:ext cx="7620000" cy="6410325"/>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8588375" y="2159338"/>
            <a:ext cx="2689225" cy="4247317"/>
          </a:xfrm>
          <a:prstGeom prst="rect">
            <a:avLst/>
          </a:prstGeom>
        </p:spPr>
        <p:txBody>
          <a:bodyPr wrap="square">
            <a:spAutoFit/>
          </a:bodyPr>
          <a:lstStyle/>
          <a:p>
            <a:r>
              <a:rPr lang="cs-CZ" dirty="0">
                <a:solidFill>
                  <a:srgbClr val="473F36"/>
                </a:solidFill>
                <a:latin typeface="arial" panose="020B0604020202020204" pitchFamily="34" charset="0"/>
              </a:rPr>
              <a:t>VRŠŤALOVÁ, H. (1964): Foto - Chemická laboratoř ÚÚG v Kostelní ulici. In: Fotoarchiv České geologické služby [online databáze]. Praha, Česká geologická služba [cit. 2017-01-13]. Dostupné z URL http://www.geology.cz/foto/11957</a:t>
            </a:r>
          </a:p>
          <a:p>
            <a:r>
              <a:rPr lang="cs-CZ" dirty="0"/>
              <a:t/>
            </a:r>
            <a:br>
              <a:rPr lang="cs-CZ" dirty="0"/>
            </a:br>
            <a:endParaRPr lang="cs-CZ" dirty="0"/>
          </a:p>
        </p:txBody>
      </p:sp>
    </p:spTree>
    <p:extLst>
      <p:ext uri="{BB962C8B-B14F-4D97-AF65-F5344CB8AC3E}">
        <p14:creationId xmlns:p14="http://schemas.microsoft.com/office/powerpoint/2010/main" val="1159242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200025" y="203199"/>
            <a:ext cx="6645275" cy="4355863"/>
          </a:xfrm>
          <a:prstGeom prst="rect">
            <a:avLst/>
          </a:prstGeom>
        </p:spPr>
      </p:pic>
      <p:pic>
        <p:nvPicPr>
          <p:cNvPr id="9218" name="Picture 2" descr="Výsledek obrázku pro moderní chemická laborato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5175" y="2126238"/>
            <a:ext cx="6042025" cy="4553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117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Laboratoř Ústavu organické chemie a biochemie Akademie věd. Z poznatků základního výzkumu tu vznikají velmi užitečné sloučeniny. Například léky proti A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65" y="330200"/>
            <a:ext cx="7888110" cy="443706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Výsledek obrázku pro moderní laboratoř organické chem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3393" y="2400300"/>
            <a:ext cx="6450807" cy="4300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374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840627" y="931129"/>
            <a:ext cx="6434818" cy="10036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b="1" dirty="0" err="1" smtClean="0"/>
              <a:t>Astrochemie</a:t>
            </a:r>
            <a:r>
              <a:rPr lang="cs-CZ" b="1" dirty="0" smtClean="0"/>
              <a:t> - zajímavosti</a:t>
            </a:r>
            <a:endParaRPr lang="cs-CZ" b="1" dirty="0"/>
          </a:p>
        </p:txBody>
      </p:sp>
      <p:pic>
        <p:nvPicPr>
          <p:cNvPr id="21506" name="Picture 2" descr="Výsledek obrázku pro Část hvězdné oblohy kolem souhvězdí Střelce zaplněná mlhovinam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5620" y="2130020"/>
            <a:ext cx="5585460" cy="3510368"/>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2421255" y="5835662"/>
            <a:ext cx="6854190" cy="646331"/>
          </a:xfrm>
          <a:prstGeom prst="rect">
            <a:avLst/>
          </a:prstGeom>
        </p:spPr>
        <p:txBody>
          <a:bodyPr wrap="square">
            <a:spAutoFit/>
          </a:bodyPr>
          <a:lstStyle/>
          <a:p>
            <a:pPr algn="ctr"/>
            <a:r>
              <a:rPr lang="cs-CZ" b="0" i="1" dirty="0" smtClean="0">
                <a:solidFill>
                  <a:srgbClr val="333333"/>
                </a:solidFill>
                <a:effectLst/>
                <a:latin typeface="Arial" panose="020B0604020202020204" pitchFamily="34" charset="0"/>
              </a:rPr>
              <a:t>Část hvězdné oblohy kolem souhvězdí Střelce zaplněná mlhovinami. </a:t>
            </a:r>
            <a:endParaRPr lang="cs-CZ" dirty="0"/>
          </a:p>
        </p:txBody>
      </p:sp>
    </p:spTree>
    <p:extLst>
      <p:ext uri="{BB962C8B-B14F-4D97-AF65-F5344CB8AC3E}">
        <p14:creationId xmlns:p14="http://schemas.microsoft.com/office/powerpoint/2010/main" val="331942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20040" y="0"/>
            <a:ext cx="11612880" cy="6986528"/>
          </a:xfrm>
          <a:prstGeom prst="rect">
            <a:avLst/>
          </a:prstGeom>
        </p:spPr>
        <p:txBody>
          <a:bodyPr wrap="square">
            <a:spAutoFit/>
          </a:bodyPr>
          <a:lstStyle/>
          <a:p>
            <a:r>
              <a:rPr lang="cs-CZ" sz="1400" b="0" i="0" dirty="0" smtClean="0">
                <a:solidFill>
                  <a:srgbClr val="000000"/>
                </a:solidFill>
                <a:effectLst/>
                <a:latin typeface="Arial" panose="020B0604020202020204" pitchFamily="34" charset="0"/>
              </a:rPr>
              <a:t>Dosud objevené </a:t>
            </a:r>
            <a:r>
              <a:rPr lang="cs-CZ" sz="1400" b="1" i="0" dirty="0" smtClean="0">
                <a:solidFill>
                  <a:srgbClr val="000000"/>
                </a:solidFill>
                <a:effectLst/>
                <a:latin typeface="Arial" panose="020B0604020202020204" pitchFamily="34" charset="0"/>
              </a:rPr>
              <a:t>mezihvězdné molekuly</a:t>
            </a:r>
          </a:p>
          <a:p>
            <a:pPr>
              <a:buFont typeface="Arial" panose="020B0604020202020204" pitchFamily="34" charset="0"/>
              <a:buChar char="•"/>
            </a:pPr>
            <a:r>
              <a:rPr lang="cs-CZ" sz="1400" b="0" i="0" dirty="0" smtClean="0">
                <a:solidFill>
                  <a:srgbClr val="000000"/>
                </a:solidFill>
                <a:effectLst/>
                <a:latin typeface="Arial" panose="020B0604020202020204" pitchFamily="34" charset="0"/>
              </a:rPr>
              <a:t>2 atomy</a:t>
            </a:r>
          </a:p>
          <a:p>
            <a:r>
              <a:rPr lang="cs-CZ" sz="1400" b="0" i="0" dirty="0" smtClean="0">
                <a:solidFill>
                  <a:srgbClr val="000000"/>
                </a:solidFill>
                <a:effectLst/>
                <a:latin typeface="Arial" panose="020B0604020202020204" pitchFamily="34" charset="0"/>
              </a:rPr>
              <a:t>- CH </a:t>
            </a:r>
            <a:r>
              <a:rPr lang="cs-CZ" sz="1400" b="0" i="0" dirty="0" err="1" smtClean="0">
                <a:solidFill>
                  <a:srgbClr val="000000"/>
                </a:solidFill>
                <a:effectLst/>
                <a:latin typeface="Arial" panose="020B0604020202020204" pitchFamily="34" charset="0"/>
              </a:rPr>
              <a:t>methylidin</a:t>
            </a:r>
            <a:r>
              <a:rPr lang="cs-CZ" sz="1400" b="0" i="0" dirty="0" smtClean="0">
                <a:solidFill>
                  <a:srgbClr val="000000"/>
                </a:solidFill>
                <a:effectLst/>
                <a:latin typeface="Arial" panose="020B0604020202020204" pitchFamily="34" charset="0"/>
              </a:rPr>
              <a:t> (</a:t>
            </a:r>
            <a:r>
              <a:rPr lang="cs-CZ" sz="1400" b="0" i="0" dirty="0" err="1" smtClean="0">
                <a:solidFill>
                  <a:srgbClr val="000000"/>
                </a:solidFill>
                <a:effectLst/>
                <a:latin typeface="Arial" panose="020B0604020202020204" pitchFamily="34" charset="0"/>
              </a:rPr>
              <a:t>karbin</a:t>
            </a:r>
            <a:r>
              <a:rPr lang="cs-CZ" sz="1400" b="0" i="0" dirty="0" smtClean="0">
                <a:solidFill>
                  <a:srgbClr val="000000"/>
                </a:solidFill>
                <a:effectLst/>
                <a:latin typeface="Arial" panose="020B0604020202020204" pitchFamily="34" charset="0"/>
              </a:rPr>
              <a:t>) - CN kyan - CH+ </a:t>
            </a:r>
            <a:r>
              <a:rPr lang="cs-CZ" sz="1400" b="0" i="0" dirty="0" err="1" smtClean="0">
                <a:solidFill>
                  <a:srgbClr val="000000"/>
                </a:solidFill>
                <a:effectLst/>
                <a:latin typeface="Arial" panose="020B0604020202020204" pitchFamily="34" charset="0"/>
              </a:rPr>
              <a:t>methyladyn</a:t>
            </a:r>
            <a:r>
              <a:rPr lang="cs-CZ" sz="1400" b="0" i="0" dirty="0" smtClean="0">
                <a:solidFill>
                  <a:srgbClr val="000000"/>
                </a:solidFill>
                <a:effectLst/>
                <a:latin typeface="Arial" panose="020B0604020202020204" pitchFamily="34" charset="0"/>
              </a:rPr>
              <a:t> - OH hydroxyl - CO oxid uhelnatý - H2 molekulární vodík - CS sulfid uhelnatý - </a:t>
            </a:r>
            <a:r>
              <a:rPr lang="cs-CZ" sz="1400" b="0" i="0" dirty="0" err="1" smtClean="0">
                <a:solidFill>
                  <a:srgbClr val="000000"/>
                </a:solidFill>
                <a:effectLst/>
                <a:latin typeface="Arial" panose="020B0604020202020204" pitchFamily="34" charset="0"/>
              </a:rPr>
              <a:t>SiO</a:t>
            </a:r>
            <a:r>
              <a:rPr lang="cs-CZ" sz="1400" b="0" i="0" dirty="0" smtClean="0">
                <a:solidFill>
                  <a:srgbClr val="000000"/>
                </a:solidFill>
                <a:effectLst/>
                <a:latin typeface="Arial" panose="020B0604020202020204" pitchFamily="34" charset="0"/>
              </a:rPr>
              <a:t> oxid křemíku - SO oxid sirnatý - NS sulfid dusíku - </a:t>
            </a:r>
            <a:r>
              <a:rPr lang="cs-CZ" sz="1400" b="0" i="0" dirty="0" err="1" smtClean="0">
                <a:solidFill>
                  <a:srgbClr val="000000"/>
                </a:solidFill>
                <a:effectLst/>
                <a:latin typeface="Arial" panose="020B0604020202020204" pitchFamily="34" charset="0"/>
              </a:rPr>
              <a:t>SiS</a:t>
            </a:r>
            <a:r>
              <a:rPr lang="cs-CZ" sz="1400" b="0" i="0" dirty="0" smtClean="0">
                <a:solidFill>
                  <a:srgbClr val="000000"/>
                </a:solidFill>
                <a:effectLst/>
                <a:latin typeface="Arial" panose="020B0604020202020204" pitchFamily="34" charset="0"/>
              </a:rPr>
              <a:t> sulfid křemíku - C2 dvouatomový uhlík - NO oxid dusnatý - </a:t>
            </a:r>
            <a:r>
              <a:rPr lang="cs-CZ" sz="1400" b="0" i="0" dirty="0" err="1" smtClean="0">
                <a:solidFill>
                  <a:srgbClr val="000000"/>
                </a:solidFill>
                <a:effectLst/>
                <a:latin typeface="Arial" panose="020B0604020202020204" pitchFamily="34" charset="0"/>
              </a:rPr>
              <a:t>HCl</a:t>
            </a:r>
            <a:r>
              <a:rPr lang="cs-CZ" sz="1400" b="0" i="0" dirty="0" smtClean="0">
                <a:solidFill>
                  <a:srgbClr val="000000"/>
                </a:solidFill>
                <a:effectLst/>
                <a:latin typeface="Arial" panose="020B0604020202020204" pitchFamily="34" charset="0"/>
              </a:rPr>
              <a:t> chlorovodík - PN nitrid fosforu - </a:t>
            </a:r>
            <a:r>
              <a:rPr lang="cs-CZ" sz="1400" b="0" i="0" dirty="0" err="1" smtClean="0">
                <a:solidFill>
                  <a:srgbClr val="000000"/>
                </a:solidFill>
                <a:effectLst/>
                <a:latin typeface="Arial" panose="020B0604020202020204" pitchFamily="34" charset="0"/>
              </a:rPr>
              <a:t>NaCl</a:t>
            </a:r>
            <a:r>
              <a:rPr lang="cs-CZ" sz="1400" b="0" i="0" dirty="0" smtClean="0">
                <a:solidFill>
                  <a:srgbClr val="000000"/>
                </a:solidFill>
                <a:effectLst/>
                <a:latin typeface="Arial" panose="020B0604020202020204" pitchFamily="34" charset="0"/>
              </a:rPr>
              <a:t> chlorid sodný - </a:t>
            </a:r>
            <a:r>
              <a:rPr lang="cs-CZ" sz="1400" b="0" i="0" dirty="0" err="1" smtClean="0">
                <a:solidFill>
                  <a:srgbClr val="000000"/>
                </a:solidFill>
                <a:effectLst/>
                <a:latin typeface="Arial" panose="020B0604020202020204" pitchFamily="34" charset="0"/>
              </a:rPr>
              <a:t>AlCl</a:t>
            </a:r>
            <a:r>
              <a:rPr lang="cs-CZ" sz="1400" b="0" i="0" dirty="0" smtClean="0">
                <a:solidFill>
                  <a:srgbClr val="000000"/>
                </a:solidFill>
                <a:effectLst/>
                <a:latin typeface="Arial" panose="020B0604020202020204" pitchFamily="34" charset="0"/>
              </a:rPr>
              <a:t> chlorid hliníku - </a:t>
            </a:r>
            <a:r>
              <a:rPr lang="cs-CZ" sz="1400" b="0" i="0" dirty="0" err="1" smtClean="0">
                <a:solidFill>
                  <a:srgbClr val="000000"/>
                </a:solidFill>
                <a:effectLst/>
                <a:latin typeface="Arial" panose="020B0604020202020204" pitchFamily="34" charset="0"/>
              </a:rPr>
              <a:t>KCl</a:t>
            </a:r>
            <a:r>
              <a:rPr lang="cs-CZ" sz="1400" b="0" i="0" dirty="0" smtClean="0">
                <a:solidFill>
                  <a:srgbClr val="000000"/>
                </a:solidFill>
                <a:effectLst/>
                <a:latin typeface="Arial" panose="020B0604020202020204" pitchFamily="34" charset="0"/>
              </a:rPr>
              <a:t> chlorid draselný - </a:t>
            </a:r>
            <a:r>
              <a:rPr lang="cs-CZ" sz="1400" b="0" i="0" dirty="0" err="1" smtClean="0">
                <a:solidFill>
                  <a:srgbClr val="000000"/>
                </a:solidFill>
                <a:effectLst/>
                <a:latin typeface="Arial" panose="020B0604020202020204" pitchFamily="34" charset="0"/>
              </a:rPr>
              <a:t>AlF</a:t>
            </a:r>
            <a:r>
              <a:rPr lang="cs-CZ" sz="1400" b="0" i="0" dirty="0" smtClean="0">
                <a:solidFill>
                  <a:srgbClr val="000000"/>
                </a:solidFill>
                <a:effectLst/>
                <a:latin typeface="Arial" panose="020B0604020202020204" pitchFamily="34" charset="0"/>
              </a:rPr>
              <a:t> fluorid hliníku - </a:t>
            </a:r>
            <a:r>
              <a:rPr lang="cs-CZ" sz="1400" b="0" i="0" dirty="0" err="1" smtClean="0">
                <a:solidFill>
                  <a:srgbClr val="000000"/>
                </a:solidFill>
                <a:effectLst/>
                <a:latin typeface="Arial" panose="020B0604020202020204" pitchFamily="34" charset="0"/>
              </a:rPr>
              <a:t>SiC</a:t>
            </a:r>
            <a:r>
              <a:rPr lang="cs-CZ" sz="1400" b="0" i="0" dirty="0" smtClean="0">
                <a:solidFill>
                  <a:srgbClr val="000000"/>
                </a:solidFill>
                <a:effectLst/>
                <a:latin typeface="Arial" panose="020B0604020202020204" pitchFamily="34" charset="0"/>
              </a:rPr>
              <a:t> karbid křemičitý - CP karbid fosforu - </a:t>
            </a:r>
            <a:r>
              <a:rPr lang="cs-CZ" sz="1400" b="0" i="0" dirty="0" err="1" smtClean="0">
                <a:solidFill>
                  <a:srgbClr val="000000"/>
                </a:solidFill>
                <a:effectLst/>
                <a:latin typeface="Arial" panose="020B0604020202020204" pitchFamily="34" charset="0"/>
              </a:rPr>
              <a:t>SiN</a:t>
            </a:r>
            <a:r>
              <a:rPr lang="cs-CZ" sz="1400" b="0" i="0" dirty="0" smtClean="0">
                <a:solidFill>
                  <a:srgbClr val="000000"/>
                </a:solidFill>
                <a:effectLst/>
                <a:latin typeface="Arial" panose="020B0604020202020204" pitchFamily="34" charset="0"/>
              </a:rPr>
              <a:t> nitrid křemíku - NH hydrid dusný</a:t>
            </a:r>
          </a:p>
          <a:p>
            <a:pPr>
              <a:buFont typeface="Arial" panose="020B0604020202020204" pitchFamily="34" charset="0"/>
              <a:buChar char="•"/>
            </a:pPr>
            <a:r>
              <a:rPr lang="cs-CZ" sz="1400" b="0" i="0" dirty="0" smtClean="0">
                <a:solidFill>
                  <a:srgbClr val="000000"/>
                </a:solidFill>
                <a:effectLst/>
                <a:latin typeface="Arial" panose="020B0604020202020204" pitchFamily="34" charset="0"/>
              </a:rPr>
              <a:t>3 atomy</a:t>
            </a:r>
          </a:p>
          <a:p>
            <a:r>
              <a:rPr lang="cs-CZ" sz="1400" b="0" i="0" dirty="0" smtClean="0">
                <a:solidFill>
                  <a:srgbClr val="000000"/>
                </a:solidFill>
                <a:effectLst/>
                <a:latin typeface="Arial" panose="020B0604020202020204" pitchFamily="34" charset="0"/>
              </a:rPr>
              <a:t>- H2O voda - HCO+ </a:t>
            </a:r>
            <a:r>
              <a:rPr lang="cs-CZ" sz="1400" b="0" i="0" dirty="0" err="1" smtClean="0">
                <a:solidFill>
                  <a:srgbClr val="000000"/>
                </a:solidFill>
                <a:effectLst/>
                <a:latin typeface="Arial" panose="020B0604020202020204" pitchFamily="34" charset="0"/>
              </a:rPr>
              <a:t>formylium</a:t>
            </a:r>
            <a:r>
              <a:rPr lang="cs-CZ" sz="1400" b="0" i="0" dirty="0" smtClean="0">
                <a:solidFill>
                  <a:srgbClr val="000000"/>
                </a:solidFill>
                <a:effectLst/>
                <a:latin typeface="Arial" panose="020B0604020202020204" pitchFamily="34" charset="0"/>
              </a:rPr>
              <a:t> - HNC </a:t>
            </a:r>
            <a:r>
              <a:rPr lang="cs-CZ" sz="1400" b="0" i="0" dirty="0" err="1" smtClean="0">
                <a:solidFill>
                  <a:srgbClr val="000000"/>
                </a:solidFill>
                <a:effectLst/>
                <a:latin typeface="Arial" panose="020B0604020202020204" pitchFamily="34" charset="0"/>
              </a:rPr>
              <a:t>isokyanovodík</a:t>
            </a:r>
            <a:r>
              <a:rPr lang="cs-CZ" sz="1400" b="0" i="0" dirty="0" smtClean="0">
                <a:solidFill>
                  <a:srgbClr val="000000"/>
                </a:solidFill>
                <a:effectLst/>
                <a:latin typeface="Arial" panose="020B0604020202020204" pitchFamily="34" charset="0"/>
              </a:rPr>
              <a:t> - OCS </a:t>
            </a:r>
            <a:r>
              <a:rPr lang="cs-CZ" sz="1400" b="0" i="0" dirty="0" err="1" smtClean="0">
                <a:solidFill>
                  <a:srgbClr val="000000"/>
                </a:solidFill>
                <a:effectLst/>
                <a:latin typeface="Arial" panose="020B0604020202020204" pitchFamily="34" charset="0"/>
              </a:rPr>
              <a:t>karbonylsulfid</a:t>
            </a:r>
            <a:r>
              <a:rPr lang="cs-CZ" sz="1400" b="0" i="0" dirty="0" smtClean="0">
                <a:solidFill>
                  <a:srgbClr val="000000"/>
                </a:solidFill>
                <a:effectLst/>
                <a:latin typeface="Arial" panose="020B0604020202020204" pitchFamily="34" charset="0"/>
              </a:rPr>
              <a:t> - H2S sirovodík - C2H </a:t>
            </a:r>
            <a:r>
              <a:rPr lang="cs-CZ" sz="1400" b="0" i="0" dirty="0" err="1" smtClean="0">
                <a:solidFill>
                  <a:srgbClr val="000000"/>
                </a:solidFill>
                <a:effectLst/>
                <a:latin typeface="Arial" panose="020B0604020202020204" pitchFamily="34" charset="0"/>
              </a:rPr>
              <a:t>ethinyl</a:t>
            </a:r>
            <a:r>
              <a:rPr lang="cs-CZ" sz="1400" b="0" i="0" dirty="0" smtClean="0">
                <a:solidFill>
                  <a:srgbClr val="000000"/>
                </a:solidFill>
                <a:effectLst/>
                <a:latin typeface="Arial" panose="020B0604020202020204" pitchFamily="34" charset="0"/>
              </a:rPr>
              <a:t> - N2H+ </a:t>
            </a:r>
            <a:r>
              <a:rPr lang="cs-CZ" sz="1400" b="0" i="0" dirty="0" err="1" smtClean="0">
                <a:solidFill>
                  <a:srgbClr val="000000"/>
                </a:solidFill>
                <a:effectLst/>
                <a:latin typeface="Arial" panose="020B0604020202020204" pitchFamily="34" charset="0"/>
              </a:rPr>
              <a:t>diazenylium</a:t>
            </a:r>
            <a:r>
              <a:rPr lang="cs-CZ" sz="1400" b="0" i="0" dirty="0" smtClean="0">
                <a:solidFill>
                  <a:srgbClr val="000000"/>
                </a:solidFill>
                <a:effectLst/>
                <a:latin typeface="Arial" panose="020B0604020202020204" pitchFamily="34" charset="0"/>
              </a:rPr>
              <a:t> - SO2 oxid siřičitý - HCO formyl - HNO </a:t>
            </a:r>
            <a:r>
              <a:rPr lang="cs-CZ" sz="1400" b="0" i="0" dirty="0" err="1" smtClean="0">
                <a:solidFill>
                  <a:srgbClr val="000000"/>
                </a:solidFill>
                <a:effectLst/>
                <a:latin typeface="Arial" panose="020B0604020202020204" pitchFamily="34" charset="0"/>
              </a:rPr>
              <a:t>nitroxyl</a:t>
            </a:r>
            <a:r>
              <a:rPr lang="cs-CZ" sz="1400" b="0" i="0" dirty="0" smtClean="0">
                <a:solidFill>
                  <a:srgbClr val="000000"/>
                </a:solidFill>
                <a:effectLst/>
                <a:latin typeface="Arial" panose="020B0604020202020204" pitchFamily="34" charset="0"/>
              </a:rPr>
              <a:t> - HCS+ </a:t>
            </a:r>
            <a:r>
              <a:rPr lang="cs-CZ" sz="1400" b="0" i="0" dirty="0" err="1" smtClean="0">
                <a:solidFill>
                  <a:srgbClr val="000000"/>
                </a:solidFill>
                <a:effectLst/>
                <a:latin typeface="Arial" panose="020B0604020202020204" pitchFamily="34" charset="0"/>
              </a:rPr>
              <a:t>thioformylium</a:t>
            </a:r>
            <a:r>
              <a:rPr lang="cs-CZ" sz="1400" b="0" i="0" dirty="0" smtClean="0">
                <a:solidFill>
                  <a:srgbClr val="000000"/>
                </a:solidFill>
                <a:effectLst/>
                <a:latin typeface="Arial" panose="020B0604020202020204" pitchFamily="34" charset="0"/>
              </a:rPr>
              <a:t> - SiC2 </a:t>
            </a:r>
            <a:r>
              <a:rPr lang="cs-CZ" sz="1400" b="0" i="0" dirty="0" err="1" smtClean="0">
                <a:solidFill>
                  <a:srgbClr val="000000"/>
                </a:solidFill>
                <a:effectLst/>
                <a:latin typeface="Arial" panose="020B0604020202020204" pitchFamily="34" charset="0"/>
              </a:rPr>
              <a:t>dikarbid</a:t>
            </a:r>
            <a:r>
              <a:rPr lang="cs-CZ" sz="1400" b="0" i="0" dirty="0" smtClean="0">
                <a:solidFill>
                  <a:srgbClr val="000000"/>
                </a:solidFill>
                <a:effectLst/>
                <a:latin typeface="Arial" panose="020B0604020202020204" pitchFamily="34" charset="0"/>
              </a:rPr>
              <a:t> křemíku - H2D+ tříatomový vodík - C2S </a:t>
            </a:r>
            <a:r>
              <a:rPr lang="cs-CZ" sz="1400" b="0" i="0" dirty="0" err="1" smtClean="0">
                <a:solidFill>
                  <a:srgbClr val="000000"/>
                </a:solidFill>
                <a:effectLst/>
                <a:latin typeface="Arial" panose="020B0604020202020204" pitchFamily="34" charset="0"/>
              </a:rPr>
              <a:t>dikarbonsulfid</a:t>
            </a:r>
            <a:r>
              <a:rPr lang="cs-CZ" sz="1400" b="0" i="0" dirty="0" smtClean="0">
                <a:solidFill>
                  <a:srgbClr val="000000"/>
                </a:solidFill>
                <a:effectLst/>
                <a:latin typeface="Arial" panose="020B0604020202020204" pitchFamily="34" charset="0"/>
              </a:rPr>
              <a:t> - SiH2 </a:t>
            </a:r>
            <a:r>
              <a:rPr lang="cs-CZ" sz="1400" b="0" i="0" dirty="0" err="1" smtClean="0">
                <a:solidFill>
                  <a:srgbClr val="000000"/>
                </a:solidFill>
                <a:effectLst/>
                <a:latin typeface="Arial" panose="020B0604020202020204" pitchFamily="34" charset="0"/>
              </a:rPr>
              <a:t>silylen</a:t>
            </a:r>
            <a:r>
              <a:rPr lang="cs-CZ" sz="1400" b="0" i="0" dirty="0" smtClean="0">
                <a:solidFill>
                  <a:srgbClr val="000000"/>
                </a:solidFill>
                <a:effectLst/>
                <a:latin typeface="Arial" panose="020B0604020202020204" pitchFamily="34" charset="0"/>
              </a:rPr>
              <a:t> - C2O </a:t>
            </a:r>
            <a:r>
              <a:rPr lang="cs-CZ" sz="1400" b="0" i="0" dirty="0" err="1" smtClean="0">
                <a:solidFill>
                  <a:srgbClr val="000000"/>
                </a:solidFill>
                <a:effectLst/>
                <a:latin typeface="Arial" panose="020B0604020202020204" pitchFamily="34" charset="0"/>
              </a:rPr>
              <a:t>dikarbonmonoxid</a:t>
            </a:r>
            <a:r>
              <a:rPr lang="cs-CZ" sz="1400" b="0" i="0" dirty="0" smtClean="0">
                <a:solidFill>
                  <a:srgbClr val="000000"/>
                </a:solidFill>
                <a:effectLst/>
                <a:latin typeface="Arial" panose="020B0604020202020204" pitchFamily="34" charset="0"/>
              </a:rPr>
              <a:t> - CO2 oxid uhličitý - HCN kyanovodík - HNC </a:t>
            </a:r>
            <a:r>
              <a:rPr lang="cs-CZ" sz="1400" b="0" i="0" dirty="0" err="1" smtClean="0">
                <a:solidFill>
                  <a:srgbClr val="000000"/>
                </a:solidFill>
                <a:effectLst/>
                <a:latin typeface="Arial" panose="020B0604020202020204" pitchFamily="34" charset="0"/>
              </a:rPr>
              <a:t>isokyanovodík</a:t>
            </a:r>
            <a:endParaRPr lang="cs-CZ" sz="1400" b="0" i="0" dirty="0" smtClean="0">
              <a:solidFill>
                <a:srgbClr val="000000"/>
              </a:solidFill>
              <a:effectLst/>
              <a:latin typeface="Arial" panose="020B0604020202020204" pitchFamily="34" charset="0"/>
            </a:endParaRPr>
          </a:p>
          <a:p>
            <a:pPr>
              <a:buFont typeface="Arial" panose="020B0604020202020204" pitchFamily="34" charset="0"/>
              <a:buChar char="•"/>
            </a:pPr>
            <a:r>
              <a:rPr lang="cs-CZ" sz="1400" b="0" i="0" dirty="0" smtClean="0">
                <a:solidFill>
                  <a:srgbClr val="000000"/>
                </a:solidFill>
                <a:effectLst/>
                <a:latin typeface="Arial" panose="020B0604020202020204" pitchFamily="34" charset="0"/>
              </a:rPr>
              <a:t>4 atomy</a:t>
            </a:r>
          </a:p>
          <a:p>
            <a:r>
              <a:rPr lang="cs-CZ" sz="1400" b="0" i="0" dirty="0" smtClean="0">
                <a:solidFill>
                  <a:srgbClr val="000000"/>
                </a:solidFill>
                <a:effectLst/>
                <a:latin typeface="Arial" panose="020B0604020202020204" pitchFamily="34" charset="0"/>
              </a:rPr>
              <a:t>- NH3 amoniak - H2CO formaldehyd - HNCO kyselina </a:t>
            </a:r>
            <a:r>
              <a:rPr lang="cs-CZ" sz="1400" b="0" i="0" dirty="0" err="1" smtClean="0">
                <a:solidFill>
                  <a:srgbClr val="000000"/>
                </a:solidFill>
                <a:effectLst/>
                <a:latin typeface="Arial" panose="020B0604020202020204" pitchFamily="34" charset="0"/>
              </a:rPr>
              <a:t>isokyanatá</a:t>
            </a:r>
            <a:r>
              <a:rPr lang="cs-CZ" sz="1400" b="0" i="0" dirty="0" smtClean="0">
                <a:solidFill>
                  <a:srgbClr val="000000"/>
                </a:solidFill>
                <a:effectLst/>
                <a:latin typeface="Arial" panose="020B0604020202020204" pitchFamily="34" charset="0"/>
              </a:rPr>
              <a:t> - H2CS </a:t>
            </a:r>
            <a:r>
              <a:rPr lang="cs-CZ" sz="1400" b="0" i="0" dirty="0" err="1" smtClean="0">
                <a:solidFill>
                  <a:srgbClr val="000000"/>
                </a:solidFill>
                <a:effectLst/>
                <a:latin typeface="Arial" panose="020B0604020202020204" pitchFamily="34" charset="0"/>
              </a:rPr>
              <a:t>thioformaldehyd</a:t>
            </a:r>
            <a:r>
              <a:rPr lang="cs-CZ" sz="1400" b="0" i="0" dirty="0" smtClean="0">
                <a:solidFill>
                  <a:srgbClr val="000000"/>
                </a:solidFill>
                <a:effectLst/>
                <a:latin typeface="Arial" panose="020B0604020202020204" pitchFamily="34" charset="0"/>
              </a:rPr>
              <a:t> - C2H2 acetylen - C3N </a:t>
            </a:r>
            <a:r>
              <a:rPr lang="cs-CZ" sz="1400" b="0" i="0" dirty="0" err="1" smtClean="0">
                <a:solidFill>
                  <a:srgbClr val="000000"/>
                </a:solidFill>
                <a:effectLst/>
                <a:latin typeface="Arial" panose="020B0604020202020204" pitchFamily="34" charset="0"/>
              </a:rPr>
              <a:t>kyanoethinyl</a:t>
            </a:r>
            <a:r>
              <a:rPr lang="cs-CZ" sz="1400" b="0" i="0" dirty="0" smtClean="0">
                <a:solidFill>
                  <a:srgbClr val="000000"/>
                </a:solidFill>
                <a:effectLst/>
                <a:latin typeface="Arial" panose="020B0604020202020204" pitchFamily="34" charset="0"/>
              </a:rPr>
              <a:t> - HNCS kyselina </a:t>
            </a:r>
            <a:r>
              <a:rPr lang="cs-CZ" sz="1400" b="0" i="0" dirty="0" err="1" smtClean="0">
                <a:solidFill>
                  <a:srgbClr val="000000"/>
                </a:solidFill>
                <a:effectLst/>
                <a:latin typeface="Arial" panose="020B0604020202020204" pitchFamily="34" charset="0"/>
              </a:rPr>
              <a:t>isothiokyanatá</a:t>
            </a:r>
            <a:r>
              <a:rPr lang="cs-CZ" sz="1400" b="0" i="0" dirty="0" smtClean="0">
                <a:solidFill>
                  <a:srgbClr val="000000"/>
                </a:solidFill>
                <a:effectLst/>
                <a:latin typeface="Arial" panose="020B0604020202020204" pitchFamily="34" charset="0"/>
              </a:rPr>
              <a:t> - HOCO </a:t>
            </a:r>
            <a:r>
              <a:rPr lang="cs-CZ" sz="1400" b="0" i="0" dirty="0" err="1" smtClean="0">
                <a:solidFill>
                  <a:srgbClr val="000000"/>
                </a:solidFill>
                <a:effectLst/>
                <a:latin typeface="Arial" panose="020B0604020202020204" pitchFamily="34" charset="0"/>
              </a:rPr>
              <a:t>protonovaný</a:t>
            </a:r>
            <a:r>
              <a:rPr lang="cs-CZ" sz="1400" b="0" i="0" dirty="0" smtClean="0">
                <a:solidFill>
                  <a:srgbClr val="000000"/>
                </a:solidFill>
                <a:effectLst/>
                <a:latin typeface="Arial" panose="020B0604020202020204" pitchFamily="34" charset="0"/>
              </a:rPr>
              <a:t> oxid uhličitý - C3H </a:t>
            </a:r>
            <a:r>
              <a:rPr lang="cs-CZ" sz="1400" b="0" i="0" dirty="0" err="1" smtClean="0">
                <a:solidFill>
                  <a:srgbClr val="000000"/>
                </a:solidFill>
                <a:effectLst/>
                <a:latin typeface="Arial" panose="020B0604020202020204" pitchFamily="34" charset="0"/>
              </a:rPr>
              <a:t>propynylidyn</a:t>
            </a:r>
            <a:r>
              <a:rPr lang="cs-CZ" sz="1400" b="0" i="0" dirty="0" smtClean="0">
                <a:solidFill>
                  <a:srgbClr val="000000"/>
                </a:solidFill>
                <a:effectLst/>
                <a:latin typeface="Arial" panose="020B0604020202020204" pitchFamily="34" charset="0"/>
              </a:rPr>
              <a:t> - C3O </a:t>
            </a:r>
            <a:r>
              <a:rPr lang="cs-CZ" sz="1400" b="0" i="0" dirty="0" err="1" smtClean="0">
                <a:solidFill>
                  <a:srgbClr val="000000"/>
                </a:solidFill>
                <a:effectLst/>
                <a:latin typeface="Arial" panose="020B0604020202020204" pitchFamily="34" charset="0"/>
              </a:rPr>
              <a:t>trikarbonmonoxid</a:t>
            </a:r>
            <a:r>
              <a:rPr lang="cs-CZ" sz="1400" b="0" i="0" dirty="0" smtClean="0">
                <a:solidFill>
                  <a:srgbClr val="000000"/>
                </a:solidFill>
                <a:effectLst/>
                <a:latin typeface="Arial" panose="020B0604020202020204" pitchFamily="34" charset="0"/>
              </a:rPr>
              <a:t> - HCNH </a:t>
            </a:r>
            <a:r>
              <a:rPr lang="cs-CZ" sz="1400" b="0" i="0" dirty="0" err="1" smtClean="0">
                <a:solidFill>
                  <a:srgbClr val="000000"/>
                </a:solidFill>
                <a:effectLst/>
                <a:latin typeface="Arial" panose="020B0604020202020204" pitchFamily="34" charset="0"/>
              </a:rPr>
              <a:t>protonovaný</a:t>
            </a:r>
            <a:r>
              <a:rPr lang="cs-CZ" sz="1400" b="0" i="0" dirty="0" smtClean="0">
                <a:solidFill>
                  <a:srgbClr val="000000"/>
                </a:solidFill>
                <a:effectLst/>
                <a:latin typeface="Arial" panose="020B0604020202020204" pitchFamily="34" charset="0"/>
              </a:rPr>
              <a:t> kyanovodík - H3O </a:t>
            </a:r>
            <a:r>
              <a:rPr lang="cs-CZ" sz="1400" b="0" i="0" dirty="0" err="1" smtClean="0">
                <a:solidFill>
                  <a:srgbClr val="000000"/>
                </a:solidFill>
                <a:effectLst/>
                <a:latin typeface="Arial" panose="020B0604020202020204" pitchFamily="34" charset="0"/>
              </a:rPr>
              <a:t>protonovaná</a:t>
            </a:r>
            <a:r>
              <a:rPr lang="cs-CZ" sz="1400" b="0" i="0" dirty="0" smtClean="0">
                <a:solidFill>
                  <a:srgbClr val="000000"/>
                </a:solidFill>
                <a:effectLst/>
                <a:latin typeface="Arial" panose="020B0604020202020204" pitchFamily="34" charset="0"/>
              </a:rPr>
              <a:t> voda - C3S </a:t>
            </a:r>
            <a:r>
              <a:rPr lang="cs-CZ" sz="1400" b="0" i="0" dirty="0" err="1" smtClean="0">
                <a:solidFill>
                  <a:srgbClr val="000000"/>
                </a:solidFill>
                <a:effectLst/>
                <a:latin typeface="Arial" panose="020B0604020202020204" pitchFamily="34" charset="0"/>
              </a:rPr>
              <a:t>trikarbonmonosulfid</a:t>
            </a:r>
            <a:r>
              <a:rPr lang="cs-CZ" sz="1400" b="0" i="0" dirty="0" smtClean="0">
                <a:solidFill>
                  <a:srgbClr val="000000"/>
                </a:solidFill>
                <a:effectLst/>
                <a:latin typeface="Arial" panose="020B0604020202020204" pitchFamily="34" charset="0"/>
              </a:rPr>
              <a:t> - HCCN .......................</a:t>
            </a:r>
          </a:p>
          <a:p>
            <a:pPr>
              <a:buFont typeface="Arial" panose="020B0604020202020204" pitchFamily="34" charset="0"/>
              <a:buChar char="•"/>
            </a:pPr>
            <a:r>
              <a:rPr lang="cs-CZ" sz="1400" b="0" i="0" dirty="0" smtClean="0">
                <a:solidFill>
                  <a:srgbClr val="000000"/>
                </a:solidFill>
                <a:effectLst/>
                <a:latin typeface="Arial" panose="020B0604020202020204" pitchFamily="34" charset="0"/>
              </a:rPr>
              <a:t>5 atomů</a:t>
            </a:r>
          </a:p>
          <a:p>
            <a:r>
              <a:rPr lang="cs-CZ" sz="1400" b="0" i="0" dirty="0" smtClean="0">
                <a:solidFill>
                  <a:srgbClr val="000000"/>
                </a:solidFill>
                <a:effectLst/>
                <a:latin typeface="Arial" panose="020B0604020202020204" pitchFamily="34" charset="0"/>
              </a:rPr>
              <a:t>- HCOOH kyselina mravenčí - HC3N </a:t>
            </a:r>
            <a:r>
              <a:rPr lang="cs-CZ" sz="1400" b="0" i="0" dirty="0" err="1" smtClean="0">
                <a:solidFill>
                  <a:srgbClr val="000000"/>
                </a:solidFill>
                <a:effectLst/>
                <a:latin typeface="Arial" panose="020B0604020202020204" pitchFamily="34" charset="0"/>
              </a:rPr>
              <a:t>kyanoacetylen</a:t>
            </a:r>
            <a:r>
              <a:rPr lang="cs-CZ" sz="1400" b="0" i="0" dirty="0" smtClean="0">
                <a:solidFill>
                  <a:srgbClr val="000000"/>
                </a:solidFill>
                <a:effectLst/>
                <a:latin typeface="Arial" panose="020B0604020202020204" pitchFamily="34" charset="0"/>
              </a:rPr>
              <a:t> - CH2HN </a:t>
            </a:r>
            <a:r>
              <a:rPr lang="cs-CZ" sz="1400" b="0" i="0" dirty="0" err="1" smtClean="0">
                <a:solidFill>
                  <a:srgbClr val="000000"/>
                </a:solidFill>
                <a:effectLst/>
                <a:latin typeface="Arial" panose="020B0604020202020204" pitchFamily="34" charset="0"/>
              </a:rPr>
              <a:t>methanimin</a:t>
            </a:r>
            <a:r>
              <a:rPr lang="cs-CZ" sz="1400" b="0" i="0" dirty="0" smtClean="0">
                <a:solidFill>
                  <a:srgbClr val="000000"/>
                </a:solidFill>
                <a:effectLst/>
                <a:latin typeface="Arial" panose="020B0604020202020204" pitchFamily="34" charset="0"/>
              </a:rPr>
              <a:t> - NH2CN kyanamid - H2CCO </a:t>
            </a:r>
            <a:r>
              <a:rPr lang="cs-CZ" sz="1400" b="0" i="0" dirty="0" err="1" smtClean="0">
                <a:solidFill>
                  <a:srgbClr val="000000"/>
                </a:solidFill>
                <a:effectLst/>
                <a:latin typeface="Arial" panose="020B0604020202020204" pitchFamily="34" charset="0"/>
              </a:rPr>
              <a:t>keten</a:t>
            </a:r>
            <a:r>
              <a:rPr lang="cs-CZ" sz="1400" b="0" i="0" dirty="0" smtClean="0">
                <a:solidFill>
                  <a:srgbClr val="000000"/>
                </a:solidFill>
                <a:effectLst/>
                <a:latin typeface="Arial" panose="020B0604020202020204" pitchFamily="34" charset="0"/>
              </a:rPr>
              <a:t> - C4H </a:t>
            </a:r>
            <a:r>
              <a:rPr lang="cs-CZ" sz="1400" b="0" i="0" dirty="0" err="1" smtClean="0">
                <a:solidFill>
                  <a:srgbClr val="000000"/>
                </a:solidFill>
                <a:effectLst/>
                <a:latin typeface="Arial" panose="020B0604020202020204" pitchFamily="34" charset="0"/>
              </a:rPr>
              <a:t>butadiinyl</a:t>
            </a:r>
            <a:r>
              <a:rPr lang="cs-CZ" sz="1400" b="0" i="0" dirty="0" smtClean="0">
                <a:solidFill>
                  <a:srgbClr val="000000"/>
                </a:solidFill>
                <a:effectLst/>
                <a:latin typeface="Arial" panose="020B0604020202020204" pitchFamily="34" charset="0"/>
              </a:rPr>
              <a:t> - CH4 metan - SiH4 silan - C3H2 </a:t>
            </a:r>
            <a:r>
              <a:rPr lang="cs-CZ" sz="1400" b="0" i="0" dirty="0" err="1" smtClean="0">
                <a:solidFill>
                  <a:srgbClr val="000000"/>
                </a:solidFill>
                <a:effectLst/>
                <a:latin typeface="Arial" panose="020B0604020202020204" pitchFamily="34" charset="0"/>
              </a:rPr>
              <a:t>cyklopropenyliden</a:t>
            </a:r>
            <a:r>
              <a:rPr lang="cs-CZ" sz="1400" b="0" i="0" dirty="0" smtClean="0">
                <a:solidFill>
                  <a:srgbClr val="000000"/>
                </a:solidFill>
                <a:effectLst/>
                <a:latin typeface="Arial" panose="020B0604020202020204" pitchFamily="34" charset="0"/>
              </a:rPr>
              <a:t> - CH2CN </a:t>
            </a:r>
            <a:r>
              <a:rPr lang="cs-CZ" sz="1400" b="0" i="0" dirty="0" err="1" smtClean="0">
                <a:solidFill>
                  <a:srgbClr val="000000"/>
                </a:solidFill>
                <a:effectLst/>
                <a:latin typeface="Arial" panose="020B0604020202020204" pitchFamily="34" charset="0"/>
              </a:rPr>
              <a:t>kyanomethyl</a:t>
            </a:r>
            <a:r>
              <a:rPr lang="cs-CZ" sz="1400" b="0" i="0" dirty="0" smtClean="0">
                <a:solidFill>
                  <a:srgbClr val="000000"/>
                </a:solidFill>
                <a:effectLst/>
                <a:latin typeface="Arial" panose="020B0604020202020204" pitchFamily="34" charset="0"/>
              </a:rPr>
              <a:t> - C4Si </a:t>
            </a:r>
            <a:r>
              <a:rPr lang="cs-CZ" sz="1400" b="0" i="0" dirty="0" err="1" smtClean="0">
                <a:solidFill>
                  <a:srgbClr val="000000"/>
                </a:solidFill>
                <a:effectLst/>
                <a:latin typeface="Arial" panose="020B0604020202020204" pitchFamily="34" charset="0"/>
              </a:rPr>
              <a:t>tetrakarbonmonosilicid</a:t>
            </a:r>
            <a:r>
              <a:rPr lang="cs-CZ" sz="1400" b="0" i="0" dirty="0" smtClean="0">
                <a:solidFill>
                  <a:srgbClr val="000000"/>
                </a:solidFill>
                <a:effectLst/>
                <a:latin typeface="Arial" panose="020B0604020202020204" pitchFamily="34" charset="0"/>
              </a:rPr>
              <a:t> - H2C3 </a:t>
            </a:r>
            <a:r>
              <a:rPr lang="cs-CZ" sz="1400" b="0" i="0" dirty="0" err="1" smtClean="0">
                <a:solidFill>
                  <a:srgbClr val="000000"/>
                </a:solidFill>
                <a:effectLst/>
                <a:latin typeface="Arial" panose="020B0604020202020204" pitchFamily="34" charset="0"/>
              </a:rPr>
              <a:t>propadienyliden</a:t>
            </a:r>
            <a:endParaRPr lang="cs-CZ" sz="1400" b="0" i="0" dirty="0" smtClean="0">
              <a:solidFill>
                <a:srgbClr val="000000"/>
              </a:solidFill>
              <a:effectLst/>
              <a:latin typeface="Arial" panose="020B0604020202020204" pitchFamily="34" charset="0"/>
            </a:endParaRPr>
          </a:p>
          <a:p>
            <a:pPr>
              <a:buFont typeface="Arial" panose="020B0604020202020204" pitchFamily="34" charset="0"/>
              <a:buChar char="•"/>
            </a:pPr>
            <a:r>
              <a:rPr lang="cs-CZ" sz="1400" b="0" i="0" dirty="0" smtClean="0">
                <a:solidFill>
                  <a:srgbClr val="000000"/>
                </a:solidFill>
                <a:effectLst/>
                <a:latin typeface="Arial" panose="020B0604020202020204" pitchFamily="34" charset="0"/>
              </a:rPr>
              <a:t>6 atomů</a:t>
            </a:r>
          </a:p>
          <a:p>
            <a:r>
              <a:rPr lang="cs-CZ" sz="1400" b="0" i="0" dirty="0" smtClean="0">
                <a:solidFill>
                  <a:srgbClr val="000000"/>
                </a:solidFill>
                <a:effectLst/>
                <a:latin typeface="Arial" panose="020B0604020202020204" pitchFamily="34" charset="0"/>
              </a:rPr>
              <a:t>- CH3OH </a:t>
            </a:r>
            <a:r>
              <a:rPr lang="cs-CZ" sz="1400" b="0" i="0" dirty="0" err="1" smtClean="0">
                <a:solidFill>
                  <a:srgbClr val="000000"/>
                </a:solidFill>
                <a:effectLst/>
                <a:latin typeface="Arial" panose="020B0604020202020204" pitchFamily="34" charset="0"/>
              </a:rPr>
              <a:t>methylalkohol</a:t>
            </a:r>
            <a:r>
              <a:rPr lang="cs-CZ" sz="1400" b="0" i="0" dirty="0" smtClean="0">
                <a:solidFill>
                  <a:srgbClr val="000000"/>
                </a:solidFill>
                <a:effectLst/>
                <a:latin typeface="Arial" panose="020B0604020202020204" pitchFamily="34" charset="0"/>
              </a:rPr>
              <a:t> - CH3CN </a:t>
            </a:r>
            <a:r>
              <a:rPr lang="cs-CZ" sz="1400" b="0" i="0" dirty="0" err="1" smtClean="0">
                <a:solidFill>
                  <a:srgbClr val="000000"/>
                </a:solidFill>
                <a:effectLst/>
                <a:latin typeface="Arial" panose="020B0604020202020204" pitchFamily="34" charset="0"/>
              </a:rPr>
              <a:t>methylkyanid</a:t>
            </a:r>
            <a:r>
              <a:rPr lang="cs-CZ" sz="1400" b="0" i="0" dirty="0" smtClean="0">
                <a:solidFill>
                  <a:srgbClr val="000000"/>
                </a:solidFill>
                <a:effectLst/>
                <a:latin typeface="Arial" panose="020B0604020202020204" pitchFamily="34" charset="0"/>
              </a:rPr>
              <a:t> - NH2CHO </a:t>
            </a:r>
            <a:r>
              <a:rPr lang="cs-CZ" sz="1400" b="0" i="0" dirty="0" err="1" smtClean="0">
                <a:solidFill>
                  <a:srgbClr val="000000"/>
                </a:solidFill>
                <a:effectLst/>
                <a:latin typeface="Arial" panose="020B0604020202020204" pitchFamily="34" charset="0"/>
              </a:rPr>
              <a:t>formamid</a:t>
            </a:r>
            <a:r>
              <a:rPr lang="cs-CZ" sz="1400" b="0" i="0" dirty="0" smtClean="0">
                <a:solidFill>
                  <a:srgbClr val="000000"/>
                </a:solidFill>
                <a:effectLst/>
                <a:latin typeface="Arial" panose="020B0604020202020204" pitchFamily="34" charset="0"/>
              </a:rPr>
              <a:t> - CH3SH </a:t>
            </a:r>
            <a:r>
              <a:rPr lang="cs-CZ" sz="1400" b="0" i="0" dirty="0" err="1" smtClean="0">
                <a:solidFill>
                  <a:srgbClr val="000000"/>
                </a:solidFill>
                <a:effectLst/>
                <a:latin typeface="Arial" panose="020B0604020202020204" pitchFamily="34" charset="0"/>
              </a:rPr>
              <a:t>methylmerkaptan</a:t>
            </a:r>
            <a:r>
              <a:rPr lang="cs-CZ" sz="1400" b="0" i="0" dirty="0" smtClean="0">
                <a:solidFill>
                  <a:srgbClr val="000000"/>
                </a:solidFill>
                <a:effectLst/>
                <a:latin typeface="Arial" panose="020B0604020202020204" pitchFamily="34" charset="0"/>
              </a:rPr>
              <a:t> - C2H4 </a:t>
            </a:r>
            <a:r>
              <a:rPr lang="cs-CZ" sz="1400" b="0" i="0" dirty="0" err="1" smtClean="0">
                <a:solidFill>
                  <a:srgbClr val="000000"/>
                </a:solidFill>
                <a:effectLst/>
                <a:latin typeface="Arial" panose="020B0604020202020204" pitchFamily="34" charset="0"/>
              </a:rPr>
              <a:t>ethylen</a:t>
            </a:r>
            <a:r>
              <a:rPr lang="cs-CZ" sz="1400" b="0" i="0" dirty="0" smtClean="0">
                <a:solidFill>
                  <a:srgbClr val="000000"/>
                </a:solidFill>
                <a:effectLst/>
                <a:latin typeface="Arial" panose="020B0604020202020204" pitchFamily="34" charset="0"/>
              </a:rPr>
              <a:t> - C5H </a:t>
            </a:r>
            <a:r>
              <a:rPr lang="cs-CZ" sz="1400" b="0" i="0" dirty="0" err="1" smtClean="0">
                <a:solidFill>
                  <a:srgbClr val="000000"/>
                </a:solidFill>
                <a:effectLst/>
                <a:latin typeface="Arial" panose="020B0604020202020204" pitchFamily="34" charset="0"/>
              </a:rPr>
              <a:t>pentynylidyn</a:t>
            </a:r>
            <a:r>
              <a:rPr lang="cs-CZ" sz="1400" b="0" i="0" dirty="0" smtClean="0">
                <a:solidFill>
                  <a:srgbClr val="000000"/>
                </a:solidFill>
                <a:effectLst/>
                <a:latin typeface="Arial" panose="020B0604020202020204" pitchFamily="34" charset="0"/>
              </a:rPr>
              <a:t> - CH3NC </a:t>
            </a:r>
            <a:r>
              <a:rPr lang="cs-CZ" sz="1400" b="0" i="0" dirty="0" err="1" smtClean="0">
                <a:solidFill>
                  <a:srgbClr val="000000"/>
                </a:solidFill>
                <a:effectLst/>
                <a:latin typeface="Arial" panose="020B0604020202020204" pitchFamily="34" charset="0"/>
              </a:rPr>
              <a:t>methylisokyanid</a:t>
            </a:r>
            <a:r>
              <a:rPr lang="cs-CZ" sz="1400" b="0" i="0" dirty="0" smtClean="0">
                <a:solidFill>
                  <a:srgbClr val="000000"/>
                </a:solidFill>
                <a:effectLst/>
                <a:latin typeface="Arial" panose="020B0604020202020204" pitchFamily="34" charset="0"/>
              </a:rPr>
              <a:t> - HCCCHO </a:t>
            </a:r>
            <a:r>
              <a:rPr lang="cs-CZ" sz="1400" b="0" i="0" dirty="0" err="1" smtClean="0">
                <a:solidFill>
                  <a:srgbClr val="000000"/>
                </a:solidFill>
                <a:effectLst/>
                <a:latin typeface="Arial" panose="020B0604020202020204" pitchFamily="34" charset="0"/>
              </a:rPr>
              <a:t>propinal</a:t>
            </a:r>
            <a:r>
              <a:rPr lang="cs-CZ" sz="1400" b="0" i="0" dirty="0" smtClean="0">
                <a:solidFill>
                  <a:srgbClr val="000000"/>
                </a:solidFill>
                <a:effectLst/>
                <a:latin typeface="Arial" panose="020B0604020202020204" pitchFamily="34" charset="0"/>
              </a:rPr>
              <a:t> - H2C4 </a:t>
            </a:r>
            <a:r>
              <a:rPr lang="cs-CZ" sz="1400" b="0" i="0" dirty="0" err="1" smtClean="0">
                <a:solidFill>
                  <a:srgbClr val="000000"/>
                </a:solidFill>
                <a:effectLst/>
                <a:latin typeface="Arial" panose="020B0604020202020204" pitchFamily="34" charset="0"/>
              </a:rPr>
              <a:t>butatrienyliden</a:t>
            </a:r>
            <a:r>
              <a:rPr lang="cs-CZ" sz="1400" b="0" i="0" dirty="0" smtClean="0">
                <a:solidFill>
                  <a:srgbClr val="000000"/>
                </a:solidFill>
                <a:effectLst/>
                <a:latin typeface="Arial" panose="020B0604020202020204" pitchFamily="34" charset="0"/>
              </a:rPr>
              <a:t> - C5O </a:t>
            </a:r>
            <a:r>
              <a:rPr lang="cs-CZ" sz="1400" b="0" i="0" dirty="0" err="1" smtClean="0">
                <a:solidFill>
                  <a:srgbClr val="000000"/>
                </a:solidFill>
                <a:effectLst/>
                <a:latin typeface="Arial" panose="020B0604020202020204" pitchFamily="34" charset="0"/>
              </a:rPr>
              <a:t>pentakarbommonoxid</a:t>
            </a:r>
            <a:endParaRPr lang="cs-CZ" sz="1400" b="0" i="0" dirty="0" smtClean="0">
              <a:solidFill>
                <a:srgbClr val="000000"/>
              </a:solidFill>
              <a:effectLst/>
              <a:latin typeface="Arial" panose="020B0604020202020204" pitchFamily="34" charset="0"/>
            </a:endParaRPr>
          </a:p>
          <a:p>
            <a:pPr>
              <a:buFont typeface="Arial" panose="020B0604020202020204" pitchFamily="34" charset="0"/>
              <a:buChar char="•"/>
            </a:pPr>
            <a:r>
              <a:rPr lang="cs-CZ" sz="1400" b="0" i="0" dirty="0" smtClean="0">
                <a:solidFill>
                  <a:srgbClr val="000000"/>
                </a:solidFill>
                <a:effectLst/>
                <a:latin typeface="Arial" panose="020B0604020202020204" pitchFamily="34" charset="0"/>
              </a:rPr>
              <a:t>7 atomů</a:t>
            </a:r>
          </a:p>
          <a:p>
            <a:r>
              <a:rPr lang="cs-CZ" sz="1400" b="0" i="0" dirty="0" smtClean="0">
                <a:solidFill>
                  <a:srgbClr val="000000"/>
                </a:solidFill>
                <a:effectLst/>
                <a:latin typeface="Arial" panose="020B0604020202020204" pitchFamily="34" charset="0"/>
              </a:rPr>
              <a:t>- CH3C2H </a:t>
            </a:r>
            <a:r>
              <a:rPr lang="cs-CZ" sz="1400" b="0" i="0" dirty="0" err="1" smtClean="0">
                <a:solidFill>
                  <a:srgbClr val="000000"/>
                </a:solidFill>
                <a:effectLst/>
                <a:latin typeface="Arial" panose="020B0604020202020204" pitchFamily="34" charset="0"/>
              </a:rPr>
              <a:t>methylacetylen</a:t>
            </a:r>
            <a:r>
              <a:rPr lang="cs-CZ" sz="1400" b="0" i="0" dirty="0" smtClean="0">
                <a:solidFill>
                  <a:srgbClr val="000000"/>
                </a:solidFill>
                <a:effectLst/>
                <a:latin typeface="Arial" panose="020B0604020202020204" pitchFamily="34" charset="0"/>
              </a:rPr>
              <a:t> - CH3CHO acetaldehyd - CH3NH2 </a:t>
            </a:r>
            <a:r>
              <a:rPr lang="cs-CZ" sz="1400" b="0" i="0" dirty="0" err="1" smtClean="0">
                <a:solidFill>
                  <a:srgbClr val="000000"/>
                </a:solidFill>
                <a:effectLst/>
                <a:latin typeface="Arial" panose="020B0604020202020204" pitchFamily="34" charset="0"/>
              </a:rPr>
              <a:t>methylamin</a:t>
            </a:r>
            <a:r>
              <a:rPr lang="cs-CZ" sz="1400" b="0" i="0" dirty="0" smtClean="0">
                <a:solidFill>
                  <a:srgbClr val="000000"/>
                </a:solidFill>
                <a:effectLst/>
                <a:latin typeface="Arial" panose="020B0604020202020204" pitchFamily="34" charset="0"/>
              </a:rPr>
              <a:t> - CH2CHCN </a:t>
            </a:r>
            <a:r>
              <a:rPr lang="cs-CZ" sz="1400" b="0" i="0" dirty="0" err="1" smtClean="0">
                <a:solidFill>
                  <a:srgbClr val="000000"/>
                </a:solidFill>
                <a:effectLst/>
                <a:latin typeface="Arial" panose="020B0604020202020204" pitchFamily="34" charset="0"/>
              </a:rPr>
              <a:t>vinylkyanid</a:t>
            </a:r>
            <a:r>
              <a:rPr lang="cs-CZ" sz="1400" b="0" i="0" dirty="0" smtClean="0">
                <a:solidFill>
                  <a:srgbClr val="000000"/>
                </a:solidFill>
                <a:effectLst/>
                <a:latin typeface="Arial" panose="020B0604020202020204" pitchFamily="34" charset="0"/>
              </a:rPr>
              <a:t> - HC4CN </a:t>
            </a:r>
            <a:r>
              <a:rPr lang="cs-CZ" sz="1400" b="0" i="0" dirty="0" err="1" smtClean="0">
                <a:solidFill>
                  <a:srgbClr val="000000"/>
                </a:solidFill>
                <a:effectLst/>
                <a:latin typeface="Arial" panose="020B0604020202020204" pitchFamily="34" charset="0"/>
              </a:rPr>
              <a:t>kyanodiacetylen</a:t>
            </a:r>
            <a:r>
              <a:rPr lang="cs-CZ" sz="1400" b="0" i="0" dirty="0" smtClean="0">
                <a:solidFill>
                  <a:srgbClr val="000000"/>
                </a:solidFill>
                <a:effectLst/>
                <a:latin typeface="Arial" panose="020B0604020202020204" pitchFamily="34" charset="0"/>
              </a:rPr>
              <a:t> - C6H </a:t>
            </a:r>
            <a:r>
              <a:rPr lang="cs-CZ" sz="1400" b="0" i="0" dirty="0" err="1" smtClean="0">
                <a:solidFill>
                  <a:srgbClr val="000000"/>
                </a:solidFill>
                <a:effectLst/>
                <a:latin typeface="Arial" panose="020B0604020202020204" pitchFamily="34" charset="0"/>
              </a:rPr>
              <a:t>hexatriinyl</a:t>
            </a:r>
            <a:endParaRPr lang="cs-CZ" sz="1400" b="0" i="0" dirty="0" smtClean="0">
              <a:solidFill>
                <a:srgbClr val="000000"/>
              </a:solidFill>
              <a:effectLst/>
              <a:latin typeface="Arial" panose="020B0604020202020204" pitchFamily="34" charset="0"/>
            </a:endParaRPr>
          </a:p>
          <a:p>
            <a:pPr>
              <a:buFont typeface="Arial" panose="020B0604020202020204" pitchFamily="34" charset="0"/>
              <a:buChar char="•"/>
            </a:pPr>
            <a:r>
              <a:rPr lang="cs-CZ" sz="1400" b="0" i="0" dirty="0" smtClean="0">
                <a:solidFill>
                  <a:srgbClr val="000000"/>
                </a:solidFill>
                <a:effectLst/>
                <a:latin typeface="Arial" panose="020B0604020202020204" pitchFamily="34" charset="0"/>
              </a:rPr>
              <a:t>8 atomů</a:t>
            </a:r>
          </a:p>
          <a:p>
            <a:r>
              <a:rPr lang="cs-CZ" sz="1400" b="0" i="0" dirty="0" smtClean="0">
                <a:solidFill>
                  <a:srgbClr val="000000"/>
                </a:solidFill>
                <a:effectLst/>
                <a:latin typeface="Arial" panose="020B0604020202020204" pitchFamily="34" charset="0"/>
              </a:rPr>
              <a:t>- CH3OHCO mravenčan methylnatý - CH3C3N </a:t>
            </a:r>
            <a:r>
              <a:rPr lang="cs-CZ" sz="1400" b="0" i="0" dirty="0" err="1" smtClean="0">
                <a:solidFill>
                  <a:srgbClr val="000000"/>
                </a:solidFill>
                <a:effectLst/>
                <a:latin typeface="Arial" panose="020B0604020202020204" pitchFamily="34" charset="0"/>
              </a:rPr>
              <a:t>methylkyanoacetylen</a:t>
            </a:r>
            <a:r>
              <a:rPr lang="cs-CZ" sz="1400" b="0" i="0" dirty="0" smtClean="0">
                <a:solidFill>
                  <a:srgbClr val="000000"/>
                </a:solidFill>
                <a:effectLst/>
                <a:latin typeface="Arial" panose="020B0604020202020204" pitchFamily="34" charset="0"/>
              </a:rPr>
              <a:t> - C7H </a:t>
            </a:r>
            <a:r>
              <a:rPr lang="cs-CZ" sz="1400" b="0" i="0" dirty="0" err="1" smtClean="0">
                <a:solidFill>
                  <a:srgbClr val="000000"/>
                </a:solidFill>
                <a:effectLst/>
                <a:latin typeface="Arial" panose="020B0604020202020204" pitchFamily="34" charset="0"/>
              </a:rPr>
              <a:t>heptynylidyn</a:t>
            </a:r>
            <a:endParaRPr lang="cs-CZ" sz="1400" b="0" i="0" dirty="0" smtClean="0">
              <a:solidFill>
                <a:srgbClr val="000000"/>
              </a:solidFill>
              <a:effectLst/>
              <a:latin typeface="Arial" panose="020B0604020202020204" pitchFamily="34" charset="0"/>
            </a:endParaRPr>
          </a:p>
          <a:p>
            <a:pPr>
              <a:buFont typeface="Arial" panose="020B0604020202020204" pitchFamily="34" charset="0"/>
              <a:buChar char="•"/>
            </a:pPr>
            <a:r>
              <a:rPr lang="cs-CZ" sz="1400" b="0" i="0" dirty="0" smtClean="0">
                <a:solidFill>
                  <a:srgbClr val="000000"/>
                </a:solidFill>
                <a:effectLst/>
                <a:latin typeface="Arial" panose="020B0604020202020204" pitchFamily="34" charset="0"/>
              </a:rPr>
              <a:t>9 atomů</a:t>
            </a:r>
          </a:p>
          <a:p>
            <a:r>
              <a:rPr lang="cs-CZ" sz="1400" b="0" i="0" dirty="0" smtClean="0">
                <a:solidFill>
                  <a:srgbClr val="000000"/>
                </a:solidFill>
                <a:effectLst/>
                <a:latin typeface="Arial" panose="020B0604020202020204" pitchFamily="34" charset="0"/>
              </a:rPr>
              <a:t>- CH3CH2OH </a:t>
            </a:r>
            <a:r>
              <a:rPr lang="cs-CZ" sz="1400" b="0" i="0" dirty="0" err="1" smtClean="0">
                <a:solidFill>
                  <a:srgbClr val="000000"/>
                </a:solidFill>
                <a:effectLst/>
                <a:latin typeface="Arial" panose="020B0604020202020204" pitchFamily="34" charset="0"/>
              </a:rPr>
              <a:t>ethylalkohol</a:t>
            </a:r>
            <a:r>
              <a:rPr lang="cs-CZ" sz="1400" b="0" i="0" dirty="0" smtClean="0">
                <a:solidFill>
                  <a:srgbClr val="000000"/>
                </a:solidFill>
                <a:effectLst/>
                <a:latin typeface="Arial" panose="020B0604020202020204" pitchFamily="34" charset="0"/>
              </a:rPr>
              <a:t> - (CH3)2O </a:t>
            </a:r>
            <a:r>
              <a:rPr lang="cs-CZ" sz="1400" b="0" i="0" dirty="0" err="1" smtClean="0">
                <a:solidFill>
                  <a:srgbClr val="000000"/>
                </a:solidFill>
                <a:effectLst/>
                <a:latin typeface="Arial" panose="020B0604020202020204" pitchFamily="34" charset="0"/>
              </a:rPr>
              <a:t>dimethylether</a:t>
            </a:r>
            <a:r>
              <a:rPr lang="cs-CZ" sz="1400" b="0" i="0" dirty="0" smtClean="0">
                <a:solidFill>
                  <a:srgbClr val="000000"/>
                </a:solidFill>
                <a:effectLst/>
                <a:latin typeface="Arial" panose="020B0604020202020204" pitchFamily="34" charset="0"/>
              </a:rPr>
              <a:t> - CH3CH2CN </a:t>
            </a:r>
            <a:r>
              <a:rPr lang="cs-CZ" sz="1400" b="0" i="0" dirty="0" err="1" smtClean="0">
                <a:solidFill>
                  <a:srgbClr val="000000"/>
                </a:solidFill>
                <a:effectLst/>
                <a:latin typeface="Arial" panose="020B0604020202020204" pitchFamily="34" charset="0"/>
              </a:rPr>
              <a:t>ethylkyanid</a:t>
            </a:r>
            <a:r>
              <a:rPr lang="cs-CZ" sz="1400" b="0" i="0" dirty="0" smtClean="0">
                <a:solidFill>
                  <a:srgbClr val="000000"/>
                </a:solidFill>
                <a:effectLst/>
                <a:latin typeface="Arial" panose="020B0604020202020204" pitchFamily="34" charset="0"/>
              </a:rPr>
              <a:t> - HC6CN </a:t>
            </a:r>
            <a:r>
              <a:rPr lang="cs-CZ" sz="1400" b="0" i="0" dirty="0" err="1" smtClean="0">
                <a:solidFill>
                  <a:srgbClr val="000000"/>
                </a:solidFill>
                <a:effectLst/>
                <a:latin typeface="Arial" panose="020B0604020202020204" pitchFamily="34" charset="0"/>
              </a:rPr>
              <a:t>kyanotriacetylen</a:t>
            </a:r>
            <a:r>
              <a:rPr lang="cs-CZ" sz="1400" b="0" i="0" dirty="0" smtClean="0">
                <a:solidFill>
                  <a:srgbClr val="000000"/>
                </a:solidFill>
                <a:effectLst/>
                <a:latin typeface="Arial" panose="020B0604020202020204" pitchFamily="34" charset="0"/>
              </a:rPr>
              <a:t> - CH3C4H </a:t>
            </a:r>
            <a:r>
              <a:rPr lang="cs-CZ" sz="1400" b="0" i="0" dirty="0" err="1" smtClean="0">
                <a:solidFill>
                  <a:srgbClr val="000000"/>
                </a:solidFill>
                <a:effectLst/>
                <a:latin typeface="Arial" panose="020B0604020202020204" pitchFamily="34" charset="0"/>
              </a:rPr>
              <a:t>methyldiacetylen</a:t>
            </a:r>
            <a:r>
              <a:rPr lang="cs-CZ" sz="1400" b="0" i="0" dirty="0" smtClean="0">
                <a:solidFill>
                  <a:srgbClr val="000000"/>
                </a:solidFill>
                <a:effectLst/>
                <a:latin typeface="Arial" panose="020B0604020202020204" pitchFamily="34" charset="0"/>
              </a:rPr>
              <a:t> - C8H </a:t>
            </a:r>
            <a:r>
              <a:rPr lang="cs-CZ" sz="1400" b="0" i="0" dirty="0" err="1" smtClean="0">
                <a:solidFill>
                  <a:srgbClr val="000000"/>
                </a:solidFill>
                <a:effectLst/>
                <a:latin typeface="Arial" panose="020B0604020202020204" pitchFamily="34" charset="0"/>
              </a:rPr>
              <a:t>oktatetrainyl</a:t>
            </a:r>
            <a:endParaRPr lang="cs-CZ" sz="1400" b="0" i="0" dirty="0" smtClean="0">
              <a:solidFill>
                <a:srgbClr val="000000"/>
              </a:solidFill>
              <a:effectLst/>
              <a:latin typeface="Arial" panose="020B0604020202020204" pitchFamily="34" charset="0"/>
            </a:endParaRPr>
          </a:p>
          <a:p>
            <a:pPr>
              <a:buFont typeface="Arial" panose="020B0604020202020204" pitchFamily="34" charset="0"/>
              <a:buChar char="•"/>
            </a:pPr>
            <a:r>
              <a:rPr lang="cs-CZ" sz="1400" b="0" i="0" dirty="0" smtClean="0">
                <a:solidFill>
                  <a:srgbClr val="000000"/>
                </a:solidFill>
                <a:effectLst/>
                <a:latin typeface="Arial" panose="020B0604020202020204" pitchFamily="34" charset="0"/>
              </a:rPr>
              <a:t>10 atomů</a:t>
            </a:r>
          </a:p>
          <a:p>
            <a:r>
              <a:rPr lang="cs-CZ" sz="1400" b="0" i="0" dirty="0" smtClean="0">
                <a:solidFill>
                  <a:srgbClr val="000000"/>
                </a:solidFill>
                <a:effectLst/>
                <a:latin typeface="Arial" panose="020B0604020202020204" pitchFamily="34" charset="0"/>
              </a:rPr>
              <a:t>- (CH3)2CO aceton</a:t>
            </a:r>
          </a:p>
          <a:p>
            <a:pPr>
              <a:buFont typeface="Arial" panose="020B0604020202020204" pitchFamily="34" charset="0"/>
              <a:buChar char="•"/>
            </a:pPr>
            <a:r>
              <a:rPr lang="cs-CZ" sz="1400" b="0" i="0" dirty="0" smtClean="0">
                <a:solidFill>
                  <a:srgbClr val="000000"/>
                </a:solidFill>
                <a:effectLst/>
                <a:latin typeface="Arial" panose="020B0604020202020204" pitchFamily="34" charset="0"/>
              </a:rPr>
              <a:t>11 atomů</a:t>
            </a:r>
          </a:p>
          <a:p>
            <a:r>
              <a:rPr lang="cs-CZ" sz="1400" b="0" i="0" dirty="0" smtClean="0">
                <a:solidFill>
                  <a:srgbClr val="000000"/>
                </a:solidFill>
                <a:effectLst/>
                <a:latin typeface="Arial" panose="020B0604020202020204" pitchFamily="34" charset="0"/>
              </a:rPr>
              <a:t>- HC9N </a:t>
            </a:r>
            <a:r>
              <a:rPr lang="cs-CZ" sz="1400" b="0" i="0" dirty="0" err="1" smtClean="0">
                <a:solidFill>
                  <a:srgbClr val="000000"/>
                </a:solidFill>
                <a:effectLst/>
                <a:latin typeface="Arial" panose="020B0604020202020204" pitchFamily="34" charset="0"/>
              </a:rPr>
              <a:t>kyanooktaterain</a:t>
            </a:r>
            <a:endParaRPr lang="cs-CZ" sz="1400" b="0" i="0" dirty="0" smtClean="0">
              <a:solidFill>
                <a:srgbClr val="000000"/>
              </a:solidFill>
              <a:effectLst/>
              <a:latin typeface="Arial" panose="020B0604020202020204" pitchFamily="34" charset="0"/>
            </a:endParaRPr>
          </a:p>
          <a:p>
            <a:pPr>
              <a:buFont typeface="Arial" panose="020B0604020202020204" pitchFamily="34" charset="0"/>
              <a:buChar char="•"/>
            </a:pPr>
            <a:r>
              <a:rPr lang="cs-CZ" sz="1400" b="0" i="0" dirty="0" smtClean="0">
                <a:solidFill>
                  <a:srgbClr val="000000"/>
                </a:solidFill>
                <a:effectLst/>
                <a:latin typeface="Arial" panose="020B0604020202020204" pitchFamily="34" charset="0"/>
              </a:rPr>
              <a:t>13 atomů</a:t>
            </a:r>
            <a:endParaRPr lang="cs-CZ" sz="14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820581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87680" y="561673"/>
            <a:ext cx="7647447" cy="3970318"/>
          </a:xfrm>
          <a:prstGeom prst="rect">
            <a:avLst/>
          </a:prstGeom>
        </p:spPr>
        <p:txBody>
          <a:bodyPr wrap="square">
            <a:spAutoFit/>
          </a:bodyPr>
          <a:lstStyle/>
          <a:p>
            <a:r>
              <a:rPr lang="cs-CZ" dirty="0" err="1" smtClean="0"/>
              <a:t>Lawson</a:t>
            </a:r>
            <a:r>
              <a:rPr lang="cs-CZ" dirty="0" smtClean="0"/>
              <a:t> = základní složka </a:t>
            </a:r>
            <a:r>
              <a:rPr lang="cs-CZ" dirty="0" err="1" smtClean="0"/>
              <a:t>henny</a:t>
            </a:r>
            <a:r>
              <a:rPr lang="cs-CZ" dirty="0" smtClean="0"/>
              <a:t> (rudohnědá)… </a:t>
            </a:r>
            <a:r>
              <a:rPr lang="cs-CZ" i="1" dirty="0" err="1" smtClean="0"/>
              <a:t>Lawsonia</a:t>
            </a:r>
            <a:r>
              <a:rPr lang="cs-CZ" i="1" dirty="0" smtClean="0"/>
              <a:t> alba</a:t>
            </a:r>
          </a:p>
          <a:p>
            <a:endParaRPr lang="cs-CZ" i="1" dirty="0"/>
          </a:p>
          <a:p>
            <a:endParaRPr lang="cs-CZ" i="1" dirty="0" smtClean="0"/>
          </a:p>
          <a:p>
            <a:endParaRPr lang="cs-CZ" dirty="0" smtClean="0"/>
          </a:p>
          <a:p>
            <a:endParaRPr lang="cs-CZ" dirty="0" smtClean="0"/>
          </a:p>
          <a:p>
            <a:endParaRPr lang="cs-CZ" dirty="0" smtClean="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r>
              <a:rPr lang="cs-CZ" dirty="0" smtClean="0"/>
              <a:t>Karmínová barviva např. z červce nopálového (</a:t>
            </a:r>
            <a:r>
              <a:rPr lang="cs-CZ" i="1" dirty="0" err="1" smtClean="0"/>
              <a:t>Coccus</a:t>
            </a:r>
            <a:r>
              <a:rPr lang="cs-CZ" i="1" dirty="0" smtClean="0"/>
              <a:t> </a:t>
            </a:r>
            <a:r>
              <a:rPr lang="cs-CZ" i="1" dirty="0" err="1" smtClean="0"/>
              <a:t>cacti</a:t>
            </a:r>
            <a:r>
              <a:rPr lang="cs-CZ" dirty="0" smtClean="0"/>
              <a:t>), E 120</a:t>
            </a:r>
            <a:endParaRPr lang="cs-CZ" dirty="0"/>
          </a:p>
        </p:txBody>
      </p:sp>
      <p:pic>
        <p:nvPicPr>
          <p:cNvPr id="15362" name="Picture 2" descr="Výsledek obrázku pro lawsonia al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6716" y="1086473"/>
            <a:ext cx="2029826" cy="270643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s://upload.wikimedia.org/wikipedia/commons/thumb/d/d4/HNQ.svg/220px-HNQ.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1335" y="1503627"/>
            <a:ext cx="2080139" cy="1872125"/>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s://upload.wikimedia.org/wikipedia/commons/thumb/9/9e/Henna_for_hair.jpg/220px-Henna_for_hai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99" y="1784742"/>
            <a:ext cx="2095500" cy="1571626"/>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https://upload.wikimedia.org/wikipedia/commons/thumb/6/6c/Mehndi_02.JPG/1280px-Mehndi_0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35128" y="1086473"/>
            <a:ext cx="3791263" cy="3086325"/>
          </a:xfrm>
          <a:prstGeom prst="rect">
            <a:avLst/>
          </a:prstGeom>
          <a:noFill/>
          <a:extLst>
            <a:ext uri="{909E8E84-426E-40DD-AFC4-6F175D3DCCD1}">
              <a14:hiddenFill xmlns:a14="http://schemas.microsoft.com/office/drawing/2010/main">
                <a:solidFill>
                  <a:srgbClr val="FFFFFF"/>
                </a:solidFill>
              </a14:hiddenFill>
            </a:ext>
          </a:extLst>
        </p:spPr>
      </p:pic>
      <p:pic>
        <p:nvPicPr>
          <p:cNvPr id="15372" name="Picture 12" descr="Výsledek obrázku pro červec nopálový"/>
          <p:cNvPicPr>
            <a:picLocks noChangeAspect="1" noChangeArrowheads="1"/>
          </p:cNvPicPr>
          <p:nvPr/>
        </p:nvPicPr>
        <p:blipFill rotWithShape="1">
          <a:blip r:embed="rId7">
            <a:extLst>
              <a:ext uri="{28A0092B-C50C-407E-A947-70E740481C1C}">
                <a14:useLocalDpi xmlns:a14="http://schemas.microsoft.com/office/drawing/2010/main" val="0"/>
              </a:ext>
            </a:extLst>
          </a:blip>
          <a:srcRect l="8624" t="24001" r="46947"/>
          <a:stretch/>
        </p:blipFill>
        <p:spPr bwMode="auto">
          <a:xfrm>
            <a:off x="7181745" y="4685242"/>
            <a:ext cx="1527915" cy="1960232"/>
          </a:xfrm>
          <a:prstGeom prst="rect">
            <a:avLst/>
          </a:prstGeom>
          <a:noFill/>
          <a:extLst>
            <a:ext uri="{909E8E84-426E-40DD-AFC4-6F175D3DCCD1}">
              <a14:hiddenFill xmlns:a14="http://schemas.microsoft.com/office/drawing/2010/main">
                <a:solidFill>
                  <a:srgbClr val="FFFFFF"/>
                </a:solidFill>
              </a14:hiddenFill>
            </a:ext>
          </a:extLst>
        </p:spPr>
      </p:pic>
      <p:pic>
        <p:nvPicPr>
          <p:cNvPr id="15374" name="Picture 14" descr="Výsledek obrázku pro červec nopálový"/>
          <p:cNvPicPr>
            <a:picLocks noChangeAspect="1" noChangeArrowheads="1"/>
          </p:cNvPicPr>
          <p:nvPr/>
        </p:nvPicPr>
        <p:blipFill rotWithShape="1">
          <a:blip r:embed="rId8">
            <a:extLst>
              <a:ext uri="{28A0092B-C50C-407E-A947-70E740481C1C}">
                <a14:useLocalDpi xmlns:a14="http://schemas.microsoft.com/office/drawing/2010/main" val="0"/>
              </a:ext>
            </a:extLst>
          </a:blip>
          <a:srcRect l="15630" r="19343" b="14175"/>
          <a:stretch/>
        </p:blipFill>
        <p:spPr bwMode="auto">
          <a:xfrm>
            <a:off x="487681" y="4734862"/>
            <a:ext cx="2648301" cy="1689428"/>
          </a:xfrm>
          <a:prstGeom prst="rect">
            <a:avLst/>
          </a:prstGeom>
          <a:noFill/>
          <a:extLst>
            <a:ext uri="{909E8E84-426E-40DD-AFC4-6F175D3DCCD1}">
              <a14:hiddenFill xmlns:a14="http://schemas.microsoft.com/office/drawing/2010/main">
                <a:solidFill>
                  <a:srgbClr val="FFFFFF"/>
                </a:solidFill>
              </a14:hiddenFill>
            </a:ext>
          </a:extLst>
        </p:spPr>
      </p:pic>
      <p:pic>
        <p:nvPicPr>
          <p:cNvPr id="15376" name="Picture 16" descr="https://upload.wikimedia.org/wikipedia/commons/thumb/f/f9/Carminic_acid_structure.png/1920px-Carminic_acid_structur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35982" y="4685242"/>
            <a:ext cx="3657143" cy="1739048"/>
          </a:xfrm>
          <a:prstGeom prst="rect">
            <a:avLst/>
          </a:prstGeom>
          <a:noFill/>
          <a:extLst>
            <a:ext uri="{909E8E84-426E-40DD-AFC4-6F175D3DCCD1}">
              <a14:hiddenFill xmlns:a14="http://schemas.microsoft.com/office/drawing/2010/main">
                <a:solidFill>
                  <a:srgbClr val="FFFFFF"/>
                </a:solidFill>
              </a14:hiddenFill>
            </a:ext>
          </a:extLst>
        </p:spPr>
      </p:pic>
      <p:pic>
        <p:nvPicPr>
          <p:cNvPr id="15378" name="Picture 18" descr="Výsledek obrázku pro karmín"/>
          <p:cNvPicPr>
            <a:picLocks noChangeAspect="1" noChangeArrowheads="1"/>
          </p:cNvPicPr>
          <p:nvPr/>
        </p:nvPicPr>
        <p:blipFill rotWithShape="1">
          <a:blip r:embed="rId10">
            <a:extLst>
              <a:ext uri="{28A0092B-C50C-407E-A947-70E740481C1C}">
                <a14:useLocalDpi xmlns:a14="http://schemas.microsoft.com/office/drawing/2010/main" val="0"/>
              </a:ext>
            </a:extLst>
          </a:blip>
          <a:srcRect r="19900" b="25284"/>
          <a:stretch/>
        </p:blipFill>
        <p:spPr bwMode="auto">
          <a:xfrm>
            <a:off x="9278305" y="4864725"/>
            <a:ext cx="2288855" cy="1601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4235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upload.wikimedia.org/wikipedia/commons/1/13/Octatetraynyl_radic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1519" y="4379389"/>
            <a:ext cx="4876800" cy="3333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exatriynyl-radical-2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5204397" y="3417576"/>
            <a:ext cx="3838003" cy="437772"/>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p:nvSpPr>
        <p:spPr>
          <a:xfrm>
            <a:off x="459739" y="562045"/>
            <a:ext cx="5424693" cy="4893647"/>
          </a:xfrm>
          <a:prstGeom prst="rect">
            <a:avLst/>
          </a:prstGeom>
        </p:spPr>
        <p:txBody>
          <a:bodyPr wrap="square">
            <a:spAutoFit/>
          </a:bodyPr>
          <a:lstStyle/>
          <a:p>
            <a:r>
              <a:rPr lang="cs-CZ" sz="2400" i="0" dirty="0" smtClean="0">
                <a:solidFill>
                  <a:srgbClr val="000000"/>
                </a:solidFill>
                <a:effectLst/>
                <a:latin typeface="Arial" panose="020B0604020202020204" pitchFamily="34" charset="0"/>
              </a:rPr>
              <a:t>C</a:t>
            </a:r>
            <a:r>
              <a:rPr lang="cs-CZ" sz="2400" i="0" baseline="-25000" dirty="0" smtClean="0">
                <a:solidFill>
                  <a:srgbClr val="000000"/>
                </a:solidFill>
                <a:effectLst/>
                <a:latin typeface="Arial" panose="020B0604020202020204" pitchFamily="34" charset="0"/>
              </a:rPr>
              <a:t>2</a:t>
            </a:r>
            <a:r>
              <a:rPr lang="cs-CZ" sz="2400" i="0" dirty="0" smtClean="0">
                <a:solidFill>
                  <a:srgbClr val="000000"/>
                </a:solidFill>
                <a:effectLst/>
                <a:latin typeface="Arial" panose="020B0604020202020204" pitchFamily="34" charset="0"/>
              </a:rPr>
              <a:t> dvouatomový uhlík </a:t>
            </a:r>
          </a:p>
          <a:p>
            <a:endParaRPr lang="cs-CZ" sz="2400" i="0" dirty="0" smtClean="0">
              <a:solidFill>
                <a:srgbClr val="000000"/>
              </a:solidFill>
              <a:effectLst/>
              <a:latin typeface="Arial" panose="020B0604020202020204" pitchFamily="34" charset="0"/>
            </a:endParaRPr>
          </a:p>
          <a:p>
            <a:r>
              <a:rPr lang="cs-CZ" sz="2400" dirty="0">
                <a:solidFill>
                  <a:srgbClr val="000000"/>
                </a:solidFill>
                <a:latin typeface="Arial" panose="020B0604020202020204" pitchFamily="34" charset="0"/>
              </a:rPr>
              <a:t>CH </a:t>
            </a:r>
            <a:r>
              <a:rPr lang="cs-CZ" sz="2400" dirty="0" err="1" smtClean="0">
                <a:solidFill>
                  <a:srgbClr val="000000"/>
                </a:solidFill>
                <a:latin typeface="Arial" panose="020B0604020202020204" pitchFamily="34" charset="0"/>
              </a:rPr>
              <a:t>methylidyn</a:t>
            </a:r>
            <a:r>
              <a:rPr lang="cs-CZ" sz="2400" dirty="0" smtClean="0">
                <a:solidFill>
                  <a:srgbClr val="000000"/>
                </a:solidFill>
                <a:latin typeface="Arial" panose="020B0604020202020204" pitchFamily="34" charset="0"/>
              </a:rPr>
              <a:t>  </a:t>
            </a:r>
            <a:endParaRPr lang="cs-CZ" sz="2400" dirty="0">
              <a:solidFill>
                <a:srgbClr val="000000"/>
              </a:solidFill>
              <a:latin typeface="Arial" panose="020B0604020202020204" pitchFamily="34" charset="0"/>
            </a:endParaRPr>
          </a:p>
          <a:p>
            <a:r>
              <a:rPr lang="cs-CZ" sz="2400" dirty="0" smtClean="0">
                <a:solidFill>
                  <a:srgbClr val="000000"/>
                </a:solidFill>
                <a:latin typeface="Arial" panose="020B0604020202020204" pitchFamily="34" charset="0"/>
              </a:rPr>
              <a:t>CH+ </a:t>
            </a:r>
            <a:r>
              <a:rPr lang="cs-CZ" sz="2400" dirty="0" err="1">
                <a:solidFill>
                  <a:srgbClr val="000000"/>
                </a:solidFill>
                <a:latin typeface="Arial" panose="020B0604020202020204" pitchFamily="34" charset="0"/>
              </a:rPr>
              <a:t>methyladyn</a:t>
            </a:r>
            <a:r>
              <a:rPr lang="cs-CZ" sz="2400" dirty="0">
                <a:solidFill>
                  <a:srgbClr val="000000"/>
                </a:solidFill>
                <a:latin typeface="Arial" panose="020B0604020202020204" pitchFamily="34" charset="0"/>
              </a:rPr>
              <a:t> </a:t>
            </a:r>
          </a:p>
          <a:p>
            <a:r>
              <a:rPr lang="cs-CZ" sz="2400" i="0" dirty="0" smtClean="0">
                <a:solidFill>
                  <a:srgbClr val="000000"/>
                </a:solidFill>
                <a:effectLst/>
                <a:latin typeface="Arial" panose="020B0604020202020204" pitchFamily="34" charset="0"/>
              </a:rPr>
              <a:t>C</a:t>
            </a:r>
            <a:r>
              <a:rPr lang="cs-CZ" sz="2400" i="0" baseline="-25000" dirty="0" smtClean="0">
                <a:solidFill>
                  <a:srgbClr val="000000"/>
                </a:solidFill>
                <a:effectLst/>
                <a:latin typeface="Arial" panose="020B0604020202020204" pitchFamily="34" charset="0"/>
              </a:rPr>
              <a:t>2</a:t>
            </a:r>
            <a:r>
              <a:rPr lang="cs-CZ" sz="2400" i="0" dirty="0" smtClean="0">
                <a:solidFill>
                  <a:srgbClr val="000000"/>
                </a:solidFill>
                <a:effectLst/>
                <a:latin typeface="Arial" panose="020B0604020202020204" pitchFamily="34" charset="0"/>
              </a:rPr>
              <a:t>H </a:t>
            </a:r>
            <a:r>
              <a:rPr lang="cs-CZ" sz="2400" i="0" dirty="0" err="1" smtClean="0">
                <a:solidFill>
                  <a:srgbClr val="000000"/>
                </a:solidFill>
                <a:effectLst/>
                <a:latin typeface="Arial" panose="020B0604020202020204" pitchFamily="34" charset="0"/>
              </a:rPr>
              <a:t>ethynyl</a:t>
            </a:r>
            <a:r>
              <a:rPr lang="cs-CZ" sz="2400" i="0" dirty="0" smtClean="0">
                <a:solidFill>
                  <a:srgbClr val="000000"/>
                </a:solidFill>
                <a:effectLst/>
                <a:latin typeface="Arial" panose="020B0604020202020204" pitchFamily="34" charset="0"/>
              </a:rPr>
              <a:t> </a:t>
            </a:r>
          </a:p>
          <a:p>
            <a:r>
              <a:rPr lang="cs-CZ" sz="2400" i="0" dirty="0" smtClean="0">
                <a:solidFill>
                  <a:srgbClr val="000000"/>
                </a:solidFill>
                <a:effectLst/>
                <a:latin typeface="Arial" panose="020B0604020202020204" pitchFamily="34" charset="0"/>
              </a:rPr>
              <a:t>C</a:t>
            </a:r>
            <a:r>
              <a:rPr lang="cs-CZ" sz="2400" i="0" baseline="-25000" dirty="0" smtClean="0">
                <a:solidFill>
                  <a:srgbClr val="000000"/>
                </a:solidFill>
                <a:effectLst/>
                <a:latin typeface="Arial" panose="020B0604020202020204" pitchFamily="34" charset="0"/>
              </a:rPr>
              <a:t>3</a:t>
            </a:r>
            <a:r>
              <a:rPr lang="cs-CZ" sz="2400" i="0" dirty="0" smtClean="0">
                <a:solidFill>
                  <a:srgbClr val="000000"/>
                </a:solidFill>
                <a:effectLst/>
                <a:latin typeface="Arial" panose="020B0604020202020204" pitchFamily="34" charset="0"/>
              </a:rPr>
              <a:t>H </a:t>
            </a:r>
            <a:r>
              <a:rPr lang="cs-CZ" sz="2400" i="0" dirty="0" err="1" smtClean="0">
                <a:solidFill>
                  <a:srgbClr val="000000"/>
                </a:solidFill>
                <a:effectLst/>
                <a:latin typeface="Arial" panose="020B0604020202020204" pitchFamily="34" charset="0"/>
              </a:rPr>
              <a:t>propynylidyn</a:t>
            </a:r>
            <a:r>
              <a:rPr lang="cs-CZ" sz="2400" i="0" dirty="0" smtClean="0">
                <a:solidFill>
                  <a:srgbClr val="000000"/>
                </a:solidFill>
                <a:effectLst/>
                <a:latin typeface="Arial" panose="020B0604020202020204" pitchFamily="34" charset="0"/>
              </a:rPr>
              <a:t>  </a:t>
            </a:r>
          </a:p>
          <a:p>
            <a:r>
              <a:rPr lang="cs-CZ" sz="2400" dirty="0">
                <a:solidFill>
                  <a:srgbClr val="000000"/>
                </a:solidFill>
                <a:latin typeface="Arial" panose="020B0604020202020204" pitchFamily="34" charset="0"/>
              </a:rPr>
              <a:t>C</a:t>
            </a:r>
            <a:r>
              <a:rPr lang="cs-CZ" sz="2400" baseline="-25000" dirty="0">
                <a:solidFill>
                  <a:srgbClr val="000000"/>
                </a:solidFill>
                <a:latin typeface="Arial" panose="020B0604020202020204" pitchFamily="34" charset="0"/>
              </a:rPr>
              <a:t>4</a:t>
            </a:r>
            <a:r>
              <a:rPr lang="cs-CZ" sz="2400" dirty="0">
                <a:solidFill>
                  <a:srgbClr val="000000"/>
                </a:solidFill>
                <a:latin typeface="Arial" panose="020B0604020202020204" pitchFamily="34" charset="0"/>
              </a:rPr>
              <a:t>H </a:t>
            </a:r>
            <a:r>
              <a:rPr lang="cs-CZ" sz="2400" dirty="0" err="1" smtClean="0">
                <a:solidFill>
                  <a:srgbClr val="000000"/>
                </a:solidFill>
                <a:latin typeface="Arial" panose="020B0604020202020204" pitchFamily="34" charset="0"/>
              </a:rPr>
              <a:t>butadiynyl</a:t>
            </a:r>
            <a:endParaRPr lang="cs-CZ" sz="2400" dirty="0" smtClean="0">
              <a:solidFill>
                <a:srgbClr val="000000"/>
              </a:solidFill>
              <a:latin typeface="Arial" panose="020B0604020202020204" pitchFamily="34" charset="0"/>
            </a:endParaRPr>
          </a:p>
          <a:p>
            <a:r>
              <a:rPr lang="cs-CZ" sz="2400" dirty="0">
                <a:solidFill>
                  <a:srgbClr val="000000"/>
                </a:solidFill>
                <a:latin typeface="Arial" panose="020B0604020202020204" pitchFamily="34" charset="0"/>
              </a:rPr>
              <a:t>C</a:t>
            </a:r>
            <a:r>
              <a:rPr lang="cs-CZ" sz="2400" baseline="-25000" dirty="0">
                <a:solidFill>
                  <a:srgbClr val="000000"/>
                </a:solidFill>
                <a:latin typeface="Arial" panose="020B0604020202020204" pitchFamily="34" charset="0"/>
              </a:rPr>
              <a:t>5</a:t>
            </a:r>
            <a:r>
              <a:rPr lang="cs-CZ" sz="2400" dirty="0">
                <a:solidFill>
                  <a:srgbClr val="000000"/>
                </a:solidFill>
                <a:latin typeface="Arial" panose="020B0604020202020204" pitchFamily="34" charset="0"/>
              </a:rPr>
              <a:t>H </a:t>
            </a:r>
            <a:r>
              <a:rPr lang="cs-CZ" sz="2400" dirty="0" err="1">
                <a:solidFill>
                  <a:srgbClr val="000000"/>
                </a:solidFill>
                <a:latin typeface="Arial" panose="020B0604020202020204" pitchFamily="34" charset="0"/>
              </a:rPr>
              <a:t>pentynylidyn</a:t>
            </a:r>
            <a:endParaRPr lang="cs-CZ" sz="2400" i="0" dirty="0" smtClean="0">
              <a:solidFill>
                <a:srgbClr val="000000"/>
              </a:solidFill>
              <a:effectLst/>
              <a:latin typeface="Arial" panose="020B0604020202020204" pitchFamily="34" charset="0"/>
            </a:endParaRPr>
          </a:p>
          <a:p>
            <a:r>
              <a:rPr lang="cs-CZ" sz="2400" dirty="0">
                <a:solidFill>
                  <a:srgbClr val="000000"/>
                </a:solidFill>
                <a:latin typeface="Arial" panose="020B0604020202020204" pitchFamily="34" charset="0"/>
              </a:rPr>
              <a:t>C</a:t>
            </a:r>
            <a:r>
              <a:rPr lang="cs-CZ" sz="2400" baseline="-25000" dirty="0">
                <a:solidFill>
                  <a:srgbClr val="000000"/>
                </a:solidFill>
                <a:latin typeface="Arial" panose="020B0604020202020204" pitchFamily="34" charset="0"/>
              </a:rPr>
              <a:t>6</a:t>
            </a:r>
            <a:r>
              <a:rPr lang="cs-CZ" sz="2400" dirty="0">
                <a:solidFill>
                  <a:srgbClr val="000000"/>
                </a:solidFill>
                <a:latin typeface="Arial" panose="020B0604020202020204" pitchFamily="34" charset="0"/>
              </a:rPr>
              <a:t>H </a:t>
            </a:r>
            <a:r>
              <a:rPr lang="cs-CZ" sz="2400" dirty="0" err="1" smtClean="0">
                <a:solidFill>
                  <a:srgbClr val="000000"/>
                </a:solidFill>
                <a:latin typeface="Arial" panose="020B0604020202020204" pitchFamily="34" charset="0"/>
              </a:rPr>
              <a:t>hexatriynyl</a:t>
            </a:r>
            <a:endParaRPr lang="cs-CZ" sz="2400" dirty="0" smtClean="0">
              <a:solidFill>
                <a:srgbClr val="000000"/>
              </a:solidFill>
              <a:latin typeface="Arial" panose="020B0604020202020204" pitchFamily="34" charset="0"/>
            </a:endParaRPr>
          </a:p>
          <a:p>
            <a:r>
              <a:rPr lang="cs-CZ" sz="2400" dirty="0" smtClean="0">
                <a:solidFill>
                  <a:srgbClr val="000000"/>
                </a:solidFill>
                <a:latin typeface="Arial" panose="020B0604020202020204" pitchFamily="34" charset="0"/>
              </a:rPr>
              <a:t>C</a:t>
            </a:r>
            <a:r>
              <a:rPr lang="cs-CZ" sz="2400" baseline="-25000" dirty="0" smtClean="0">
                <a:solidFill>
                  <a:srgbClr val="000000"/>
                </a:solidFill>
                <a:latin typeface="Arial" panose="020B0604020202020204" pitchFamily="34" charset="0"/>
              </a:rPr>
              <a:t>7</a:t>
            </a:r>
            <a:r>
              <a:rPr lang="cs-CZ" sz="2400" dirty="0" smtClean="0">
                <a:solidFill>
                  <a:srgbClr val="000000"/>
                </a:solidFill>
                <a:latin typeface="Arial" panose="020B0604020202020204" pitchFamily="34" charset="0"/>
              </a:rPr>
              <a:t>H </a:t>
            </a:r>
            <a:r>
              <a:rPr lang="cs-CZ" sz="2400" dirty="0" err="1" smtClean="0">
                <a:solidFill>
                  <a:srgbClr val="000000"/>
                </a:solidFill>
                <a:latin typeface="Arial" panose="020B0604020202020204" pitchFamily="34" charset="0"/>
              </a:rPr>
              <a:t>heptanylidyn</a:t>
            </a:r>
            <a:endParaRPr lang="cs-CZ" sz="2400" dirty="0">
              <a:solidFill>
                <a:srgbClr val="000000"/>
              </a:solidFill>
              <a:latin typeface="Arial" panose="020B0604020202020204" pitchFamily="34" charset="0"/>
            </a:endParaRPr>
          </a:p>
          <a:p>
            <a:r>
              <a:rPr lang="cs-CZ" sz="2400" dirty="0" smtClean="0">
                <a:solidFill>
                  <a:srgbClr val="000000"/>
                </a:solidFill>
                <a:latin typeface="Arial" panose="020B0604020202020204" pitchFamily="34" charset="0"/>
              </a:rPr>
              <a:t>C</a:t>
            </a:r>
            <a:r>
              <a:rPr lang="cs-CZ" sz="2400" baseline="-25000" dirty="0" smtClean="0">
                <a:solidFill>
                  <a:srgbClr val="000000"/>
                </a:solidFill>
                <a:latin typeface="Arial" panose="020B0604020202020204" pitchFamily="34" charset="0"/>
              </a:rPr>
              <a:t>8</a:t>
            </a:r>
            <a:r>
              <a:rPr lang="cs-CZ" sz="2400" dirty="0" smtClean="0">
                <a:solidFill>
                  <a:srgbClr val="000000"/>
                </a:solidFill>
                <a:latin typeface="Arial" panose="020B0604020202020204" pitchFamily="34" charset="0"/>
              </a:rPr>
              <a:t>H </a:t>
            </a:r>
            <a:r>
              <a:rPr lang="cs-CZ" sz="2400" dirty="0" err="1" smtClean="0">
                <a:solidFill>
                  <a:srgbClr val="000000"/>
                </a:solidFill>
                <a:latin typeface="Arial" panose="020B0604020202020204" pitchFamily="34" charset="0"/>
              </a:rPr>
              <a:t>oktatetraynyl</a:t>
            </a:r>
            <a:r>
              <a:rPr lang="cs-CZ" sz="2400" dirty="0" smtClean="0">
                <a:solidFill>
                  <a:srgbClr val="000000"/>
                </a:solidFill>
                <a:latin typeface="Arial" panose="020B0604020202020204" pitchFamily="34" charset="0"/>
              </a:rPr>
              <a:t> </a:t>
            </a:r>
          </a:p>
          <a:p>
            <a:r>
              <a:rPr lang="cs-CZ" sz="2400" dirty="0" smtClean="0">
                <a:solidFill>
                  <a:srgbClr val="000000"/>
                </a:solidFill>
                <a:latin typeface="Arial" panose="020B0604020202020204" pitchFamily="34" charset="0"/>
              </a:rPr>
              <a:t>(</a:t>
            </a:r>
            <a:r>
              <a:rPr lang="cs-CZ" sz="2400" dirty="0" smtClean="0"/>
              <a:t>1,3,5,7,9-oktatetraynyl</a:t>
            </a:r>
            <a:r>
              <a:rPr lang="cs-CZ" sz="2400" dirty="0" smtClean="0">
                <a:solidFill>
                  <a:srgbClr val="000000"/>
                </a:solidFill>
                <a:latin typeface="Arial" panose="020B0604020202020204" pitchFamily="34" charset="0"/>
              </a:rPr>
              <a:t>)</a:t>
            </a:r>
          </a:p>
          <a:p>
            <a:endParaRPr lang="cs-CZ" sz="24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2795049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upload.wikimedia.org/wikipedia/commons/4/40/Co3-geometri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8119" y="3262262"/>
            <a:ext cx="3733800" cy="1504951"/>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442119" y="5183410"/>
            <a:ext cx="6096000" cy="1200329"/>
          </a:xfrm>
          <a:prstGeom prst="rect">
            <a:avLst/>
          </a:prstGeom>
        </p:spPr>
        <p:txBody>
          <a:bodyPr>
            <a:spAutoFit/>
          </a:bodyPr>
          <a:lstStyle/>
          <a:p>
            <a:r>
              <a:rPr lang="cs-CZ" sz="2400" dirty="0">
                <a:solidFill>
                  <a:srgbClr val="000000"/>
                </a:solidFill>
                <a:latin typeface="Arial" panose="020B0604020202020204" pitchFamily="34" charset="0"/>
              </a:rPr>
              <a:t>HC</a:t>
            </a:r>
            <a:r>
              <a:rPr lang="cs-CZ" sz="2400" baseline="-25000" dirty="0">
                <a:solidFill>
                  <a:srgbClr val="000000"/>
                </a:solidFill>
                <a:latin typeface="Arial" panose="020B0604020202020204" pitchFamily="34" charset="0"/>
              </a:rPr>
              <a:t>9</a:t>
            </a:r>
            <a:r>
              <a:rPr lang="cs-CZ" sz="2400" dirty="0">
                <a:solidFill>
                  <a:srgbClr val="000000"/>
                </a:solidFill>
                <a:latin typeface="Arial" panose="020B0604020202020204" pitchFamily="34" charset="0"/>
              </a:rPr>
              <a:t>N </a:t>
            </a:r>
            <a:r>
              <a:rPr lang="cs-CZ" sz="2400" dirty="0" err="1">
                <a:solidFill>
                  <a:srgbClr val="000000"/>
                </a:solidFill>
                <a:latin typeface="Arial" panose="020B0604020202020204" pitchFamily="34" charset="0"/>
              </a:rPr>
              <a:t>kyanooktaterain</a:t>
            </a:r>
            <a:endParaRPr lang="cs-CZ" sz="2400" dirty="0">
              <a:solidFill>
                <a:srgbClr val="000000"/>
              </a:solidFill>
              <a:latin typeface="Arial" panose="020B0604020202020204" pitchFamily="34" charset="0"/>
            </a:endParaRPr>
          </a:p>
          <a:p>
            <a:r>
              <a:rPr lang="cs-CZ" sz="2400" dirty="0">
                <a:solidFill>
                  <a:srgbClr val="000000"/>
                </a:solidFill>
                <a:latin typeface="Arial" panose="020B0604020202020204" pitchFamily="34" charset="0"/>
              </a:rPr>
              <a:t>C</a:t>
            </a:r>
            <a:r>
              <a:rPr lang="cs-CZ" sz="2400" baseline="-25000" dirty="0">
                <a:solidFill>
                  <a:srgbClr val="000000"/>
                </a:solidFill>
                <a:latin typeface="Arial" panose="020B0604020202020204" pitchFamily="34" charset="0"/>
              </a:rPr>
              <a:t>3</a:t>
            </a:r>
            <a:r>
              <a:rPr lang="cs-CZ" sz="2400" dirty="0">
                <a:solidFill>
                  <a:srgbClr val="000000"/>
                </a:solidFill>
                <a:latin typeface="Arial" panose="020B0604020202020204" pitchFamily="34" charset="0"/>
              </a:rPr>
              <a:t>O </a:t>
            </a:r>
            <a:r>
              <a:rPr lang="cs-CZ" sz="2400" dirty="0" err="1">
                <a:solidFill>
                  <a:srgbClr val="000000"/>
                </a:solidFill>
                <a:latin typeface="Arial" panose="020B0604020202020204" pitchFamily="34" charset="0"/>
              </a:rPr>
              <a:t>trikarbonmonoxid</a:t>
            </a:r>
            <a:endParaRPr lang="cs-CZ" sz="2400" dirty="0">
              <a:solidFill>
                <a:srgbClr val="000000"/>
              </a:solidFill>
              <a:latin typeface="Arial" panose="020B0604020202020204" pitchFamily="34" charset="0"/>
            </a:endParaRPr>
          </a:p>
          <a:p>
            <a:r>
              <a:rPr lang="cs-CZ" sz="2400" dirty="0">
                <a:solidFill>
                  <a:srgbClr val="000000"/>
                </a:solidFill>
                <a:latin typeface="Arial" panose="020B0604020202020204" pitchFamily="34" charset="0"/>
              </a:rPr>
              <a:t>C</a:t>
            </a:r>
            <a:r>
              <a:rPr lang="cs-CZ" sz="2400" baseline="-25000" dirty="0">
                <a:solidFill>
                  <a:srgbClr val="000000"/>
                </a:solidFill>
                <a:latin typeface="Arial" panose="020B0604020202020204" pitchFamily="34" charset="0"/>
              </a:rPr>
              <a:t>3</a:t>
            </a:r>
            <a:r>
              <a:rPr lang="cs-CZ" sz="2400" dirty="0">
                <a:solidFill>
                  <a:srgbClr val="000000"/>
                </a:solidFill>
                <a:latin typeface="Arial" panose="020B0604020202020204" pitchFamily="34" charset="0"/>
              </a:rPr>
              <a:t>S </a:t>
            </a:r>
            <a:r>
              <a:rPr lang="cs-CZ" sz="2400" dirty="0" err="1">
                <a:solidFill>
                  <a:srgbClr val="000000"/>
                </a:solidFill>
                <a:latin typeface="Arial" panose="020B0604020202020204" pitchFamily="34" charset="0"/>
              </a:rPr>
              <a:t>trikarbonmonosulfid</a:t>
            </a:r>
            <a:r>
              <a:rPr lang="cs-CZ" sz="2400" dirty="0">
                <a:solidFill>
                  <a:srgbClr val="000000"/>
                </a:solidFill>
                <a:latin typeface="Arial" panose="020B0604020202020204" pitchFamily="34" charset="0"/>
              </a:rPr>
              <a:t> </a:t>
            </a:r>
          </a:p>
        </p:txBody>
      </p:sp>
      <p:pic>
        <p:nvPicPr>
          <p:cNvPr id="4" name="Obrázek 3"/>
          <p:cNvPicPr>
            <a:picLocks noChangeAspect="1"/>
          </p:cNvPicPr>
          <p:nvPr/>
        </p:nvPicPr>
        <p:blipFill rotWithShape="1">
          <a:blip r:embed="rId4"/>
          <a:srcRect l="13935" t="55805" r="15890" b="22042"/>
          <a:stretch/>
        </p:blipFill>
        <p:spPr>
          <a:xfrm>
            <a:off x="4581124" y="464993"/>
            <a:ext cx="7325958" cy="2528048"/>
          </a:xfrm>
          <a:prstGeom prst="rect">
            <a:avLst/>
          </a:prstGeom>
        </p:spPr>
      </p:pic>
      <p:sp>
        <p:nvSpPr>
          <p:cNvPr id="6" name="Obdélník 5"/>
          <p:cNvSpPr/>
          <p:nvPr/>
        </p:nvSpPr>
        <p:spPr>
          <a:xfrm>
            <a:off x="459739" y="562045"/>
            <a:ext cx="5424693" cy="4893647"/>
          </a:xfrm>
          <a:prstGeom prst="rect">
            <a:avLst/>
          </a:prstGeom>
        </p:spPr>
        <p:txBody>
          <a:bodyPr wrap="square">
            <a:spAutoFit/>
          </a:bodyPr>
          <a:lstStyle/>
          <a:p>
            <a:r>
              <a:rPr lang="cs-CZ" sz="2400" i="0" dirty="0" smtClean="0">
                <a:solidFill>
                  <a:srgbClr val="000000"/>
                </a:solidFill>
                <a:effectLst/>
                <a:latin typeface="Arial" panose="020B0604020202020204" pitchFamily="34" charset="0"/>
              </a:rPr>
              <a:t>C</a:t>
            </a:r>
            <a:r>
              <a:rPr lang="cs-CZ" sz="2400" i="0" baseline="-25000" dirty="0" smtClean="0">
                <a:solidFill>
                  <a:srgbClr val="000000"/>
                </a:solidFill>
                <a:effectLst/>
                <a:latin typeface="Arial" panose="020B0604020202020204" pitchFamily="34" charset="0"/>
              </a:rPr>
              <a:t>2</a:t>
            </a:r>
            <a:r>
              <a:rPr lang="cs-CZ" sz="2400" i="0" dirty="0" smtClean="0">
                <a:solidFill>
                  <a:srgbClr val="000000"/>
                </a:solidFill>
                <a:effectLst/>
                <a:latin typeface="Arial" panose="020B0604020202020204" pitchFamily="34" charset="0"/>
              </a:rPr>
              <a:t> dvouatomový uhlík </a:t>
            </a:r>
          </a:p>
          <a:p>
            <a:endParaRPr lang="cs-CZ" sz="2400" i="0" dirty="0" smtClean="0">
              <a:solidFill>
                <a:srgbClr val="000000"/>
              </a:solidFill>
              <a:effectLst/>
              <a:latin typeface="Arial" panose="020B0604020202020204" pitchFamily="34" charset="0"/>
            </a:endParaRPr>
          </a:p>
          <a:p>
            <a:r>
              <a:rPr lang="cs-CZ" sz="2400" dirty="0">
                <a:solidFill>
                  <a:srgbClr val="000000"/>
                </a:solidFill>
                <a:latin typeface="Arial" panose="020B0604020202020204" pitchFamily="34" charset="0"/>
              </a:rPr>
              <a:t>CH </a:t>
            </a:r>
            <a:r>
              <a:rPr lang="cs-CZ" sz="2400" dirty="0" err="1" smtClean="0">
                <a:solidFill>
                  <a:srgbClr val="000000"/>
                </a:solidFill>
                <a:latin typeface="Arial" panose="020B0604020202020204" pitchFamily="34" charset="0"/>
              </a:rPr>
              <a:t>methylidyn</a:t>
            </a:r>
            <a:r>
              <a:rPr lang="cs-CZ" sz="2400" dirty="0" smtClean="0">
                <a:solidFill>
                  <a:srgbClr val="000000"/>
                </a:solidFill>
                <a:latin typeface="Arial" panose="020B0604020202020204" pitchFamily="34" charset="0"/>
              </a:rPr>
              <a:t>  </a:t>
            </a:r>
            <a:endParaRPr lang="cs-CZ" sz="2400" dirty="0">
              <a:solidFill>
                <a:srgbClr val="000000"/>
              </a:solidFill>
              <a:latin typeface="Arial" panose="020B0604020202020204" pitchFamily="34" charset="0"/>
            </a:endParaRPr>
          </a:p>
          <a:p>
            <a:r>
              <a:rPr lang="cs-CZ" sz="2400" dirty="0" smtClean="0">
                <a:solidFill>
                  <a:srgbClr val="000000"/>
                </a:solidFill>
                <a:latin typeface="Arial" panose="020B0604020202020204" pitchFamily="34" charset="0"/>
              </a:rPr>
              <a:t>CH+ </a:t>
            </a:r>
            <a:r>
              <a:rPr lang="cs-CZ" sz="2400" dirty="0" err="1">
                <a:solidFill>
                  <a:srgbClr val="000000"/>
                </a:solidFill>
                <a:latin typeface="Arial" panose="020B0604020202020204" pitchFamily="34" charset="0"/>
              </a:rPr>
              <a:t>methyladyn</a:t>
            </a:r>
            <a:r>
              <a:rPr lang="cs-CZ" sz="2400" dirty="0">
                <a:solidFill>
                  <a:srgbClr val="000000"/>
                </a:solidFill>
                <a:latin typeface="Arial" panose="020B0604020202020204" pitchFamily="34" charset="0"/>
              </a:rPr>
              <a:t> </a:t>
            </a:r>
          </a:p>
          <a:p>
            <a:r>
              <a:rPr lang="cs-CZ" sz="2400" i="0" dirty="0" smtClean="0">
                <a:solidFill>
                  <a:srgbClr val="000000"/>
                </a:solidFill>
                <a:effectLst/>
                <a:latin typeface="Arial" panose="020B0604020202020204" pitchFamily="34" charset="0"/>
              </a:rPr>
              <a:t>C</a:t>
            </a:r>
            <a:r>
              <a:rPr lang="cs-CZ" sz="2400" i="0" baseline="-25000" dirty="0" smtClean="0">
                <a:solidFill>
                  <a:srgbClr val="000000"/>
                </a:solidFill>
                <a:effectLst/>
                <a:latin typeface="Arial" panose="020B0604020202020204" pitchFamily="34" charset="0"/>
              </a:rPr>
              <a:t>2</a:t>
            </a:r>
            <a:r>
              <a:rPr lang="cs-CZ" sz="2400" i="0" dirty="0" smtClean="0">
                <a:solidFill>
                  <a:srgbClr val="000000"/>
                </a:solidFill>
                <a:effectLst/>
                <a:latin typeface="Arial" panose="020B0604020202020204" pitchFamily="34" charset="0"/>
              </a:rPr>
              <a:t>H </a:t>
            </a:r>
            <a:r>
              <a:rPr lang="cs-CZ" sz="2400" i="0" dirty="0" err="1" smtClean="0">
                <a:solidFill>
                  <a:srgbClr val="000000"/>
                </a:solidFill>
                <a:effectLst/>
                <a:latin typeface="Arial" panose="020B0604020202020204" pitchFamily="34" charset="0"/>
              </a:rPr>
              <a:t>ethynyl</a:t>
            </a:r>
            <a:r>
              <a:rPr lang="cs-CZ" sz="2400" i="0" dirty="0" smtClean="0">
                <a:solidFill>
                  <a:srgbClr val="000000"/>
                </a:solidFill>
                <a:effectLst/>
                <a:latin typeface="Arial" panose="020B0604020202020204" pitchFamily="34" charset="0"/>
              </a:rPr>
              <a:t> </a:t>
            </a:r>
          </a:p>
          <a:p>
            <a:r>
              <a:rPr lang="cs-CZ" sz="2400" i="0" dirty="0" smtClean="0">
                <a:solidFill>
                  <a:srgbClr val="000000"/>
                </a:solidFill>
                <a:effectLst/>
                <a:latin typeface="Arial" panose="020B0604020202020204" pitchFamily="34" charset="0"/>
              </a:rPr>
              <a:t>C</a:t>
            </a:r>
            <a:r>
              <a:rPr lang="cs-CZ" sz="2400" i="0" baseline="-25000" dirty="0" smtClean="0">
                <a:solidFill>
                  <a:srgbClr val="000000"/>
                </a:solidFill>
                <a:effectLst/>
                <a:latin typeface="Arial" panose="020B0604020202020204" pitchFamily="34" charset="0"/>
              </a:rPr>
              <a:t>3</a:t>
            </a:r>
            <a:r>
              <a:rPr lang="cs-CZ" sz="2400" i="0" dirty="0" smtClean="0">
                <a:solidFill>
                  <a:srgbClr val="000000"/>
                </a:solidFill>
                <a:effectLst/>
                <a:latin typeface="Arial" panose="020B0604020202020204" pitchFamily="34" charset="0"/>
              </a:rPr>
              <a:t>H </a:t>
            </a:r>
            <a:r>
              <a:rPr lang="cs-CZ" sz="2400" i="0" dirty="0" err="1" smtClean="0">
                <a:solidFill>
                  <a:srgbClr val="000000"/>
                </a:solidFill>
                <a:effectLst/>
                <a:latin typeface="Arial" panose="020B0604020202020204" pitchFamily="34" charset="0"/>
              </a:rPr>
              <a:t>propynylidyn</a:t>
            </a:r>
            <a:r>
              <a:rPr lang="cs-CZ" sz="2400" i="0" dirty="0" smtClean="0">
                <a:solidFill>
                  <a:srgbClr val="000000"/>
                </a:solidFill>
                <a:effectLst/>
                <a:latin typeface="Arial" panose="020B0604020202020204" pitchFamily="34" charset="0"/>
              </a:rPr>
              <a:t>  </a:t>
            </a:r>
          </a:p>
          <a:p>
            <a:r>
              <a:rPr lang="cs-CZ" sz="2400" dirty="0">
                <a:solidFill>
                  <a:srgbClr val="000000"/>
                </a:solidFill>
                <a:latin typeface="Arial" panose="020B0604020202020204" pitchFamily="34" charset="0"/>
              </a:rPr>
              <a:t>C</a:t>
            </a:r>
            <a:r>
              <a:rPr lang="cs-CZ" sz="2400" baseline="-25000" dirty="0">
                <a:solidFill>
                  <a:srgbClr val="000000"/>
                </a:solidFill>
                <a:latin typeface="Arial" panose="020B0604020202020204" pitchFamily="34" charset="0"/>
              </a:rPr>
              <a:t>4</a:t>
            </a:r>
            <a:r>
              <a:rPr lang="cs-CZ" sz="2400" dirty="0">
                <a:solidFill>
                  <a:srgbClr val="000000"/>
                </a:solidFill>
                <a:latin typeface="Arial" panose="020B0604020202020204" pitchFamily="34" charset="0"/>
              </a:rPr>
              <a:t>H </a:t>
            </a:r>
            <a:r>
              <a:rPr lang="cs-CZ" sz="2400" dirty="0" err="1" smtClean="0">
                <a:solidFill>
                  <a:srgbClr val="000000"/>
                </a:solidFill>
                <a:latin typeface="Arial" panose="020B0604020202020204" pitchFamily="34" charset="0"/>
              </a:rPr>
              <a:t>butadiynyl</a:t>
            </a:r>
            <a:endParaRPr lang="cs-CZ" sz="2400" dirty="0" smtClean="0">
              <a:solidFill>
                <a:srgbClr val="000000"/>
              </a:solidFill>
              <a:latin typeface="Arial" panose="020B0604020202020204" pitchFamily="34" charset="0"/>
            </a:endParaRPr>
          </a:p>
          <a:p>
            <a:r>
              <a:rPr lang="cs-CZ" sz="2400" dirty="0">
                <a:solidFill>
                  <a:srgbClr val="000000"/>
                </a:solidFill>
                <a:latin typeface="Arial" panose="020B0604020202020204" pitchFamily="34" charset="0"/>
              </a:rPr>
              <a:t>C</a:t>
            </a:r>
            <a:r>
              <a:rPr lang="cs-CZ" sz="2400" baseline="-25000" dirty="0">
                <a:solidFill>
                  <a:srgbClr val="000000"/>
                </a:solidFill>
                <a:latin typeface="Arial" panose="020B0604020202020204" pitchFamily="34" charset="0"/>
              </a:rPr>
              <a:t>5</a:t>
            </a:r>
            <a:r>
              <a:rPr lang="cs-CZ" sz="2400" dirty="0">
                <a:solidFill>
                  <a:srgbClr val="000000"/>
                </a:solidFill>
                <a:latin typeface="Arial" panose="020B0604020202020204" pitchFamily="34" charset="0"/>
              </a:rPr>
              <a:t>H </a:t>
            </a:r>
            <a:r>
              <a:rPr lang="cs-CZ" sz="2400" dirty="0" err="1">
                <a:solidFill>
                  <a:srgbClr val="000000"/>
                </a:solidFill>
                <a:latin typeface="Arial" panose="020B0604020202020204" pitchFamily="34" charset="0"/>
              </a:rPr>
              <a:t>pentynylidyn</a:t>
            </a:r>
            <a:endParaRPr lang="cs-CZ" sz="2400" i="0" dirty="0" smtClean="0">
              <a:solidFill>
                <a:srgbClr val="000000"/>
              </a:solidFill>
              <a:effectLst/>
              <a:latin typeface="Arial" panose="020B0604020202020204" pitchFamily="34" charset="0"/>
            </a:endParaRPr>
          </a:p>
          <a:p>
            <a:r>
              <a:rPr lang="cs-CZ" sz="2400" dirty="0">
                <a:solidFill>
                  <a:srgbClr val="000000"/>
                </a:solidFill>
                <a:latin typeface="Arial" panose="020B0604020202020204" pitchFamily="34" charset="0"/>
              </a:rPr>
              <a:t>C</a:t>
            </a:r>
            <a:r>
              <a:rPr lang="cs-CZ" sz="2400" baseline="-25000" dirty="0">
                <a:solidFill>
                  <a:srgbClr val="000000"/>
                </a:solidFill>
                <a:latin typeface="Arial" panose="020B0604020202020204" pitchFamily="34" charset="0"/>
              </a:rPr>
              <a:t>6</a:t>
            </a:r>
            <a:r>
              <a:rPr lang="cs-CZ" sz="2400" dirty="0">
                <a:solidFill>
                  <a:srgbClr val="000000"/>
                </a:solidFill>
                <a:latin typeface="Arial" panose="020B0604020202020204" pitchFamily="34" charset="0"/>
              </a:rPr>
              <a:t>H </a:t>
            </a:r>
            <a:r>
              <a:rPr lang="cs-CZ" sz="2400" dirty="0" err="1" smtClean="0">
                <a:solidFill>
                  <a:srgbClr val="000000"/>
                </a:solidFill>
                <a:latin typeface="Arial" panose="020B0604020202020204" pitchFamily="34" charset="0"/>
              </a:rPr>
              <a:t>hexatriynyl</a:t>
            </a:r>
            <a:endParaRPr lang="cs-CZ" sz="2400" dirty="0" smtClean="0">
              <a:solidFill>
                <a:srgbClr val="000000"/>
              </a:solidFill>
              <a:latin typeface="Arial" panose="020B0604020202020204" pitchFamily="34" charset="0"/>
            </a:endParaRPr>
          </a:p>
          <a:p>
            <a:r>
              <a:rPr lang="cs-CZ" sz="2400" dirty="0" smtClean="0">
                <a:solidFill>
                  <a:srgbClr val="000000"/>
                </a:solidFill>
                <a:latin typeface="Arial" panose="020B0604020202020204" pitchFamily="34" charset="0"/>
              </a:rPr>
              <a:t>C</a:t>
            </a:r>
            <a:r>
              <a:rPr lang="cs-CZ" sz="2400" baseline="-25000" dirty="0" smtClean="0">
                <a:solidFill>
                  <a:srgbClr val="000000"/>
                </a:solidFill>
                <a:latin typeface="Arial" panose="020B0604020202020204" pitchFamily="34" charset="0"/>
              </a:rPr>
              <a:t>7</a:t>
            </a:r>
            <a:r>
              <a:rPr lang="cs-CZ" sz="2400" dirty="0" smtClean="0">
                <a:solidFill>
                  <a:srgbClr val="000000"/>
                </a:solidFill>
                <a:latin typeface="Arial" panose="020B0604020202020204" pitchFamily="34" charset="0"/>
              </a:rPr>
              <a:t>H </a:t>
            </a:r>
            <a:r>
              <a:rPr lang="cs-CZ" sz="2400" dirty="0" err="1" smtClean="0">
                <a:solidFill>
                  <a:srgbClr val="000000"/>
                </a:solidFill>
                <a:latin typeface="Arial" panose="020B0604020202020204" pitchFamily="34" charset="0"/>
              </a:rPr>
              <a:t>heptanylidyn</a:t>
            </a:r>
            <a:endParaRPr lang="cs-CZ" sz="2400" dirty="0">
              <a:solidFill>
                <a:srgbClr val="000000"/>
              </a:solidFill>
              <a:latin typeface="Arial" panose="020B0604020202020204" pitchFamily="34" charset="0"/>
            </a:endParaRPr>
          </a:p>
          <a:p>
            <a:r>
              <a:rPr lang="cs-CZ" sz="2400" dirty="0" smtClean="0">
                <a:solidFill>
                  <a:srgbClr val="000000"/>
                </a:solidFill>
                <a:latin typeface="Arial" panose="020B0604020202020204" pitchFamily="34" charset="0"/>
              </a:rPr>
              <a:t>C</a:t>
            </a:r>
            <a:r>
              <a:rPr lang="cs-CZ" sz="2400" baseline="-25000" dirty="0" smtClean="0">
                <a:solidFill>
                  <a:srgbClr val="000000"/>
                </a:solidFill>
                <a:latin typeface="Arial" panose="020B0604020202020204" pitchFamily="34" charset="0"/>
              </a:rPr>
              <a:t>8</a:t>
            </a:r>
            <a:r>
              <a:rPr lang="cs-CZ" sz="2400" dirty="0" smtClean="0">
                <a:solidFill>
                  <a:srgbClr val="000000"/>
                </a:solidFill>
                <a:latin typeface="Arial" panose="020B0604020202020204" pitchFamily="34" charset="0"/>
              </a:rPr>
              <a:t>H </a:t>
            </a:r>
            <a:r>
              <a:rPr lang="cs-CZ" sz="2400" dirty="0" err="1" smtClean="0">
                <a:solidFill>
                  <a:srgbClr val="000000"/>
                </a:solidFill>
                <a:latin typeface="Arial" panose="020B0604020202020204" pitchFamily="34" charset="0"/>
              </a:rPr>
              <a:t>oktatetraynyl</a:t>
            </a:r>
            <a:r>
              <a:rPr lang="cs-CZ" sz="2400" dirty="0" smtClean="0">
                <a:solidFill>
                  <a:srgbClr val="000000"/>
                </a:solidFill>
                <a:latin typeface="Arial" panose="020B0604020202020204" pitchFamily="34" charset="0"/>
              </a:rPr>
              <a:t> </a:t>
            </a:r>
          </a:p>
          <a:p>
            <a:r>
              <a:rPr lang="cs-CZ" sz="2400" dirty="0" smtClean="0">
                <a:solidFill>
                  <a:srgbClr val="000000"/>
                </a:solidFill>
                <a:latin typeface="Arial" panose="020B0604020202020204" pitchFamily="34" charset="0"/>
              </a:rPr>
              <a:t>(</a:t>
            </a:r>
            <a:r>
              <a:rPr lang="cs-CZ" sz="2400" dirty="0" smtClean="0"/>
              <a:t>1,3,5,7,9-oktatetraynyl</a:t>
            </a:r>
            <a:r>
              <a:rPr lang="cs-CZ" sz="2400" dirty="0" smtClean="0">
                <a:solidFill>
                  <a:srgbClr val="000000"/>
                </a:solidFill>
                <a:latin typeface="Arial" panose="020B0604020202020204" pitchFamily="34" charset="0"/>
              </a:rPr>
              <a:t>)</a:t>
            </a:r>
          </a:p>
          <a:p>
            <a:endParaRPr lang="cs-CZ" sz="24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292786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803798" y="644338"/>
            <a:ext cx="3333750" cy="3848100"/>
          </a:xfrm>
          <a:prstGeom prst="rect">
            <a:avLst/>
          </a:prstGeom>
        </p:spPr>
      </p:pic>
      <p:pic>
        <p:nvPicPr>
          <p:cNvPr id="3" name="Obrázek 2"/>
          <p:cNvPicPr>
            <a:picLocks noChangeAspect="1"/>
          </p:cNvPicPr>
          <p:nvPr/>
        </p:nvPicPr>
        <p:blipFill>
          <a:blip r:embed="rId3"/>
          <a:stretch>
            <a:fillRect/>
          </a:stretch>
        </p:blipFill>
        <p:spPr>
          <a:xfrm>
            <a:off x="4547290" y="939221"/>
            <a:ext cx="3248025" cy="3667125"/>
          </a:xfrm>
          <a:prstGeom prst="rect">
            <a:avLst/>
          </a:prstGeom>
        </p:spPr>
      </p:pic>
    </p:spTree>
    <p:extLst>
      <p:ext uri="{BB962C8B-B14F-4D97-AF65-F5344CB8AC3E}">
        <p14:creationId xmlns:p14="http://schemas.microsoft.com/office/powerpoint/2010/main" val="12051967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84200" y="566380"/>
            <a:ext cx="11341100" cy="923330"/>
          </a:xfrm>
          <a:prstGeom prst="rect">
            <a:avLst/>
          </a:prstGeom>
        </p:spPr>
        <p:txBody>
          <a:bodyPr wrap="square">
            <a:spAutoFit/>
          </a:bodyPr>
          <a:lstStyle/>
          <a:p>
            <a:r>
              <a:rPr lang="cs-CZ" dirty="0"/>
              <a:t>https://books.google.cz/books?id=CxaVWtdB-u4C&amp;pg=PA69&amp;lpg=PA69&amp;dq=C6H+c5h+c4h&amp;source=bl&amp;ots=IflinFW2Hp&amp;sig=pUbNH5YwV3I7bBz6ShfdZYwzA_Q&amp;hl=cs&amp;sa=X&amp;ved=0ahUKEwjC49W7ir_RAhVC3CwKHclVAM04ChDoAQgaMAA#v=onepage&amp;q=C6H%20c5h%20c4h&amp;f=false</a:t>
            </a:r>
          </a:p>
        </p:txBody>
      </p:sp>
      <p:sp>
        <p:nvSpPr>
          <p:cNvPr id="3" name="Obdélník 2"/>
          <p:cNvSpPr/>
          <p:nvPr/>
        </p:nvSpPr>
        <p:spPr>
          <a:xfrm>
            <a:off x="584200" y="1948934"/>
            <a:ext cx="5250925" cy="369332"/>
          </a:xfrm>
          <a:prstGeom prst="rect">
            <a:avLst/>
          </a:prstGeom>
        </p:spPr>
        <p:txBody>
          <a:bodyPr wrap="none">
            <a:spAutoFit/>
          </a:bodyPr>
          <a:lstStyle/>
          <a:p>
            <a:r>
              <a:rPr lang="cs-CZ" dirty="0"/>
              <a:t>http://iopscience.iop.org/article/10.1086/307434/pdf</a:t>
            </a:r>
          </a:p>
        </p:txBody>
      </p:sp>
    </p:spTree>
    <p:extLst>
      <p:ext uri="{BB962C8B-B14F-4D97-AF65-F5344CB8AC3E}">
        <p14:creationId xmlns:p14="http://schemas.microsoft.com/office/powerpoint/2010/main" val="1078452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536440" y="803974"/>
            <a:ext cx="7439660" cy="1415772"/>
          </a:xfrm>
          <a:prstGeom prst="rect">
            <a:avLst/>
          </a:prstGeom>
        </p:spPr>
        <p:txBody>
          <a:bodyPr wrap="square">
            <a:spAutoFit/>
          </a:bodyPr>
          <a:lstStyle/>
          <a:p>
            <a:r>
              <a:rPr lang="cs-CZ" sz="3200" b="1" dirty="0" smtClean="0">
                <a:solidFill>
                  <a:srgbClr val="0000FF"/>
                </a:solidFill>
              </a:rPr>
              <a:t>Vznik organické chemie jako skutečné vědy</a:t>
            </a:r>
          </a:p>
          <a:p>
            <a:endParaRPr lang="cs-CZ" dirty="0"/>
          </a:p>
          <a:p>
            <a:r>
              <a:rPr lang="cs-CZ" dirty="0" smtClean="0"/>
              <a:t>Konec 18. století – zač. 19. století</a:t>
            </a:r>
          </a:p>
          <a:p>
            <a:endParaRPr lang="cs-CZ" dirty="0"/>
          </a:p>
        </p:txBody>
      </p:sp>
      <p:pic>
        <p:nvPicPr>
          <p:cNvPr id="16386" name="Picture 2" descr="Výsledek obrázku pro schee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308" y="991210"/>
            <a:ext cx="3517161" cy="4614515"/>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665111" y="5651136"/>
            <a:ext cx="6096000" cy="923330"/>
          </a:xfrm>
          <a:prstGeom prst="rect">
            <a:avLst/>
          </a:prstGeom>
        </p:spPr>
        <p:txBody>
          <a:bodyPr>
            <a:spAutoFit/>
          </a:bodyPr>
          <a:lstStyle/>
          <a:p>
            <a:pPr algn="ctr"/>
            <a:r>
              <a:rPr lang="cs-CZ" dirty="0" smtClean="0"/>
              <a:t>Carl Wilhelm </a:t>
            </a:r>
            <a:r>
              <a:rPr lang="cs-CZ" dirty="0" err="1" smtClean="0"/>
              <a:t>Scheele</a:t>
            </a:r>
            <a:r>
              <a:rPr lang="cs-CZ" dirty="0" smtClean="0"/>
              <a:t> </a:t>
            </a:r>
          </a:p>
          <a:p>
            <a:pPr algn="ctr"/>
            <a:r>
              <a:rPr lang="cs-CZ" dirty="0" smtClean="0"/>
              <a:t>(9. prosince 1742 – 21. května 1786) </a:t>
            </a:r>
            <a:endParaRPr lang="cs-CZ" dirty="0"/>
          </a:p>
          <a:p>
            <a:pPr algn="ctr"/>
            <a:r>
              <a:rPr lang="cs-CZ" dirty="0" smtClean="0"/>
              <a:t>švédský chemik německého původu </a:t>
            </a:r>
            <a:endParaRPr lang="cs-CZ" dirty="0"/>
          </a:p>
        </p:txBody>
      </p:sp>
      <p:sp>
        <p:nvSpPr>
          <p:cNvPr id="6" name="Obdélník 5"/>
          <p:cNvSpPr/>
          <p:nvPr/>
        </p:nvSpPr>
        <p:spPr>
          <a:xfrm>
            <a:off x="4536440" y="2631481"/>
            <a:ext cx="7439660" cy="1631216"/>
          </a:xfrm>
          <a:prstGeom prst="rect">
            <a:avLst/>
          </a:prstGeom>
        </p:spPr>
        <p:txBody>
          <a:bodyPr wrap="square">
            <a:spAutoFit/>
          </a:bodyPr>
          <a:lstStyle/>
          <a:p>
            <a:r>
              <a:rPr lang="cs-CZ" sz="2800" b="1" dirty="0" smtClean="0"/>
              <a:t>C. W. </a:t>
            </a:r>
            <a:r>
              <a:rPr lang="cs-CZ" sz="2800" b="1" dirty="0" err="1" smtClean="0"/>
              <a:t>Scheele</a:t>
            </a:r>
            <a:r>
              <a:rPr lang="cs-CZ" sz="2800" b="1" dirty="0" smtClean="0"/>
              <a:t> </a:t>
            </a:r>
            <a:r>
              <a:rPr lang="cs-CZ" sz="2400" dirty="0" smtClean="0"/>
              <a:t>= otec organické chemie</a:t>
            </a:r>
          </a:p>
          <a:p>
            <a:endParaRPr lang="cs-CZ" sz="2400" dirty="0"/>
          </a:p>
          <a:p>
            <a:r>
              <a:rPr lang="cs-CZ" sz="2400" dirty="0" smtClean="0"/>
              <a:t>byl objevitelem kyselinu citronové, glycerolu, kyanovodíku, acetaldehydu atd.</a:t>
            </a:r>
            <a:endParaRPr lang="cs-CZ" sz="2400" dirty="0"/>
          </a:p>
        </p:txBody>
      </p:sp>
    </p:spTree>
    <p:extLst>
      <p:ext uri="{BB962C8B-B14F-4D97-AF65-F5344CB8AC3E}">
        <p14:creationId xmlns:p14="http://schemas.microsoft.com/office/powerpoint/2010/main" val="1671486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idx="4294967295"/>
          </p:nvPr>
        </p:nvSpPr>
        <p:spPr>
          <a:xfrm>
            <a:off x="4831202" y="2007812"/>
            <a:ext cx="6317673" cy="2387600"/>
          </a:xfrm>
        </p:spPr>
        <p:txBody>
          <a:bodyPr>
            <a:noAutofit/>
          </a:bodyPr>
          <a:lstStyle/>
          <a:p>
            <a:r>
              <a:rPr lang="cs-CZ" sz="3200" dirty="0">
                <a:latin typeface="+mn-lt"/>
              </a:rPr>
              <a:t>Počátky vědeckého přístupu ke zkoumání struktury organických látek můžeme nalézt u </a:t>
            </a:r>
            <a:r>
              <a:rPr lang="cs-CZ" sz="3200" b="1" dirty="0">
                <a:latin typeface="+mn-lt"/>
              </a:rPr>
              <a:t>Lavoisiera</a:t>
            </a:r>
            <a:r>
              <a:rPr lang="cs-CZ" sz="3200" dirty="0">
                <a:latin typeface="+mn-lt"/>
              </a:rPr>
              <a:t>, který je též zakladatelem </a:t>
            </a:r>
            <a:r>
              <a:rPr lang="cs-CZ" sz="3200" b="1" dirty="0">
                <a:solidFill>
                  <a:srgbClr val="0000FF"/>
                </a:solidFill>
                <a:latin typeface="+mn-lt"/>
              </a:rPr>
              <a:t>elementární organické analýzy</a:t>
            </a:r>
            <a:r>
              <a:rPr lang="cs-CZ" sz="3200" dirty="0">
                <a:latin typeface="+mn-lt"/>
              </a:rPr>
              <a:t>. </a:t>
            </a:r>
            <a:r>
              <a:rPr lang="cs-CZ" sz="3200" dirty="0" smtClean="0">
                <a:latin typeface="+mn-lt"/>
              </a:rPr>
              <a:t/>
            </a:r>
            <a:br>
              <a:rPr lang="cs-CZ" sz="3200" dirty="0" smtClean="0">
                <a:latin typeface="+mn-lt"/>
              </a:rPr>
            </a:br>
            <a:r>
              <a:rPr lang="cs-CZ" sz="3200" dirty="0">
                <a:latin typeface="+mn-lt"/>
              </a:rPr>
              <a:t/>
            </a:r>
            <a:br>
              <a:rPr lang="cs-CZ" sz="3200" dirty="0">
                <a:latin typeface="+mn-lt"/>
              </a:rPr>
            </a:br>
            <a:endParaRPr lang="cs-CZ" sz="3200" dirty="0">
              <a:latin typeface="+mn-lt"/>
            </a:endParaRPr>
          </a:p>
        </p:txBody>
      </p:sp>
      <p:pic>
        <p:nvPicPr>
          <p:cNvPr id="1026" name="Picture 2" descr="Antoine-Laurent Lavoisier | French chemist | Britannica.com&#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169" y="744689"/>
            <a:ext cx="3095625" cy="4762500"/>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358019" y="5671235"/>
            <a:ext cx="6096000" cy="923330"/>
          </a:xfrm>
          <a:prstGeom prst="rect">
            <a:avLst/>
          </a:prstGeom>
        </p:spPr>
        <p:txBody>
          <a:bodyPr>
            <a:spAutoFit/>
          </a:bodyPr>
          <a:lstStyle/>
          <a:p>
            <a:pPr algn="ctr"/>
            <a:r>
              <a:rPr lang="cs-CZ" dirty="0" smtClean="0"/>
              <a:t>Antoine-</a:t>
            </a:r>
            <a:r>
              <a:rPr lang="cs-CZ" dirty="0" err="1" smtClean="0"/>
              <a:t>Laurent</a:t>
            </a:r>
            <a:r>
              <a:rPr lang="cs-CZ" dirty="0" smtClean="0"/>
              <a:t> de </a:t>
            </a:r>
            <a:r>
              <a:rPr lang="cs-CZ" dirty="0" err="1" smtClean="0"/>
              <a:t>Lavoisier</a:t>
            </a:r>
            <a:r>
              <a:rPr lang="cs-CZ" dirty="0" smtClean="0"/>
              <a:t> </a:t>
            </a:r>
          </a:p>
          <a:p>
            <a:pPr algn="ctr"/>
            <a:r>
              <a:rPr lang="cs-CZ" dirty="0" smtClean="0"/>
              <a:t>(26. srpna 1743</a:t>
            </a:r>
            <a:r>
              <a:rPr lang="cs-CZ" dirty="0"/>
              <a:t> </a:t>
            </a:r>
            <a:r>
              <a:rPr lang="cs-CZ" dirty="0" smtClean="0"/>
              <a:t>– 8. května 1794)</a:t>
            </a:r>
          </a:p>
          <a:p>
            <a:pPr algn="ctr"/>
            <a:r>
              <a:rPr lang="cs-CZ" dirty="0" smtClean="0"/>
              <a:t>Francouzský chemik</a:t>
            </a:r>
            <a:endParaRPr lang="cs-CZ" dirty="0"/>
          </a:p>
        </p:txBody>
      </p:sp>
    </p:spTree>
    <p:extLst>
      <p:ext uri="{BB962C8B-B14F-4D97-AF65-F5344CB8AC3E}">
        <p14:creationId xmlns:p14="http://schemas.microsoft.com/office/powerpoint/2010/main" val="2031859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upload.wikimedia.org/wikipedia/commons/thumb/4/4e/David_-_Portrait_of_Monsieur_Lavoisier_and_His_Wife.jpg/800px-David_-_Portrait_of_Monsieur_Lavoisier_and_His_Wif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906699" y="354091"/>
            <a:ext cx="4180401" cy="6128575"/>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358019" y="5671235"/>
            <a:ext cx="6096000" cy="923330"/>
          </a:xfrm>
          <a:prstGeom prst="rect">
            <a:avLst/>
          </a:prstGeom>
        </p:spPr>
        <p:txBody>
          <a:bodyPr>
            <a:spAutoFit/>
          </a:bodyPr>
          <a:lstStyle/>
          <a:p>
            <a:pPr algn="ctr"/>
            <a:r>
              <a:rPr lang="cs-CZ" dirty="0" smtClean="0"/>
              <a:t>Antoine-</a:t>
            </a:r>
            <a:r>
              <a:rPr lang="cs-CZ" dirty="0" err="1" smtClean="0"/>
              <a:t>Laurent</a:t>
            </a:r>
            <a:r>
              <a:rPr lang="cs-CZ" dirty="0" smtClean="0"/>
              <a:t> de </a:t>
            </a:r>
            <a:r>
              <a:rPr lang="cs-CZ" dirty="0" err="1" smtClean="0"/>
              <a:t>Lavoisier</a:t>
            </a:r>
            <a:r>
              <a:rPr lang="cs-CZ" dirty="0" smtClean="0"/>
              <a:t> </a:t>
            </a:r>
          </a:p>
          <a:p>
            <a:pPr algn="ctr"/>
            <a:r>
              <a:rPr lang="cs-CZ" dirty="0" smtClean="0"/>
              <a:t>(26. srpna 1743</a:t>
            </a:r>
            <a:r>
              <a:rPr lang="cs-CZ" dirty="0"/>
              <a:t> </a:t>
            </a:r>
            <a:r>
              <a:rPr lang="cs-CZ" dirty="0" smtClean="0"/>
              <a:t>– 8. května 1794)</a:t>
            </a:r>
          </a:p>
          <a:p>
            <a:pPr algn="ctr"/>
            <a:r>
              <a:rPr lang="cs-CZ" dirty="0" smtClean="0"/>
              <a:t>Francouzský chemik</a:t>
            </a:r>
            <a:endParaRPr lang="cs-CZ" dirty="0"/>
          </a:p>
        </p:txBody>
      </p:sp>
      <p:pic>
        <p:nvPicPr>
          <p:cNvPr id="7" name="Picture 2" descr="Antoine-Laurent Lavoisier | French chemist | Britannica.com&#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2169" y="744689"/>
            <a:ext cx="309562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365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726279" y="574457"/>
            <a:ext cx="6096000" cy="1569660"/>
          </a:xfrm>
          <a:prstGeom prst="rect">
            <a:avLst/>
          </a:prstGeom>
        </p:spPr>
        <p:txBody>
          <a:bodyPr>
            <a:spAutoFit/>
          </a:bodyPr>
          <a:lstStyle/>
          <a:p>
            <a:r>
              <a:rPr lang="cs-CZ" sz="3200" dirty="0" smtClean="0"/>
              <a:t>Označení </a:t>
            </a:r>
            <a:r>
              <a:rPr lang="cs-CZ" sz="3200" b="1" dirty="0" smtClean="0">
                <a:solidFill>
                  <a:srgbClr val="FF0000"/>
                </a:solidFill>
              </a:rPr>
              <a:t>organická chemie </a:t>
            </a:r>
            <a:r>
              <a:rPr lang="cs-CZ" sz="3200" dirty="0" smtClean="0"/>
              <a:t>užil poprvé roku 1806 </a:t>
            </a:r>
            <a:r>
              <a:rPr lang="cs-CZ" sz="3200" b="1" dirty="0" err="1" smtClean="0"/>
              <a:t>Berzelius</a:t>
            </a:r>
            <a:r>
              <a:rPr lang="cs-CZ" sz="3200" dirty="0" smtClean="0"/>
              <a:t> </a:t>
            </a:r>
          </a:p>
          <a:p>
            <a:endParaRPr lang="cs-CZ" sz="3200" dirty="0"/>
          </a:p>
        </p:txBody>
      </p:sp>
      <p:pic>
        <p:nvPicPr>
          <p:cNvPr id="2050" name="Picture 2" descr="Výsledek obrázku pro Berzeli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8382" y="450028"/>
            <a:ext cx="3996280" cy="5054584"/>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7444244" y="5783139"/>
            <a:ext cx="3544560" cy="923330"/>
          </a:xfrm>
          <a:prstGeom prst="rect">
            <a:avLst/>
          </a:prstGeom>
        </p:spPr>
        <p:txBody>
          <a:bodyPr wrap="none">
            <a:spAutoFit/>
          </a:bodyPr>
          <a:lstStyle/>
          <a:p>
            <a:pPr algn="ctr"/>
            <a:r>
              <a:rPr lang="cs-CZ" i="0" dirty="0" err="1" smtClean="0">
                <a:solidFill>
                  <a:srgbClr val="252525"/>
                </a:solidFill>
                <a:effectLst/>
                <a:latin typeface="Arial" panose="020B0604020202020204" pitchFamily="34" charset="0"/>
              </a:rPr>
              <a:t>Jöns</a:t>
            </a:r>
            <a:r>
              <a:rPr lang="cs-CZ" i="0" dirty="0" smtClean="0">
                <a:solidFill>
                  <a:srgbClr val="252525"/>
                </a:solidFill>
                <a:effectLst/>
                <a:latin typeface="Arial" panose="020B0604020202020204" pitchFamily="34" charset="0"/>
              </a:rPr>
              <a:t> </a:t>
            </a:r>
            <a:r>
              <a:rPr lang="cs-CZ" i="0" dirty="0" err="1" smtClean="0">
                <a:solidFill>
                  <a:srgbClr val="252525"/>
                </a:solidFill>
                <a:effectLst/>
                <a:latin typeface="Arial" panose="020B0604020202020204" pitchFamily="34" charset="0"/>
              </a:rPr>
              <a:t>Jacob</a:t>
            </a:r>
            <a:r>
              <a:rPr lang="cs-CZ" i="0" dirty="0" smtClean="0">
                <a:solidFill>
                  <a:srgbClr val="252525"/>
                </a:solidFill>
                <a:effectLst/>
                <a:latin typeface="Arial" panose="020B0604020202020204" pitchFamily="34" charset="0"/>
              </a:rPr>
              <a:t> </a:t>
            </a:r>
            <a:r>
              <a:rPr lang="cs-CZ" i="0" dirty="0" err="1" smtClean="0">
                <a:solidFill>
                  <a:srgbClr val="252525"/>
                </a:solidFill>
                <a:effectLst/>
                <a:latin typeface="Arial" panose="020B0604020202020204" pitchFamily="34" charset="0"/>
              </a:rPr>
              <a:t>Berzelius</a:t>
            </a:r>
            <a:r>
              <a:rPr lang="cs-CZ" i="0" dirty="0" smtClean="0">
                <a:solidFill>
                  <a:srgbClr val="252525"/>
                </a:solidFill>
                <a:effectLst/>
                <a:latin typeface="Arial" panose="020B0604020202020204" pitchFamily="34" charset="0"/>
              </a:rPr>
              <a:t> </a:t>
            </a:r>
          </a:p>
          <a:p>
            <a:pPr algn="ctr"/>
            <a:r>
              <a:rPr lang="cs-CZ" i="0" dirty="0" smtClean="0">
                <a:solidFill>
                  <a:srgbClr val="252525"/>
                </a:solidFill>
                <a:effectLst/>
                <a:latin typeface="Arial" panose="020B0604020202020204" pitchFamily="34" charset="0"/>
              </a:rPr>
              <a:t>(20. srpna 1779</a:t>
            </a:r>
            <a:r>
              <a:rPr lang="cs-CZ" dirty="0">
                <a:solidFill>
                  <a:srgbClr val="252525"/>
                </a:solidFill>
                <a:latin typeface="Arial" panose="020B0604020202020204" pitchFamily="34" charset="0"/>
              </a:rPr>
              <a:t> </a:t>
            </a:r>
            <a:r>
              <a:rPr lang="cs-CZ" i="0" dirty="0" smtClean="0">
                <a:solidFill>
                  <a:srgbClr val="252525"/>
                </a:solidFill>
                <a:effectLst/>
                <a:latin typeface="Arial" panose="020B0604020202020204" pitchFamily="34" charset="0"/>
              </a:rPr>
              <a:t>– 7. srpna 1848)</a:t>
            </a:r>
          </a:p>
          <a:p>
            <a:pPr algn="ctr"/>
            <a:r>
              <a:rPr lang="cs-CZ" dirty="0" smtClean="0">
                <a:solidFill>
                  <a:srgbClr val="252525"/>
                </a:solidFill>
                <a:latin typeface="Arial" panose="020B0604020202020204" pitchFamily="34" charset="0"/>
              </a:rPr>
              <a:t>Švédský chemik</a:t>
            </a:r>
            <a:r>
              <a:rPr lang="cs-CZ" i="0" dirty="0" smtClean="0">
                <a:solidFill>
                  <a:srgbClr val="252525"/>
                </a:solidFill>
                <a:effectLst/>
                <a:latin typeface="Arial" panose="020B0604020202020204" pitchFamily="34" charset="0"/>
              </a:rPr>
              <a:t> </a:t>
            </a:r>
            <a:endParaRPr lang="cs-CZ" dirty="0"/>
          </a:p>
        </p:txBody>
      </p:sp>
    </p:spTree>
    <p:extLst>
      <p:ext uri="{BB962C8B-B14F-4D97-AF65-F5344CB8AC3E}">
        <p14:creationId xmlns:p14="http://schemas.microsoft.com/office/powerpoint/2010/main" val="1769112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726279" y="574457"/>
            <a:ext cx="6096000" cy="6124754"/>
          </a:xfrm>
          <a:prstGeom prst="rect">
            <a:avLst/>
          </a:prstGeom>
        </p:spPr>
        <p:txBody>
          <a:bodyPr>
            <a:spAutoFit/>
          </a:bodyPr>
          <a:lstStyle/>
          <a:p>
            <a:r>
              <a:rPr lang="cs-CZ" sz="2800" dirty="0" smtClean="0"/>
              <a:t>Označení </a:t>
            </a:r>
            <a:r>
              <a:rPr lang="cs-CZ" sz="2800" b="1" dirty="0" smtClean="0"/>
              <a:t>organická chemie </a:t>
            </a:r>
            <a:r>
              <a:rPr lang="cs-CZ" sz="2800" dirty="0" smtClean="0"/>
              <a:t>užil poprvé roku 1806 </a:t>
            </a:r>
            <a:r>
              <a:rPr lang="cs-CZ" sz="2800" b="1" dirty="0" err="1" smtClean="0"/>
              <a:t>Berzelius</a:t>
            </a:r>
            <a:r>
              <a:rPr lang="cs-CZ" sz="2800" dirty="0" smtClean="0"/>
              <a:t> </a:t>
            </a:r>
          </a:p>
          <a:p>
            <a:endParaRPr lang="cs-CZ" sz="2800" dirty="0"/>
          </a:p>
          <a:p>
            <a:r>
              <a:rPr lang="cs-CZ" sz="2800" dirty="0" smtClean="0"/>
              <a:t>…organické sloučeniny vznikají pouze v organismech působením životní síly, tzv. vis </a:t>
            </a:r>
            <a:r>
              <a:rPr lang="cs-CZ" sz="2800" dirty="0" err="1" smtClean="0"/>
              <a:t>vitalis</a:t>
            </a:r>
            <a:r>
              <a:rPr lang="cs-CZ" sz="2800" dirty="0" smtClean="0"/>
              <a:t> (</a:t>
            </a:r>
            <a:r>
              <a:rPr lang="cs-CZ" sz="2800" b="1" dirty="0" smtClean="0">
                <a:solidFill>
                  <a:srgbClr val="FF0000"/>
                </a:solidFill>
              </a:rPr>
              <a:t>vitalistická teorie</a:t>
            </a:r>
            <a:r>
              <a:rPr lang="cs-CZ" sz="2800" dirty="0" smtClean="0"/>
              <a:t>).</a:t>
            </a:r>
          </a:p>
          <a:p>
            <a:endParaRPr lang="cs-CZ" sz="2800" dirty="0" smtClean="0"/>
          </a:p>
          <a:p>
            <a:r>
              <a:rPr lang="cs-CZ" sz="2800" dirty="0"/>
              <a:t>S</a:t>
            </a:r>
            <a:r>
              <a:rPr lang="cs-CZ" sz="2800" dirty="0" smtClean="0"/>
              <a:t>yntézu organických látek nelze vysvětlit stejnými principy jako vznik anorganických látek a že je nutné uvažovat s projevy vitalismu.</a:t>
            </a:r>
          </a:p>
          <a:p>
            <a:endParaRPr lang="cs-CZ" sz="2800" dirty="0"/>
          </a:p>
          <a:p>
            <a:r>
              <a:rPr lang="cs-CZ" sz="2800" dirty="0" err="1" smtClean="0"/>
              <a:t>Berzelius</a:t>
            </a:r>
            <a:r>
              <a:rPr lang="cs-CZ" sz="2800" dirty="0" smtClean="0"/>
              <a:t> je považován za zakladatele anorganické chemie.</a:t>
            </a:r>
          </a:p>
        </p:txBody>
      </p:sp>
      <p:pic>
        <p:nvPicPr>
          <p:cNvPr id="2050" name="Picture 2" descr="Výsledek obrázku pro Berzeli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8382" y="450028"/>
            <a:ext cx="3996280" cy="5054584"/>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6822279" y="5783139"/>
            <a:ext cx="4788490" cy="646331"/>
          </a:xfrm>
          <a:prstGeom prst="rect">
            <a:avLst/>
          </a:prstGeom>
        </p:spPr>
        <p:txBody>
          <a:bodyPr wrap="none">
            <a:spAutoFit/>
          </a:bodyPr>
          <a:lstStyle/>
          <a:p>
            <a:pPr algn="ctr"/>
            <a:r>
              <a:rPr lang="cs-CZ" b="1" i="0" dirty="0" err="1" smtClean="0">
                <a:solidFill>
                  <a:srgbClr val="252525"/>
                </a:solidFill>
                <a:effectLst/>
                <a:latin typeface="Arial" panose="020B0604020202020204" pitchFamily="34" charset="0"/>
              </a:rPr>
              <a:t>Jöns</a:t>
            </a:r>
            <a:r>
              <a:rPr lang="cs-CZ" b="1" i="0" dirty="0" smtClean="0">
                <a:solidFill>
                  <a:srgbClr val="252525"/>
                </a:solidFill>
                <a:effectLst/>
                <a:latin typeface="Arial" panose="020B0604020202020204" pitchFamily="34" charset="0"/>
              </a:rPr>
              <a:t> </a:t>
            </a:r>
            <a:r>
              <a:rPr lang="cs-CZ" b="1" i="0" dirty="0" err="1" smtClean="0">
                <a:solidFill>
                  <a:srgbClr val="252525"/>
                </a:solidFill>
                <a:effectLst/>
                <a:latin typeface="Arial" panose="020B0604020202020204" pitchFamily="34" charset="0"/>
              </a:rPr>
              <a:t>Jacob</a:t>
            </a:r>
            <a:r>
              <a:rPr lang="cs-CZ" b="1" i="0" dirty="0" smtClean="0">
                <a:solidFill>
                  <a:srgbClr val="252525"/>
                </a:solidFill>
                <a:effectLst/>
                <a:latin typeface="Arial" panose="020B0604020202020204" pitchFamily="34" charset="0"/>
              </a:rPr>
              <a:t> </a:t>
            </a:r>
            <a:r>
              <a:rPr lang="cs-CZ" b="1" i="0" dirty="0" err="1" smtClean="0">
                <a:solidFill>
                  <a:srgbClr val="252525"/>
                </a:solidFill>
                <a:effectLst/>
                <a:latin typeface="Arial" panose="020B0604020202020204" pitchFamily="34" charset="0"/>
              </a:rPr>
              <a:t>Berzelius</a:t>
            </a:r>
            <a:r>
              <a:rPr lang="cs-CZ" b="1" i="0" dirty="0" smtClean="0">
                <a:solidFill>
                  <a:srgbClr val="252525"/>
                </a:solidFill>
                <a:effectLst/>
                <a:latin typeface="Arial" panose="020B0604020202020204" pitchFamily="34" charset="0"/>
              </a:rPr>
              <a:t> </a:t>
            </a:r>
          </a:p>
          <a:p>
            <a:pPr algn="ctr"/>
            <a:r>
              <a:rPr lang="cs-CZ" b="1" i="0" dirty="0" smtClean="0">
                <a:solidFill>
                  <a:srgbClr val="252525"/>
                </a:solidFill>
                <a:effectLst/>
                <a:latin typeface="Arial" panose="020B0604020202020204" pitchFamily="34" charset="0"/>
              </a:rPr>
              <a:t>(20. srpna 1779, Švédsko – 7. srpna 1848) </a:t>
            </a:r>
            <a:endParaRPr lang="cs-CZ" dirty="0"/>
          </a:p>
        </p:txBody>
      </p:sp>
    </p:spTree>
    <p:extLst>
      <p:ext uri="{BB962C8B-B14F-4D97-AF65-F5344CB8AC3E}">
        <p14:creationId xmlns:p14="http://schemas.microsoft.com/office/powerpoint/2010/main" val="2044475754"/>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2476</Words>
  <Application>Microsoft Office PowerPoint</Application>
  <PresentationFormat>Širokoúhlá obrazovka</PresentationFormat>
  <Paragraphs>450</Paragraphs>
  <Slides>43</Slides>
  <Notes>24</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43</vt:i4>
      </vt:variant>
    </vt:vector>
  </HeadingPairs>
  <TitlesOfParts>
    <vt:vector size="50" baseType="lpstr">
      <vt:lpstr>Arial</vt:lpstr>
      <vt:lpstr>Arial</vt:lpstr>
      <vt:lpstr>Calibri</vt:lpstr>
      <vt:lpstr>Calibri Light</vt:lpstr>
      <vt:lpstr>source_sans_proregular</vt:lpstr>
      <vt:lpstr>Tahoma</vt:lpstr>
      <vt:lpstr>Motiv Office</vt:lpstr>
      <vt:lpstr>Historie organické chemie</vt:lpstr>
      <vt:lpstr>Prezentace aplikace PowerPoint</vt:lpstr>
      <vt:lpstr>Prezentace aplikace PowerPoint</vt:lpstr>
      <vt:lpstr>Prezentace aplikace PowerPoint</vt:lpstr>
      <vt:lpstr>Prezentace aplikace PowerPoint</vt:lpstr>
      <vt:lpstr>Počátky vědeckého přístupu ke zkoumání struktury organických látek můžeme nalézt u Lavoisiera, který je též zakladatelem elementární organické analýzy.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Historie organické chemie</dc:title>
  <dc:creator>user</dc:creator>
  <cp:lastModifiedBy>user</cp:lastModifiedBy>
  <cp:revision>45</cp:revision>
  <dcterms:created xsi:type="dcterms:W3CDTF">2017-01-12T08:55:37Z</dcterms:created>
  <dcterms:modified xsi:type="dcterms:W3CDTF">2017-01-27T16:58:17Z</dcterms:modified>
</cp:coreProperties>
</file>