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88" r:id="rId5"/>
    <p:sldId id="289" r:id="rId6"/>
    <p:sldId id="329" r:id="rId7"/>
    <p:sldId id="327" r:id="rId8"/>
    <p:sldId id="328" r:id="rId9"/>
    <p:sldId id="291" r:id="rId10"/>
    <p:sldId id="292" r:id="rId11"/>
    <p:sldId id="293" r:id="rId12"/>
    <p:sldId id="294" r:id="rId13"/>
    <p:sldId id="322" r:id="rId14"/>
    <p:sldId id="323" r:id="rId15"/>
    <p:sldId id="324" r:id="rId16"/>
    <p:sldId id="325" r:id="rId17"/>
    <p:sldId id="285" r:id="rId18"/>
    <p:sldId id="264" r:id="rId19"/>
    <p:sldId id="265" r:id="rId20"/>
    <p:sldId id="268" r:id="rId21"/>
    <p:sldId id="297" r:id="rId22"/>
    <p:sldId id="299" r:id="rId23"/>
    <p:sldId id="300" r:id="rId24"/>
    <p:sldId id="301" r:id="rId25"/>
    <p:sldId id="302" r:id="rId26"/>
    <p:sldId id="308" r:id="rId27"/>
    <p:sldId id="309" r:id="rId28"/>
    <p:sldId id="310" r:id="rId29"/>
    <p:sldId id="311" r:id="rId30"/>
    <p:sldId id="315" r:id="rId31"/>
    <p:sldId id="316" r:id="rId32"/>
    <p:sldId id="317" r:id="rId33"/>
    <p:sldId id="318" r:id="rId34"/>
    <p:sldId id="319" r:id="rId35"/>
    <p:sldId id="321" r:id="rId3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D2B54-E9BE-4EA1-9841-5AEE31E9053B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D8FFD-F817-4DEB-8C6E-4A4DA6DA0B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67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0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40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86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0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7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05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60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5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9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5EFD-9E5A-41E6-9ABE-3539CCEAE693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8736-E650-4C1A-9958-82327955C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vp2.pdf" TargetMode="External"/><Relationship Id="rId2" Type="http://schemas.openxmlformats.org/officeDocument/2006/relationships/hyperlink" Target="svp1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svp5.doc" TargetMode="External"/><Relationship Id="rId5" Type="http://schemas.openxmlformats.org/officeDocument/2006/relationships/hyperlink" Target="svp4.pdf" TargetMode="External"/><Relationship Id="rId4" Type="http://schemas.openxmlformats.org/officeDocument/2006/relationships/hyperlink" Target="svp3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tematicky_plan_ch_b_4_roky.do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idaktikaorganickechemie.natur.cuni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Seznam_platnych_predpisu_1006.do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yprolidi.cz/cs/2011-350" TargetMode="External"/><Relationship Id="rId2" Type="http://schemas.openxmlformats.org/officeDocument/2006/relationships/hyperlink" Target="http://www.mpo.cz/dokument6279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ds-europe.com/id-469-h_p_vety.html" TargetMode="External"/><Relationship Id="rId4" Type="http://schemas.openxmlformats.org/officeDocument/2006/relationships/hyperlink" Target="http://www.mpo.cz/dokument27543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ppropo.php?ID=v288_20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imoradne_situace/mimoradne%20situace.pp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natur.cuni.cz/cho/index.php/letoni-ronik-mainmenu-3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igifolio.rvp.cz/view/view.php?id=1645" TargetMode="External"/><Relationship Id="rId3" Type="http://schemas.openxmlformats.org/officeDocument/2006/relationships/hyperlink" Target="http://clanky.rvp.cz/clanek/o/g/10131/VIRTUALNI-HOSPITACE---FYZIKA-SETRVACNOST.html/#video_hospitace" TargetMode="External"/><Relationship Id="rId7" Type="http://schemas.openxmlformats.org/officeDocument/2006/relationships/hyperlink" Target="http://clanky.rvp.cz/clanek/o/g/12507/VIRTUALNI-HOSPITACE---CHEMIE-VLASTNOSTI-VODIKU-A-KYSLIKU-V-POKUSECH.html/#video_hospitace" TargetMode="External"/><Relationship Id="rId2" Type="http://schemas.openxmlformats.org/officeDocument/2006/relationships/hyperlink" Target="http://clanky.rvp.cz/clanek/o/g/8179/VIRTUALNI-HOSPITACE---GEOGRAFIE-HYDROGEOGRAFIE.html/#video_hospit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folio.rvp.cz/view/view.php?id=4467" TargetMode="External"/><Relationship Id="rId5" Type="http://schemas.openxmlformats.org/officeDocument/2006/relationships/hyperlink" Target="http://clanky.rvp.cz/clanek/o/g/11063/VIRTUALNI-HOSPITACE---FYZIKA-MAGNETICKE-POLE-VODICE-S-PROUDEM.html/#video_hospitace" TargetMode="External"/><Relationship Id="rId4" Type="http://schemas.openxmlformats.org/officeDocument/2006/relationships/hyperlink" Target="http://clanky.rvp.cz/clanek/o/g/7337/VIRTUALNI-HOSPITACE-%E2%80%93-BIOLOGIE-MEKKYSI.html/#video_hospitac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000" b="1" dirty="0" smtClean="0"/>
              <a:t>Předmět </a:t>
            </a:r>
            <a:br>
              <a:rPr lang="cs-CZ" sz="8000" b="1" dirty="0" smtClean="0"/>
            </a:br>
            <a:r>
              <a:rPr lang="cs-CZ" sz="8000" b="1" dirty="0"/>
              <a:t>D</a:t>
            </a:r>
            <a:r>
              <a:rPr lang="cs-CZ" sz="8000" b="1" dirty="0" smtClean="0"/>
              <a:t>idaktika organické chemie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399" y="3999346"/>
            <a:ext cx="10437092" cy="2789381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Vyučující: </a:t>
            </a:r>
          </a:p>
          <a:p>
            <a:r>
              <a:rPr lang="cs-CZ" sz="3600" dirty="0" smtClean="0"/>
              <a:t>RNDr</a:t>
            </a:r>
            <a:r>
              <a:rPr lang="cs-CZ" sz="3600" dirty="0" smtClean="0"/>
              <a:t>. Milada Teplá, Ph.D</a:t>
            </a:r>
            <a:r>
              <a:rPr lang="cs-CZ" sz="3600" dirty="0" smtClean="0"/>
              <a:t>.</a:t>
            </a:r>
          </a:p>
          <a:p>
            <a:r>
              <a:rPr lang="cs-CZ" sz="3600" dirty="0" smtClean="0"/>
              <a:t>(rostejnskamilada@seznam.cz)</a:t>
            </a:r>
            <a:endParaRPr lang="cs-CZ" sz="3600" dirty="0" smtClean="0"/>
          </a:p>
          <a:p>
            <a:r>
              <a:rPr lang="cs-CZ" sz="3600" dirty="0" smtClean="0"/>
              <a:t>Mgr. David </a:t>
            </a:r>
            <a:r>
              <a:rPr lang="cs-CZ" sz="3600" dirty="0" err="1" smtClean="0"/>
              <a:t>Šarboch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217754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09" y="0"/>
            <a:ext cx="580072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089020" y="232440"/>
            <a:ext cx="23904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600" b="1" dirty="0"/>
              <a:t>Příklad</a:t>
            </a:r>
          </a:p>
          <a:p>
            <a:pPr eaLnBrk="1" hangingPunct="1"/>
            <a:r>
              <a:rPr lang="cs-CZ" altLang="cs-CZ" sz="3600" b="1" dirty="0"/>
              <a:t>učebního</a:t>
            </a:r>
          </a:p>
          <a:p>
            <a:pPr eaLnBrk="1" hangingPunct="1"/>
            <a:r>
              <a:rPr lang="cs-CZ" altLang="cs-CZ" sz="3600" b="1" dirty="0" smtClean="0"/>
              <a:t>Plánu z ŠVP</a:t>
            </a:r>
            <a:endParaRPr lang="cs-CZ" altLang="cs-CZ" sz="3600" b="1" dirty="0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479483" y="3137219"/>
            <a:ext cx="5616575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5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04814"/>
            <a:ext cx="691515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943476" y="3716339"/>
            <a:ext cx="5256213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9257" y="260150"/>
            <a:ext cx="23904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600" b="1" dirty="0"/>
              <a:t>Příklad</a:t>
            </a:r>
          </a:p>
          <a:p>
            <a:pPr eaLnBrk="1" hangingPunct="1"/>
            <a:r>
              <a:rPr lang="cs-CZ" altLang="cs-CZ" sz="3600" b="1" dirty="0"/>
              <a:t>učebního</a:t>
            </a:r>
          </a:p>
          <a:p>
            <a:pPr eaLnBrk="1" hangingPunct="1"/>
            <a:r>
              <a:rPr lang="cs-CZ" altLang="cs-CZ" sz="3600" b="1" dirty="0" smtClean="0"/>
              <a:t>Plánu z ŠVP</a:t>
            </a:r>
            <a:endParaRPr lang="cs-CZ" alt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347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79650" y="26035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>
                <a:solidFill>
                  <a:schemeClr val="tx1"/>
                </a:solidFill>
                <a:effectLst/>
              </a:rPr>
              <a:t>Příklady ŠVP</a:t>
            </a:r>
          </a:p>
        </p:txBody>
      </p:sp>
      <p:sp>
        <p:nvSpPr>
          <p:cNvPr id="75779" name="Text Box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042920" y="2079626"/>
            <a:ext cx="2445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u="sng"/>
              <a:t>Příklad ŠVP 1 </a:t>
            </a:r>
          </a:p>
        </p:txBody>
      </p:sp>
      <p:sp>
        <p:nvSpPr>
          <p:cNvPr id="75780" name="Text 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3042920" y="2728914"/>
            <a:ext cx="2445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u="sng"/>
              <a:t>Příklad ŠVP 2 </a:t>
            </a:r>
          </a:p>
        </p:txBody>
      </p:sp>
      <p:sp>
        <p:nvSpPr>
          <p:cNvPr id="75781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042920" y="3349626"/>
            <a:ext cx="2445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u="sng"/>
              <a:t>Příklad ŠVP 3 </a:t>
            </a:r>
          </a:p>
        </p:txBody>
      </p:sp>
      <p:sp>
        <p:nvSpPr>
          <p:cNvPr id="75782" name="Text Box 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3042920" y="3998914"/>
            <a:ext cx="2445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u="sng"/>
              <a:t>Příklad ŠVP 4 </a:t>
            </a:r>
          </a:p>
        </p:txBody>
      </p:sp>
      <p:sp>
        <p:nvSpPr>
          <p:cNvPr id="75783" name="Text Box 7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042920" y="4575176"/>
            <a:ext cx="2445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 u="sng"/>
              <a:t>Příklad ŠVP 5 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5830570" y="2100263"/>
            <a:ext cx="3421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/>
              <a:t>Ch – 3 roky, str. 156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5851208" y="2728913"/>
            <a:ext cx="3421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/>
              <a:t>Ch – 3 roky, str. 260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851208" y="3376613"/>
            <a:ext cx="3421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/>
              <a:t>Ch – 3 roky, str. 324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851208" y="4024313"/>
            <a:ext cx="3421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/>
              <a:t>Ch – 3 roky, str. 196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5851208" y="4600575"/>
            <a:ext cx="3421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200"/>
              <a:t>Ch – 4 roky, str. 227</a:t>
            </a:r>
          </a:p>
        </p:txBody>
      </p:sp>
    </p:spTree>
    <p:extLst>
      <p:ext uri="{BB962C8B-B14F-4D97-AF65-F5344CB8AC3E}">
        <p14:creationId xmlns:p14="http://schemas.microsoft.com/office/powerpoint/2010/main" val="3412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297774" y="965654"/>
            <a:ext cx="853186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dirty="0" err="1" smtClean="0">
                <a:solidFill>
                  <a:srgbClr val="FF0000"/>
                </a:solidFill>
                <a:effectLst/>
              </a:rPr>
              <a:t>Tématický</a:t>
            </a:r>
            <a:r>
              <a:rPr lang="cs-CZ" altLang="cs-CZ" sz="4000" dirty="0" smtClean="0">
                <a:solidFill>
                  <a:srgbClr val="FF0000"/>
                </a:solidFill>
                <a:effectLst/>
              </a:rPr>
              <a:t> plán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10160" y="1664031"/>
            <a:ext cx="1002287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cs-CZ" altLang="cs-CZ" sz="3600" dirty="0"/>
          </a:p>
          <a:p>
            <a:r>
              <a:rPr lang="cs-CZ" altLang="cs-CZ" sz="3600" dirty="0"/>
              <a:t>počet VH určených na </a:t>
            </a:r>
            <a:r>
              <a:rPr lang="cs-CZ" altLang="cs-CZ" sz="3600" dirty="0" smtClean="0"/>
              <a:t>výuku: celkem 180 VH (3 roky)</a:t>
            </a:r>
          </a:p>
          <a:p>
            <a:endParaRPr lang="cs-CZ" altLang="cs-CZ" sz="3600" dirty="0" smtClean="0"/>
          </a:p>
          <a:p>
            <a:r>
              <a:rPr lang="cs-CZ" altLang="cs-CZ" sz="3600" dirty="0" smtClean="0"/>
              <a:t>Obecné chemie: ¾ roku… (45 VH)</a:t>
            </a:r>
          </a:p>
          <a:p>
            <a:r>
              <a:rPr lang="cs-CZ" altLang="cs-CZ" sz="3600" dirty="0"/>
              <a:t>A</a:t>
            </a:r>
            <a:r>
              <a:rPr lang="cs-CZ" altLang="cs-CZ" sz="3600" dirty="0" smtClean="0"/>
              <a:t>norganické </a:t>
            </a:r>
            <a:r>
              <a:rPr lang="cs-CZ" altLang="cs-CZ" sz="3600" dirty="0"/>
              <a:t>chemie</a:t>
            </a:r>
            <a:r>
              <a:rPr lang="cs-CZ" altLang="cs-CZ" sz="3600" dirty="0" smtClean="0"/>
              <a:t>: 1 rok (60 VH)</a:t>
            </a:r>
            <a:endParaRPr lang="cs-CZ" altLang="cs-CZ" sz="3600" dirty="0"/>
          </a:p>
          <a:p>
            <a:r>
              <a:rPr lang="cs-CZ" altLang="cs-CZ" sz="3600" dirty="0" smtClean="0"/>
              <a:t>Organické chemie: ¾ roku (45 VH)</a:t>
            </a:r>
          </a:p>
          <a:p>
            <a:r>
              <a:rPr lang="cs-CZ" altLang="cs-CZ" sz="3600" dirty="0" smtClean="0"/>
              <a:t>Biochemie: ½ roku (30 VH)</a:t>
            </a:r>
            <a:endParaRPr lang="cs-CZ" altLang="cs-CZ" sz="3600" dirty="0"/>
          </a:p>
        </p:txBody>
      </p:sp>
      <p:sp>
        <p:nvSpPr>
          <p:cNvPr id="47111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735397" y="5859897"/>
            <a:ext cx="85851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3600" u="sng" dirty="0"/>
              <a:t>Příklad </a:t>
            </a:r>
            <a:r>
              <a:rPr lang="cs-CZ" altLang="cs-CZ" sz="3600" u="sng" dirty="0" err="1"/>
              <a:t>tématického</a:t>
            </a:r>
            <a:r>
              <a:rPr lang="cs-CZ" altLang="cs-CZ" sz="3600" u="sng" dirty="0"/>
              <a:t> plánu – zde k nahlédnutí</a:t>
            </a:r>
          </a:p>
        </p:txBody>
      </p:sp>
    </p:spTree>
    <p:extLst>
      <p:ext uri="{BB962C8B-B14F-4D97-AF65-F5344CB8AC3E}">
        <p14:creationId xmlns:p14="http://schemas.microsoft.com/office/powerpoint/2010/main" val="41340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95250"/>
            <a:ext cx="75628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4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2570" y="265113"/>
            <a:ext cx="9144000" cy="1460817"/>
          </a:xfrm>
        </p:spPr>
        <p:txBody>
          <a:bodyPr>
            <a:normAutofit/>
          </a:bodyPr>
          <a:lstStyle/>
          <a:p>
            <a:r>
              <a:rPr lang="cs-CZ" b="1" dirty="0" smtClean="0"/>
              <a:t>ŠVP</a:t>
            </a:r>
            <a:r>
              <a:rPr lang="cs-CZ" b="1" dirty="0" smtClean="0"/>
              <a:t>, </a:t>
            </a:r>
            <a:r>
              <a:rPr lang="cs-CZ" b="1" dirty="0" smtClean="0"/>
              <a:t>TP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570" y="2516188"/>
            <a:ext cx="9144000" cy="1655762"/>
          </a:xfrm>
        </p:spPr>
        <p:txBody>
          <a:bodyPr>
            <a:no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Která </a:t>
            </a:r>
            <a:r>
              <a:rPr lang="cs-CZ" sz="3600" dirty="0" smtClean="0"/>
              <a:t>témata zařadit do výuky organické chemie?</a:t>
            </a:r>
          </a:p>
          <a:p>
            <a:r>
              <a:rPr lang="cs-CZ" sz="3600" dirty="0"/>
              <a:t>K</a:t>
            </a:r>
            <a:r>
              <a:rPr lang="cs-CZ" sz="3600" dirty="0" smtClean="0"/>
              <a:t>olik času jim věnovat?</a:t>
            </a:r>
          </a:p>
          <a:p>
            <a:r>
              <a:rPr lang="cs-CZ" sz="3600" dirty="0"/>
              <a:t>J</a:t>
            </a:r>
            <a:r>
              <a:rPr lang="cs-CZ" sz="3600" dirty="0" smtClean="0"/>
              <a:t>aké metody, formy použít?</a:t>
            </a:r>
          </a:p>
          <a:p>
            <a:r>
              <a:rPr lang="cs-CZ" sz="3600" dirty="0" smtClean="0"/>
              <a:t>Proč? (Co je cílem?)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22806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Učebnice pro SŠ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cs-CZ" altLang="cs-CZ" sz="3600" dirty="0" smtClean="0"/>
              <a:t>Výběr učebnice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cs-CZ" altLang="cs-CZ" sz="3600" dirty="0" smtClean="0"/>
              <a:t>dle zvyku školy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cs-CZ" altLang="cs-CZ" sz="3600" dirty="0" smtClean="0"/>
              <a:t>dle vašeho výběru</a:t>
            </a:r>
          </a:p>
          <a:p>
            <a:pPr>
              <a:buClr>
                <a:schemeClr val="tx1"/>
              </a:buClr>
            </a:pPr>
            <a:r>
              <a:rPr lang="cs-CZ" altLang="cs-CZ" sz="3600" dirty="0" smtClean="0"/>
              <a:t>Učebnice bude vaším průvodcem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cs-CZ" altLang="cs-CZ" sz="3600" dirty="0" smtClean="0"/>
              <a:t>nepodceňovat výběr</a:t>
            </a:r>
          </a:p>
          <a:p>
            <a:pPr>
              <a:buClr>
                <a:schemeClr val="tx1"/>
              </a:buClr>
            </a:pPr>
            <a:r>
              <a:rPr lang="cs-CZ" altLang="cs-CZ" sz="3600" dirty="0" smtClean="0"/>
              <a:t>Zařazovat práci s učebnicí do vyučování?</a:t>
            </a:r>
          </a:p>
        </p:txBody>
      </p:sp>
    </p:spTree>
    <p:extLst>
      <p:ext uri="{BB962C8B-B14F-4D97-AF65-F5344CB8AC3E}">
        <p14:creationId xmlns:p14="http://schemas.microsoft.com/office/powerpoint/2010/main" val="368280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25781" y="855574"/>
            <a:ext cx="754983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cs-CZ" altLang="cs-CZ" sz="2800" b="1" dirty="0"/>
              <a:t>Chemie pro čtyřletá gymnázia 3 </a:t>
            </a:r>
          </a:p>
          <a:p>
            <a:pPr eaLnBrk="1" hangingPunct="1"/>
            <a:r>
              <a:rPr lang="cs-CZ" altLang="cs-CZ" sz="2800" dirty="0"/>
              <a:t>(Autor: Mareček Aleš, Honza Jaroslav, Nakladatelství: Olomouc, Rok vydání: 2000) 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b="1" dirty="0"/>
              <a:t>Přehled středoškolské chemie </a:t>
            </a:r>
          </a:p>
          <a:p>
            <a:pPr eaLnBrk="1" hangingPunct="1"/>
            <a:r>
              <a:rPr lang="cs-CZ" altLang="cs-CZ" sz="2800" dirty="0"/>
              <a:t>(Autor:</a:t>
            </a:r>
            <a:r>
              <a:rPr lang="cs-CZ" altLang="cs-CZ" sz="2800" b="1" dirty="0"/>
              <a:t> </a:t>
            </a:r>
            <a:r>
              <a:rPr lang="cs-CZ" altLang="cs-CZ" sz="2800" dirty="0"/>
              <a:t>Vacík Jiří, </a:t>
            </a:r>
            <a:r>
              <a:rPr lang="cs-CZ" altLang="cs-CZ" sz="2800" dirty="0" err="1"/>
              <a:t>Barthová</a:t>
            </a:r>
            <a:r>
              <a:rPr lang="cs-CZ" altLang="cs-CZ" sz="2800" dirty="0"/>
              <a:t> Jana, Pacák Josef</a:t>
            </a:r>
            <a:r>
              <a:rPr lang="cs-CZ" altLang="cs-CZ" sz="2800" b="1" dirty="0"/>
              <a:t>, </a:t>
            </a:r>
          </a:p>
          <a:p>
            <a:pPr eaLnBrk="1" hangingPunct="1"/>
            <a:r>
              <a:rPr lang="cs-CZ" altLang="cs-CZ" sz="2800" dirty="0"/>
              <a:t>Nakladatelství: SPN, Rok vydání: 1999)</a:t>
            </a:r>
          </a:p>
          <a:p>
            <a:pPr eaLnBrk="1" hangingPunct="1"/>
            <a:endParaRPr lang="cs-CZ" altLang="cs-CZ" sz="2800" b="1" dirty="0"/>
          </a:p>
          <a:p>
            <a:pPr eaLnBrk="1" hangingPunct="1"/>
            <a:endParaRPr lang="cs-CZ" altLang="cs-CZ" sz="2800" b="1" dirty="0"/>
          </a:p>
          <a:p>
            <a:pPr eaLnBrk="1" hangingPunct="1"/>
            <a:r>
              <a:rPr lang="cs-CZ" altLang="cs-CZ" sz="2800" b="1" dirty="0"/>
              <a:t>Chemie 2 (organická a biochemie) pro gymnázia </a:t>
            </a:r>
          </a:p>
          <a:p>
            <a:pPr eaLnBrk="1" hangingPunct="1"/>
            <a:r>
              <a:rPr lang="cs-CZ" altLang="cs-CZ" sz="2800" dirty="0"/>
              <a:t>(Autor:</a:t>
            </a:r>
            <a:r>
              <a:rPr lang="cs-CZ" altLang="cs-CZ" sz="2800" b="1" dirty="0"/>
              <a:t> </a:t>
            </a:r>
            <a:r>
              <a:rPr lang="cs-CZ" altLang="cs-CZ" sz="2800" dirty="0"/>
              <a:t>Kolář Karel, </a:t>
            </a:r>
            <a:r>
              <a:rPr lang="cs-CZ" altLang="cs-CZ" sz="2800" dirty="0" err="1"/>
              <a:t>Kodíček</a:t>
            </a:r>
            <a:r>
              <a:rPr lang="cs-CZ" altLang="cs-CZ" sz="2800" dirty="0"/>
              <a:t> Milan, Pospíšil Jiří, </a:t>
            </a:r>
          </a:p>
          <a:p>
            <a:pPr eaLnBrk="1" hangingPunct="1"/>
            <a:r>
              <a:rPr lang="cs-CZ" altLang="cs-CZ" sz="2800" dirty="0"/>
              <a:t>Nakladatelství: SPN, Rok vydání: 2000)</a:t>
            </a:r>
          </a:p>
          <a:p>
            <a:pPr eaLnBrk="1" hangingPunct="1"/>
            <a:endParaRPr lang="cs-CZ" altLang="cs-CZ" sz="2800" dirty="0"/>
          </a:p>
        </p:txBody>
      </p:sp>
      <p:pic>
        <p:nvPicPr>
          <p:cNvPr id="59396" name="Picture 4" descr="50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5" y="4135755"/>
            <a:ext cx="1770000" cy="252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80-7182-05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615" y="289129"/>
            <a:ext cx="1737395" cy="252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50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1269" y="2308903"/>
            <a:ext cx="1720000" cy="2520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03934" y="223074"/>
            <a:ext cx="10231756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b="1" dirty="0"/>
              <a:t>Chemie v kostce 2 pro střední školy </a:t>
            </a:r>
          </a:p>
          <a:p>
            <a:pPr eaLnBrk="1" hangingPunct="1"/>
            <a:r>
              <a:rPr lang="cs-CZ" altLang="cs-CZ" sz="2800" dirty="0"/>
              <a:t>(Autor:</a:t>
            </a:r>
            <a:r>
              <a:rPr lang="cs-CZ" altLang="cs-CZ" sz="2800" b="1" dirty="0"/>
              <a:t> </a:t>
            </a:r>
            <a:r>
              <a:rPr lang="cs-CZ" altLang="cs-CZ" sz="2800" dirty="0"/>
              <a:t>Kotlík Bohumír, Růžičková Květoslava,</a:t>
            </a:r>
            <a:r>
              <a:rPr lang="cs-CZ" altLang="cs-CZ" sz="2800" b="1" dirty="0"/>
              <a:t> </a:t>
            </a:r>
            <a:endParaRPr lang="cs-CZ" altLang="cs-CZ" sz="2800" b="1" dirty="0" smtClean="0"/>
          </a:p>
          <a:p>
            <a:pPr eaLnBrk="1" hangingPunct="1"/>
            <a:r>
              <a:rPr lang="cs-CZ" altLang="cs-CZ" sz="2800" dirty="0" smtClean="0"/>
              <a:t>Nakladatelství</a:t>
            </a:r>
            <a:r>
              <a:rPr lang="cs-CZ" altLang="cs-CZ" sz="2800" dirty="0"/>
              <a:t>: Fragment, </a:t>
            </a:r>
            <a:r>
              <a:rPr lang="cs-CZ" altLang="cs-CZ" sz="2800" dirty="0" smtClean="0"/>
              <a:t>2006</a:t>
            </a:r>
            <a:r>
              <a:rPr lang="cs-CZ" altLang="cs-CZ" sz="2800" dirty="0"/>
              <a:t>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b="1" dirty="0"/>
              <a:t>Chemie pro střední školy </a:t>
            </a:r>
          </a:p>
          <a:p>
            <a:pPr eaLnBrk="1" hangingPunct="1"/>
            <a:r>
              <a:rPr lang="cs-CZ" altLang="cs-CZ" sz="2800" dirty="0"/>
              <a:t>(Autor:</a:t>
            </a:r>
            <a:r>
              <a:rPr lang="cs-CZ" altLang="cs-CZ" sz="2800" b="1" dirty="0"/>
              <a:t> </a:t>
            </a:r>
            <a:r>
              <a:rPr lang="cs-CZ" altLang="cs-CZ" sz="2800" dirty="0" err="1"/>
              <a:t>Banýr</a:t>
            </a:r>
            <a:r>
              <a:rPr lang="cs-CZ" altLang="cs-CZ" sz="2800" dirty="0"/>
              <a:t> Jiří, Beneš Pavel, </a:t>
            </a:r>
            <a:r>
              <a:rPr lang="cs-CZ" altLang="cs-CZ" sz="2800" dirty="0" err="1"/>
              <a:t>Hally</a:t>
            </a:r>
            <a:r>
              <a:rPr lang="cs-CZ" altLang="cs-CZ" sz="2800" dirty="0"/>
              <a:t> Jan, Halada Karel, 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Novotný Petr</a:t>
            </a:r>
            <a:r>
              <a:rPr lang="cs-CZ" altLang="cs-CZ" sz="2800" dirty="0"/>
              <a:t>, Pospíšil </a:t>
            </a:r>
            <a:r>
              <a:rPr lang="cs-CZ" altLang="cs-CZ" sz="2800" dirty="0" smtClean="0"/>
              <a:t>Jiří, </a:t>
            </a:r>
            <a:r>
              <a:rPr lang="cs-CZ" altLang="cs-CZ" sz="2800" dirty="0"/>
              <a:t>Nakladatelství: SPN, </a:t>
            </a:r>
            <a:r>
              <a:rPr lang="cs-CZ" altLang="cs-CZ" sz="2800" dirty="0" smtClean="0"/>
              <a:t>1999</a:t>
            </a:r>
            <a:r>
              <a:rPr lang="cs-CZ" altLang="cs-CZ" sz="2800" dirty="0"/>
              <a:t>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b="1" dirty="0"/>
              <a:t>Odmaturuj z chemie </a:t>
            </a:r>
          </a:p>
          <a:p>
            <a:pPr eaLnBrk="1" hangingPunct="1"/>
            <a:r>
              <a:rPr lang="cs-CZ" altLang="cs-CZ" sz="2800" dirty="0"/>
              <a:t>(Autor:</a:t>
            </a:r>
            <a:r>
              <a:rPr lang="cs-CZ" altLang="cs-CZ" sz="2800" b="1" dirty="0"/>
              <a:t> </a:t>
            </a:r>
            <a:r>
              <a:rPr lang="cs-CZ" altLang="cs-CZ" sz="2800" dirty="0"/>
              <a:t>Benešová Marika, Satrapová Hana, 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Nakladatelství</a:t>
            </a:r>
            <a:r>
              <a:rPr lang="cs-CZ" altLang="cs-CZ" sz="2800" dirty="0"/>
              <a:t>: </a:t>
            </a:r>
            <a:r>
              <a:rPr lang="cs-CZ" altLang="cs-CZ" sz="2800" dirty="0" err="1" smtClean="0"/>
              <a:t>Didaktis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2002</a:t>
            </a:r>
            <a:r>
              <a:rPr lang="cs-CZ" altLang="cs-CZ" sz="2800" dirty="0"/>
              <a:t>)</a:t>
            </a:r>
          </a:p>
          <a:p>
            <a:pPr eaLnBrk="1" hangingPunct="1"/>
            <a:endParaRPr lang="cs-CZ" altLang="cs-CZ" sz="2800" b="1" dirty="0"/>
          </a:p>
          <a:p>
            <a:pPr eaLnBrk="1" hangingPunct="1"/>
            <a:r>
              <a:rPr lang="cs-CZ" altLang="cs-CZ" sz="2800" b="1" dirty="0"/>
              <a:t>Biochemie pro studenty středních škol a všechny, které láká tajemství živé přírody </a:t>
            </a:r>
          </a:p>
          <a:p>
            <a:pPr eaLnBrk="1" hangingPunct="1"/>
            <a:r>
              <a:rPr lang="cs-CZ" altLang="cs-CZ" sz="2800" dirty="0"/>
              <a:t>(Autor: Vodrážka Zdeněk, Nakladatelství: </a:t>
            </a:r>
            <a:r>
              <a:rPr lang="cs-CZ" altLang="cs-CZ" sz="2800" dirty="0" err="1"/>
              <a:t>Scientia</a:t>
            </a:r>
            <a:r>
              <a:rPr lang="cs-CZ" altLang="cs-CZ" sz="2800" dirty="0"/>
              <a:t>, </a:t>
            </a:r>
            <a:r>
              <a:rPr lang="cs-CZ" altLang="cs-CZ" sz="2800" dirty="0" smtClean="0"/>
              <a:t>1998</a:t>
            </a:r>
            <a:r>
              <a:rPr lang="cs-CZ" altLang="cs-CZ" sz="2800" dirty="0"/>
              <a:t>) </a:t>
            </a:r>
          </a:p>
          <a:p>
            <a:pPr eaLnBrk="1" hangingPunct="1"/>
            <a:endParaRPr lang="cs-CZ" altLang="cs-CZ" sz="2800" dirty="0"/>
          </a:p>
        </p:txBody>
      </p:sp>
      <p:pic>
        <p:nvPicPr>
          <p:cNvPr id="60419" name="first_img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4410" r="26268" b="5669"/>
          <a:stretch>
            <a:fillRect/>
          </a:stretch>
        </p:blipFill>
        <p:spPr bwMode="auto">
          <a:xfrm>
            <a:off x="8715912" y="62945"/>
            <a:ext cx="1488293" cy="2160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50" y="1720850"/>
            <a:ext cx="1544810" cy="2160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80-86285-56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12" y="2997788"/>
            <a:ext cx="1488293" cy="2160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scient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50" y="4563428"/>
            <a:ext cx="1609412" cy="2160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http://didaktikaorganickechemie.natur.cuni.cz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1325563"/>
          </a:xfrm>
        </p:spPr>
        <p:txBody>
          <a:bodyPr/>
          <a:lstStyle/>
          <a:p>
            <a:r>
              <a:rPr lang="cs-CZ" b="1" dirty="0" smtClean="0"/>
              <a:t>Harmonogram </a:t>
            </a:r>
            <a:r>
              <a:rPr lang="cs-CZ" b="1" dirty="0" smtClean="0"/>
              <a:t>předmětu, informace o zkoušce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61" y="2364509"/>
            <a:ext cx="92868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5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88670" y="1201421"/>
            <a:ext cx="99123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/>
            <a:r>
              <a:rPr lang="cs-CZ" altLang="cs-CZ" sz="2800" dirty="0"/>
              <a:t>John </a:t>
            </a:r>
            <a:r>
              <a:rPr lang="cs-CZ" altLang="cs-CZ" sz="2800" dirty="0" err="1"/>
              <a:t>McMurry</a:t>
            </a:r>
            <a:r>
              <a:rPr lang="cs-CZ" altLang="cs-CZ" sz="2800" dirty="0"/>
              <a:t>  </a:t>
            </a:r>
          </a:p>
          <a:p>
            <a:pPr indent="0"/>
            <a:r>
              <a:rPr lang="cs-CZ" altLang="cs-CZ" sz="2800" dirty="0" smtClean="0"/>
              <a:t>Vydavatel:</a:t>
            </a:r>
          </a:p>
          <a:p>
            <a:pPr indent="0"/>
            <a:r>
              <a:rPr lang="cs-CZ" altLang="cs-CZ" sz="2800" dirty="0" smtClean="0"/>
              <a:t>Akademické nakladatelství</a:t>
            </a:r>
          </a:p>
          <a:p>
            <a:pPr indent="0"/>
            <a:r>
              <a:rPr lang="cs-CZ" altLang="cs-CZ" sz="2800" dirty="0" smtClean="0"/>
              <a:t>VUTIUM</a:t>
            </a:r>
          </a:p>
          <a:p>
            <a:pPr indent="0"/>
            <a:r>
              <a:rPr lang="cs-CZ" altLang="cs-CZ" sz="2800" dirty="0" smtClean="0"/>
              <a:t>2007</a:t>
            </a:r>
            <a:endParaRPr lang="cs-CZ" altLang="cs-CZ" sz="2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79975" y="-3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0000"/>
                </a:solidFill>
              </a:rPr>
              <a:t>Odborná literatura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i1.martinus.cz/tovar/_l/43/l43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75" y="1201421"/>
            <a:ext cx="41719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44676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4400" b="1" dirty="0">
                <a:solidFill>
                  <a:srgbClr val="FF0000"/>
                </a:solidFill>
              </a:rPr>
              <a:t>Učitel </a:t>
            </a:r>
            <a:r>
              <a:rPr lang="cs-CZ" altLang="cs-CZ" sz="4400" b="1" dirty="0" smtClean="0">
                <a:solidFill>
                  <a:srgbClr val="FF0000"/>
                </a:solidFill>
              </a:rPr>
              <a:t>chemie – nástup do školní praxe</a:t>
            </a:r>
            <a:endParaRPr lang="cs-CZ" altLang="cs-CZ" sz="4400" b="1" dirty="0">
              <a:solidFill>
                <a:srgbClr val="FF0000"/>
              </a:solidFill>
            </a:endParaRPr>
          </a:p>
        </p:txBody>
      </p:sp>
      <p:sp>
        <p:nvSpPr>
          <p:cNvPr id="2051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Zavádějící učitel a ostatní kolegové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Začínající učitel má svého zavádějícího učitele (1 rok)</a:t>
            </a:r>
          </a:p>
          <a:p>
            <a:pPr eaLnBrk="1" hangingPunct="1"/>
            <a:r>
              <a:rPr lang="cs-CZ" altLang="cs-CZ" dirty="0" smtClean="0"/>
              <a:t>měl by být pomocnou rukou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4100" name="Picture 5" descr="MC90028706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1" y="2856230"/>
            <a:ext cx="26971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56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Pedagogické dokumenty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školní řád – včetně pravidel pro hodnocení</a:t>
            </a:r>
          </a:p>
          <a:p>
            <a:pPr eaLnBrk="1" hangingPunct="1"/>
            <a:r>
              <a:rPr lang="cs-CZ" altLang="cs-CZ" dirty="0" smtClean="0"/>
              <a:t>třídní kniha – klasická (papírová) nebo elektronická </a:t>
            </a:r>
          </a:p>
          <a:p>
            <a:pPr eaLnBrk="1" hangingPunct="1"/>
            <a:r>
              <a:rPr lang="cs-CZ" altLang="cs-CZ" dirty="0" smtClean="0"/>
              <a:t>RVP</a:t>
            </a:r>
          </a:p>
          <a:p>
            <a:pPr eaLnBrk="1" hangingPunct="1"/>
            <a:r>
              <a:rPr lang="cs-CZ" altLang="cs-CZ" dirty="0" smtClean="0"/>
              <a:t>ŠVP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89363"/>
            <a:ext cx="47434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hlinkClick r:id="rId2" action="ppaction://hlinkfile"/>
              </a:rPr>
              <a:t>Platné předpisy MŠMT</a:t>
            </a:r>
            <a:endParaRPr lang="cs-CZ" alt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mtClean="0"/>
              <a:t>Zákony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/>
              <a:t>Školský zákon </a:t>
            </a:r>
            <a:r>
              <a:rPr lang="cs-CZ" altLang="cs-CZ" sz="2000"/>
              <a:t>(zákon č. 179/2006 Sb.; zákon č. 158/2006 Sb.; zákon č. 383/2005 Sb.; zákon č. 561+562+563/2004 Sb. – školský zákon – 88 stran; změna školského zákona – zákon č. 472/2011 Sb.)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Zákon o pedagogických pracovnících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Zákon o ověřování a uznávání výsledků dalšího vzdělávání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Zákon o výkonu ústavní výchovy nebo ochranné výchovy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Zákon o poskytování dotací soukromým školám, předškolním a školským zařízením.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200"/>
          </a:p>
          <a:p>
            <a:pPr eaLnBrk="1" hangingPunct="1">
              <a:lnSpc>
                <a:spcPct val="80000"/>
              </a:lnSpc>
            </a:pPr>
            <a:r>
              <a:rPr lang="cs-CZ" altLang="cs-CZ" smtClean="0"/>
              <a:t>Nařízení vlády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mtClean="0"/>
              <a:t>Vyhlášky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mtClean="0"/>
              <a:t>Vnitroresortní předpisy MŠMT</a:t>
            </a:r>
          </a:p>
        </p:txBody>
      </p:sp>
    </p:spTree>
    <p:extLst>
      <p:ext uri="{BB962C8B-B14F-4D97-AF65-F5344CB8AC3E}">
        <p14:creationId xmlns:p14="http://schemas.microsoft.com/office/powerpoint/2010/main" val="25552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61989"/>
            <a:ext cx="67437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-242888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/>
              <a:t>Školní řád - hodnocení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927350" y="2924175"/>
            <a:ext cx="6408738" cy="10096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39999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37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Chemická laboratoř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785620"/>
            <a:ext cx="8877300" cy="3872230"/>
          </a:xfrm>
        </p:spPr>
        <p:txBody>
          <a:bodyPr>
            <a:normAutofit/>
          </a:bodyPr>
          <a:lstStyle/>
          <a:p>
            <a:pPr lvl="1" eaLnBrk="1" hangingPunct="1"/>
            <a:r>
              <a:rPr lang="cs-CZ" altLang="cs-CZ" sz="2800" dirty="0" smtClean="0"/>
              <a:t>Co je neoznačené – likvidace</a:t>
            </a:r>
          </a:p>
          <a:p>
            <a:pPr lvl="1" eaLnBrk="1" hangingPunct="1"/>
            <a:r>
              <a:rPr lang="cs-CZ" altLang="cs-CZ" sz="2800" dirty="0" smtClean="0"/>
              <a:t>Nebezpečné látky, jedy musí být pod zámkem.</a:t>
            </a:r>
          </a:p>
          <a:p>
            <a:pPr lvl="1" eaLnBrk="1" hangingPunct="1"/>
            <a:r>
              <a:rPr lang="cs-CZ" altLang="cs-CZ" sz="2800" dirty="0" smtClean="0"/>
              <a:t>Zkontrolovat </a:t>
            </a:r>
            <a:r>
              <a:rPr lang="cs-CZ" altLang="cs-CZ" sz="2800" dirty="0" err="1" smtClean="0"/>
              <a:t>sešítky</a:t>
            </a:r>
            <a:r>
              <a:rPr lang="cs-CZ" altLang="cs-CZ" sz="2800" dirty="0" smtClean="0"/>
              <a:t> pro žáky a jejich stoly.</a:t>
            </a:r>
          </a:p>
          <a:p>
            <a:pPr lvl="1" eaLnBrk="1" hangingPunct="1"/>
            <a:r>
              <a:rPr lang="cs-CZ" altLang="cs-CZ" sz="2800" dirty="0" smtClean="0"/>
              <a:t>Digestoř – zkontrolovat funkčnost.</a:t>
            </a:r>
          </a:p>
          <a:p>
            <a:pPr lvl="1" eaLnBrk="1" hangingPunct="1"/>
            <a:r>
              <a:rPr lang="cs-CZ" altLang="cs-CZ" sz="2800" dirty="0" smtClean="0"/>
              <a:t>HUP a HUV – nezbytné!</a:t>
            </a:r>
          </a:p>
          <a:p>
            <a:pPr eaLnBrk="1" hangingPunct="1"/>
            <a:r>
              <a:rPr lang="cs-CZ" altLang="cs-CZ" dirty="0" smtClean="0"/>
              <a:t>Další zařízení: myčka, mikrovlnka</a:t>
            </a:r>
            <a:endParaRPr lang="cs-CZ" altLang="cs-CZ" dirty="0" smtClean="0">
              <a:sym typeface="Wingdings" panose="05000000000000000000" pitchFamily="2" charset="2"/>
            </a:endParaRPr>
          </a:p>
          <a:p>
            <a:pPr eaLnBrk="1" hangingPunct="1"/>
            <a:r>
              <a:rPr lang="cs-CZ" altLang="cs-CZ" dirty="0" smtClean="0"/>
              <a:t>Správce laboratoře.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233738"/>
            <a:ext cx="4327883" cy="32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487" y="115888"/>
            <a:ext cx="9145588" cy="1143000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Chemická legislativa (MZ, MPO)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229226"/>
            <a:ext cx="8229600" cy="8921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altLang="cs-CZ" b="1" dirty="0" smtClean="0"/>
              <a:t>Seznam chemicky nebezpečných látek ke stažení zde:</a:t>
            </a:r>
            <a:endParaRPr lang="cs-CZ" altLang="cs-CZ" b="1" dirty="0" smtClean="0">
              <a:hlinkClick r:id="rId2"/>
            </a:endParaRPr>
          </a:p>
          <a:p>
            <a:pPr>
              <a:buNone/>
            </a:pPr>
            <a:r>
              <a:rPr lang="cs-CZ" altLang="cs-CZ" dirty="0" smtClean="0">
                <a:hlinkClick r:id="rId2"/>
              </a:rPr>
              <a:t>http://www.mpo.cz/dokument62790.html</a:t>
            </a:r>
            <a:r>
              <a:rPr lang="cs-CZ" altLang="cs-CZ" dirty="0" smtClean="0"/>
              <a:t> 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24000" y="1369379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200" b="1" dirty="0" smtClean="0"/>
          </a:p>
          <a:p>
            <a:pPr eaLnBrk="1" hangingPunct="1"/>
            <a:r>
              <a:rPr lang="cs-CZ" altLang="cs-CZ" sz="2200" b="1" dirty="0" smtClean="0"/>
              <a:t>Chemický zákon</a:t>
            </a:r>
          </a:p>
          <a:p>
            <a:r>
              <a:rPr lang="cs-CZ" altLang="cs-CZ" sz="2200" dirty="0" smtClean="0">
                <a:hlinkClick r:id="rId3"/>
              </a:rPr>
              <a:t>http://www.zakonyprolidi.cz/cs/2011-350</a:t>
            </a:r>
            <a:r>
              <a:rPr lang="cs-CZ" altLang="cs-CZ" sz="2200" dirty="0" smtClean="0"/>
              <a:t> </a:t>
            </a:r>
            <a:endParaRPr lang="cs-CZ" altLang="cs-CZ" sz="2200" dirty="0"/>
          </a:p>
          <a:p>
            <a:pPr eaLnBrk="1" hangingPunct="1"/>
            <a:endParaRPr lang="cs-CZ" altLang="cs-CZ" sz="2200" b="1" dirty="0" smtClean="0"/>
          </a:p>
          <a:p>
            <a:pPr eaLnBrk="1" hangingPunct="1"/>
            <a:r>
              <a:rPr lang="cs-CZ" altLang="cs-CZ" sz="2200" b="1" dirty="0" smtClean="0"/>
              <a:t>Platná </a:t>
            </a:r>
            <a:r>
              <a:rPr lang="cs-CZ" altLang="cs-CZ" sz="2200" b="1" dirty="0"/>
              <a:t>chemická legislativa:</a:t>
            </a:r>
          </a:p>
          <a:p>
            <a:r>
              <a:rPr lang="cs-CZ" altLang="cs-CZ" sz="2200" dirty="0" smtClean="0">
                <a:hlinkClick r:id="rId4"/>
              </a:rPr>
              <a:t>http://www.mpo.cz/dokument27543.html</a:t>
            </a:r>
            <a:r>
              <a:rPr lang="cs-CZ" altLang="cs-CZ" sz="2200" dirty="0" smtClean="0"/>
              <a:t> </a:t>
            </a:r>
          </a:p>
          <a:p>
            <a:endParaRPr lang="cs-CZ" altLang="cs-CZ" sz="2200" b="1" dirty="0"/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b="1" dirty="0"/>
              <a:t>Význam výstražných symbolů a jednotlivých </a:t>
            </a:r>
            <a:r>
              <a:rPr lang="cs-CZ" altLang="cs-CZ" sz="2200" b="1" dirty="0" smtClean="0"/>
              <a:t>H </a:t>
            </a:r>
            <a:r>
              <a:rPr lang="cs-CZ" altLang="cs-CZ" sz="2200" b="1" dirty="0"/>
              <a:t>a </a:t>
            </a:r>
            <a:r>
              <a:rPr lang="cs-CZ" altLang="cs-CZ" sz="2200" b="1" dirty="0" smtClean="0"/>
              <a:t>P </a:t>
            </a:r>
            <a:r>
              <a:rPr lang="cs-CZ" altLang="cs-CZ" sz="2200" b="1" dirty="0"/>
              <a:t>vět</a:t>
            </a:r>
            <a:r>
              <a:rPr lang="cs-CZ" altLang="cs-CZ" sz="2200" dirty="0"/>
              <a:t>:</a:t>
            </a:r>
          </a:p>
          <a:p>
            <a:r>
              <a:rPr lang="cs-CZ" altLang="cs-CZ" sz="2200" u="sng" dirty="0" smtClean="0">
                <a:hlinkClick r:id="rId5"/>
              </a:rPr>
              <a:t>http://www.msds-europe.com/id-469-h_p_vety.html</a:t>
            </a:r>
            <a:r>
              <a:rPr lang="cs-CZ" altLang="cs-CZ" sz="2200" u="sng" dirty="0" smtClean="0"/>
              <a:t> </a:t>
            </a:r>
            <a:endParaRPr lang="cs-CZ" altLang="cs-CZ" sz="2200" u="sng" dirty="0"/>
          </a:p>
        </p:txBody>
      </p:sp>
    </p:spTree>
    <p:extLst>
      <p:ext uri="{BB962C8B-B14F-4D97-AF65-F5344CB8AC3E}">
        <p14:creationId xmlns:p14="http://schemas.microsoft.com/office/powerpoint/2010/main" val="27736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/>
              <a:t>Bezpečnost práce v chemické laboratoři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žáci musí být poučeni ihned na prvních LP </a:t>
            </a:r>
          </a:p>
          <a:p>
            <a:pPr eaLnBrk="1" hangingPunct="1">
              <a:defRPr/>
            </a:pPr>
            <a:r>
              <a:rPr lang="cs-CZ" altLang="cs-CZ" dirty="0"/>
              <a:t>žáci musí podepsat, že byli poučeni o bezpečnosti práce v chemické laboratoři!</a:t>
            </a:r>
          </a:p>
          <a:p>
            <a:pPr eaLnBrk="1" hangingPunct="1">
              <a:defRPr/>
            </a:pPr>
            <a:r>
              <a:rPr lang="cs-CZ" altLang="cs-CZ" dirty="0"/>
              <a:t>používat ochranné pomůcky (přezůvky, plášť, brýle)!</a:t>
            </a:r>
          </a:p>
          <a:p>
            <a:pPr eaLnBrk="1" hangingPunct="1">
              <a:defRPr/>
            </a:pPr>
            <a:r>
              <a:rPr lang="cs-CZ" altLang="cs-CZ" dirty="0"/>
              <a:t>přezůvky (pevná obuv) ne papuče!</a:t>
            </a:r>
          </a:p>
          <a:p>
            <a:pPr eaLnBrk="1" hangingPunct="1">
              <a:defRPr/>
            </a:pPr>
            <a:r>
              <a:rPr lang="cs-CZ" altLang="cs-CZ" dirty="0"/>
              <a:t>těhotenství (MPSV - vyhláška: </a:t>
            </a:r>
            <a:r>
              <a:rPr lang="cs-CZ" altLang="cs-CZ" dirty="0">
                <a:hlinkClick r:id="rId2"/>
              </a:rPr>
              <a:t>http://www.mpsv.cz/</a:t>
            </a:r>
            <a:r>
              <a:rPr lang="cs-CZ" altLang="cs-CZ" dirty="0" err="1">
                <a:hlinkClick r:id="rId2"/>
              </a:rPr>
              <a:t>ppropo.php?ID</a:t>
            </a:r>
            <a:r>
              <a:rPr lang="cs-CZ" altLang="cs-CZ" dirty="0">
                <a:hlinkClick r:id="rId2"/>
              </a:rPr>
              <a:t>=v288_2003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901382" y="5931167"/>
            <a:ext cx="211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Didaktická hra!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7497"/>
          <a:stretch>
            <a:fillRect/>
          </a:stretch>
        </p:blipFill>
        <p:spPr bwMode="auto">
          <a:xfrm>
            <a:off x="1631951" y="80964"/>
            <a:ext cx="896461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932488" y="229711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podpis</a:t>
            </a:r>
          </a:p>
        </p:txBody>
      </p:sp>
    </p:spTree>
    <p:extLst>
      <p:ext uri="{BB962C8B-B14F-4D97-AF65-F5344CB8AC3E}">
        <p14:creationId xmlns:p14="http://schemas.microsoft.com/office/powerpoint/2010/main" val="10516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067" y="1550265"/>
            <a:ext cx="4334049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RVP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a výuka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organické chemie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a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biochemie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endParaRPr lang="cs-CZ" altLang="cs-CZ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16" y="289302"/>
            <a:ext cx="4623752" cy="656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992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Další školní aktivity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chemická olympiáda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ročníkové práce (dvouletá – lze jako jeden z předmětů k maturitě)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středoškolská odborná činnost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přírodovědné semináře (volitelné předměty související s chemií)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přírodovědné projekty („projektové dny“)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přírodovědné kurzy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/>
              <a:t>den otevřených dveří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dirty="0">
                <a:hlinkClick r:id="rId2" action="ppaction://hlinkpres?slideindex=1&amp;slidetitle="/>
              </a:rPr>
              <a:t>mimořádné situace </a:t>
            </a:r>
            <a:r>
              <a:rPr lang="cs-CZ" altLang="cs-CZ" dirty="0"/>
              <a:t>(havárie s unikem nebezpečných látek)…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18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19405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Chemická olympiáda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5229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 smtClean="0">
                <a:solidFill>
                  <a:srgbClr val="00CCFF"/>
                </a:solidFill>
                <a:hlinkClick r:id="rId2"/>
              </a:rPr>
              <a:t>https://web.natur.cuni.cz/cho/index.php/letoni-ronik-mainmenu-31</a:t>
            </a:r>
            <a:r>
              <a:rPr lang="cs-CZ" altLang="cs-CZ" sz="2000" dirty="0" smtClean="0">
                <a:solidFill>
                  <a:srgbClr val="00CCFF"/>
                </a:solidFill>
              </a:rPr>
              <a:t> </a:t>
            </a:r>
            <a:r>
              <a:rPr lang="cs-CZ" altLang="cs-CZ" sz="2000" dirty="0" smtClean="0"/>
              <a:t>Kategorie</a:t>
            </a:r>
            <a:r>
              <a:rPr lang="cs-CZ" altLang="cs-CZ" sz="20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A: 3. a 4. ročníky 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B: 2. a 3. ročníky 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C: 1. a 2. ročníky G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D: pro žáky 8. a 9. ročníků ZŠ,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E: 3 a 4. roč. SOČ  s </a:t>
            </a:r>
            <a:r>
              <a:rPr lang="cs-CZ" altLang="cs-CZ" sz="1800" dirty="0" err="1"/>
              <a:t>chem</a:t>
            </a:r>
            <a:r>
              <a:rPr lang="cs-CZ" altLang="cs-CZ" sz="1800" dirty="0"/>
              <a:t>. zaměřením (teoretická část většinou shodná s 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Termíny (pro každou kategorii jinak, v průběhu celého školního roku)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Školní kolo: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studijní část;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praktická laboratorní část;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kontrolní test školního kola.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050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5250"/>
            <a:ext cx="1162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5340" y="102235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Talentovaní žáci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268413"/>
            <a:ext cx="8229600" cy="25209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Talnet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ksicht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chemická olympiáda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chemické tábory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www.prirodovedci.cz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…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3644900"/>
            <a:ext cx="644842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Proč se to máme učit???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Všeobecný přehled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„být v obraze“ – každodenní život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Methanol x ethanol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Nanočástice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Lékařské pokroky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Chemie v reklamách (omega-3 MK, kyselina hyaluronová, „zlý cholesterol“…)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Naši žáci mohou být budoucími vědci (příprava na vysokou školu, přijímací zkoušky)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další…</a:t>
            </a:r>
          </a:p>
        </p:txBody>
      </p:sp>
    </p:spTree>
    <p:extLst>
      <p:ext uri="{BB962C8B-B14F-4D97-AF65-F5344CB8AC3E}">
        <p14:creationId xmlns:p14="http://schemas.microsoft.com/office/powerpoint/2010/main" val="31463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14935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Virtuální hospitace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703388" y="3471863"/>
            <a:ext cx="8856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2"/>
              </a:rPr>
              <a:t>http://clanky.rvp.cz/clanek/o/g/8179/VIRTUALNI-HOSPITACE---GEOGRAFIE-HYDROGEOGRAFIE.html/#video_hospitace</a:t>
            </a:r>
            <a:r>
              <a:rPr lang="cs-CZ" altLang="cs-CZ"/>
              <a:t>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703389" y="4298950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/>
              </a:rPr>
              <a:t>http://clanky.rvp.cz/clanek/o/g/10131/VIRTUALNI-HOSPITACE---FYZIKA-SETRVACNOST.html/#video_hospitace</a:t>
            </a:r>
            <a:r>
              <a:rPr lang="cs-CZ" altLang="cs-CZ"/>
              <a:t>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03389" y="5956300"/>
            <a:ext cx="849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4"/>
              </a:rPr>
              <a:t>http://clanky.rvp.cz/clanek/o/g/7337/VIRTUALNI-HOSPITACE-%E2%80%93-BIOLOGIE-MEKKYSI.html/#video_hospitace</a:t>
            </a:r>
            <a:r>
              <a:rPr lang="cs-CZ" altLang="cs-CZ"/>
              <a:t> 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703388" y="5127625"/>
            <a:ext cx="8748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5"/>
              </a:rPr>
              <a:t>http://clanky.rvp.cz/clanek/o/g/11063/VIRTUALNI-HOSPITACE---FYZIKA-MAGNETICKE-POLE-VODICE-S-PROUDEM.html/#video_hospitace</a:t>
            </a:r>
            <a:r>
              <a:rPr lang="cs-CZ" altLang="cs-CZ"/>
              <a:t> </a:t>
            </a:r>
          </a:p>
        </p:txBody>
      </p:sp>
      <p:sp>
        <p:nvSpPr>
          <p:cNvPr id="26631" name="Rectangle 8">
            <a:hlinkClick r:id="rId6"/>
          </p:cNvPr>
          <p:cNvSpPr>
            <a:spLocks noChangeArrowheads="1"/>
          </p:cNvSpPr>
          <p:nvPr/>
        </p:nvSpPr>
        <p:spPr bwMode="auto">
          <a:xfrm>
            <a:off x="1703388" y="1814513"/>
            <a:ext cx="640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6"/>
              </a:rPr>
              <a:t>http://digifolio.rvp.cz/view/view.php?id=4467</a:t>
            </a:r>
            <a:r>
              <a:rPr lang="cs-CZ" altLang="cs-CZ"/>
              <a:t> </a:t>
            </a:r>
            <a:r>
              <a:rPr lang="cs-CZ" altLang="cs-CZ">
                <a:solidFill>
                  <a:srgbClr val="FFFFFF"/>
                </a:solidFill>
              </a:rPr>
              <a:t>(chemie - popis)</a:t>
            </a:r>
            <a:r>
              <a:rPr lang="cs-CZ" altLang="cs-CZ"/>
              <a:t> </a:t>
            </a:r>
          </a:p>
        </p:txBody>
      </p:sp>
      <p:sp>
        <p:nvSpPr>
          <p:cNvPr id="26632" name="Rectangle 9">
            <a:hlinkClick r:id="rId7"/>
          </p:cNvPr>
          <p:cNvSpPr>
            <a:spLocks noChangeArrowheads="1"/>
          </p:cNvSpPr>
          <p:nvPr/>
        </p:nvSpPr>
        <p:spPr bwMode="auto">
          <a:xfrm>
            <a:off x="1703388" y="2368550"/>
            <a:ext cx="89646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7"/>
              </a:rPr>
              <a:t>http://clanky.rvp.cz/clanek/o/g/12507/VIRTUALNI-HOSPITACE---CHEMIE-VLASTNOSTI-VODIKU-A-KYSLIKU-V-POKUSECH.html/#video_hospitace</a:t>
            </a:r>
            <a:r>
              <a:rPr lang="cs-CZ" altLang="cs-CZ"/>
              <a:t> </a:t>
            </a:r>
          </a:p>
          <a:p>
            <a:pPr eaLnBrk="1" hangingPunct="1"/>
            <a:r>
              <a:rPr lang="cs-CZ" altLang="cs-CZ">
                <a:solidFill>
                  <a:srgbClr val="FFFFFF"/>
                </a:solidFill>
              </a:rPr>
              <a:t>(chemie – video)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703388" y="1262063"/>
            <a:ext cx="676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8"/>
              </a:rPr>
              <a:t>http://digifolio.rvp.cz/view/view.php?id=1645</a:t>
            </a:r>
            <a:r>
              <a:rPr lang="cs-CZ" altLang="cs-CZ"/>
              <a:t> </a:t>
            </a:r>
            <a:r>
              <a:rPr lang="cs-CZ" altLang="cs-CZ">
                <a:solidFill>
                  <a:srgbClr val="FFFFFF"/>
                </a:solidFill>
              </a:rPr>
              <a:t>(databáze hospitací)</a:t>
            </a:r>
          </a:p>
        </p:txBody>
      </p:sp>
    </p:spTree>
    <p:extLst>
      <p:ext uri="{BB962C8B-B14F-4D97-AF65-F5344CB8AC3E}">
        <p14:creationId xmlns:p14="http://schemas.microsoft.com/office/powerpoint/2010/main" val="13251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43991" y="571500"/>
            <a:ext cx="9324975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cs-CZ" altLang="cs-CZ" sz="2400" dirty="0"/>
          </a:p>
          <a:p>
            <a:pPr eaLnBrk="1" hangingPunct="1">
              <a:lnSpc>
                <a:spcPct val="120000"/>
              </a:lnSpc>
            </a:pPr>
            <a:r>
              <a:rPr lang="cs-CZ" altLang="cs-CZ" sz="2400" b="1" dirty="0">
                <a:solidFill>
                  <a:srgbClr val="FF0000"/>
                </a:solidFill>
              </a:rPr>
              <a:t>Vzdělávací obsah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/>
              <a:t>na čtyřletých G a na vyšším stupni víceletých G je v RVP G orientačně rozdělen do </a:t>
            </a:r>
            <a:r>
              <a:rPr lang="cs-CZ" altLang="cs-CZ" sz="2400" b="1" dirty="0"/>
              <a:t>osmi </a:t>
            </a:r>
            <a:r>
              <a:rPr lang="cs-CZ" altLang="cs-CZ" sz="2400" b="1" dirty="0">
                <a:solidFill>
                  <a:srgbClr val="FF0000"/>
                </a:solidFill>
              </a:rPr>
              <a:t>vzdělávacích oblastí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endParaRPr lang="cs-CZ" altLang="cs-CZ" sz="2400" b="1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34" y="2436626"/>
            <a:ext cx="92900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5195974" y="3680928"/>
            <a:ext cx="2376488" cy="23034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419937" y="5841516"/>
            <a:ext cx="2186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Vzdělávací obor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772238" y="3680928"/>
            <a:ext cx="1800225" cy="23034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54331" y="96375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/>
            <a:r>
              <a:rPr lang="cs-CZ" altLang="cs-CZ" sz="2400" dirty="0"/>
              <a:t>Vzdělávací obsah </a:t>
            </a:r>
            <a:r>
              <a:rPr lang="cs-CZ" altLang="cs-CZ" sz="2400" dirty="0" smtClean="0"/>
              <a:t>tematického celku: Obecná chemie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47744"/>
          <a:stretch/>
        </p:blipFill>
        <p:spPr>
          <a:xfrm>
            <a:off x="2240250" y="1624093"/>
            <a:ext cx="7698078" cy="36591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83222"/>
          <a:stretch/>
        </p:blipFill>
        <p:spPr>
          <a:xfrm>
            <a:off x="2240249" y="5260090"/>
            <a:ext cx="7698078" cy="11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88" y="1782618"/>
            <a:ext cx="7948071" cy="421120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08151" y="96375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/>
            <a:r>
              <a:rPr lang="cs-CZ" altLang="cs-CZ" sz="2400" dirty="0"/>
              <a:t>Vzdělávací obsah </a:t>
            </a:r>
            <a:r>
              <a:rPr lang="cs-CZ" altLang="cs-CZ" sz="2400" dirty="0" smtClean="0"/>
              <a:t>tematického celku: Anorganická chemie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6762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95" y="1629138"/>
            <a:ext cx="7753207" cy="4691855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4331" y="96375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/>
            <a:r>
              <a:rPr lang="cs-CZ" altLang="cs-CZ" sz="2400" dirty="0"/>
              <a:t>Vzdělávací obsah </a:t>
            </a:r>
            <a:r>
              <a:rPr lang="cs-CZ" altLang="cs-CZ" sz="2400" dirty="0" smtClean="0"/>
              <a:t>tematického celku: Organická chemie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6003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08" y="2290620"/>
            <a:ext cx="8042562" cy="377579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54331" y="963757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/>
            <a:r>
              <a:rPr lang="cs-CZ" altLang="cs-CZ" sz="2400" dirty="0"/>
              <a:t>Vzdělávací obsah </a:t>
            </a:r>
            <a:r>
              <a:rPr lang="cs-CZ" altLang="cs-CZ" sz="2400" dirty="0" smtClean="0"/>
              <a:t>tematického celku: Biochemie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2912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735051" y="117693"/>
            <a:ext cx="8428038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FF0000"/>
                </a:solidFill>
              </a:rPr>
              <a:t>ŠVP</a:t>
            </a:r>
            <a:r>
              <a:rPr lang="cs-CZ" altLang="cs-CZ" sz="2400" dirty="0"/>
              <a:t> obsahuje: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Identifikační údaje 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Charakteristika školy (velikost, vybavení, spolupráce, projekty…)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Charakteristika ŠVP </a:t>
            </a:r>
          </a:p>
          <a:p>
            <a:pPr lvl="1" eaLnBrk="1" hangingPunct="1"/>
            <a:r>
              <a:rPr lang="cs-CZ" altLang="cs-CZ" sz="2400" dirty="0"/>
              <a:t>(zaměření školy, profil absolventa, organizace přijímacího řízení, organizace maturitní zkoušky, výchovné a vzdělávací strategie – klíčové kompetence, vzdělávání žáků se speciálními potřebami, vzdělávání nadaných žáků, průřezová témata)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Hodnocení žáků a </a:t>
            </a:r>
            <a:r>
              <a:rPr lang="cs-CZ" altLang="cs-CZ" sz="2400" dirty="0" err="1"/>
              <a:t>autoevaluace</a:t>
            </a:r>
            <a:r>
              <a:rPr lang="cs-CZ" altLang="cs-CZ" sz="2400" dirty="0"/>
              <a:t> školy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>Učební plán</a:t>
            </a:r>
          </a:p>
          <a:p>
            <a:pPr eaLnBrk="1" hangingPunct="1">
              <a:buFontTx/>
              <a:buChar char="•"/>
            </a:pPr>
            <a:r>
              <a:rPr lang="cs-CZ" altLang="cs-CZ" sz="2400" dirty="0"/>
              <a:t> </a:t>
            </a:r>
            <a:r>
              <a:rPr lang="cs-CZ" altLang="cs-CZ" sz="2400" dirty="0">
                <a:solidFill>
                  <a:srgbClr val="FF0000"/>
                </a:solidFill>
              </a:rPr>
              <a:t>Učební osnovy</a:t>
            </a:r>
          </a:p>
          <a:p>
            <a:pPr lvl="1" eaLnBrk="1" hangingPunct="1"/>
            <a:r>
              <a:rPr lang="cs-CZ" altLang="cs-CZ" sz="2400" dirty="0"/>
              <a:t>- Charakteristika vyučovacího předmětu:</a:t>
            </a:r>
          </a:p>
          <a:p>
            <a:pPr lvl="2" eaLnBrk="1" hangingPunct="1"/>
            <a:r>
              <a:rPr lang="cs-CZ" altLang="cs-CZ" sz="2400" dirty="0"/>
              <a:t>- obsahové, časové a organizační vymezení předmětu</a:t>
            </a:r>
          </a:p>
          <a:p>
            <a:pPr lvl="2" eaLnBrk="1" hangingPunct="1"/>
            <a:r>
              <a:rPr lang="cs-CZ" altLang="cs-CZ" sz="2400" dirty="0"/>
              <a:t>- hlavní cíle výuky předmětu</a:t>
            </a:r>
          </a:p>
          <a:p>
            <a:pPr lvl="2" eaLnBrk="1" hangingPunct="1"/>
            <a:r>
              <a:rPr lang="cs-CZ" altLang="cs-CZ" sz="2400" dirty="0"/>
              <a:t>- průřezová témata</a:t>
            </a:r>
          </a:p>
          <a:p>
            <a:pPr lvl="2" eaLnBrk="1" hangingPunct="1"/>
            <a:r>
              <a:rPr lang="cs-CZ" altLang="cs-CZ" sz="2400" dirty="0"/>
              <a:t>- výchovné a vzdělávací strategie (kompetence)</a:t>
            </a:r>
          </a:p>
          <a:p>
            <a:pPr lvl="2" eaLnBrk="1" hangingPunct="1"/>
            <a:r>
              <a:rPr lang="cs-CZ" altLang="cs-CZ" sz="2400" dirty="0"/>
              <a:t>- tabulka (výsledky vzdělávání (cíle, kompetence), </a:t>
            </a:r>
            <a:r>
              <a:rPr lang="cs-CZ" altLang="cs-CZ" sz="2400" dirty="0" err="1"/>
              <a:t>tématické</a:t>
            </a:r>
            <a:r>
              <a:rPr lang="cs-CZ" altLang="cs-CZ" sz="2400" dirty="0"/>
              <a:t> celky - učivo, mezipředmětové vztahy)</a:t>
            </a:r>
          </a:p>
        </p:txBody>
      </p:sp>
    </p:spTree>
    <p:extLst>
      <p:ext uri="{BB962C8B-B14F-4D97-AF65-F5344CB8AC3E}">
        <p14:creationId xmlns:p14="http://schemas.microsoft.com/office/powerpoint/2010/main" val="36046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1095</Words>
  <Application>Microsoft Office PowerPoint</Application>
  <PresentationFormat>Širokoúhlá obrazovka</PresentationFormat>
  <Paragraphs>213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Motiv Office</vt:lpstr>
      <vt:lpstr>Předmět  Didaktika organické chemie</vt:lpstr>
      <vt:lpstr>Harmonogram předmětu, informace o zkoušce</vt:lpstr>
      <vt:lpstr>RVP  a výuka  organické chemie a biochemie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ŠVP, TP</vt:lpstr>
      <vt:lpstr>Učebnice pro SŠ</vt:lpstr>
      <vt:lpstr>Prezentace aplikace PowerPoint</vt:lpstr>
      <vt:lpstr>Prezentace aplikace PowerPoint</vt:lpstr>
      <vt:lpstr>Prezentace aplikace PowerPoint</vt:lpstr>
      <vt:lpstr>Učitel chemie – nástup do školní praxe</vt:lpstr>
      <vt:lpstr>Zavádějící učitel a ostatní kolegové</vt:lpstr>
      <vt:lpstr>Pedagogické dokumenty</vt:lpstr>
      <vt:lpstr>Platné předpisy MŠMT</vt:lpstr>
      <vt:lpstr>Školní řád - hodnocení</vt:lpstr>
      <vt:lpstr>Chemická laboratoř</vt:lpstr>
      <vt:lpstr>Chemická legislativa (MZ, MPO)</vt:lpstr>
      <vt:lpstr>Bezpečnost práce v chemické laboratoři</vt:lpstr>
      <vt:lpstr>Prezentace aplikace PowerPoint</vt:lpstr>
      <vt:lpstr>Další školní aktivity</vt:lpstr>
      <vt:lpstr>Chemická olympiáda</vt:lpstr>
      <vt:lpstr>Prezentace aplikace PowerPoint</vt:lpstr>
      <vt:lpstr>Talentovaní žáci</vt:lpstr>
      <vt:lpstr>Proč se to máme učit???</vt:lpstr>
      <vt:lpstr>Virtuální hospitace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biochemie</dc:title>
  <dc:creator>user</dc:creator>
  <cp:lastModifiedBy>user</cp:lastModifiedBy>
  <cp:revision>47</cp:revision>
  <cp:lastPrinted>2016-10-17T12:17:25Z</cp:lastPrinted>
  <dcterms:created xsi:type="dcterms:W3CDTF">2016-10-17T09:45:42Z</dcterms:created>
  <dcterms:modified xsi:type="dcterms:W3CDTF">2019-02-25T14:40:36Z</dcterms:modified>
</cp:coreProperties>
</file>