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51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02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31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83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7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45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7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41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62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26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0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57C5-F391-48B6-B8E2-088FC91ED407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DE98-8D82-4DB0-BB8F-6FED44A0FE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6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575" y="833437"/>
            <a:ext cx="4610100" cy="23050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2050" y="1293813"/>
            <a:ext cx="9144000" cy="2387600"/>
          </a:xfrm>
        </p:spPr>
        <p:txBody>
          <a:bodyPr>
            <a:normAutofit/>
          </a:bodyPr>
          <a:lstStyle/>
          <a:p>
            <a:r>
              <a:rPr lang="cs-CZ" sz="8800" b="1" dirty="0" smtClean="0">
                <a:solidFill>
                  <a:srgbClr val="FF0000"/>
                </a:solidFill>
              </a:rPr>
              <a:t>Fotosyntéza</a:t>
            </a:r>
            <a:endParaRPr lang="cs-CZ" sz="8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8150" y="173355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18 ATP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1808946" y="210255"/>
            <a:ext cx="8116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6 CO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2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 + 12 H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2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O → C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6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H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12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O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6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 + 6 O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2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 + 6 H</a:t>
            </a:r>
            <a:r>
              <a:rPr lang="pt-BR" sz="3200" b="1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2</a:t>
            </a:r>
            <a:r>
              <a:rPr lang="pt-BR" sz="3200" b="1" i="0" dirty="0" smtClean="0">
                <a:solidFill>
                  <a:srgbClr val="000000"/>
                </a:solidFill>
                <a:effectLst/>
                <a:latin typeface="Lucida Grande"/>
              </a:rPr>
              <a:t>O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1000" y="2733675"/>
            <a:ext cx="191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12 NADPH</a:t>
            </a:r>
            <a:endParaRPr lang="cs-CZ" sz="32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419225"/>
            <a:ext cx="4006056" cy="93345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9495895" y="5094382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0" i="0" dirty="0" smtClean="0">
                <a:solidFill>
                  <a:srgbClr val="000000"/>
                </a:solidFill>
                <a:effectLst/>
                <a:latin typeface="Lucida Grande"/>
              </a:rPr>
              <a:t> PSII → P</a:t>
            </a:r>
            <a:r>
              <a:rPr lang="cs-CZ" sz="3200" b="0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680</a:t>
            </a:r>
            <a:endParaRPr lang="cs-CZ" sz="3200" dirty="0"/>
          </a:p>
        </p:txBody>
      </p:sp>
      <p:sp>
        <p:nvSpPr>
          <p:cNvPr id="12" name="Obdélník 11"/>
          <p:cNvSpPr/>
          <p:nvPr/>
        </p:nvSpPr>
        <p:spPr>
          <a:xfrm>
            <a:off x="1439944" y="1200855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0" i="0" dirty="0" smtClean="0">
                <a:solidFill>
                  <a:srgbClr val="000000"/>
                </a:solidFill>
                <a:effectLst/>
                <a:latin typeface="Lucida Grande"/>
              </a:rPr>
              <a:t>  PSI → P</a:t>
            </a:r>
            <a:r>
              <a:rPr lang="cs-CZ" sz="3200" b="0" i="0" baseline="-25000" dirty="0" smtClean="0">
                <a:solidFill>
                  <a:srgbClr val="000000"/>
                </a:solidFill>
                <a:effectLst/>
                <a:latin typeface="Lucida Grande"/>
              </a:rPr>
              <a:t>700</a:t>
            </a:r>
            <a:endParaRPr lang="cs-CZ" sz="3200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781" y="3838575"/>
            <a:ext cx="6321359" cy="26860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347" y="3943351"/>
            <a:ext cx="3866806" cy="2686048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8335108" y="3316108"/>
            <a:ext cx="27165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rgbClr val="00B050"/>
                </a:solidFill>
              </a:rPr>
              <a:t>Chlorofyl a</a:t>
            </a:r>
            <a:endParaRPr lang="cs-CZ" sz="4400" b="1" dirty="0">
              <a:solidFill>
                <a:srgbClr val="00B05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0537" y="6007671"/>
            <a:ext cx="4081463" cy="707454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134" y="338137"/>
            <a:ext cx="1368116" cy="719138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312" y="3429000"/>
            <a:ext cx="3049834" cy="64293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53825" y="3048000"/>
            <a:ext cx="628650" cy="1295400"/>
          </a:xfrm>
          <a:prstGeom prst="rect">
            <a:avLst/>
          </a:prstGeom>
        </p:spPr>
      </p:pic>
      <p:cxnSp>
        <p:nvCxnSpPr>
          <p:cNvPr id="20" name="Přímá spojnice se šipkou 19"/>
          <p:cNvCxnSpPr>
            <a:stCxn id="15" idx="3"/>
          </p:cNvCxnSpPr>
          <p:nvPr/>
        </p:nvCxnSpPr>
        <p:spPr>
          <a:xfrm>
            <a:off x="11051621" y="3700829"/>
            <a:ext cx="568879" cy="9526"/>
          </a:xfrm>
          <a:prstGeom prst="straightConnector1">
            <a:avLst/>
          </a:prstGeom>
          <a:ln w="412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98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6343" y="870857"/>
            <a:ext cx="7289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1. Zapište si na papír vše, co si pamatujete.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9132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2517" y="478970"/>
            <a:ext cx="111905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Jak se jmenuje látka „vstupující“ do </a:t>
            </a:r>
            <a:r>
              <a:rPr lang="cs-CZ" sz="3200" dirty="0" err="1" smtClean="0"/>
              <a:t>Calvinova</a:t>
            </a:r>
            <a:r>
              <a:rPr lang="cs-CZ" sz="3200" dirty="0" smtClean="0"/>
              <a:t> cyklu?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Jak se nazývá látky vystupující z </a:t>
            </a:r>
            <a:r>
              <a:rPr lang="cs-CZ" sz="3200" dirty="0" err="1" smtClean="0"/>
              <a:t>Calvinova</a:t>
            </a:r>
            <a:r>
              <a:rPr lang="cs-CZ" sz="3200" dirty="0" smtClean="0"/>
              <a:t> cyklu?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Napište k PS I a PS II délku vlnové délky fotonů, jež tyto </a:t>
            </a:r>
            <a:r>
              <a:rPr lang="cs-CZ" sz="3200" dirty="0" err="1" smtClean="0"/>
              <a:t>fotosystémy</a:t>
            </a:r>
            <a:r>
              <a:rPr lang="cs-CZ" sz="3200" dirty="0" smtClean="0"/>
              <a:t> pohlcují?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Uveďte název organely včetně částí, ve kterých je lokalizovaná fotosyntéza.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Z jaké látky vzniká v průběhu fotosyntézy kyslík?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Kolik molekul ATP a NADPH je zapotřebí na vznik jedné molekuly glukosy?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Napište vzorec pro výpočet pH.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Který chlorofyl byl na obrázku a jakou má souvislost s fotosyntézou?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0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Grande</vt:lpstr>
      <vt:lpstr>Motiv Office</vt:lpstr>
      <vt:lpstr>Fotosyntéza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user</dc:creator>
  <cp:lastModifiedBy>user</cp:lastModifiedBy>
  <cp:revision>3</cp:revision>
  <dcterms:created xsi:type="dcterms:W3CDTF">2017-11-09T15:27:46Z</dcterms:created>
  <dcterms:modified xsi:type="dcterms:W3CDTF">2017-11-14T16:42:52Z</dcterms:modified>
</cp:coreProperties>
</file>