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69" r:id="rId3"/>
    <p:sldId id="257" r:id="rId4"/>
    <p:sldId id="258" r:id="rId5"/>
    <p:sldId id="259" r:id="rId6"/>
    <p:sldId id="273" r:id="rId7"/>
    <p:sldId id="266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0" r:id="rId17"/>
    <p:sldId id="271" r:id="rId18"/>
    <p:sldId id="274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wmf"/><Relationship Id="rId1" Type="http://schemas.openxmlformats.org/officeDocument/2006/relationships/image" Target="../media/image48.wmf"/><Relationship Id="rId5" Type="http://schemas.openxmlformats.org/officeDocument/2006/relationships/image" Target="../media/image10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677AA-96B0-4A15-826D-0748FE3B7A49}" type="datetimeFigureOut">
              <a:rPr lang="cs-CZ" smtClean="0"/>
              <a:pPr/>
              <a:t>1.12.2016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853DF-A48F-45F6-AD0C-A7B55D9358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00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853DF-A48F-45F6-AD0C-A7B55D9358D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4D7975-7EC6-443C-B531-6B08D2BF7346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EC0D9-4796-412B-90C8-DD2F67569F8D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018B93-4C19-400E-B26F-8103C9C3FBB7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7BA07-22F9-4429-98BF-56751C58D1D9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3B253C-EB57-4581-803A-8665E62DC205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FA2CE-DEB2-4249-96F3-F5E114622046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00D5E-1352-4D46-B2F2-578023EF5CFF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FECE0-37F3-4947-ACC2-490A06292381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281476-F41C-4453-B463-59215F78A9F1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5ED9A-FBB7-4EE1-A468-7697B6B72695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F73FF-C2D2-4A8F-AAC7-E871B021F07A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461E5CB-CC24-4C6F-A1AF-F5FBA7B5E7BF}" type="datetime1">
              <a:rPr lang="cs-CZ" smtClean="0"/>
              <a:pPr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kesfrequency-raw.blogspot.com/2010/10/ant-told-me-this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ady.chcemschudnut.sk/stale-chudnutie-%E2%80%93-10-najlepsich-potravin-1-cast/" TargetMode="Externa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www.eshop-rychle.cz/bedynkydomu-cz/eshop/2-1-Ovocna-bedynka/0/5/32-Citro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hyperzbozi.cz/zbozi/kyselina%20citronov%E1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hyperlink" Target="http://www.fler.cz/blog/drahe-kameny-sperky" TargetMode="Externa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jpeg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39.wmf"/><Relationship Id="rId3" Type="http://schemas.openxmlformats.org/officeDocument/2006/relationships/hyperlink" Target="http://www.foreverlookingood.com/plum-benefits" TargetMode="External"/><Relationship Id="rId7" Type="http://schemas.openxmlformats.org/officeDocument/2006/relationships/hyperlink" Target="http://www.healthline.com/adamimage?contentId=1-002409&amp;id=18103" TargetMode="External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gif"/><Relationship Id="rId11" Type="http://schemas.openxmlformats.org/officeDocument/2006/relationships/image" Target="../media/image44.jpeg"/><Relationship Id="rId5" Type="http://schemas.openxmlformats.org/officeDocument/2006/relationships/hyperlink" Target="http://www.dinarin.cz/art_list.jsp?section=healthcare&amp;article_list_start=100" TargetMode="External"/><Relationship Id="rId10" Type="http://schemas.openxmlformats.org/officeDocument/2006/relationships/hyperlink" Target="http://www.healthline.com/adamimage?contentId=1-002409&amp;id=18104" TargetMode="External"/><Relationship Id="rId4" Type="http://schemas.openxmlformats.org/officeDocument/2006/relationships/image" Target="../media/image40.jpe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tyden.cz/rubriky/apetit/tajemstvi-zdravych-jizanu-olivovy-olej_170411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yden.cz/rubriky/apetit/tajemstvi-zdravych-jizanu-olivovy-olej_170411.html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12" Type="http://schemas.openxmlformats.org/officeDocument/2006/relationships/hyperlink" Target="http://www.eshop-rychle.cz/bedynkydomu-cz/eshop/2-1-Ovocna-bedynka/0/5/32-Citron" TargetMode="External"/><Relationship Id="rId2" Type="http://schemas.openxmlformats.org/officeDocument/2006/relationships/hyperlink" Target="http://www.pikant-ostrava.cz/katalog-produktu/ocet-kvasny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riroda.cz/lexikon.php?detail=629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47.jpeg"/><Relationship Id="rId10" Type="http://schemas.openxmlformats.org/officeDocument/2006/relationships/hyperlink" Target="http://www.moda.cz/Kategorie/Zdravi_a_krasa/20100602_Zelenina_Je_Lepsi_Syrova_Nebo_Varena.html" TargetMode="External"/><Relationship Id="rId4" Type="http://schemas.openxmlformats.org/officeDocument/2006/relationships/hyperlink" Target="http://asz.cz/redakce/index.php?clanek=49149&amp;lanG=cs&amp;xuser=&amp;slozka=5880&amp;xsekce=6068" TargetMode="External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asopis.planetazvirat.cz/060819-tato-kup-mi-kozicku-1.html" TargetMode="External"/><Relationship Id="rId13" Type="http://schemas.openxmlformats.org/officeDocument/2006/relationships/hyperlink" Target="http://www.eshop-rychle.cz/bedynkydomu-cz/eshop/8-1-Dalsi-nabidka-ovoce-a-zeleniny/0/5/35-Hroznove-vino/download" TargetMode="External"/><Relationship Id="rId18" Type="http://schemas.openxmlformats.org/officeDocument/2006/relationships/hyperlink" Target="http://www.foreverlookingood.com/plum-benefits" TargetMode="External"/><Relationship Id="rId3" Type="http://schemas.openxmlformats.org/officeDocument/2006/relationships/hyperlink" Target="http://mikesfrequency-raw.blogspot.com/2010/10/ant-told-me-this.html" TargetMode="External"/><Relationship Id="rId21" Type="http://schemas.openxmlformats.org/officeDocument/2006/relationships/hyperlink" Target="http://www.healthline.com/adamimage?contentId=1-002409&amp;id=18103" TargetMode="External"/><Relationship Id="rId7" Type="http://schemas.openxmlformats.org/officeDocument/2006/relationships/hyperlink" Target="http://asz.cz/redakce/index.php?clanek=49149&amp;lanG=cs&amp;xuser=&amp;slozka=5880&amp;xsekce=6068" TargetMode="External"/><Relationship Id="rId12" Type="http://schemas.openxmlformats.org/officeDocument/2006/relationships/hyperlink" Target="http://www.plusprovas.cz/vyrobky-plus/3878-jojo-kysele-zizalky" TargetMode="External"/><Relationship Id="rId17" Type="http://schemas.openxmlformats.org/officeDocument/2006/relationships/hyperlink" Target="http://www.fler.cz/blog/drahe-kameny-sperky" TargetMode="External"/><Relationship Id="rId2" Type="http://schemas.openxmlformats.org/officeDocument/2006/relationships/image" Target="../media/image50.jpeg"/><Relationship Id="rId16" Type="http://schemas.openxmlformats.org/officeDocument/2006/relationships/hyperlink" Target="http://www.hyperzbozi.cz/zbozi/kyselina%20citronov%E1/" TargetMode="External"/><Relationship Id="rId20" Type="http://schemas.openxmlformats.org/officeDocument/2006/relationships/hyperlink" Target="http://www.dinarin.cz/art_list.jsp?section=healthcare&amp;article_list_start=10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ikant-ostrava.cz/katalog-produktu/ocet-kvasny.php" TargetMode="External"/><Relationship Id="rId11" Type="http://schemas.openxmlformats.org/officeDocument/2006/relationships/hyperlink" Target="http://prozeny.blesk.cz/clanek/pro-zeny-poradna/100150/podzim-s-vuni-jablek.html" TargetMode="External"/><Relationship Id="rId5" Type="http://schemas.openxmlformats.org/officeDocument/2006/relationships/hyperlink" Target="http://www.priroda.cz/lexikon.php?detail=629" TargetMode="External"/><Relationship Id="rId15" Type="http://schemas.openxmlformats.org/officeDocument/2006/relationships/hyperlink" Target="http://www.eshop-rychle.cz/bedynkydomu-cz/eshop/2-1-Ovocna-bedynka/0/5/32-Citron" TargetMode="External"/><Relationship Id="rId10" Type="http://schemas.openxmlformats.org/officeDocument/2006/relationships/hyperlink" Target="http://www.moda.cz/Kategorie/Zdravi_a_krasa/20100602_Zelenina_Je_Lepsi_Syrova_Nebo_Varena.html" TargetMode="External"/><Relationship Id="rId19" Type="http://schemas.openxmlformats.org/officeDocument/2006/relationships/hyperlink" Target="http://www.healthline.com/adamimage?contentId=1-002409&amp;id=18104" TargetMode="External"/><Relationship Id="rId4" Type="http://schemas.openxmlformats.org/officeDocument/2006/relationships/hyperlink" Target="http://www.blizprirode.cz/showdoc.do?docid=86" TargetMode="External"/><Relationship Id="rId9" Type="http://schemas.openxmlformats.org/officeDocument/2006/relationships/hyperlink" Target="http://www.ialveo.cz/alveo.php" TargetMode="External"/><Relationship Id="rId14" Type="http://schemas.openxmlformats.org/officeDocument/2006/relationships/hyperlink" Target="http://rady.chcemschudnut.sk/stale-chudnutie-%E2%80%93-10-najlepsich-potravin-1-cast/" TargetMode="External"/><Relationship Id="rId22" Type="http://schemas.openxmlformats.org/officeDocument/2006/relationships/hyperlink" Target="http://www.tyden.cz/rubriky/apetit/tajemstvi-zdravych-jizanu-olivovy-olej_17041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blizprirode.cz/showdoc.do?docid=86" TargetMode="External"/><Relationship Id="rId7" Type="http://schemas.openxmlformats.org/officeDocument/2006/relationships/hyperlink" Target="http://www.priroda.cz/lexikon.php?detail=629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openxmlformats.org/officeDocument/2006/relationships/image" Target="../media/image5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9.xml"/><Relationship Id="rId7" Type="http://schemas.openxmlformats.org/officeDocument/2006/relationships/hyperlink" Target="http://www.youtube.com/watch?v=Pe9vCZ2gDDM&amp;feature=youtu.be" TargetMode="External"/><Relationship Id="rId2" Type="http://schemas.openxmlformats.org/officeDocument/2006/relationships/video" Target="file:///E:\Dokumenty\Natur.cuni\DIPLOMOV&#193;%20PR&#193;CE\MOODLE%20%20-%20soubory\Karboxylov&#233;%20kyseliny\Prezentace\projekt-ocet_0003.wmv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5" Type="http://schemas.openxmlformats.org/officeDocument/2006/relationships/image" Target="../media/image11.jpeg"/><Relationship Id="rId10" Type="http://schemas.openxmlformats.org/officeDocument/2006/relationships/image" Target="../media/image12.png"/><Relationship Id="rId4" Type="http://schemas.openxmlformats.org/officeDocument/2006/relationships/hyperlink" Target="http://www.pikant-ostrava.cz/katalog-produktu/ocet-kvasny.php" TargetMode="External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hyperlink" Target="http://asz.cz/redakce/index.php?clanek=49149&amp;lanG=cs&amp;xuser=&amp;slozka=5880&amp;xsekce=6068" TargetMode="Externa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casopis.planetazvirat.cz/060819-tato-kup-mi-kozicku-1.html" TargetMode="External"/><Relationship Id="rId7" Type="http://schemas.openxmlformats.org/officeDocument/2006/relationships/hyperlink" Target="http://www.ialveo.cz/alveo.php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10" Type="http://schemas.openxmlformats.org/officeDocument/2006/relationships/image" Target="../media/image16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a.cz/Kategorie/Zdravi_a_krasa/20100602_Zelenina_Je_Lepsi_Syrova_Nebo_Varena.html" TargetMode="Externa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prozeny.blesk.cz/clanek/pro-zeny-poradna/100150/podzim-s-vuni-jablek.html" TargetMode="External"/><Relationship Id="rId7" Type="http://schemas.openxmlformats.org/officeDocument/2006/relationships/hyperlink" Target="http://www.plusprovas.cz/vyrobky-plus/3878-jojo-kysele-zizalk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eshop-rychle.cz/bedynkydomu-cz/eshop/8-1-Dalsi-nabidka-ovoce-a-zeleniny/0/5/35-Hroznove-vino/download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KARBOXYLOVÉ KYSELINY </a:t>
            </a:r>
            <a:br>
              <a:rPr lang="cs-CZ" dirty="0" smtClean="0"/>
            </a:br>
            <a:r>
              <a:rPr lang="cs-CZ" dirty="0" smtClean="0"/>
              <a:t>KOLEM NÁS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Doplňující prezentace k učivu o karboxylových kyselinách.</a:t>
            </a:r>
          </a:p>
          <a:p>
            <a:pPr algn="ctr"/>
            <a:r>
              <a:rPr lang="cs-CZ" sz="2000" dirty="0" smtClean="0"/>
              <a:t>Bc. Petra Pospíšilová</a:t>
            </a:r>
            <a:endParaRPr lang="cs-CZ" sz="2000" dirty="0"/>
          </a:p>
        </p:txBody>
      </p:sp>
      <p:pic>
        <p:nvPicPr>
          <p:cNvPr id="5" name="Obrázek 4" descr="ch3coo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1"/>
            <a:ext cx="269979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mravenec 1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653136"/>
            <a:ext cx="2276475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575390" cy="5578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mandlová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292080" y="1556792"/>
            <a:ext cx="3429000" cy="3215034"/>
          </a:xfrm>
        </p:spPr>
        <p:txBody>
          <a:bodyPr>
            <a:normAutofit/>
          </a:bodyPr>
          <a:lstStyle/>
          <a:p>
            <a:pPr marL="177800" indent="-177800"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hořkých mandlích</a:t>
            </a:r>
          </a:p>
          <a:p>
            <a:pPr marL="177800" indent="-177800"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antibakteriální účinky</a:t>
            </a:r>
          </a:p>
          <a:p>
            <a:pPr marL="177800" indent="-177800"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použití: lékařství, kosmetický průmysl</a:t>
            </a:r>
          </a:p>
        </p:txBody>
      </p:sp>
      <p:pic>
        <p:nvPicPr>
          <p:cNvPr id="20" name="Zástupný symbol pro obrázek 19" descr="mandle1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6737" r="16737"/>
          <a:stretch>
            <a:fillRect/>
          </a:stretch>
        </p:blipFill>
        <p:spPr/>
      </p:pic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Obrázek 5" descr="citronov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933056"/>
            <a:ext cx="2162066" cy="2729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300192" y="3717032"/>
          <a:ext cx="243522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emSketch" r:id="rId6" imgW="2435400" imgH="2886480" progId="ACD.ChemSketch.20">
                  <p:embed/>
                </p:oleObj>
              </mc:Choice>
              <mc:Fallback>
                <p:oleObj name="ChemSketch" r:id="rId6" imgW="2435400" imgH="288648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717032"/>
                        <a:ext cx="2435225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11"/>
          <p:cNvSpPr/>
          <p:nvPr/>
        </p:nvSpPr>
        <p:spPr>
          <a:xfrm>
            <a:off x="5508104" y="4941168"/>
            <a:ext cx="3384376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784305" y="0"/>
            <a:ext cx="3575390" cy="5578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citrónová 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220072" y="1124744"/>
            <a:ext cx="3923928" cy="5040560"/>
          </a:xfrm>
        </p:spPr>
        <p:txBody>
          <a:bodyPr>
            <a:no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nasycená </a:t>
            </a:r>
            <a:r>
              <a:rPr lang="cs-CZ" sz="2200" b="1" dirty="0" err="1" smtClean="0">
                <a:solidFill>
                  <a:schemeClr val="bg1"/>
                </a:solidFill>
              </a:rPr>
              <a:t>trikarboxylová</a:t>
            </a:r>
            <a:r>
              <a:rPr lang="cs-CZ" sz="2200" b="1" dirty="0" smtClean="0">
                <a:solidFill>
                  <a:schemeClr val="bg1"/>
                </a:solidFill>
              </a:rPr>
              <a:t> kyselina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 ovoci</a:t>
            </a: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    =&gt; nejvíce koncentrovaná v citrusových plodech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meziprodukt citrátového cyklu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přírodní konzervační látka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použití: potravinářský a farmaceutický průmysl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	Proč se </a:t>
            </a:r>
            <a:r>
              <a:rPr lang="cs-CZ" sz="2200" b="1" dirty="0" err="1" smtClean="0">
                <a:solidFill>
                  <a:schemeClr val="bg1"/>
                </a:solidFill>
              </a:rPr>
              <a:t>kys</a:t>
            </a:r>
            <a:r>
              <a:rPr lang="cs-CZ" sz="2200" b="1" dirty="0" smtClean="0">
                <a:solidFill>
                  <a:schemeClr val="bg1"/>
                </a:solidFill>
              </a:rPr>
              <a:t>. citronová přidává v malém množství při zavařování a výrobě marmelád? </a:t>
            </a:r>
          </a:p>
          <a:p>
            <a:pPr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rázek 7" descr="768lemon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73" r="1673"/>
          <a:stretch>
            <a:fillRect/>
          </a:stretch>
        </p:blipFill>
        <p:spPr/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6" name="Obrázek 5" descr="citronov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649399"/>
            <a:ext cx="3240360" cy="1880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Obrázek 9" descr="otaznik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5301208"/>
            <a:ext cx="475109" cy="650534"/>
          </a:xfrm>
          <a:prstGeom prst="rect">
            <a:avLst/>
          </a:prstGeom>
        </p:spPr>
      </p:pic>
      <p:pic>
        <p:nvPicPr>
          <p:cNvPr id="15" name="Obrázek 14" descr="citronovka.jpg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9BF"/>
              </a:clrFrom>
              <a:clrTo>
                <a:srgbClr val="FFF9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5085184"/>
            <a:ext cx="920393" cy="136815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Obrázek 10" descr="citronovk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1268760"/>
            <a:ext cx="3410426" cy="326753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animBg="1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5580112" y="5661248"/>
            <a:ext cx="324036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389098" y="1988840"/>
            <a:ext cx="3429000" cy="4248472"/>
          </a:xfrm>
        </p:spPr>
        <p:txBody>
          <a:bodyPr>
            <a:no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nasycená dikarboxylová kyselina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ovoci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     =&gt; angrešt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smtClean="0">
                <a:solidFill>
                  <a:schemeClr val="bg1"/>
                </a:solidFill>
              </a:rPr>
              <a:t>v citrátovém </a:t>
            </a:r>
            <a:r>
              <a:rPr lang="cs-CZ" sz="2200" b="1" dirty="0" smtClean="0">
                <a:solidFill>
                  <a:schemeClr val="bg1"/>
                </a:solidFill>
              </a:rPr>
              <a:t>cyklu</a:t>
            </a: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    =&gt; přirozená součást živočišných a rostlinných tkání</a:t>
            </a: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   =&gt; regeneruje a omlazuje buňky</a:t>
            </a: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723900" indent="-7239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	  Co je to jantar ?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754902" cy="5578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jantarová 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Zástupný symbol pro obrázek 7" descr="jantar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5894" b="5894"/>
          <a:stretch>
            <a:fillRect/>
          </a:stretch>
        </p:blipFill>
        <p:spPr/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6" name="Obrázek 5" descr="jantarov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509120"/>
            <a:ext cx="2808312" cy="2101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8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Obrázek 9" descr="otaznik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5733256"/>
            <a:ext cx="525901" cy="720080"/>
          </a:xfrm>
          <a:prstGeom prst="rect">
            <a:avLst/>
          </a:prstGeom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084168" y="404664"/>
          <a:ext cx="2843808" cy="146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hemSketch" r:id="rId7" imgW="3371040" imgH="1734480" progId="ACD.ChemSketch.20">
                  <p:embed/>
                </p:oleObj>
              </mc:Choice>
              <mc:Fallback>
                <p:oleObj name="ChemSketch" r:id="rId7" imgW="3371040" imgH="173448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04664"/>
                        <a:ext cx="2843808" cy="1464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816424" cy="5578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nikotinová 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364088" y="2276872"/>
            <a:ext cx="3429000" cy="4248472"/>
          </a:xfrm>
        </p:spPr>
        <p:txBody>
          <a:bodyPr>
            <a:norm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niacin či vitamin B3</a:t>
            </a:r>
          </a:p>
          <a:p>
            <a:pPr marL="627063" indent="-62706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   =&gt; nedostatek vitamínu </a:t>
            </a:r>
            <a:r>
              <a:rPr lang="cs-CZ" sz="2200" b="1" dirty="0" err="1" smtClean="0">
                <a:solidFill>
                  <a:schemeClr val="bg1"/>
                </a:solidFill>
              </a:rPr>
              <a:t>B3</a:t>
            </a:r>
            <a:r>
              <a:rPr lang="cs-CZ" sz="2200" b="1" dirty="0" smtClean="0">
                <a:solidFill>
                  <a:schemeClr val="bg1"/>
                </a:solidFill>
              </a:rPr>
              <a:t>:</a:t>
            </a:r>
          </a:p>
          <a:p>
            <a:pPr marL="627063" indent="-62706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		 nemoc </a:t>
            </a:r>
            <a:r>
              <a:rPr lang="cs-CZ" sz="2200" b="1" dirty="0" err="1" smtClean="0">
                <a:solidFill>
                  <a:schemeClr val="bg1"/>
                </a:solidFill>
              </a:rPr>
              <a:t>pellagra</a:t>
            </a: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obilovinách, kvasinkách, játrech a ledvinách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použití: lékařství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není v cigaretách !!!</a:t>
            </a:r>
            <a:endParaRPr lang="cs-CZ" sz="2200" b="1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rázek 7" descr="šípky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6654" r="16654"/>
          <a:stretch>
            <a:fillRect/>
          </a:stretch>
        </p:blipFill>
        <p:spPr/>
      </p:pic>
      <p:pic>
        <p:nvPicPr>
          <p:cNvPr id="9" name="Obrázek 8" descr="stop_koureni.gif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4221088"/>
            <a:ext cx="1019741" cy="1022425"/>
          </a:xfrm>
          <a:prstGeom prst="rect">
            <a:avLst/>
          </a:prstGeom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10" name="Obrázek 9" descr="pellagra.jp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8344" y="3356992"/>
            <a:ext cx="1295202" cy="116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kysnikotinova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4869160"/>
            <a:ext cx="3096344" cy="1800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8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Obrázek 13" descr="vitamin B3.jpg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552" y="3501008"/>
            <a:ext cx="2376263" cy="1435566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isometricOffAxis1Right"/>
            <a:lightRig rig="threePt" dir="t"/>
          </a:scene3d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6084168" y="188640"/>
          <a:ext cx="28162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hemSketch" r:id="rId12" imgW="2816280" imgH="1972080" progId="ACD.ChemSketch.20">
                  <p:embed/>
                </p:oleObj>
              </mc:Choice>
              <mc:Fallback>
                <p:oleObj name="ChemSketch" r:id="rId12" imgW="2816280" imgH="197208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88640"/>
                        <a:ext cx="281622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5292080" y="4365104"/>
            <a:ext cx="3528392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148064" y="980728"/>
            <a:ext cx="3598026" cy="5472608"/>
          </a:xfrm>
        </p:spPr>
        <p:txBody>
          <a:bodyPr>
            <a:no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vyšší mastná nenasycená kyselina</a:t>
            </a:r>
          </a:p>
          <a:p>
            <a:pPr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tucích a rostlinných olejích</a:t>
            </a:r>
          </a:p>
          <a:p>
            <a:endParaRPr lang="cs-CZ" sz="2200" b="1" dirty="0" smtClean="0">
              <a:solidFill>
                <a:schemeClr val="bg1"/>
              </a:solidFill>
            </a:endParaRPr>
          </a:p>
          <a:p>
            <a:pPr marL="723900" indent="-628650"/>
            <a:r>
              <a:rPr lang="cs-CZ" sz="2200" b="1" dirty="0" smtClean="0">
                <a:solidFill>
                  <a:schemeClr val="bg1"/>
                </a:solidFill>
              </a:rPr>
              <a:t>   =&gt; součást slunečnicového oleje nebo olivového oleje (z oliv lisováním)</a:t>
            </a:r>
          </a:p>
          <a:p>
            <a:pPr marL="723900" indent="-628650"/>
            <a:endParaRPr lang="cs-CZ" sz="2200" b="1" dirty="0" smtClean="0">
              <a:solidFill>
                <a:schemeClr val="bg1"/>
              </a:solidFill>
            </a:endParaRPr>
          </a:p>
          <a:p>
            <a:pPr marL="627063"/>
            <a:r>
              <a:rPr lang="cs-CZ" sz="2200" b="1" dirty="0" smtClean="0">
                <a:solidFill>
                  <a:schemeClr val="bg1"/>
                </a:solidFill>
              </a:rPr>
              <a:t>Jaký olej používáte doma na vaření? </a:t>
            </a:r>
          </a:p>
          <a:p>
            <a:pPr marL="627063"/>
            <a:r>
              <a:rPr lang="cs-CZ" sz="2200" b="1" dirty="0" smtClean="0">
                <a:solidFill>
                  <a:schemeClr val="bg1"/>
                </a:solidFill>
              </a:rPr>
              <a:t>Který z uvedených olejů je podle Vás zdravější a proč?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915816" y="188640"/>
            <a:ext cx="3429000" cy="5578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olejová 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Zástupný symbol pro obrázek 9" descr="olej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82" b="682"/>
          <a:stretch>
            <a:fillRect/>
          </a:stretch>
        </p:blipFill>
        <p:spPr/>
      </p:pic>
      <p:pic>
        <p:nvPicPr>
          <p:cNvPr id="12" name="Obrázek 11" descr="kys.olejova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944" y="4869160"/>
            <a:ext cx="3255432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Obrázek 12" descr="otaznik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4873933"/>
            <a:ext cx="467333" cy="639887"/>
          </a:xfrm>
          <a:prstGeom prst="rect">
            <a:avLst/>
          </a:prstGeom>
        </p:spPr>
      </p:pic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1308240"/>
          <a:ext cx="8100390" cy="554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130"/>
                <a:gridCol w="2700130"/>
                <a:gridCol w="270013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Kyselina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Místo výskytu</a:t>
                      </a:r>
                      <a:endParaRPr lang="cs-CZ" dirty="0"/>
                    </a:p>
                  </a:txBody>
                  <a:tcPr/>
                </a:tc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 kyselina octová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864000">
                <a:tc>
                  <a:txBody>
                    <a:bodyPr/>
                    <a:lstStyle/>
                    <a:p>
                      <a:pPr marL="444500" indent="0" algn="l"/>
                      <a:r>
                        <a:rPr lang="cs-CZ" sz="2200" dirty="0" smtClean="0"/>
                        <a:t>kyselina  </a:t>
                      </a:r>
                      <a:r>
                        <a:rPr lang="cs-CZ" sz="2200" baseline="0" dirty="0" smtClean="0"/>
                        <a:t>citronová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864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 kyselina olejová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864000">
                <a:tc>
                  <a:txBody>
                    <a:bodyPr/>
                    <a:lstStyle/>
                    <a:p>
                      <a:pPr marL="363538" indent="0" algn="l"/>
                      <a:r>
                        <a:rPr lang="cs-CZ" sz="2200" dirty="0" smtClean="0"/>
                        <a:t>kyselina  máselná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864000">
                <a:tc>
                  <a:txBody>
                    <a:bodyPr/>
                    <a:lstStyle/>
                    <a:p>
                      <a:pPr marL="363538" indent="0" algn="l">
                        <a:tabLst>
                          <a:tab pos="363538" algn="l"/>
                        </a:tabLst>
                      </a:pPr>
                      <a:r>
                        <a:rPr lang="cs-CZ" sz="2200" dirty="0" smtClean="0"/>
                        <a:t>kyselina mravenčí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864000">
                <a:tc>
                  <a:txBody>
                    <a:bodyPr/>
                    <a:lstStyle/>
                    <a:p>
                      <a:pPr marL="363538" indent="0" algn="l">
                        <a:tabLst>
                          <a:tab pos="174625" algn="l"/>
                        </a:tabLst>
                      </a:pPr>
                      <a:r>
                        <a:rPr lang="cs-CZ" sz="2200" smtClean="0"/>
                        <a:t>kyselina </a:t>
                      </a:r>
                      <a:r>
                        <a:rPr lang="cs-CZ" sz="2200" dirty="0" smtClean="0"/>
                        <a:t>šťavelová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9361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2700" dirty="0" err="1" smtClean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</a:rPr>
              <a:t>OPAKOVání</a:t>
            </a:r>
            <a:r>
              <a:rPr lang="cs-CZ" dirty="0" smtClean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cs-CZ" dirty="0" smtClean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</a:rPr>
            </a:br>
            <a:r>
              <a:rPr lang="cs-CZ" sz="2800" dirty="0" smtClean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můžete tyto kyseliny najít ?</a:t>
            </a:r>
            <a:br>
              <a:rPr lang="cs-CZ" sz="2800" dirty="0" smtClean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 smtClean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dirty="0" smtClean="0">
                <a:ln w="50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ln w="500">
                <a:noFill/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98072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Spojte názvy kyselin se správným obrázkem: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 descr="OKL_Bzenecky_ocet[1].jpg">
            <a:hlinkClick r:id="rId2"/>
          </p:cNvPr>
          <p:cNvPicPr>
            <a:picLocks noChangeAspect="1"/>
          </p:cNvPicPr>
          <p:nvPr/>
        </p:nvPicPr>
        <p:blipFill>
          <a:blip r:embed="rId3"/>
          <a:srcRect l="18249" t="1892" r="18248" b="4183"/>
          <a:stretch>
            <a:fillRect/>
          </a:stretch>
        </p:blipFill>
        <p:spPr>
          <a:xfrm>
            <a:off x="6228184" y="3429000"/>
            <a:ext cx="897466" cy="792088"/>
          </a:xfrm>
          <a:prstGeom prst="rect">
            <a:avLst/>
          </a:prstGeom>
        </p:spPr>
      </p:pic>
      <p:pic>
        <p:nvPicPr>
          <p:cNvPr id="9" name="Obrázek 8" descr="máslo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6066000"/>
            <a:ext cx="1350000" cy="756000"/>
          </a:xfrm>
          <a:prstGeom prst="rect">
            <a:avLst/>
          </a:prstGeom>
        </p:spPr>
      </p:pic>
      <p:pic>
        <p:nvPicPr>
          <p:cNvPr id="8" name="Obrázek 7" descr="kopřiva.jp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2564904"/>
            <a:ext cx="1057361" cy="792000"/>
          </a:xfrm>
          <a:prstGeom prst="rect">
            <a:avLst/>
          </a:prstGeom>
        </p:spPr>
      </p:pic>
      <p:pic>
        <p:nvPicPr>
          <p:cNvPr id="10" name="Obrázek 9" descr="olej.jp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192" y="4293096"/>
            <a:ext cx="781487" cy="792000"/>
          </a:xfrm>
          <a:prstGeom prst="rect">
            <a:avLst/>
          </a:prstGeom>
        </p:spPr>
      </p:pic>
      <p:pic>
        <p:nvPicPr>
          <p:cNvPr id="11" name="Obrázek 10" descr="stavelova.jpg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152" y="5157192"/>
            <a:ext cx="1438800" cy="792000"/>
          </a:xfrm>
          <a:prstGeom prst="rect">
            <a:avLst/>
          </a:prstGeom>
        </p:spPr>
      </p:pic>
      <p:pic>
        <p:nvPicPr>
          <p:cNvPr id="12" name="Obrázek 11" descr="768lemon.jpg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0192" y="1772816"/>
            <a:ext cx="819720" cy="792000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>
            <a:off x="2771800" y="2132856"/>
            <a:ext cx="3168352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2771800" y="2132856"/>
            <a:ext cx="309634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2699792" y="3861048"/>
            <a:ext cx="3456384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2699792" y="4653136"/>
            <a:ext cx="3096344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2699792" y="2924944"/>
            <a:ext cx="3168352" cy="27363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2771800" y="5517232"/>
            <a:ext cx="2952328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79208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2700" dirty="0" err="1" smtClean="0">
                <a:solidFill>
                  <a:schemeClr val="tx2">
                    <a:lumMod val="10000"/>
                  </a:schemeClr>
                </a:solidFill>
              </a:rPr>
              <a:t>řEŠENÍ</a:t>
            </a:r>
            <a:r>
              <a:rPr lang="cs-CZ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JSOU NÁZVY UVEDENÝCH KYSELIN? </a:t>
            </a:r>
            <a:b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1308240"/>
          <a:ext cx="9144000" cy="54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Triviální název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Vzorec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</a:t>
                      </a:r>
                      <a:endParaRPr lang="cs-CZ" dirty="0"/>
                    </a:p>
                  </a:txBody>
                  <a:tcPr/>
                </a:tc>
              </a:tr>
              <a:tr h="1008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 kyselina mravenčí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aseline="0" dirty="0" err="1" smtClean="0"/>
                        <a:t>methanová</a:t>
                      </a:r>
                      <a:r>
                        <a:rPr lang="cs-CZ" sz="2200" baseline="0" dirty="0" smtClean="0"/>
                        <a:t> kyselina</a:t>
                      </a:r>
                      <a:endParaRPr lang="cs-CZ" sz="2200" dirty="0"/>
                    </a:p>
                  </a:txBody>
                  <a:tcPr anchor="ctr"/>
                </a:tc>
              </a:tr>
              <a:tr h="1008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 kyselina octová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ethanová kyselina</a:t>
                      </a:r>
                      <a:endParaRPr lang="cs-CZ" sz="2200" dirty="0"/>
                    </a:p>
                  </a:txBody>
                  <a:tcPr anchor="ctr"/>
                </a:tc>
              </a:tr>
              <a:tr h="1008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 kyselina máselná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butanová kyselina</a:t>
                      </a:r>
                      <a:endParaRPr lang="cs-CZ" sz="2200" dirty="0"/>
                    </a:p>
                  </a:txBody>
                  <a:tcPr anchor="ctr"/>
                </a:tc>
              </a:tr>
              <a:tr h="1008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 kyselina kapronová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hexanová</a:t>
                      </a:r>
                      <a:r>
                        <a:rPr lang="cs-CZ" sz="2200" baseline="0" dirty="0" smtClean="0"/>
                        <a:t> kyselina</a:t>
                      </a:r>
                      <a:endParaRPr lang="cs-CZ" sz="2200" dirty="0"/>
                    </a:p>
                  </a:txBody>
                  <a:tcPr anchor="ctr"/>
                </a:tc>
              </a:tr>
              <a:tr h="1008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 kyselina</a:t>
                      </a:r>
                      <a:r>
                        <a:rPr lang="cs-CZ" sz="2200" baseline="0" dirty="0" smtClean="0"/>
                        <a:t> šťavelová</a:t>
                      </a:r>
                      <a:endParaRPr lang="cs-CZ" sz="2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err="1" smtClean="0"/>
                        <a:t>ethan</a:t>
                      </a:r>
                      <a:r>
                        <a:rPr lang="cs-CZ" sz="2200" dirty="0" smtClean="0"/>
                        <a:t>-1,2-</a:t>
                      </a:r>
                      <a:r>
                        <a:rPr lang="cs-CZ" sz="2200" dirty="0" err="1" smtClean="0"/>
                        <a:t>diová</a:t>
                      </a:r>
                      <a:r>
                        <a:rPr lang="cs-CZ" sz="2200" dirty="0" smtClean="0"/>
                        <a:t> kyselina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784662" y="5805264"/>
          <a:ext cx="1574677" cy="8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hemSketch" r:id="rId3" imgW="1831680" imgH="1332000" progId="ACD.ChemSketch.20">
                  <p:embed/>
                </p:oleObj>
              </mc:Choice>
              <mc:Fallback>
                <p:oleObj name="ChemSketch" r:id="rId3" imgW="1831680" imgH="133200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62" y="5805264"/>
                        <a:ext cx="1574677" cy="83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275856" y="4797152"/>
          <a:ext cx="266429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hemSketch" r:id="rId5" imgW="5300640" imgH="2084760" progId="ACD.ChemSketch.20">
                  <p:embed/>
                </p:oleObj>
              </mc:Choice>
              <mc:Fallback>
                <p:oleObj name="ChemSketch" r:id="rId5" imgW="5300640" imgH="208476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797152"/>
                        <a:ext cx="2664296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563888" y="3804086"/>
          <a:ext cx="2016224" cy="979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hemSketch" r:id="rId7" imgW="2639520" imgH="1283040" progId="ACD.ChemSketch.20">
                  <p:embed/>
                </p:oleObj>
              </mc:Choice>
              <mc:Fallback>
                <p:oleObj name="ChemSketch" r:id="rId7" imgW="2639520" imgH="1283040" progId="ACD.ChemSketch.2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804086"/>
                        <a:ext cx="2016224" cy="979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355977" y="1772816"/>
          <a:ext cx="792088" cy="96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ChemSketch" r:id="rId9" imgW="932760" imgH="1136880" progId="ACD.ChemSketch.20">
                  <p:embed/>
                </p:oleObj>
              </mc:Choice>
              <mc:Fallback>
                <p:oleObj name="ChemSketch" r:id="rId9" imgW="932760" imgH="1136880" progId="ACD.ChemSketch.2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7" y="1772816"/>
                        <a:ext cx="792088" cy="964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3923928" y="2780928"/>
          <a:ext cx="1296144" cy="966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ChemSketch" r:id="rId11" imgW="1523880" imgH="1136880" progId="ACD.ChemSketch.20">
                  <p:embed/>
                </p:oleObj>
              </mc:Choice>
              <mc:Fallback>
                <p:oleObj name="ChemSketch" r:id="rId11" imgW="1523880" imgH="1136880" progId="ACD.ChemSketch.2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780928"/>
                        <a:ext cx="1296144" cy="966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79208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2700" dirty="0" err="1" smtClean="0">
                <a:solidFill>
                  <a:schemeClr val="tx2">
                    <a:lumMod val="10000"/>
                  </a:schemeClr>
                </a:solidFill>
              </a:rPr>
              <a:t>řEŠENÍ</a:t>
            </a:r>
            <a:r>
              <a:rPr lang="cs-CZ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JSOU NÁZVY UVEDENÝCH KYSELIN? </a:t>
            </a:r>
            <a:b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908720"/>
          <a:ext cx="9144000" cy="587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Triviální název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Vzorec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</a:t>
                      </a:r>
                      <a:endParaRPr lang="cs-CZ" dirty="0"/>
                    </a:p>
                  </a:txBody>
                  <a:tcPr/>
                </a:tc>
              </a:tr>
              <a:tr h="1188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kyselina jablečná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smtClean="0"/>
                        <a:t>hydroxybutan-1,4-diová </a:t>
                      </a:r>
                      <a:r>
                        <a:rPr lang="cs-CZ" sz="2200" dirty="0" smtClean="0"/>
                        <a:t>kyselina</a:t>
                      </a:r>
                    </a:p>
                  </a:txBody>
                  <a:tcPr anchor="ctr"/>
                </a:tc>
              </a:tr>
              <a:tr h="1188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kyselina vinná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2,3-</a:t>
                      </a:r>
                      <a:r>
                        <a:rPr kumimoji="0" lang="cs-CZ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dihydroxybutan</a:t>
                      </a:r>
                      <a:r>
                        <a:rPr kumimoji="0" lang="cs-CZ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-1,4-</a:t>
                      </a:r>
                      <a:r>
                        <a:rPr kumimoji="0" lang="cs-CZ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diová</a:t>
                      </a:r>
                      <a:endParaRPr kumimoji="0" lang="cs-CZ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cs-CZ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kyselina</a:t>
                      </a:r>
                      <a:endParaRPr lang="cs-CZ" sz="2200" dirty="0"/>
                    </a:p>
                  </a:txBody>
                  <a:tcPr anchor="ctr"/>
                </a:tc>
              </a:tr>
              <a:tr h="1566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kyselina mandlová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2-</a:t>
                      </a:r>
                      <a:r>
                        <a:rPr lang="cs-CZ" sz="2200" dirty="0" err="1" smtClean="0"/>
                        <a:t>hydroxy</a:t>
                      </a:r>
                      <a:r>
                        <a:rPr lang="cs-CZ" sz="2200" dirty="0" smtClean="0"/>
                        <a:t>-2-</a:t>
                      </a:r>
                      <a:r>
                        <a:rPr lang="cs-CZ" sz="2200" dirty="0" err="1" smtClean="0"/>
                        <a:t>fenylethanová</a:t>
                      </a:r>
                      <a:r>
                        <a:rPr lang="cs-CZ" sz="2200" dirty="0" smtClean="0"/>
                        <a:t> kyselina</a:t>
                      </a:r>
                      <a:endParaRPr lang="cs-CZ" sz="2200" dirty="0"/>
                    </a:p>
                  </a:txBody>
                  <a:tcPr anchor="ctr"/>
                </a:tc>
              </a:tr>
              <a:tr h="1566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kyselina citronová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kumimoji="0" lang="cs-CZ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hydroxypropan</a:t>
                      </a:r>
                      <a:r>
                        <a:rPr kumimoji="0" lang="cs-CZ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-1,2,3- </a:t>
                      </a:r>
                      <a:r>
                        <a:rPr kumimoji="0" lang="cs-CZ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trikarboxylová</a:t>
                      </a:r>
                      <a:r>
                        <a:rPr kumimoji="0" lang="cs-CZ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kyselina</a:t>
                      </a:r>
                      <a:endParaRPr lang="cs-CZ" sz="2200" dirty="0" smtClean="0"/>
                    </a:p>
                    <a:p>
                      <a:pPr algn="ctr"/>
                      <a:endParaRPr lang="cs-CZ" sz="2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Obrázek 9" descr="kysvinna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7" y="2492896"/>
            <a:ext cx="2664296" cy="1141050"/>
          </a:xfrm>
          <a:prstGeom prst="rect">
            <a:avLst/>
          </a:prstGeom>
        </p:spPr>
      </p:pic>
      <p:pic>
        <p:nvPicPr>
          <p:cNvPr id="15" name="Obrázek 14" descr="kysjablecna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268760"/>
            <a:ext cx="2649682" cy="1224136"/>
          </a:xfrm>
          <a:prstGeom prst="rect">
            <a:avLst/>
          </a:prstGeom>
        </p:spPr>
      </p:pic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966158" y="3717032"/>
          <a:ext cx="141817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ChemSketch" r:id="rId5" imgW="2435400" imgH="2886480" progId="ACD.ChemSketch.20">
                  <p:embed/>
                </p:oleObj>
              </mc:Choice>
              <mc:Fallback>
                <p:oleObj name="ChemSketch" r:id="rId5" imgW="2435400" imgH="288648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158" y="3717032"/>
                        <a:ext cx="1418170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851920" y="5229200"/>
          <a:ext cx="1547813" cy="148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ChemSketch" r:id="rId7" imgW="1548360" imgH="1487520" progId="ACD.ChemSketch.20">
                  <p:embed/>
                </p:oleObj>
              </mc:Choice>
              <mc:Fallback>
                <p:oleObj name="ChemSketch" r:id="rId7" imgW="1548360" imgH="1487520" progId="ACD.ChemSketch.2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229200"/>
                        <a:ext cx="1547813" cy="148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79208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2700" dirty="0" err="1" smtClean="0">
                <a:solidFill>
                  <a:schemeClr val="tx2">
                    <a:lumMod val="10000"/>
                  </a:schemeClr>
                </a:solidFill>
              </a:rPr>
              <a:t>řEŠENÍ</a:t>
            </a:r>
            <a:r>
              <a:rPr lang="cs-CZ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JSOU NÁZVY UVEDENÝCH KYSELIN? </a:t>
            </a:r>
            <a:b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1124744"/>
          <a:ext cx="9144000" cy="544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Triviální název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Vzorec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</a:t>
                      </a:r>
                      <a:endParaRPr lang="cs-CZ" dirty="0"/>
                    </a:p>
                  </a:txBody>
                  <a:tcPr/>
                </a:tc>
              </a:tr>
              <a:tr h="1692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 kyselina jantarová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butan-1,4-</a:t>
                      </a:r>
                      <a:r>
                        <a:rPr kumimoji="0" lang="cs-CZ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diová</a:t>
                      </a:r>
                      <a:r>
                        <a:rPr kumimoji="0" lang="cs-CZ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kyselina</a:t>
                      </a:r>
                      <a:endParaRPr lang="cs-CZ" sz="2200" dirty="0"/>
                    </a:p>
                  </a:txBody>
                  <a:tcPr anchor="ctr"/>
                </a:tc>
              </a:tr>
              <a:tr h="1692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 kyselina nikotinová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 pyridin-3-karboxylová kyselina</a:t>
                      </a:r>
                      <a:endParaRPr lang="cs-CZ" sz="2200" dirty="0"/>
                    </a:p>
                  </a:txBody>
                  <a:tcPr anchor="ctr"/>
                </a:tc>
              </a:tr>
              <a:tr h="1692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/>
                        <a:t>     kyselina olejová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oktadeka</a:t>
                      </a:r>
                      <a:r>
                        <a:rPr kumimoji="0" lang="cs-CZ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-9-</a:t>
                      </a:r>
                      <a:r>
                        <a:rPr kumimoji="0" lang="cs-CZ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enová</a:t>
                      </a:r>
                      <a:r>
                        <a:rPr kumimoji="0" lang="cs-CZ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kyselina</a:t>
                      </a:r>
                      <a:endParaRPr lang="cs-CZ" sz="2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Obrázek 8" descr="kys.olejova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941168"/>
            <a:ext cx="2952328" cy="1584176"/>
          </a:xfrm>
          <a:prstGeom prst="rect">
            <a:avLst/>
          </a:prstGeom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347864" y="3212976"/>
          <a:ext cx="2376264" cy="166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ChemSketch" r:id="rId4" imgW="2816280" imgH="1972080" progId="ACD.ChemSketch.20">
                  <p:embed/>
                </p:oleObj>
              </mc:Choice>
              <mc:Fallback>
                <p:oleObj name="ChemSketch" r:id="rId4" imgW="2816280" imgH="197208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212976"/>
                        <a:ext cx="2376264" cy="1663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131840" y="1628800"/>
          <a:ext cx="2843212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ChemSketch" r:id="rId6" imgW="3371040" imgH="1734480" progId="ACD.ChemSketch.20">
                  <p:embed/>
                </p:oleObj>
              </mc:Choice>
              <mc:Fallback>
                <p:oleObj name="ChemSketch" r:id="rId6" imgW="3371040" imgH="173448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628800"/>
                        <a:ext cx="2843212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9712" y="5661248"/>
            <a:ext cx="5247376" cy="743507"/>
          </a:xfrm>
        </p:spPr>
        <p:txBody>
          <a:bodyPr>
            <a:normAutofit fontScale="92500"/>
          </a:bodyPr>
          <a:lstStyle/>
          <a:p>
            <a:pPr algn="l"/>
            <a:r>
              <a:rPr lang="cs-CZ" dirty="0" smtClean="0"/>
              <a:t>Připravila Bc. Petra Pospíšilová jako doplňující materiál k bakalářské práci v roce 2011.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5" name="Obrázek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589240"/>
            <a:ext cx="121920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70894" cy="570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200" b="1" dirty="0" smtClean="0">
                <a:solidFill>
                  <a:sysClr val="windowText" lastClr="000000"/>
                </a:solidFill>
              </a:rPr>
              <a:t>Citace obrázků použitých v prezentaci:</a:t>
            </a:r>
          </a:p>
          <a:p>
            <a:endParaRPr lang="cs-CZ" sz="1200" b="1" dirty="0" smtClean="0">
              <a:solidFill>
                <a:sysClr val="windowText" lastClr="000000"/>
              </a:solidFill>
            </a:endParaRPr>
          </a:p>
          <a:p>
            <a:r>
              <a:rPr lang="cs-CZ" sz="1200" i="1" dirty="0" smtClean="0">
                <a:solidFill>
                  <a:sysClr val="windowText" lastClr="000000"/>
                </a:solidFill>
              </a:rPr>
              <a:t>Mravenec s lupou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r>
              <a:rPr lang="cs-CZ" sz="1200" dirty="0" smtClean="0">
                <a:solidFill>
                  <a:sysClr val="windowText" lastClr="000000"/>
                </a:solidFill>
              </a:rPr>
              <a:t> 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3"/>
              </a:rPr>
              <a:t>http://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3"/>
              </a:rPr>
              <a:t>mikesfrequency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3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3"/>
              </a:rPr>
              <a:t>raw.blogspot.com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3"/>
              </a:rPr>
              <a:t>/2010/10/ant-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3"/>
              </a:rPr>
              <a:t>told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3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3"/>
              </a:rPr>
              <a:t>me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3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3"/>
              </a:rPr>
              <a:t>this.html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r>
              <a:rPr lang="cs-CZ" sz="1200" i="1" dirty="0" smtClean="0">
                <a:solidFill>
                  <a:sysClr val="windowText" lastClr="000000"/>
                </a:solidFill>
              </a:rPr>
              <a:t>Mravenec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	</a:t>
            </a:r>
          </a:p>
          <a:p>
            <a:r>
              <a:rPr lang="cs-CZ" sz="1200" u="sng" dirty="0" smtClean="0">
                <a:solidFill>
                  <a:sysClr val="windowText" lastClr="000000"/>
                </a:solidFill>
                <a:hlinkClick r:id="rId4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4"/>
              </a:rPr>
              <a:t>blizprirode.cz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4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4"/>
              </a:rPr>
              <a:t>showdoc.do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4"/>
              </a:rPr>
              <a:t>?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4"/>
              </a:rPr>
              <a:t>docid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4"/>
              </a:rPr>
              <a:t>=86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r>
              <a:rPr lang="cs-CZ" sz="1200" i="1" dirty="0" smtClean="0">
                <a:solidFill>
                  <a:sysClr val="windowText" lastClr="000000"/>
                </a:solidFill>
              </a:rPr>
              <a:t>Kopřiva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r>
              <a:rPr lang="cs-CZ" sz="1200" u="sng" dirty="0" smtClean="0">
                <a:solidFill>
                  <a:sysClr val="windowText" lastClr="000000"/>
                </a:solidFill>
                <a:hlinkClick r:id="rId5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5"/>
              </a:rPr>
              <a:t>priroda.cz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5"/>
              </a:rPr>
              <a:t>/lexikon.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5"/>
              </a:rPr>
              <a:t>php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5"/>
              </a:rPr>
              <a:t>?detail=629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r>
              <a:rPr lang="cs-CZ" sz="1200" i="1" dirty="0" smtClean="0">
                <a:solidFill>
                  <a:sysClr val="windowText" lastClr="000000"/>
                </a:solidFill>
              </a:rPr>
              <a:t>Ocet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r>
              <a:rPr lang="cs-CZ" sz="1200" u="sng" dirty="0" smtClean="0">
                <a:solidFill>
                  <a:sysClr val="windowText" lastClr="000000"/>
                </a:solidFill>
                <a:hlinkClick r:id="rId6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6"/>
              </a:rPr>
              <a:t>pikant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6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6"/>
              </a:rPr>
              <a:t>ostrava.cz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6"/>
              </a:rPr>
              <a:t>/katalog-produktu/ocet-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6"/>
              </a:rPr>
              <a:t>kvasny.php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r>
              <a:rPr lang="cs-CZ" sz="1200" i="1" dirty="0" smtClean="0">
                <a:solidFill>
                  <a:sysClr val="windowText" lastClr="000000"/>
                </a:solidFill>
              </a:rPr>
              <a:t>Máslo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r>
              <a:rPr lang="cs-CZ" sz="1200" u="sng" dirty="0" smtClean="0">
                <a:solidFill>
                  <a:sysClr val="windowText" lastClr="000000"/>
                </a:solidFill>
                <a:hlinkClick r:id="rId7"/>
              </a:rPr>
              <a:t>http://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7"/>
              </a:rPr>
              <a:t>asz.cz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7"/>
              </a:rPr>
              <a:t>/redakce/index.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7"/>
              </a:rPr>
              <a:t>php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7"/>
              </a:rPr>
              <a:t>?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7"/>
              </a:rPr>
              <a:t>clanek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7"/>
              </a:rPr>
              <a:t>=49149&amp;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7"/>
              </a:rPr>
              <a:t>lanG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7"/>
              </a:rPr>
              <a:t>=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7"/>
              </a:rPr>
              <a:t>cs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7"/>
              </a:rPr>
              <a:t>&amp;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7"/>
              </a:rPr>
              <a:t>xuser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7"/>
              </a:rPr>
              <a:t>=&amp;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7"/>
              </a:rPr>
              <a:t>slozka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7"/>
              </a:rPr>
              <a:t>=5880&amp;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7"/>
              </a:rPr>
              <a:t>xsekce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7"/>
              </a:rPr>
              <a:t>=6068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r>
              <a:rPr lang="cs-CZ" sz="1200" i="1" dirty="0" smtClean="0">
                <a:solidFill>
                  <a:sysClr val="windowText" lastClr="000000"/>
                </a:solidFill>
              </a:rPr>
              <a:t>Kozel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r>
              <a:rPr lang="cs-CZ" sz="1200" u="sng" dirty="0" smtClean="0">
                <a:solidFill>
                  <a:sysClr val="windowText" lastClr="000000"/>
                </a:solidFill>
                <a:hlinkClick r:id="rId8"/>
              </a:rPr>
              <a:t>http://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8"/>
              </a:rPr>
              <a:t>casopis.planetazvirat.cz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8"/>
              </a:rPr>
              <a:t>/060819-tato-kup-mi-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8"/>
              </a:rPr>
              <a:t>kozicku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8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8"/>
              </a:rPr>
              <a:t>1.html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r>
              <a:rPr lang="cs-CZ" sz="1200" i="1" dirty="0" smtClean="0">
                <a:solidFill>
                  <a:sysClr val="windowText" lastClr="000000"/>
                </a:solidFill>
              </a:rPr>
              <a:t>Malina,</a:t>
            </a:r>
            <a:r>
              <a:rPr lang="cs-CZ" sz="1200" dirty="0" smtClean="0">
                <a:solidFill>
                  <a:sysClr val="windowText" lastClr="000000"/>
                </a:solidFill>
              </a:rPr>
              <a:t> fotoarchiv Petra Pospíšilová</a:t>
            </a:r>
            <a:r>
              <a:rPr lang="cs-CZ" sz="1200" i="1" dirty="0" smtClean="0">
                <a:solidFill>
                  <a:sysClr val="windowText" lastClr="000000"/>
                </a:solidFill>
              </a:rPr>
              <a:t> 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r>
              <a:rPr lang="cs-CZ" sz="1200" i="1" dirty="0" err="1" smtClean="0">
                <a:solidFill>
                  <a:sysClr val="windowText" lastClr="000000"/>
                </a:solidFill>
              </a:rPr>
              <a:t>Gingko</a:t>
            </a:r>
            <a:r>
              <a:rPr lang="cs-CZ" sz="1200" dirty="0" smtClean="0">
                <a:solidFill>
                  <a:sysClr val="windowText" lastClr="000000"/>
                </a:solidFill>
              </a:rPr>
              <a:t> [online 2011-05-19], dostupné z:</a:t>
            </a:r>
          </a:p>
          <a:p>
            <a:r>
              <a:rPr lang="cs-CZ" sz="1200" dirty="0" smtClean="0">
                <a:solidFill>
                  <a:schemeClr val="bg1"/>
                </a:solidFill>
                <a:hlinkClick r:id="rId9"/>
              </a:rPr>
              <a:t>http://www.</a:t>
            </a:r>
            <a:r>
              <a:rPr lang="cs-CZ" sz="1200" dirty="0" err="1" smtClean="0">
                <a:solidFill>
                  <a:schemeClr val="bg1"/>
                </a:solidFill>
                <a:hlinkClick r:id="rId9"/>
              </a:rPr>
              <a:t>ialveo.cz</a:t>
            </a:r>
            <a:r>
              <a:rPr lang="cs-CZ" sz="1200" dirty="0" smtClean="0">
                <a:solidFill>
                  <a:schemeClr val="bg1"/>
                </a:solidFill>
                <a:hlinkClick r:id="rId9"/>
              </a:rPr>
              <a:t>/</a:t>
            </a:r>
            <a:r>
              <a:rPr lang="cs-CZ" sz="1200" dirty="0" err="1" smtClean="0">
                <a:solidFill>
                  <a:schemeClr val="bg1"/>
                </a:solidFill>
                <a:hlinkClick r:id="rId9"/>
              </a:rPr>
              <a:t>alveo.php</a:t>
            </a:r>
            <a:endParaRPr lang="cs-CZ" sz="1200" dirty="0" smtClean="0">
              <a:solidFill>
                <a:schemeClr val="bg1"/>
              </a:solidFill>
            </a:endParaRPr>
          </a:p>
          <a:p>
            <a:r>
              <a:rPr lang="cs-CZ" sz="1200" i="1" dirty="0" smtClean="0">
                <a:solidFill>
                  <a:sysClr val="windowText" lastClr="000000"/>
                </a:solidFill>
              </a:rPr>
              <a:t>Špenát</a:t>
            </a:r>
            <a:r>
              <a:rPr lang="cs-CZ" sz="1200" dirty="0" smtClean="0">
                <a:solidFill>
                  <a:sysClr val="windowText" lastClr="000000"/>
                </a:solidFill>
              </a:rPr>
              <a:t> [online 2011-05-19], dostupný z:</a:t>
            </a:r>
          </a:p>
          <a:p>
            <a:r>
              <a:rPr lang="cs-CZ" sz="1200" u="sng" dirty="0" smtClean="0">
                <a:solidFill>
                  <a:sysClr val="windowText" lastClr="000000"/>
                </a:solidFill>
                <a:hlinkClick r:id="rId10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0"/>
              </a:rPr>
              <a:t>moda.cz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0"/>
              </a:rPr>
              <a:t>/Kategorie/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0"/>
              </a:rPr>
              <a:t>Zdravi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0"/>
              </a:rPr>
              <a:t>_a_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0"/>
              </a:rPr>
              <a:t>krasa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0"/>
              </a:rPr>
              <a:t>/20100602_Zelenina_Je_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0"/>
              </a:rPr>
              <a:t>Lepsi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0"/>
              </a:rPr>
              <a:t>_Syrova_Nebo_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0"/>
              </a:rPr>
              <a:t>Varena.html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r>
              <a:rPr lang="cs-CZ" sz="1200" i="1" dirty="0" smtClean="0">
                <a:solidFill>
                  <a:sysClr val="windowText" lastClr="000000"/>
                </a:solidFill>
              </a:rPr>
              <a:t>Jablka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r>
              <a:rPr lang="cs-CZ" sz="1200" u="sng" dirty="0" smtClean="0">
                <a:solidFill>
                  <a:sysClr val="windowText" lastClr="000000"/>
                </a:solidFill>
                <a:hlinkClick r:id="rId11"/>
              </a:rPr>
              <a:t>http://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1"/>
              </a:rPr>
              <a:t>prozeny.blesk.cz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1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1"/>
              </a:rPr>
              <a:t>clanek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1"/>
              </a:rPr>
              <a:t>/pro-zeny-poradna/100150/podzim-s-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1"/>
              </a:rPr>
              <a:t>vuni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1"/>
              </a:rPr>
              <a:t>-jablek.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1"/>
              </a:rPr>
              <a:t>html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r>
              <a:rPr lang="cs-CZ" sz="1200" dirty="0" smtClean="0">
                <a:solidFill>
                  <a:sysClr val="windowText" lastClr="000000"/>
                </a:solidFill>
              </a:rPr>
              <a:t>Jojo [online 2011-05-28], dostupné z:</a:t>
            </a:r>
          </a:p>
          <a:p>
            <a:r>
              <a:rPr lang="cs-CZ" sz="1200" u="sng" dirty="0" smtClean="0">
                <a:solidFill>
                  <a:sysClr val="windowText" lastClr="000000"/>
                </a:solidFill>
                <a:hlinkClick r:id="rId12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2"/>
              </a:rPr>
              <a:t>plusprovas.cz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2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2"/>
              </a:rPr>
              <a:t>vyrobky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2"/>
              </a:rPr>
              <a:t>-plus/3878-jojo-kysele-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2"/>
              </a:rPr>
              <a:t>zizalky</a:t>
            </a:r>
            <a:endParaRPr lang="cs-CZ" sz="1200" u="sng" dirty="0" smtClean="0">
              <a:solidFill>
                <a:sysClr val="windowText" lastClr="000000"/>
              </a:solidFill>
            </a:endParaRPr>
          </a:p>
          <a:p>
            <a:endParaRPr lang="cs-CZ" sz="1200" u="sng" dirty="0" smtClean="0">
              <a:solidFill>
                <a:sysClr val="windowText" lastClr="000000"/>
              </a:solidFill>
            </a:endParaRPr>
          </a:p>
          <a:p>
            <a:endParaRPr lang="cs-CZ" sz="1200" dirty="0" smtClean="0">
              <a:solidFill>
                <a:sysClr val="windowText" lastClr="000000"/>
              </a:solidFill>
            </a:endParaRPr>
          </a:p>
          <a:p>
            <a:pPr marL="174625"/>
            <a:r>
              <a:rPr lang="cs-CZ" sz="1200" i="1" dirty="0" smtClean="0">
                <a:solidFill>
                  <a:sysClr val="windowText" lastClr="000000"/>
                </a:solidFill>
              </a:rPr>
              <a:t>Hroznové víno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pPr marL="174625">
              <a:tabLst>
                <a:tab pos="4208463" algn="l"/>
              </a:tabLst>
            </a:pPr>
            <a:r>
              <a:rPr lang="cs-CZ" sz="1200" u="sng" dirty="0" smtClean="0">
                <a:solidFill>
                  <a:sysClr val="windowText" lastClr="000000"/>
                </a:solidFill>
                <a:hlinkClick r:id="rId13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3"/>
              </a:rPr>
              <a:t>eshop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3"/>
              </a:rPr>
              <a:t>-rychle.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3"/>
              </a:rPr>
              <a:t>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3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3"/>
              </a:rPr>
              <a:t>bedynkydomu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3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3"/>
              </a:rPr>
              <a:t>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3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3"/>
              </a:rPr>
              <a:t>eshop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3"/>
              </a:rPr>
              <a:t>/8-1-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3"/>
              </a:rPr>
              <a:t>Dalsi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3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3"/>
              </a:rPr>
              <a:t>nabidka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3"/>
              </a:rPr>
              <a:t>-ovoce-a-zeleniny/0/5/35-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3"/>
              </a:rPr>
              <a:t>Hroznove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3"/>
              </a:rPr>
              <a:t>-vino/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3"/>
              </a:rPr>
              <a:t>download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pPr marL="174625">
              <a:tabLst>
                <a:tab pos="4208463" algn="l"/>
              </a:tabLst>
            </a:pPr>
            <a:r>
              <a:rPr lang="cs-CZ" sz="1200" i="1" dirty="0" smtClean="0">
                <a:solidFill>
                  <a:sysClr val="windowText" lastClr="000000"/>
                </a:solidFill>
              </a:rPr>
              <a:t>Mandle</a:t>
            </a:r>
            <a:r>
              <a:rPr lang="cs-CZ" sz="1200" dirty="0" smtClean="0">
                <a:solidFill>
                  <a:sysClr val="windowText" lastClr="000000"/>
                </a:solidFill>
              </a:rPr>
              <a:t> [online 2011-05-19], dostupné z:</a:t>
            </a:r>
          </a:p>
          <a:p>
            <a:pPr marL="174625">
              <a:tabLst>
                <a:tab pos="4208463" algn="l"/>
              </a:tabLst>
            </a:pPr>
            <a:r>
              <a:rPr lang="cs-CZ" sz="1200" u="sng" dirty="0" smtClean="0">
                <a:solidFill>
                  <a:sysClr val="windowText" lastClr="000000"/>
                </a:solidFill>
                <a:hlinkClick r:id="rId14"/>
              </a:rPr>
              <a:t>http://rady.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4"/>
              </a:rPr>
              <a:t>chcemschudnut.sk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4"/>
              </a:rPr>
              <a:t>/stale-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4"/>
              </a:rPr>
              <a:t>chudnutie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4"/>
              </a:rPr>
              <a:t>-%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4"/>
              </a:rPr>
              <a:t>E2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4"/>
              </a:rPr>
              <a:t>%80%93-10-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4"/>
              </a:rPr>
              <a:t>najlepsich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4"/>
              </a:rPr>
              <a:t>-potravin-1-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4"/>
              </a:rPr>
              <a:t>cast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4"/>
              </a:rPr>
              <a:t>/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pPr marL="174625">
              <a:tabLst>
                <a:tab pos="4208463" algn="l"/>
              </a:tabLst>
            </a:pPr>
            <a:r>
              <a:rPr lang="cs-CZ" sz="1200" i="1" dirty="0" smtClean="0">
                <a:solidFill>
                  <a:sysClr val="windowText" lastClr="000000"/>
                </a:solidFill>
              </a:rPr>
              <a:t>Citron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pPr marL="174625">
              <a:tabLst>
                <a:tab pos="4208463" algn="l"/>
              </a:tabLst>
            </a:pPr>
            <a:r>
              <a:rPr lang="cs-CZ" sz="1200" u="sng" dirty="0" smtClean="0">
                <a:solidFill>
                  <a:sysClr val="windowText" lastClr="000000"/>
                </a:solidFill>
                <a:hlinkClick r:id="rId15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5"/>
              </a:rPr>
              <a:t>eshop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5"/>
              </a:rPr>
              <a:t>-rychle.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5"/>
              </a:rPr>
              <a:t>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5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5"/>
              </a:rPr>
              <a:t>bedynkydomu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5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5"/>
              </a:rPr>
              <a:t>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5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5"/>
              </a:rPr>
              <a:t>eshop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5"/>
              </a:rPr>
              <a:t>/2-1-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5"/>
              </a:rPr>
              <a:t>Ovocna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5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5"/>
              </a:rPr>
              <a:t>bedynka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5"/>
              </a:rPr>
              <a:t>/0/5/32-Citron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pPr marL="174625">
              <a:tabLst>
                <a:tab pos="4208463" algn="l"/>
              </a:tabLst>
            </a:pPr>
            <a:r>
              <a:rPr lang="cs-CZ" sz="1200" i="1" dirty="0" smtClean="0">
                <a:solidFill>
                  <a:sysClr val="windowText" lastClr="000000"/>
                </a:solidFill>
              </a:rPr>
              <a:t>Kyselina citronová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pPr marL="174625">
              <a:tabLst>
                <a:tab pos="4208463" algn="l"/>
              </a:tabLst>
            </a:pPr>
            <a:r>
              <a:rPr lang="cs-CZ" sz="1200" u="sng" dirty="0" smtClean="0">
                <a:solidFill>
                  <a:sysClr val="windowText" lastClr="000000"/>
                </a:solidFill>
                <a:hlinkClick r:id="rId16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6"/>
              </a:rPr>
              <a:t>hyperzbozi.cz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6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6"/>
              </a:rPr>
              <a:t>zbozi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6"/>
              </a:rPr>
              <a:t>/kyselina%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6"/>
              </a:rPr>
              <a:t>20citronov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6"/>
              </a:rPr>
              <a:t>%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6"/>
              </a:rPr>
              <a:t>E1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6"/>
              </a:rPr>
              <a:t>/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pPr marL="174625">
              <a:tabLst>
                <a:tab pos="4208463" algn="l"/>
              </a:tabLst>
            </a:pPr>
            <a:r>
              <a:rPr lang="cs-CZ" sz="1200" i="1" dirty="0" smtClean="0">
                <a:solidFill>
                  <a:sysClr val="windowText" lastClr="000000"/>
                </a:solidFill>
              </a:rPr>
              <a:t>Jantar</a:t>
            </a:r>
            <a:r>
              <a:rPr lang="cs-CZ" sz="1200" dirty="0" smtClean="0">
                <a:solidFill>
                  <a:sysClr val="windowText" lastClr="000000"/>
                </a:solidFill>
              </a:rPr>
              <a:t> [online 2011-05-19], dostupné z:</a:t>
            </a:r>
          </a:p>
          <a:p>
            <a:pPr marL="174625">
              <a:tabLst>
                <a:tab pos="4208463" algn="l"/>
              </a:tabLst>
            </a:pPr>
            <a:r>
              <a:rPr lang="cs-CZ" sz="1200" u="sng" dirty="0" smtClean="0">
                <a:solidFill>
                  <a:sysClr val="windowText" lastClr="000000"/>
                </a:solidFill>
                <a:hlinkClick r:id="rId17"/>
              </a:rPr>
              <a:t>http://www.fler.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7"/>
              </a:rPr>
              <a:t>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7"/>
              </a:rPr>
              <a:t>/blog/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7"/>
              </a:rPr>
              <a:t>drahe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7"/>
              </a:rPr>
              <a:t>-kameny-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7"/>
              </a:rPr>
              <a:t>sperky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pPr marL="174625">
              <a:tabLst>
                <a:tab pos="4208463" algn="l"/>
              </a:tabLst>
            </a:pPr>
            <a:r>
              <a:rPr lang="cs-CZ" sz="1200" i="1" dirty="0" smtClean="0">
                <a:solidFill>
                  <a:sysClr val="windowText" lastClr="000000"/>
                </a:solidFill>
              </a:rPr>
              <a:t>Šípek</a:t>
            </a:r>
            <a:r>
              <a:rPr lang="cs-CZ" sz="1200" dirty="0" smtClean="0">
                <a:solidFill>
                  <a:sysClr val="windowText" lastClr="000000"/>
                </a:solidFill>
              </a:rPr>
              <a:t> [online 2011-05-19], dostupné z:</a:t>
            </a:r>
          </a:p>
          <a:p>
            <a:pPr marL="174625">
              <a:tabLst>
                <a:tab pos="4208463" algn="l"/>
              </a:tabLst>
            </a:pPr>
            <a:r>
              <a:rPr lang="cs-CZ" sz="1200" u="sng" dirty="0" smtClean="0">
                <a:solidFill>
                  <a:sysClr val="windowText" lastClr="000000"/>
                </a:solidFill>
                <a:hlinkClick r:id="rId18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8"/>
              </a:rPr>
              <a:t>foreverlookingood.com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8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8"/>
              </a:rPr>
              <a:t>plum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8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8"/>
              </a:rPr>
              <a:t>benefits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pPr marL="174625">
              <a:tabLst>
                <a:tab pos="4208463" algn="l"/>
              </a:tabLst>
            </a:pPr>
            <a:r>
              <a:rPr lang="cs-CZ" sz="1200" i="1" dirty="0" smtClean="0">
                <a:solidFill>
                  <a:sysClr val="windowText" lastClr="000000"/>
                </a:solidFill>
              </a:rPr>
              <a:t>Potraviny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pPr marL="174625">
              <a:tabLst>
                <a:tab pos="4208463" algn="l"/>
              </a:tabLst>
            </a:pPr>
            <a:r>
              <a:rPr lang="cs-CZ" sz="1200" u="sng" dirty="0" smtClean="0">
                <a:solidFill>
                  <a:sysClr val="windowText" lastClr="000000"/>
                </a:solidFill>
                <a:hlinkClick r:id="rId19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9"/>
              </a:rPr>
              <a:t>healthline.com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9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9"/>
              </a:rPr>
              <a:t>adamimage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9"/>
              </a:rPr>
              <a:t>?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19"/>
              </a:rPr>
              <a:t>contentId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19"/>
              </a:rPr>
              <a:t>=1-002409&amp;id=18104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pPr marL="174625">
              <a:tabLst>
                <a:tab pos="4208463" algn="l"/>
              </a:tabLst>
            </a:pPr>
            <a:r>
              <a:rPr lang="cs-CZ" sz="1200" i="1" dirty="0" smtClean="0">
                <a:solidFill>
                  <a:sysClr val="windowText" lastClr="000000"/>
                </a:solidFill>
              </a:rPr>
              <a:t>Zákaz kouření</a:t>
            </a:r>
            <a:r>
              <a:rPr lang="cs-CZ" sz="1200" dirty="0" smtClean="0">
                <a:solidFill>
                  <a:sysClr val="windowText" lastClr="000000"/>
                </a:solidFill>
              </a:rPr>
              <a:t> [online 2011-05-19], dostupné z:</a:t>
            </a:r>
          </a:p>
          <a:p>
            <a:pPr marL="174625">
              <a:tabLst>
                <a:tab pos="4208463" algn="l"/>
              </a:tabLst>
            </a:pPr>
            <a:r>
              <a:rPr lang="cs-CZ" sz="1200" u="sng" dirty="0" smtClean="0">
                <a:solidFill>
                  <a:sysClr val="windowText" lastClr="000000"/>
                </a:solidFill>
                <a:hlinkClick r:id="rId20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0"/>
              </a:rPr>
              <a:t>dinarin.cz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0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0"/>
              </a:rPr>
              <a:t>art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0"/>
              </a:rPr>
              <a:t>_list.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0"/>
              </a:rPr>
              <a:t>jsp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0"/>
              </a:rPr>
              <a:t>?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0"/>
              </a:rPr>
              <a:t>section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0"/>
              </a:rPr>
              <a:t>=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0"/>
              </a:rPr>
              <a:t>healthcare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0"/>
              </a:rPr>
              <a:t>&amp;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0"/>
              </a:rPr>
              <a:t>article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0"/>
              </a:rPr>
              <a:t>_list_start=100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pPr marL="174625">
              <a:tabLst>
                <a:tab pos="4208463" algn="l"/>
              </a:tabLst>
            </a:pPr>
            <a:r>
              <a:rPr lang="cs-CZ" sz="1200" i="1" dirty="0" err="1" smtClean="0">
                <a:solidFill>
                  <a:sysClr val="windowText" lastClr="000000"/>
                </a:solidFill>
              </a:rPr>
              <a:t>Pellagra</a:t>
            </a:r>
            <a:r>
              <a:rPr lang="cs-CZ" sz="1200" i="1" dirty="0" smtClean="0">
                <a:solidFill>
                  <a:sysClr val="windowText" lastClr="000000"/>
                </a:solidFill>
              </a:rPr>
              <a:t>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pPr marL="174625">
              <a:tabLst>
                <a:tab pos="4208463" algn="l"/>
              </a:tabLst>
            </a:pPr>
            <a:r>
              <a:rPr lang="cs-CZ" sz="1200" u="sng" dirty="0" smtClean="0">
                <a:solidFill>
                  <a:sysClr val="windowText" lastClr="000000"/>
                </a:solidFill>
                <a:hlinkClick r:id="rId21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1"/>
              </a:rPr>
              <a:t>healthline.com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1"/>
              </a:rPr>
              <a:t>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1"/>
              </a:rPr>
              <a:t>adamimage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1"/>
              </a:rPr>
              <a:t>?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1"/>
              </a:rPr>
              <a:t>contentId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1"/>
              </a:rPr>
              <a:t>=1-002409&amp;id=18103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pPr marL="174625">
              <a:tabLst>
                <a:tab pos="4208463" algn="l"/>
              </a:tabLst>
            </a:pPr>
            <a:r>
              <a:rPr lang="cs-CZ" sz="1200" i="1" dirty="0" smtClean="0">
                <a:solidFill>
                  <a:sysClr val="windowText" lastClr="000000"/>
                </a:solidFill>
              </a:rPr>
              <a:t>Olivový olej </a:t>
            </a:r>
            <a:r>
              <a:rPr lang="cs-CZ" sz="1200" dirty="0" smtClean="0">
                <a:solidFill>
                  <a:sysClr val="windowText" lastClr="000000"/>
                </a:solidFill>
              </a:rPr>
              <a:t>[online 2011-05-19], dostupné z:</a:t>
            </a:r>
          </a:p>
          <a:p>
            <a:pPr marL="174625">
              <a:tabLst>
                <a:tab pos="4208463" algn="l"/>
              </a:tabLst>
            </a:pPr>
            <a:r>
              <a:rPr lang="cs-CZ" sz="1200" u="sng" dirty="0" smtClean="0">
                <a:solidFill>
                  <a:sysClr val="windowText" lastClr="000000"/>
                </a:solidFill>
                <a:hlinkClick r:id="rId22"/>
              </a:rPr>
              <a:t>http://www.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2"/>
              </a:rPr>
              <a:t>tyden.cz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2"/>
              </a:rPr>
              <a:t>/rubriky/apetit/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2"/>
              </a:rPr>
              <a:t>tajemstvi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2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2"/>
              </a:rPr>
              <a:t>zdravych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2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2"/>
              </a:rPr>
              <a:t>jizanu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2"/>
              </a:rPr>
              <a:t>-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2"/>
              </a:rPr>
              <a:t>olivovy</a:t>
            </a:r>
            <a:r>
              <a:rPr lang="cs-CZ" sz="1200" u="sng" dirty="0" smtClean="0">
                <a:solidFill>
                  <a:sysClr val="windowText" lastClr="000000"/>
                </a:solidFill>
                <a:hlinkClick r:id="rId22"/>
              </a:rPr>
              <a:t>-olej_</a:t>
            </a:r>
            <a:r>
              <a:rPr lang="cs-CZ" sz="1200" u="sng" dirty="0" err="1" smtClean="0">
                <a:solidFill>
                  <a:sysClr val="windowText" lastClr="000000"/>
                </a:solidFill>
                <a:hlinkClick r:id="rId22"/>
              </a:rPr>
              <a:t>170411.html</a:t>
            </a:r>
            <a:endParaRPr lang="cs-CZ" sz="1200" dirty="0" smtClean="0">
              <a:solidFill>
                <a:sysClr val="windowText" lastClr="000000"/>
              </a:solidFill>
            </a:endParaRPr>
          </a:p>
          <a:p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Karboxylové kyseliny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499176" cy="566124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00113" indent="-546100"/>
            <a: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Které karboxylové kyseliny už znáte? </a:t>
            </a:r>
          </a:p>
          <a:p>
            <a:pPr marL="900113" indent="-273050">
              <a:buNone/>
            </a:pPr>
            <a: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Věděli byste, kde tyto kyseliny v přírodě a ve svém okolí hledat?</a:t>
            </a:r>
          </a:p>
          <a:p>
            <a:pPr>
              <a:buNone/>
            </a:pPr>
            <a:endParaRPr lang="cs-CZ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900113" indent="-544513"/>
            <a: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 následující prezentaci je u každé kyseliny uveden její vzorec a triviální název:</a:t>
            </a:r>
          </a:p>
          <a:p>
            <a:pPr marL="1706563" indent="-806450">
              <a:buNone/>
            </a:pPr>
            <a: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=&gt; </a:t>
            </a:r>
            <a:r>
              <a:rPr lang="cs-CZ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Vytvořte podle zobrazeného vzorce název dané kyseliny podle pravidel názvosloví karboxylových kyselin!</a:t>
            </a:r>
          </a:p>
          <a:p>
            <a:pPr marL="723900" indent="-723900">
              <a:buNone/>
            </a:pPr>
            <a:endParaRPr lang="cs-CZ" sz="11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723900" indent="-723900">
              <a:buNone/>
            </a:pPr>
            <a:r>
              <a:rPr lang="cs-CZ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(Správné řešení si můžete zkontrolovat v tabulce na konci prezentace.)</a:t>
            </a:r>
          </a:p>
          <a:p>
            <a:pPr marL="804863" indent="-449263">
              <a:buNone/>
            </a:pPr>
            <a:r>
              <a:rPr lang="cs-CZ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=&gt; uhlík (C) = černý; kyslík (</a:t>
            </a:r>
            <a:r>
              <a:rPr lang="cs-CZ" sz="1600" b="1" dirty="0" smtClean="0">
                <a:ln w="50800"/>
                <a:solidFill>
                  <a:srgbClr val="FF0000"/>
                </a:solidFill>
              </a:rPr>
              <a:t>O</a:t>
            </a:r>
            <a:r>
              <a:rPr lang="cs-CZ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 = červený; dusík (</a:t>
            </a:r>
            <a:r>
              <a:rPr lang="cs-CZ" sz="1600" b="1" dirty="0" smtClean="0">
                <a:ln w="50800"/>
                <a:solidFill>
                  <a:srgbClr val="0070C0"/>
                </a:solidFill>
              </a:rPr>
              <a:t>N</a:t>
            </a:r>
            <a:r>
              <a:rPr lang="cs-CZ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 = modrý; vodík (</a:t>
            </a:r>
            <a:r>
              <a:rPr lang="cs-CZ" sz="1600" b="1" dirty="0" smtClean="0">
                <a:ln w="50800"/>
              </a:rPr>
              <a:t>H</a:t>
            </a:r>
            <a:r>
              <a:rPr lang="cs-CZ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 = bílý</a:t>
            </a:r>
          </a:p>
          <a:p>
            <a:pPr marL="723900" indent="-723900">
              <a:buNone/>
            </a:pPr>
            <a:endParaRPr lang="cs-CZ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6" name="Obrázek 5" descr="thinking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365104"/>
            <a:ext cx="1080120" cy="140833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5148064" y="5301208"/>
            <a:ext cx="381642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57500" y="260648"/>
            <a:ext cx="3429000" cy="5578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Kyselina Mravenčí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2" name="Zástupný symbol pro obrázek 11" descr="mravenec 2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4387" r="14387"/>
          <a:stretch>
            <a:fillRect/>
          </a:stretch>
        </p:blipFill>
        <p:spPr/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6" name="Obrázek 5" descr="otaznik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5805264"/>
            <a:ext cx="467333" cy="639887"/>
          </a:xfrm>
          <a:prstGeom prst="rect">
            <a:avLst/>
          </a:prstGeom>
        </p:spPr>
      </p:pic>
      <p:pic>
        <p:nvPicPr>
          <p:cNvPr id="16" name="Obrázek 15" descr="mravenc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4437112"/>
            <a:ext cx="1981200" cy="2190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Obrázek 16" descr="kopřiva.jp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51520" y="501015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08304" y="260648"/>
          <a:ext cx="9334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emSketch" r:id="rId9" imgW="932760" imgH="1136880" progId="ACD.ChemSketch.20">
                  <p:embed/>
                </p:oleObj>
              </mc:Choice>
              <mc:Fallback>
                <p:oleObj name="ChemSketch" r:id="rId9" imgW="932760" imgH="113688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260648"/>
                        <a:ext cx="9334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148064" y="1628800"/>
            <a:ext cx="3816424" cy="4968552"/>
          </a:xfrm>
        </p:spPr>
        <p:txBody>
          <a:bodyPr>
            <a:no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Tuto kyselinu používají někteří zástupci hmyzu ke své obraně.</a:t>
            </a:r>
          </a:p>
          <a:p>
            <a:pPr marL="723900" indent="-3683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=&gt; mravenec</a:t>
            </a:r>
          </a:p>
          <a:p>
            <a:pPr marL="723900" indent="-3683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     po kousnutí vstříkne do rány =&gt; nepříjemné pálení pokožky </a:t>
            </a:r>
          </a:p>
          <a:p>
            <a:pPr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žahavých </a:t>
            </a:r>
            <a:r>
              <a:rPr lang="cs-CZ" sz="2200" b="1" dirty="0" err="1" smtClean="0">
                <a:solidFill>
                  <a:schemeClr val="bg1"/>
                </a:solidFill>
              </a:rPr>
              <a:t>trichomech</a:t>
            </a:r>
            <a:r>
              <a:rPr lang="cs-CZ" sz="2200" b="1" dirty="0" smtClean="0">
                <a:solidFill>
                  <a:schemeClr val="bg1"/>
                </a:solidFill>
              </a:rPr>
              <a:t> („chloupcích“) kopřiv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použití: dezinfekční látka, konzervace potravin</a:t>
            </a:r>
            <a:endParaRPr lang="cs-CZ" sz="18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627063"/>
            <a:endParaRPr lang="cs-CZ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27063"/>
            <a:r>
              <a:rPr lang="cs-CZ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Jaký další hmyz používá tuto kyselinu ke své obraně ? </a:t>
            </a:r>
          </a:p>
          <a:p>
            <a:endParaRPr lang="cs-CZ" sz="1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57500" y="188640"/>
            <a:ext cx="3429000" cy="557808"/>
          </a:xfrm>
        </p:spPr>
        <p:txBody>
          <a:bodyPr>
            <a:normAutofit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octová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292080" y="1484784"/>
            <a:ext cx="3672408" cy="2520280"/>
          </a:xfrm>
        </p:spPr>
        <p:txBody>
          <a:bodyPr>
            <a:norm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1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8% vodný roztok … ocet</a:t>
            </a:r>
          </a:p>
          <a:p>
            <a:pPr marL="635000" indent="-6350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1000"/>
              <a:tabLst>
                <a:tab pos="631825" algn="l"/>
              </a:tabLst>
            </a:pPr>
            <a:r>
              <a:rPr lang="cs-CZ" sz="2200" b="1" dirty="0" smtClean="0">
                <a:solidFill>
                  <a:schemeClr val="bg1"/>
                </a:solidFill>
              </a:rPr>
              <a:t>    =&gt; vaření, konzervace potravin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1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100% … ledová kyselina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1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1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štiplavě páchnoucí kapalina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1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koncentrovaná leptá pokožku</a:t>
            </a:r>
          </a:p>
        </p:txBody>
      </p:sp>
      <p:pic>
        <p:nvPicPr>
          <p:cNvPr id="8" name="Zástupný symbol pro obrázek 7" descr="OKL_Bzenecky_ocet[1].jpg">
            <a:hlinkClick r:id="rId4"/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16988" r="1698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6" name="Obrázek 5" descr="ch3cooh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797152"/>
            <a:ext cx="2313700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2699792" y="5445224"/>
          <a:ext cx="2736304" cy="1249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36304"/>
              </a:tblGrid>
              <a:tr h="1008112">
                <a:tc>
                  <a:txBody>
                    <a:bodyPr/>
                    <a:lstStyle/>
                    <a:p>
                      <a:r>
                        <a:rPr lang="cs-CZ" sz="1600" u="sng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Video:</a:t>
                      </a:r>
                    </a:p>
                    <a:p>
                      <a:r>
                        <a:rPr lang="cs-CZ" sz="2000" dirty="0" smtClean="0">
                          <a:hlinkClick r:id="rId7"/>
                        </a:rPr>
                        <a:t>Odstranění vodního kamene z rychlovarné konvice.</a:t>
                      </a:r>
                      <a:endParaRPr lang="cs-CZ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516216" y="188640"/>
          <a:ext cx="15240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emSketch" r:id="rId8" imgW="1523880" imgH="1136880" progId="ACD.ChemSketch.20">
                  <p:embed/>
                </p:oleObj>
              </mc:Choice>
              <mc:Fallback>
                <p:oleObj name="ChemSketch" r:id="rId8" imgW="1523880" imgH="113688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188640"/>
                        <a:ext cx="15240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rojekt-ocet_0003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5508103" y="4005064"/>
            <a:ext cx="3456385" cy="2592289"/>
          </a:xfrm>
          <a:prstGeom prst="round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57500" y="188640"/>
            <a:ext cx="3429000" cy="5578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máselná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389098" y="1340768"/>
            <a:ext cx="3429000" cy="5184576"/>
          </a:xfrm>
        </p:spPr>
        <p:txBody>
          <a:bodyPr>
            <a:norm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nepříjemný zápach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mastná kyselina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živočišných tucích a rostlinných olejích</a:t>
            </a:r>
          </a:p>
          <a:p>
            <a:pPr marL="531813" indent="-53181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   =&gt; Její ester můžeme nalézt v másle, z něhož se uvolňuje při jeho žluknutí.</a:t>
            </a:r>
          </a:p>
          <a:p>
            <a:pPr marL="531813" indent="-53181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lidském potu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077913" indent="-107791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	Popište z chemického hlediska proces žluknutí másla.</a:t>
            </a: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cs-CZ" sz="18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cs-CZ" sz="18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 2" pitchFamily="18" charset="2"/>
              <a:buChar char=""/>
            </a:pPr>
            <a:endParaRPr lang="cs-CZ" sz="18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 2" pitchFamily="18" charset="2"/>
              <a:buChar char=""/>
            </a:pPr>
            <a:endParaRPr lang="cs-CZ" sz="18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 2" pitchFamily="18" charset="2"/>
              <a:buChar char=""/>
            </a:pPr>
            <a:endParaRPr lang="cs-CZ" sz="1800" dirty="0"/>
          </a:p>
        </p:txBody>
      </p:sp>
      <p:pic>
        <p:nvPicPr>
          <p:cNvPr id="19" name="Zástupný symbol pro obrázek 18" descr="maslo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6516" b="6516"/>
          <a:stretch>
            <a:fillRect/>
          </a:stretch>
        </p:blipFill>
        <p:spPr/>
      </p:pic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Obrázek 5" descr="maselna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725144"/>
            <a:ext cx="3366131" cy="1871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Obrázek 11" descr="thinking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4941168"/>
            <a:ext cx="1138145" cy="1483990"/>
          </a:xfrm>
          <a:prstGeom prst="rect">
            <a:avLst/>
          </a:prstGeo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228184" y="188640"/>
          <a:ext cx="2640013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emSketch" r:id="rId7" imgW="2639520" imgH="1283040" progId="ACD.ChemSketch.20">
                  <p:embed/>
                </p:oleObj>
              </mc:Choice>
              <mc:Fallback>
                <p:oleObj name="ChemSketch" r:id="rId7" imgW="2639520" imgH="128304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88640"/>
                        <a:ext cx="2640013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888432" cy="5578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Kapronová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148064" y="836712"/>
            <a:ext cx="3995936" cy="4536504"/>
          </a:xfrm>
        </p:spPr>
        <p:txBody>
          <a:bodyPr>
            <a:norm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bezbarvá olejovitá kapalina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zápach kozla či propocených ponožek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součást rostlin a jejich plodů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 	=&gt; kozlíku lékařského</a:t>
            </a:r>
          </a:p>
          <a:p>
            <a:pPr marL="541338" indent="-3175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jinanu dvoulaločného    (ginkgo) </a:t>
            </a:r>
          </a:p>
          <a:p>
            <a:pPr marL="635000" indent="-6350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    </a:t>
            </a:r>
          </a:p>
          <a:p>
            <a:pPr marL="715963" indent="-71596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    =&gt; v malinách a   meruňkách</a:t>
            </a: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cs-CZ" sz="18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</a:pPr>
            <a:endParaRPr lang="cs-CZ" sz="18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 2" pitchFamily="18" charset="2"/>
              <a:buChar char=""/>
            </a:pPr>
            <a:endParaRPr lang="cs-CZ" sz="18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 2" pitchFamily="18" charset="2"/>
              <a:buChar char=""/>
            </a:pPr>
            <a:endParaRPr lang="cs-CZ" sz="18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ts val="216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 2" pitchFamily="18" charset="2"/>
              <a:buChar char=""/>
            </a:pPr>
            <a:endParaRPr lang="cs-CZ" sz="1800" dirty="0"/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11" name="Zástupný symbol pro obrázek 10" descr="kozel1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6679" b="16679"/>
          <a:stretch>
            <a:fillRect/>
          </a:stretch>
        </p:blipFill>
        <p:spPr>
          <a:xfrm>
            <a:off x="683568" y="980728"/>
            <a:ext cx="4206240" cy="4206240"/>
          </a:xfrm>
        </p:spPr>
      </p:pic>
      <p:pic>
        <p:nvPicPr>
          <p:cNvPr id="6" name="Obrázek 5" descr="maseln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4725144"/>
            <a:ext cx="2571969" cy="1871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Obrázek 12" descr="červenec 1.- 8.7 06 023.jpg"/>
          <p:cNvPicPr>
            <a:picLocks noChangeAspect="1"/>
          </p:cNvPicPr>
          <p:nvPr/>
        </p:nvPicPr>
        <p:blipFill>
          <a:blip r:embed="rId6"/>
          <a:srcRect l="9838" r="14734" b="16921"/>
          <a:stretch>
            <a:fillRect/>
          </a:stretch>
        </p:blipFill>
        <p:spPr>
          <a:xfrm>
            <a:off x="323528" y="5229200"/>
            <a:ext cx="165618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 descr="jinan.jp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8344" y="3356992"/>
            <a:ext cx="1152128" cy="144363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148064" y="4975042"/>
          <a:ext cx="3659237" cy="172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emSketch" r:id="rId9" imgW="5300640" imgH="2084760" progId="ACD.ChemSketch.20">
                  <p:embed/>
                </p:oleObj>
              </mc:Choice>
              <mc:Fallback>
                <p:oleObj name="ChemSketch" r:id="rId9" imgW="5300640" imgH="208476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975042"/>
                        <a:ext cx="3659237" cy="1721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784305" y="188640"/>
            <a:ext cx="3575390" cy="5578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šťavelová 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076056" y="1628800"/>
            <a:ext cx="3851920" cy="5040560"/>
          </a:xfrm>
        </p:spPr>
        <p:txBody>
          <a:bodyPr>
            <a:no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dikarboxylová kyselina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rostlinách ve formě solí</a:t>
            </a:r>
          </a:p>
          <a:p>
            <a:pPr marL="541338" indent="-541338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2200" b="1" dirty="0" smtClean="0">
                <a:solidFill>
                  <a:schemeClr val="bg1"/>
                </a:solidFill>
              </a:rPr>
              <a:t>	=&gt; ve špenátu, rebarboře, ve šťovíku (léčitelství)</a:t>
            </a:r>
          </a:p>
          <a:p>
            <a:pPr marL="541338" indent="-541338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lidském těle je vytvářena v játrech při látkové přeměně bílkovin.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jedovatá 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Šťavelan vápenatý se</a:t>
            </a:r>
          </a:p>
          <a:p>
            <a:pPr marL="171450" indent="-1111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tabLst>
                <a:tab pos="176213" algn="l"/>
              </a:tabLst>
            </a:pPr>
            <a:r>
              <a:rPr lang="cs-CZ" sz="2200" b="1" dirty="0" smtClean="0">
                <a:solidFill>
                  <a:schemeClr val="bg1"/>
                </a:solidFill>
              </a:rPr>
              <a:t>podílí se na tvorbě  ledvinových kamenů</a:t>
            </a:r>
            <a:endParaRPr lang="cs-CZ" sz="2200" b="1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rázek 7" descr="stavelova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2467" r="22467"/>
          <a:stretch>
            <a:fillRect/>
          </a:stretch>
        </p:blipFill>
        <p:spPr/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6" name="Obrázek 5" descr="kysvinna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754427"/>
            <a:ext cx="2755723" cy="1626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732240" y="188640"/>
          <a:ext cx="183197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emSketch" r:id="rId6" imgW="1831680" imgH="1332000" progId="ACD.ChemSketch.20">
                  <p:embed/>
                </p:oleObj>
              </mc:Choice>
              <mc:Fallback>
                <p:oleObj name="ChemSketch" r:id="rId6" imgW="1831680" imgH="133200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88640"/>
                        <a:ext cx="1831975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5220072" y="4509120"/>
            <a:ext cx="3600400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148064" y="980728"/>
            <a:ext cx="3744416" cy="5472608"/>
          </a:xfrm>
        </p:spPr>
        <p:txBody>
          <a:bodyPr>
            <a:normAutofit fontScale="25000" lnSpcReduction="20000"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8800" b="1" dirty="0" smtClean="0">
                <a:solidFill>
                  <a:schemeClr val="bg1"/>
                </a:solidFill>
              </a:rPr>
              <a:t>silně kyselá dikarboxylová kyselina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8800" b="1" dirty="0" smtClean="0">
                <a:solidFill>
                  <a:schemeClr val="bg1"/>
                </a:solidFill>
              </a:rPr>
              <a:t>v nezralém ovoci nebo ve víně 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endParaRPr lang="cs-CZ" sz="88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  <a:tabLst>
                <a:tab pos="1344613" algn="l"/>
              </a:tabLst>
            </a:pPr>
            <a:r>
              <a:rPr lang="cs-CZ" sz="8800" b="1" dirty="0" smtClean="0">
                <a:solidFill>
                  <a:schemeClr val="bg1"/>
                </a:solidFill>
              </a:rPr>
              <a:t>obsahuje jeden </a:t>
            </a:r>
            <a:r>
              <a:rPr lang="cs-CZ" sz="8800" b="1" dirty="0" err="1" smtClean="0">
                <a:solidFill>
                  <a:schemeClr val="bg1"/>
                </a:solidFill>
              </a:rPr>
              <a:t>chirální</a:t>
            </a:r>
            <a:r>
              <a:rPr lang="cs-CZ" sz="8800" b="1" dirty="0" smtClean="0">
                <a:solidFill>
                  <a:schemeClr val="bg1"/>
                </a:solidFill>
              </a:rPr>
              <a:t> uhlík =&gt; tvoří 	 	 	</a:t>
            </a:r>
            <a:r>
              <a:rPr lang="cs-CZ" sz="8800" b="1" dirty="0" err="1" smtClean="0">
                <a:solidFill>
                  <a:schemeClr val="bg1"/>
                </a:solidFill>
              </a:rPr>
              <a:t>enantiomery</a:t>
            </a:r>
            <a:endParaRPr lang="cs-CZ" sz="88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8800" b="1" dirty="0" smtClean="0">
                <a:solidFill>
                  <a:schemeClr val="bg1"/>
                </a:solidFill>
              </a:rPr>
              <a:t>   =&gt; V přírodě se vyskytuje </a:t>
            </a:r>
          </a:p>
          <a:p>
            <a:pPr marL="635000" indent="-6350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8800" b="1" dirty="0" smtClean="0">
                <a:solidFill>
                  <a:schemeClr val="bg1"/>
                </a:solidFill>
              </a:rPr>
              <a:t>        L- </a:t>
            </a:r>
            <a:r>
              <a:rPr lang="cs-CZ" sz="8800" b="1" dirty="0" err="1" smtClean="0">
                <a:solidFill>
                  <a:schemeClr val="bg1"/>
                </a:solidFill>
              </a:rPr>
              <a:t>kys</a:t>
            </a:r>
            <a:r>
              <a:rPr lang="cs-CZ" sz="8800" b="1" dirty="0" smtClean="0">
                <a:solidFill>
                  <a:schemeClr val="bg1"/>
                </a:solidFill>
              </a:rPr>
              <a:t>. jablečná a      D- </a:t>
            </a:r>
            <a:r>
              <a:rPr lang="cs-CZ" sz="8800" b="1" dirty="0" err="1" smtClean="0">
                <a:solidFill>
                  <a:schemeClr val="bg1"/>
                </a:solidFill>
              </a:rPr>
              <a:t>kys</a:t>
            </a:r>
            <a:r>
              <a:rPr lang="cs-CZ" sz="8800" b="1" dirty="0" smtClean="0">
                <a:solidFill>
                  <a:schemeClr val="bg1"/>
                </a:solidFill>
              </a:rPr>
              <a:t>. jablečná je vyráběna synteticky.</a:t>
            </a:r>
          </a:p>
          <a:p>
            <a:pPr marL="531813" indent="-53181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7200" b="1" dirty="0" smtClean="0">
              <a:solidFill>
                <a:schemeClr val="bg1"/>
              </a:solidFill>
            </a:endParaRPr>
          </a:p>
          <a:p>
            <a:pPr marL="531813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r>
              <a:rPr lang="cs-CZ" sz="8000" b="1" dirty="0" smtClean="0">
                <a:solidFill>
                  <a:schemeClr val="bg1"/>
                </a:solidFill>
              </a:rPr>
              <a:t>Kyselina jablečná se označuje také jako </a:t>
            </a:r>
            <a:r>
              <a:rPr lang="cs-CZ" sz="8000" b="1" dirty="0" err="1" smtClean="0">
                <a:solidFill>
                  <a:schemeClr val="bg1"/>
                </a:solidFill>
              </a:rPr>
              <a:t>E296</a:t>
            </a:r>
            <a:r>
              <a:rPr lang="cs-CZ" sz="8000" b="1" dirty="0" smtClean="0">
                <a:solidFill>
                  <a:schemeClr val="bg1"/>
                </a:solidFill>
              </a:rPr>
              <a:t>. Prohlédněte si doma obaly od potravin. Ve kterých potravinách se s touto kyselinou můžete setkat? </a:t>
            </a:r>
            <a:r>
              <a:rPr lang="cs-CZ" sz="1800" b="1" dirty="0" smtClean="0">
                <a:solidFill>
                  <a:schemeClr val="bg1"/>
                </a:solidFill>
              </a:rPr>
              <a:t>         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57500" y="188640"/>
            <a:ext cx="3429000" cy="5578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jablečná 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Zástupný symbol pro obrázek 7" descr="jablka-ovoce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2430" r="12430"/>
          <a:stretch>
            <a:fillRect/>
          </a:stretch>
        </p:blipFill>
        <p:spPr/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Obrázek 5" descr="kysjablecna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5085184"/>
            <a:ext cx="2403521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Obrázek 9" descr="otaznik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869160"/>
            <a:ext cx="467333" cy="639887"/>
          </a:xfrm>
          <a:prstGeom prst="rect">
            <a:avLst/>
          </a:prstGeom>
        </p:spPr>
      </p:pic>
      <p:pic>
        <p:nvPicPr>
          <p:cNvPr id="12" name="Obrázek 11" descr="Jojo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928" y="5196046"/>
            <a:ext cx="1179959" cy="145160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429000" cy="557808"/>
          </a:xfrm>
        </p:spPr>
        <p:txBody>
          <a:bodyPr>
            <a:normAutofit/>
          </a:bodyPr>
          <a:lstStyle/>
          <a:p>
            <a:r>
              <a:rPr lang="cs-CZ" dirty="0" smtClean="0">
                <a:ln w="500">
                  <a:solidFill>
                    <a:schemeClr val="bg1"/>
                  </a:solidFill>
                </a:ln>
                <a:solidFill>
                  <a:schemeClr val="tx2">
                    <a:lumMod val="10000"/>
                  </a:schemeClr>
                </a:solidFill>
              </a:rPr>
              <a:t>Kyselina vinná </a:t>
            </a:r>
            <a:endParaRPr lang="cs-CZ" dirty="0">
              <a:ln w="500">
                <a:solidFill>
                  <a:schemeClr val="bg1"/>
                </a:solidFill>
              </a:ln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292080" y="1196752"/>
            <a:ext cx="3429000" cy="4104456"/>
          </a:xfrm>
        </p:spPr>
        <p:txBody>
          <a:bodyPr>
            <a:normAutofit/>
          </a:bodyPr>
          <a:lstStyle/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dikarboxylová kyselina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hroznovém víně a jiném ovoci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Získává se při výrobě vína jako vedlejší produkt a má velký vliv na výslednou kvalitu vína.</a:t>
            </a: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177800" indent="-177800">
              <a:lnSpc>
                <a:spcPts val="2160"/>
              </a:lnSpc>
              <a:buClr>
                <a:schemeClr val="tx2">
                  <a:lumMod val="25000"/>
                </a:schemeClr>
              </a:buClr>
              <a:buSzPct val="92000"/>
              <a:buFont typeface="Wingdings 2" pitchFamily="18" charset="2"/>
              <a:buChar char=""/>
            </a:pPr>
            <a:r>
              <a:rPr lang="cs-CZ" sz="2200" b="1" dirty="0" smtClean="0">
                <a:solidFill>
                  <a:schemeClr val="bg1"/>
                </a:solidFill>
              </a:rPr>
              <a:t>v potravinářském průmyslu a vinařství</a:t>
            </a:r>
            <a:endParaRPr lang="cs-CZ" sz="2200" b="1" dirty="0">
              <a:solidFill>
                <a:schemeClr val="bg1"/>
              </a:solidFill>
            </a:endParaRPr>
          </a:p>
        </p:txBody>
      </p:sp>
      <p:pic>
        <p:nvPicPr>
          <p:cNvPr id="16" name="Zástupný symbol pro obrázek 15" descr="hrvino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486" r="12486"/>
          <a:stretch>
            <a:fillRect/>
          </a:stretch>
        </p:blipFill>
        <p:spPr/>
      </p:pic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Obrázek 5" descr="kysvinna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653136"/>
            <a:ext cx="3187813" cy="2028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Vlastní 9">
      <a:dk1>
        <a:sysClr val="windowText" lastClr="000000"/>
      </a:dk1>
      <a:lt1>
        <a:sysClr val="window" lastClr="FFFFFF"/>
      </a:lt1>
      <a:dk2>
        <a:srgbClr val="E2A7C8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2478</TotalTime>
  <Words>557</Words>
  <Application>Microsoft Office PowerPoint</Application>
  <PresentationFormat>Předvádění na obrazovce (4:3)</PresentationFormat>
  <Paragraphs>250</Paragraphs>
  <Slides>19</Slides>
  <Notes>1</Notes>
  <HiddenSlides>0</HiddenSlides>
  <MMClips>1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2</vt:lpstr>
      <vt:lpstr>Bohatý</vt:lpstr>
      <vt:lpstr>ChemSketch</vt:lpstr>
      <vt:lpstr>KARBOXYLOVÉ KYSELINY  KOLEM NÁS</vt:lpstr>
      <vt:lpstr>Karboxylové kyseliny</vt:lpstr>
      <vt:lpstr>Kyselina Mravenčí</vt:lpstr>
      <vt:lpstr>Kyselina octová</vt:lpstr>
      <vt:lpstr>Kyselina máselná</vt:lpstr>
      <vt:lpstr>Kyselina Kapronová</vt:lpstr>
      <vt:lpstr>Kyselina šťavelová </vt:lpstr>
      <vt:lpstr>Kyselina jablečná </vt:lpstr>
      <vt:lpstr>Kyselina vinná </vt:lpstr>
      <vt:lpstr>Kyselina mandlová</vt:lpstr>
      <vt:lpstr>Kyselina citrónová </vt:lpstr>
      <vt:lpstr>Kyselina jantarová </vt:lpstr>
      <vt:lpstr>Kyselina nikotinová </vt:lpstr>
      <vt:lpstr>Kyselina olejová </vt:lpstr>
      <vt:lpstr>OPAKOVání Kde můžete tyto kyseliny najít ?  </vt:lpstr>
      <vt:lpstr>řEŠENÍ JAKÉ JSOU NÁZVY UVEDENÝCH KYSELIN?   </vt:lpstr>
      <vt:lpstr>řEŠENÍ JAKÉ JSOU NÁZVY UVEDENÝCH KYSELIN?   </vt:lpstr>
      <vt:lpstr>řEŠENÍ JAKÉ JSOU NÁZVY UVEDENÝCH KYSELIN?  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KARBOXYLOVÉ KYSELINY  KOLEM NÁS</dc:title>
  <dc:creator>Petruška</dc:creator>
  <cp:lastModifiedBy>user</cp:lastModifiedBy>
  <cp:revision>235</cp:revision>
  <dcterms:created xsi:type="dcterms:W3CDTF">2011-02-24T11:38:22Z</dcterms:created>
  <dcterms:modified xsi:type="dcterms:W3CDTF">2016-12-01T16:13:03Z</dcterms:modified>
</cp:coreProperties>
</file>