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86" r:id="rId3"/>
    <p:sldId id="307" r:id="rId4"/>
    <p:sldId id="309" r:id="rId5"/>
    <p:sldId id="311" r:id="rId6"/>
    <p:sldId id="308" r:id="rId7"/>
    <p:sldId id="259" r:id="rId8"/>
    <p:sldId id="312" r:id="rId9"/>
    <p:sldId id="313" r:id="rId10"/>
    <p:sldId id="314" r:id="rId11"/>
    <p:sldId id="315" r:id="rId12"/>
    <p:sldId id="333" r:id="rId13"/>
    <p:sldId id="334" r:id="rId14"/>
    <p:sldId id="317" r:id="rId15"/>
    <p:sldId id="318" r:id="rId16"/>
    <p:sldId id="319" r:id="rId17"/>
    <p:sldId id="321" r:id="rId18"/>
    <p:sldId id="320" r:id="rId19"/>
    <p:sldId id="324" r:id="rId20"/>
    <p:sldId id="273" r:id="rId21"/>
    <p:sldId id="335" r:id="rId22"/>
    <p:sldId id="303" r:id="rId23"/>
    <p:sldId id="325" r:id="rId24"/>
    <p:sldId id="326" r:id="rId25"/>
    <p:sldId id="327" r:id="rId26"/>
    <p:sldId id="328" r:id="rId27"/>
    <p:sldId id="329" r:id="rId28"/>
    <p:sldId id="291" r:id="rId29"/>
    <p:sldId id="331" r:id="rId30"/>
    <p:sldId id="330" r:id="rId31"/>
    <p:sldId id="332" r:id="rId32"/>
    <p:sldId id="299" r:id="rId3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60" autoAdjust="0"/>
    <p:restoredTop sz="87427" autoAdjust="0"/>
  </p:normalViewPr>
  <p:slideViewPr>
    <p:cSldViewPr snapToGrid="0">
      <p:cViewPr varScale="1">
        <p:scale>
          <a:sx n="96" d="100"/>
          <a:sy n="96" d="100"/>
        </p:scale>
        <p:origin x="300"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12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8D0057-DBC7-4838-88C5-DA8428A8F83F}" type="datetimeFigureOut">
              <a:rPr lang="cs-CZ" smtClean="0"/>
              <a:t>2.2.2017</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FD8AB6-3496-423D-AF6E-2552B9774789}" type="slidenum">
              <a:rPr lang="cs-CZ" smtClean="0"/>
              <a:t>‹#›</a:t>
            </a:fld>
            <a:endParaRPr lang="cs-CZ"/>
          </a:p>
        </p:txBody>
      </p:sp>
    </p:spTree>
    <p:extLst>
      <p:ext uri="{BB962C8B-B14F-4D97-AF65-F5344CB8AC3E}">
        <p14:creationId xmlns:p14="http://schemas.microsoft.com/office/powerpoint/2010/main" val="1108353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3" Type="http://schemas.openxmlformats.org/officeDocument/2006/relationships/hyperlink" Target="https://cs.wikipedia.org/wiki/Fondy_Evropsk%C3%A9_unie" TargetMode="External"/><Relationship Id="rId18" Type="http://schemas.openxmlformats.org/officeDocument/2006/relationships/hyperlink" Target="https://cs.wikipedia.org/wiki/%C5%98%C3%A1d_zbo%C5%BEn%C3%BDch_%C5%A1kol" TargetMode="External"/><Relationship Id="rId26" Type="http://schemas.openxmlformats.org/officeDocument/2006/relationships/hyperlink" Target="https://cs.wikipedia.org/wiki/Friedrich_Franz" TargetMode="External"/><Relationship Id="rId39" Type="http://schemas.openxmlformats.org/officeDocument/2006/relationships/hyperlink" Target="https://cs.wikipedia.org/wiki/Zoologie" TargetMode="External"/><Relationship Id="rId21" Type="http://schemas.openxmlformats.org/officeDocument/2006/relationships/hyperlink" Target="https://cs.wikipedia.org/wiki/Maturita" TargetMode="External"/><Relationship Id="rId34" Type="http://schemas.openxmlformats.org/officeDocument/2006/relationships/hyperlink" Target="https://cs.wikipedia.org/wiki/Znojmo" TargetMode="External"/><Relationship Id="rId42" Type="http://schemas.openxmlformats.org/officeDocument/2006/relationships/hyperlink" Target="https://cs.wikipedia.org/wiki/Kombinatorika" TargetMode="External"/><Relationship Id="rId47" Type="http://schemas.openxmlformats.org/officeDocument/2006/relationships/hyperlink" Target="https://cs.wikipedia.org/wiki/Experiment" TargetMode="External"/><Relationship Id="rId50" Type="http://schemas.openxmlformats.org/officeDocument/2006/relationships/hyperlink" Target="https://cs.wikipedia.org/wiki/Brno" TargetMode="External"/><Relationship Id="rId55" Type="http://schemas.openxmlformats.org/officeDocument/2006/relationships/hyperlink" Target="https://cs.wikipedia.org/w/index.php?title=Gregor_Mendel&amp;veaction=edit&amp;section=2" TargetMode="External"/><Relationship Id="rId63" Type="http://schemas.openxmlformats.org/officeDocument/2006/relationships/hyperlink" Target="https://cs.wikipedia.org/wiki/Aula" TargetMode="External"/><Relationship Id="rId68" Type="http://schemas.openxmlformats.org/officeDocument/2006/relationships/hyperlink" Target="https://cs.wikipedia.org/wiki/Hugo_de_Vries" TargetMode="External"/><Relationship Id="rId7" Type="http://schemas.openxmlformats.org/officeDocument/2006/relationships/hyperlink" Target="https://cs.wikipedia.org/wiki/Gregor_Mendel#cite_note-4" TargetMode="External"/><Relationship Id="rId71" Type="http://schemas.openxmlformats.org/officeDocument/2006/relationships/hyperlink" Target="https://cs.wikipedia.org/wiki/William_Bateson" TargetMode="External"/><Relationship Id="rId2" Type="http://schemas.openxmlformats.org/officeDocument/2006/relationships/slide" Target="../slides/slide14.xml"/><Relationship Id="rId16" Type="http://schemas.openxmlformats.org/officeDocument/2006/relationships/hyperlink" Target="https://cs.wikipedia.org/w/index.php?title=Doln%C3%AD_Vra%C5%BEn%C3%A9&amp;action=edit&amp;redlink=1" TargetMode="External"/><Relationship Id="rId29" Type="http://schemas.openxmlformats.org/officeDocument/2006/relationships/hyperlink" Target="https://cs.wikipedia.org/wiki/Wikipedie:Ov%C4%9B%C5%99itelnost" TargetMode="External"/><Relationship Id="rId1" Type="http://schemas.openxmlformats.org/officeDocument/2006/relationships/notesMaster" Target="../notesMasters/notesMaster1.xml"/><Relationship Id="rId6" Type="http://schemas.openxmlformats.org/officeDocument/2006/relationships/hyperlink" Target="https://cs.wikipedia.org/wiki/Gregor_Mendel#cite_note-3" TargetMode="External"/><Relationship Id="rId11" Type="http://schemas.openxmlformats.org/officeDocument/2006/relationships/hyperlink" Target="https://cs.wikipedia.org/wiki/Kulturn%C3%AD_pam%C3%A1tka_%C4%8Cesk%C3%A9_republiky" TargetMode="External"/><Relationship Id="rId24" Type="http://schemas.openxmlformats.org/officeDocument/2006/relationships/hyperlink" Target="https://cs.wikipedia.org/wiki/Johann_Karl_Nestler" TargetMode="External"/><Relationship Id="rId32" Type="http://schemas.openxmlformats.org/officeDocument/2006/relationships/hyperlink" Target="https://cs.wikipedia.org/wiki/Latina" TargetMode="External"/><Relationship Id="rId37" Type="http://schemas.openxmlformats.org/officeDocument/2006/relationships/hyperlink" Target="https://cs.wikipedia.org/wiki/Chemie" TargetMode="External"/><Relationship Id="rId40" Type="http://schemas.openxmlformats.org/officeDocument/2006/relationships/hyperlink" Target="https://cs.wikipedia.org/wiki/Paleontologie" TargetMode="External"/><Relationship Id="rId45" Type="http://schemas.openxmlformats.org/officeDocument/2006/relationships/hyperlink" Target="https://cs.wikipedia.org/wiki/Meteorologie" TargetMode="External"/><Relationship Id="rId53" Type="http://schemas.openxmlformats.org/officeDocument/2006/relationships/hyperlink" Target="https://cs.wikipedia.org/wiki/La%C5%A1sko" TargetMode="External"/><Relationship Id="rId58" Type="http://schemas.openxmlformats.org/officeDocument/2006/relationships/hyperlink" Target="https://cs.wikipedia.org/wiki/Mendelovy_z%C3%A1kony_d%C4%9Bdi%C4%8Dnosti" TargetMode="External"/><Relationship Id="rId66" Type="http://schemas.openxmlformats.org/officeDocument/2006/relationships/hyperlink" Target="https://cs.wikipedia.org/wiki/Jest%C5%99%C3%A1bn%C3%ADk" TargetMode="External"/><Relationship Id="rId5" Type="http://schemas.openxmlformats.org/officeDocument/2006/relationships/hyperlink" Target="https://cs.wikipedia.org/wiki/Rakousk%C3%A9_Slezsko" TargetMode="External"/><Relationship Id="rId15" Type="http://schemas.openxmlformats.org/officeDocument/2006/relationships/hyperlink" Target="https://cs.wikipedia.org/wiki/Morava" TargetMode="External"/><Relationship Id="rId23" Type="http://schemas.openxmlformats.org/officeDocument/2006/relationships/hyperlink" Target="https://cs.wikipedia.org/wiki/Filozofick%C3%A1_fakulta_Univerzity_Palack%C3%A9ho" TargetMode="External"/><Relationship Id="rId28" Type="http://schemas.openxmlformats.org/officeDocument/2006/relationships/hyperlink" Target="https://cs.wikipedia.org/wiki/Star%C3%A9_Brno" TargetMode="External"/><Relationship Id="rId36" Type="http://schemas.openxmlformats.org/officeDocument/2006/relationships/hyperlink" Target="https://cs.wikipedia.org/wiki/Fyzika" TargetMode="External"/><Relationship Id="rId49" Type="http://schemas.openxmlformats.org/officeDocument/2006/relationships/hyperlink" Target="https://cs.wikipedia.org/wiki/Cyril_Franti%C5%A1ek_Napp" TargetMode="External"/><Relationship Id="rId57" Type="http://schemas.openxmlformats.org/officeDocument/2006/relationships/hyperlink" Target="https://cs.wikipedia.org/wiki/K%C5%99%C3%AD%C5%BEen%C3%AD_(biologie)" TargetMode="External"/><Relationship Id="rId61" Type="http://schemas.openxmlformats.org/officeDocument/2006/relationships/hyperlink" Target="https://cs.wikipedia.org/wiki/1866" TargetMode="External"/><Relationship Id="rId10" Type="http://schemas.openxmlformats.org/officeDocument/2006/relationships/hyperlink" Target="https://cs.wikipedia.org/wiki/Moravskoslezsk%C3%BD_kraj" TargetMode="External"/><Relationship Id="rId19" Type="http://schemas.openxmlformats.org/officeDocument/2006/relationships/hyperlink" Target="https://cs.wikipedia.org/wiki/Lipn%C3%ADk_nad_Be%C4%8Dvou" TargetMode="External"/><Relationship Id="rId31" Type="http://schemas.openxmlformats.org/officeDocument/2006/relationships/hyperlink" Target="https://cs.wikipedia.org/wiki/%C5%98e%C4%8Dtina" TargetMode="External"/><Relationship Id="rId44" Type="http://schemas.openxmlformats.org/officeDocument/2006/relationships/hyperlink" Target="https://cs.wikipedia.org/wiki/Gregor_Mendel#cite_note-9" TargetMode="External"/><Relationship Id="rId52" Type="http://schemas.openxmlformats.org/officeDocument/2006/relationships/hyperlink" Target="https://cs.wikipedia.org/wiki/%C3%9Ast%C5%99edn%C3%AD_h%C5%99bitov_v_Brn%C4%9B" TargetMode="External"/><Relationship Id="rId60" Type="http://schemas.openxmlformats.org/officeDocument/2006/relationships/hyperlink" Target="https://cs.wikipedia.org/wiki/Gen" TargetMode="External"/><Relationship Id="rId65" Type="http://schemas.openxmlformats.org/officeDocument/2006/relationships/hyperlink" Target="https://cs.wikipedia.org/wiki/1869" TargetMode="External"/><Relationship Id="rId4" Type="http://schemas.openxmlformats.org/officeDocument/2006/relationships/hyperlink" Target="https://cs.wikipedia.org/wiki/N%C4%9Bm%C4%8Dina" TargetMode="External"/><Relationship Id="rId9" Type="http://schemas.openxmlformats.org/officeDocument/2006/relationships/hyperlink" Target="https://cs.wikipedia.org/wiki/Okres_Nov%C3%BD_Ji%C4%8D%C3%ADn" TargetMode="External"/><Relationship Id="rId14" Type="http://schemas.openxmlformats.org/officeDocument/2006/relationships/hyperlink" Target="https://cs.wikipedia.org/wiki/Gregor_Mendel#cite_note-6" TargetMode="External"/><Relationship Id="rId22" Type="http://schemas.openxmlformats.org/officeDocument/2006/relationships/hyperlink" Target="https://cs.wikipedia.org/wiki/Opava" TargetMode="External"/><Relationship Id="rId27" Type="http://schemas.openxmlformats.org/officeDocument/2006/relationships/hyperlink" Target="https://cs.wikipedia.org/wiki/Starobrn%C4%9Bnsk%C3%BD_kl%C3%A1%C5%A1ter" TargetMode="External"/><Relationship Id="rId30" Type="http://schemas.openxmlformats.org/officeDocument/2006/relationships/hyperlink" Target="https://cs.wikipedia.org/w/index.php?title=Suplent&amp;action=edit&amp;redlink=1" TargetMode="External"/><Relationship Id="rId35" Type="http://schemas.openxmlformats.org/officeDocument/2006/relationships/hyperlink" Target="https://cs.wikipedia.org/wiki/V%C3%ADde%C5%88sk%C3%A1_univerzita" TargetMode="External"/><Relationship Id="rId43" Type="http://schemas.openxmlformats.org/officeDocument/2006/relationships/hyperlink" Target="https://cs.wikipedia.org/wiki/Teorie_pravd%C4%9Bpodobnosti" TargetMode="External"/><Relationship Id="rId48" Type="http://schemas.openxmlformats.org/officeDocument/2006/relationships/hyperlink" Target="https://cs.wikipedia.org/wiki/Hr%C3%A1ch_set%C3%BD" TargetMode="External"/><Relationship Id="rId56" Type="http://schemas.openxmlformats.org/officeDocument/2006/relationships/hyperlink" Target="https://cs.wikipedia.org/w/index.php?title=Gregor_Mendel&amp;action=edit&amp;section=2" TargetMode="External"/><Relationship Id="rId64" Type="http://schemas.openxmlformats.org/officeDocument/2006/relationships/hyperlink" Target="https://cs.wikipedia.org/wiki/Mendelova_zem%C4%9Bd%C4%9Blsk%C3%A1_a_lesnick%C3%A1_univerzita" TargetMode="External"/><Relationship Id="rId69" Type="http://schemas.openxmlformats.org/officeDocument/2006/relationships/hyperlink" Target="https://cs.wikipedia.org/w/index.php?title=Carl_Correns&amp;action=edit&amp;redlink=1" TargetMode="External"/><Relationship Id="rId8" Type="http://schemas.openxmlformats.org/officeDocument/2006/relationships/hyperlink" Target="https://cs.wikipedia.org/wiki/Vra%C5%BEn%C3%A9" TargetMode="External"/><Relationship Id="rId51" Type="http://schemas.openxmlformats.org/officeDocument/2006/relationships/hyperlink" Target="https://cs.wikipedia.org/wiki/Rakousko-Uhersko" TargetMode="External"/><Relationship Id="rId3" Type="http://schemas.openxmlformats.org/officeDocument/2006/relationships/hyperlink" Target="https://cs.wikipedia.org/wiki/Hyn%C4%8Dice_(Vra%C5%BEn%C3%A9)" TargetMode="External"/><Relationship Id="rId12" Type="http://schemas.openxmlformats.org/officeDocument/2006/relationships/hyperlink" Target="https://cs.wikipedia.org/wiki/Gregor_Mendel#cite_note-5" TargetMode="External"/><Relationship Id="rId17" Type="http://schemas.openxmlformats.org/officeDocument/2006/relationships/hyperlink" Target="https://cs.wikipedia.org/wiki/Gregor_Mendel#cite_note-7" TargetMode="External"/><Relationship Id="rId25" Type="http://schemas.openxmlformats.org/officeDocument/2006/relationships/hyperlink" Target="https://cs.wikipedia.org/wiki/Gregor_Mendel#cite_note-8" TargetMode="External"/><Relationship Id="rId33" Type="http://schemas.openxmlformats.org/officeDocument/2006/relationships/hyperlink" Target="https://cs.wikipedia.org/wiki/Matematika" TargetMode="External"/><Relationship Id="rId38" Type="http://schemas.openxmlformats.org/officeDocument/2006/relationships/hyperlink" Target="https://cs.wikipedia.org/wiki/Botanika" TargetMode="External"/><Relationship Id="rId46" Type="http://schemas.openxmlformats.org/officeDocument/2006/relationships/hyperlink" Target="https://cs.wikipedia.org/wiki/Statistika" TargetMode="External"/><Relationship Id="rId59" Type="http://schemas.openxmlformats.org/officeDocument/2006/relationships/hyperlink" Target="https://cs.wikipedia.org/wiki/Gregor_Mendel#cite_note-10" TargetMode="External"/><Relationship Id="rId67" Type="http://schemas.openxmlformats.org/officeDocument/2006/relationships/hyperlink" Target="https://cs.wikipedia.org/wiki/Biologie" TargetMode="External"/><Relationship Id="rId20" Type="http://schemas.openxmlformats.org/officeDocument/2006/relationships/hyperlink" Target="https://cs.wikipedia.org/wiki/St%C5%99edn%C3%AD_%C5%A1kola" TargetMode="External"/><Relationship Id="rId41" Type="http://schemas.openxmlformats.org/officeDocument/2006/relationships/hyperlink" Target="https://cs.wikipedia.org/wiki/Christian_Doppler" TargetMode="External"/><Relationship Id="rId54" Type="http://schemas.openxmlformats.org/officeDocument/2006/relationships/hyperlink" Target="https://cs.wikipedia.org/wiki/Leo%C5%A1_Jan%C3%A1%C4%8Dek" TargetMode="External"/><Relationship Id="rId62" Type="http://schemas.openxmlformats.org/officeDocument/2006/relationships/hyperlink" Target="https://cs.wikipedia.org/wiki/Busta" TargetMode="External"/><Relationship Id="rId70" Type="http://schemas.openxmlformats.org/officeDocument/2006/relationships/hyperlink" Target="https://cs.wikipedia.org/wiki/Erich_von_Tschermak"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17" Type="http://schemas.openxmlformats.org/officeDocument/2006/relationships/hyperlink" Target="https://cs.wikipedia.org/w/index.php?title=Paracelsus&amp;veaction=edit&amp;section=7" TargetMode="External"/><Relationship Id="rId21" Type="http://schemas.openxmlformats.org/officeDocument/2006/relationships/hyperlink" Target="https://cs.wikipedia.org/wiki/M%C4%9B%C4%8F" TargetMode="External"/><Relationship Id="rId42" Type="http://schemas.openxmlformats.org/officeDocument/2006/relationships/hyperlink" Target="https://cs.wikipedia.org/wiki/Avicenna" TargetMode="External"/><Relationship Id="rId63" Type="http://schemas.openxmlformats.org/officeDocument/2006/relationships/hyperlink" Target="https://cs.wikipedia.org/wiki/Skotsko" TargetMode="External"/><Relationship Id="rId84" Type="http://schemas.openxmlformats.org/officeDocument/2006/relationships/hyperlink" Target="https://cs.wikipedia.org/wiki/Dna" TargetMode="External"/><Relationship Id="rId138" Type="http://schemas.openxmlformats.org/officeDocument/2006/relationships/hyperlink" Target="https://cs.wikipedia.org/wiki/Amulet" TargetMode="External"/><Relationship Id="rId159" Type="http://schemas.openxmlformats.org/officeDocument/2006/relationships/hyperlink" Target="https://cs.wikipedia.org/wiki/Ascendent" TargetMode="External"/><Relationship Id="rId170" Type="http://schemas.openxmlformats.org/officeDocument/2006/relationships/hyperlink" Target="https://cs.wikipedia.org/wiki/L%C3%A1tka" TargetMode="External"/><Relationship Id="rId191" Type="http://schemas.openxmlformats.org/officeDocument/2006/relationships/hyperlink" Target="https://cs.wikipedia.org/wiki/Nicolas_Flamel" TargetMode="External"/><Relationship Id="rId205" Type="http://schemas.openxmlformats.org/officeDocument/2006/relationships/hyperlink" Target="https://cs.wikipedia.org/w/index.php?title=Paracelsus&amp;action=edit&amp;section=14" TargetMode="External"/><Relationship Id="rId16" Type="http://schemas.openxmlformats.org/officeDocument/2006/relationships/hyperlink" Target="https://cs.wikipedia.org/wiki/Stuttgart" TargetMode="External"/><Relationship Id="rId107" Type="http://schemas.openxmlformats.org/officeDocument/2006/relationships/hyperlink" Target="https://cs.wikipedia.org/wiki/Moravsk%C3%BD_Krumlov" TargetMode="External"/><Relationship Id="rId11" Type="http://schemas.openxmlformats.org/officeDocument/2006/relationships/hyperlink" Target="https://cs.wikipedia.org/w/index.php?title=Paracelsus&amp;veaction=edit&amp;section=1" TargetMode="External"/><Relationship Id="rId32" Type="http://schemas.openxmlformats.org/officeDocument/2006/relationships/hyperlink" Target="https://cs.wikipedia.org/wiki/Heidelberg" TargetMode="External"/><Relationship Id="rId37" Type="http://schemas.openxmlformats.org/officeDocument/2006/relationships/hyperlink" Target="https://cs.wikipedia.org/wiki/Chirurgie" TargetMode="External"/><Relationship Id="rId53" Type="http://schemas.openxmlformats.org/officeDocument/2006/relationships/hyperlink" Target="https://cs.wikipedia.org/wiki/Egypt" TargetMode="External"/><Relationship Id="rId58" Type="http://schemas.openxmlformats.org/officeDocument/2006/relationships/hyperlink" Target="https://cs.wikipedia.org/wiki/Balk%C3%A1n" TargetMode="External"/><Relationship Id="rId74" Type="http://schemas.openxmlformats.org/officeDocument/2006/relationships/hyperlink" Target="https://cs.wikipedia.org/wiki/Laborato%C5%99" TargetMode="External"/><Relationship Id="rId79" Type="http://schemas.openxmlformats.org/officeDocument/2006/relationships/hyperlink" Target="https://cs.wikipedia.org/w/index.php?title=Paracelsus&amp;veaction=edit&amp;section=4" TargetMode="External"/><Relationship Id="rId102" Type="http://schemas.openxmlformats.org/officeDocument/2006/relationships/hyperlink" Target="https://cs.wikipedia.org/wiki/Rtu%C5%A5" TargetMode="External"/><Relationship Id="rId123" Type="http://schemas.openxmlformats.org/officeDocument/2006/relationships/hyperlink" Target="https://cs.wikipedia.org/wiki/Jatern%C3%AD_cirh%C3%B3za" TargetMode="External"/><Relationship Id="rId128" Type="http://schemas.openxmlformats.org/officeDocument/2006/relationships/hyperlink" Target="https://cs.wikipedia.org/wiki/Filosofie" TargetMode="External"/><Relationship Id="rId144" Type="http://schemas.openxmlformats.org/officeDocument/2006/relationships/hyperlink" Target="https://cs.wikipedia.org/w/index.php?title=Paracelsus&amp;action=edit&amp;section=9" TargetMode="External"/><Relationship Id="rId149" Type="http://schemas.openxmlformats.org/officeDocument/2006/relationships/hyperlink" Target="https://cs.wikipedia.org/wiki/Toxiny" TargetMode="External"/><Relationship Id="rId5" Type="http://schemas.openxmlformats.org/officeDocument/2006/relationships/hyperlink" Target="https://cs.wikipedia.org/wiki/Folkloristika" TargetMode="External"/><Relationship Id="rId90" Type="http://schemas.openxmlformats.org/officeDocument/2006/relationships/hyperlink" Target="https://cs.wikipedia.org/wiki/N%C4%9Bm%C4%8Dina" TargetMode="External"/><Relationship Id="rId95" Type="http://schemas.openxmlformats.org/officeDocument/2006/relationships/hyperlink" Target="https://cs.wikipedia.org/wiki/1528" TargetMode="External"/><Relationship Id="rId160" Type="http://schemas.openxmlformats.org/officeDocument/2006/relationships/hyperlink" Target="https://cs.wikipedia.org/wiki/Konjunkce" TargetMode="External"/><Relationship Id="rId165" Type="http://schemas.openxmlformats.org/officeDocument/2006/relationships/hyperlink" Target="https://cs.wikipedia.org/wiki/Talisman" TargetMode="External"/><Relationship Id="rId181" Type="http://schemas.openxmlformats.org/officeDocument/2006/relationships/hyperlink" Target="https://cs.wikipedia.org/wiki/Individuace" TargetMode="External"/><Relationship Id="rId186" Type="http://schemas.openxmlformats.org/officeDocument/2006/relationships/hyperlink" Target="https://cs.wikipedia.org/wiki/Gal%C3%A9n" TargetMode="External"/><Relationship Id="rId22" Type="http://schemas.openxmlformats.org/officeDocument/2006/relationships/hyperlink" Target="https://cs.wikipedia.org/wiki/St%C5%99%C3%ADbro" TargetMode="External"/><Relationship Id="rId27" Type="http://schemas.openxmlformats.org/officeDocument/2006/relationships/hyperlink" Target="https://cs.wikipedia.org/w/index.php?title=Paracelsus&amp;veaction=edit&amp;section=2" TargetMode="External"/><Relationship Id="rId43" Type="http://schemas.openxmlformats.org/officeDocument/2006/relationships/hyperlink" Target="https://cs.wikipedia.org/wiki/Logika" TargetMode="External"/><Relationship Id="rId48" Type="http://schemas.openxmlformats.org/officeDocument/2006/relationships/hyperlink" Target="https://cs.wikipedia.org/wiki/Evropa" TargetMode="External"/><Relationship Id="rId64" Type="http://schemas.openxmlformats.org/officeDocument/2006/relationships/hyperlink" Target="https://cs.wikipedia.org/wiki/1517" TargetMode="External"/><Relationship Id="rId69" Type="http://schemas.openxmlformats.org/officeDocument/2006/relationships/hyperlink" Target="https://cs.wikipedia.org/wiki/Ma%C4%8Farsko" TargetMode="External"/><Relationship Id="rId113" Type="http://schemas.openxmlformats.org/officeDocument/2006/relationships/hyperlink" Target="https://cs.wikipedia.org/wiki/Paracelsus#cite_note-3" TargetMode="External"/><Relationship Id="rId118" Type="http://schemas.openxmlformats.org/officeDocument/2006/relationships/hyperlink" Target="https://cs.wikipedia.org/w/index.php?title=Paracelsus&amp;action=edit&amp;section=7" TargetMode="External"/><Relationship Id="rId134" Type="http://schemas.openxmlformats.org/officeDocument/2006/relationships/hyperlink" Target="https://cs.wikipedia.org/wiki/Signatura" TargetMode="External"/><Relationship Id="rId139" Type="http://schemas.openxmlformats.org/officeDocument/2006/relationships/hyperlink" Target="https://cs.wikipedia.org/wiki/%C4%8Carod%C4%9Bj" TargetMode="External"/><Relationship Id="rId80" Type="http://schemas.openxmlformats.org/officeDocument/2006/relationships/hyperlink" Target="https://cs.wikipedia.org/w/index.php?title=Paracelsus&amp;action=edit&amp;section=4" TargetMode="External"/><Relationship Id="rId85" Type="http://schemas.openxmlformats.org/officeDocument/2006/relationships/hyperlink" Target="https://cs.wikipedia.org/wiki/Hans_Holbein" TargetMode="External"/><Relationship Id="rId150" Type="http://schemas.openxmlformats.org/officeDocument/2006/relationships/hyperlink" Target="https://cs.wikipedia.org/wiki/Genetika" TargetMode="External"/><Relationship Id="rId155" Type="http://schemas.openxmlformats.org/officeDocument/2006/relationships/hyperlink" Target="https://cs.wikipedia.org/w/index.php?title=Paracelsus&amp;veaction=edit&amp;section=10" TargetMode="External"/><Relationship Id="rId171" Type="http://schemas.openxmlformats.org/officeDocument/2006/relationships/hyperlink" Target="https://cs.wikipedia.org/w/index.php?title=Balz%C3%A1m&amp;action=edit&amp;redlink=1" TargetMode="External"/><Relationship Id="rId176" Type="http://schemas.openxmlformats.org/officeDocument/2006/relationships/hyperlink" Target="https://cs.wikipedia.org/wiki/Nanebevzet%C3%AD" TargetMode="External"/><Relationship Id="rId192" Type="http://schemas.openxmlformats.org/officeDocument/2006/relationships/hyperlink" Target="https://cs.wikipedia.org/wiki/Toxikologie" TargetMode="External"/><Relationship Id="rId197" Type="http://schemas.openxmlformats.org/officeDocument/2006/relationships/hyperlink" Target="https://cs.wikipedia.org/wiki/Alkoholick%C3%BD_n%C3%A1poj" TargetMode="External"/><Relationship Id="rId201" Type="http://schemas.openxmlformats.org/officeDocument/2006/relationships/hyperlink" Target="https://cs.wikipedia.org/w/index.php?title=Laudanum&amp;action=edit&amp;redlink=1" TargetMode="External"/><Relationship Id="rId12" Type="http://schemas.openxmlformats.org/officeDocument/2006/relationships/hyperlink" Target="https://cs.wikipedia.org/w/index.php?title=Paracelsus&amp;action=edit&amp;section=1" TargetMode="External"/><Relationship Id="rId17" Type="http://schemas.openxmlformats.org/officeDocument/2006/relationships/hyperlink" Target="https://cs.wikipedia.org/wiki/Santiago_de_Compostela" TargetMode="External"/><Relationship Id="rId33" Type="http://schemas.openxmlformats.org/officeDocument/2006/relationships/hyperlink" Target="https://cs.wikipedia.org/wiki/Kol%C3%ADn_nad_R%C3%BDnem" TargetMode="External"/><Relationship Id="rId38" Type="http://schemas.openxmlformats.org/officeDocument/2006/relationships/hyperlink" Target="https://cs.wikipedia.org/wiki/Johannes_Trithemius" TargetMode="External"/><Relationship Id="rId59" Type="http://schemas.openxmlformats.org/officeDocument/2006/relationships/hyperlink" Target="https://cs.wikipedia.org/wiki/Indie" TargetMode="External"/><Relationship Id="rId103" Type="http://schemas.openxmlformats.org/officeDocument/2006/relationships/hyperlink" Target="https://cs.wikipedia.org/w/index.php?title=Paracelsus&amp;veaction=edit&amp;section=6" TargetMode="External"/><Relationship Id="rId108" Type="http://schemas.openxmlformats.org/officeDocument/2006/relationships/hyperlink" Target="https://cs.wikipedia.org/w/index.php?title=Jan_III._z_Lip%C3%A9&amp;action=edit&amp;redlink=1" TargetMode="External"/><Relationship Id="rId124" Type="http://schemas.openxmlformats.org/officeDocument/2006/relationships/hyperlink" Target="https://cs.wikipedia.org/wiki/Pseudoepigraf" TargetMode="External"/><Relationship Id="rId129" Type="http://schemas.openxmlformats.org/officeDocument/2006/relationships/hyperlink" Target="https://cs.wikipedia.org/wiki/Chemie" TargetMode="External"/><Relationship Id="rId54" Type="http://schemas.openxmlformats.org/officeDocument/2006/relationships/hyperlink" Target="https://cs.wikipedia.org/wiki/Palestina" TargetMode="External"/><Relationship Id="rId70" Type="http://schemas.openxmlformats.org/officeDocument/2006/relationships/hyperlink" Target="https://cs.wikipedia.org/wiki/1521" TargetMode="External"/><Relationship Id="rId75" Type="http://schemas.openxmlformats.org/officeDocument/2006/relationships/hyperlink" Target="https://cs.wikipedia.org/wiki/Alchymie" TargetMode="External"/><Relationship Id="rId91" Type="http://schemas.openxmlformats.org/officeDocument/2006/relationships/hyperlink" Target="https://cs.wikipedia.org/wiki/Latina" TargetMode="External"/><Relationship Id="rId96" Type="http://schemas.openxmlformats.org/officeDocument/2006/relationships/hyperlink" Target="https://cs.wikipedia.org/w/index.php?title=Paracelsus&amp;veaction=edit&amp;section=5" TargetMode="External"/><Relationship Id="rId140" Type="http://schemas.openxmlformats.org/officeDocument/2006/relationships/hyperlink" Target="https://cs.wikipedia.org/w/index.php?title=Dren%C3%A1%C5%BE&amp;action=edit&amp;redlink=1" TargetMode="External"/><Relationship Id="rId145" Type="http://schemas.openxmlformats.org/officeDocument/2006/relationships/hyperlink" Target="https://cs.wikipedia.org/wiki/Podneb%C3%AD" TargetMode="External"/><Relationship Id="rId161" Type="http://schemas.openxmlformats.org/officeDocument/2006/relationships/hyperlink" Target="https://cs.wikipedia.org/wiki/Mozek" TargetMode="External"/><Relationship Id="rId166" Type="http://schemas.openxmlformats.org/officeDocument/2006/relationships/hyperlink" Target="https://cs.wikipedia.org/wiki/Zv%C4%9Brokruh" TargetMode="External"/><Relationship Id="rId182" Type="http://schemas.openxmlformats.org/officeDocument/2006/relationships/hyperlink" Target="https://cs.wikipedia.org/wiki/Panacea" TargetMode="External"/><Relationship Id="rId187" Type="http://schemas.openxmlformats.org/officeDocument/2006/relationships/hyperlink" Target="https://cs.wikipedia.org/w/index.php?title=Morienus&amp;action=edit&amp;redlink=1" TargetMode="External"/><Relationship Id="rId1" Type="http://schemas.openxmlformats.org/officeDocument/2006/relationships/notesMaster" Target="../notesMasters/notesMaster1.xml"/><Relationship Id="rId6" Type="http://schemas.openxmlformats.org/officeDocument/2006/relationships/hyperlink" Target="https://cs.wikipedia.org/wiki/D%C3%A9monologie" TargetMode="External"/><Relationship Id="rId23" Type="http://schemas.openxmlformats.org/officeDocument/2006/relationships/hyperlink" Target="https://cs.wikipedia.org/wiki/Miner%C3%A1l" TargetMode="External"/><Relationship Id="rId28" Type="http://schemas.openxmlformats.org/officeDocument/2006/relationships/hyperlink" Target="https://cs.wikipedia.org/w/index.php?title=Paracelsus&amp;action=edit&amp;section=2" TargetMode="External"/><Relationship Id="rId49" Type="http://schemas.openxmlformats.org/officeDocument/2006/relationships/hyperlink" Target="https://cs.wikipedia.org/wiki/Svat%C3%A1_zem%C4%9B" TargetMode="External"/><Relationship Id="rId114" Type="http://schemas.openxmlformats.org/officeDocument/2006/relationships/hyperlink" Target="https://cs.wikipedia.org/wiki/Wikipedie:Ov%C4%9B%C5%99itelnost" TargetMode="External"/><Relationship Id="rId119" Type="http://schemas.openxmlformats.org/officeDocument/2006/relationships/hyperlink" Target="https://cs.wikipedia.org/wiki/1541" TargetMode="External"/><Relationship Id="rId44" Type="http://schemas.openxmlformats.org/officeDocument/2006/relationships/hyperlink" Target="https://cs.wikipedia.org/wiki/Zdrav%C3%AD" TargetMode="External"/><Relationship Id="rId60" Type="http://schemas.openxmlformats.org/officeDocument/2006/relationships/hyperlink" Target="https://cs.wikipedia.org/wiki/Asie" TargetMode="External"/><Relationship Id="rId65" Type="http://schemas.openxmlformats.org/officeDocument/2006/relationships/hyperlink" Target="https://cs.wikipedia.org/wiki/D%C3%A1nsko" TargetMode="External"/><Relationship Id="rId81" Type="http://schemas.openxmlformats.org/officeDocument/2006/relationships/hyperlink" Target="https://cs.wikipedia.org/wiki/Basilej" TargetMode="External"/><Relationship Id="rId86" Type="http://schemas.openxmlformats.org/officeDocument/2006/relationships/hyperlink" Target="https://cs.wikipedia.org/wiki/Fakulta" TargetMode="External"/><Relationship Id="rId130" Type="http://schemas.openxmlformats.org/officeDocument/2006/relationships/hyperlink" Target="https://cs.wikipedia.org/wiki/Botanika" TargetMode="External"/><Relationship Id="rId135" Type="http://schemas.openxmlformats.org/officeDocument/2006/relationships/hyperlink" Target="https://cs.wikipedia.org/wiki/Anatomie" TargetMode="External"/><Relationship Id="rId151" Type="http://schemas.openxmlformats.org/officeDocument/2006/relationships/hyperlink" Target="https://cs.wikipedia.org/w/index.php?title=Psychosoci%C3%A1ln%C3%AD&amp;action=edit&amp;redlink=1" TargetMode="External"/><Relationship Id="rId156" Type="http://schemas.openxmlformats.org/officeDocument/2006/relationships/hyperlink" Target="https://cs.wikipedia.org/w/index.php?title=Paracelsus&amp;action=edit&amp;section=10" TargetMode="External"/><Relationship Id="rId177" Type="http://schemas.openxmlformats.org/officeDocument/2006/relationships/hyperlink" Target="https://cs.wikipedia.org/wiki/Maria_(matka_Je%C5%BE%C3%AD%C5%A1ova)" TargetMode="External"/><Relationship Id="rId198" Type="http://schemas.openxmlformats.org/officeDocument/2006/relationships/hyperlink" Target="https://cs.wikipedia.org/wiki/Destilace" TargetMode="External"/><Relationship Id="rId172" Type="http://schemas.openxmlformats.org/officeDocument/2006/relationships/hyperlink" Target="https://cs.wikipedia.org/wiki/Rozklad" TargetMode="External"/><Relationship Id="rId193" Type="http://schemas.openxmlformats.org/officeDocument/2006/relationships/hyperlink" Target="https://cs.wikipedia.org/wiki/Struma_(medic%C3%ADna)" TargetMode="External"/><Relationship Id="rId202" Type="http://schemas.openxmlformats.org/officeDocument/2006/relationships/hyperlink" Target="https://cs.wikipedia.org/wiki/Kat" TargetMode="External"/><Relationship Id="rId13" Type="http://schemas.openxmlformats.org/officeDocument/2006/relationships/hyperlink" Target="https://cs.wikipedia.org/w/index.php?title=%C4%8E%C3%A1bl%C5%AFv_most&amp;action=edit&amp;redlink=1" TargetMode="External"/><Relationship Id="rId18" Type="http://schemas.openxmlformats.org/officeDocument/2006/relationships/hyperlink" Target="https://cs.wikipedia.org/wiki/1502" TargetMode="External"/><Relationship Id="rId39" Type="http://schemas.openxmlformats.org/officeDocument/2006/relationships/hyperlink" Target="https://cs.wikipedia.org/wiki/Hippokrat%C3%A9s" TargetMode="External"/><Relationship Id="rId109" Type="http://schemas.openxmlformats.org/officeDocument/2006/relationships/hyperlink" Target="https://cs.wikipedia.org/w/index.php?title=Jana_z_Per%C5%A1tejna&amp;action=edit&amp;redlink=1" TargetMode="External"/><Relationship Id="rId34" Type="http://schemas.openxmlformats.org/officeDocument/2006/relationships/hyperlink" Target="https://cs.wikipedia.org/wiki/V%C3%ADde%C5%88" TargetMode="External"/><Relationship Id="rId50" Type="http://schemas.openxmlformats.org/officeDocument/2006/relationships/hyperlink" Target="https://cs.wikipedia.org/wiki/Ben%C3%A1tky" TargetMode="External"/><Relationship Id="rId55" Type="http://schemas.openxmlformats.org/officeDocument/2006/relationships/hyperlink" Target="https://cs.wikipedia.org/wiki/Kypr" TargetMode="External"/><Relationship Id="rId76" Type="http://schemas.openxmlformats.org/officeDocument/2006/relationships/hyperlink" Target="https://cs.wikipedia.org/w/index.php?title=Iatrochemie&amp;action=edit&amp;redlink=1" TargetMode="External"/><Relationship Id="rId97" Type="http://schemas.openxmlformats.org/officeDocument/2006/relationships/hyperlink" Target="https://cs.wikipedia.org/w/index.php?title=Paracelsus&amp;action=edit&amp;section=5" TargetMode="External"/><Relationship Id="rId104" Type="http://schemas.openxmlformats.org/officeDocument/2006/relationships/hyperlink" Target="https://cs.wikipedia.org/w/index.php?title=Paracelsus&amp;action=edit&amp;section=6" TargetMode="External"/><Relationship Id="rId120" Type="http://schemas.openxmlformats.org/officeDocument/2006/relationships/hyperlink" Target="https://cs.wikipedia.org/wiki/1811" TargetMode="External"/><Relationship Id="rId125" Type="http://schemas.openxmlformats.org/officeDocument/2006/relationships/hyperlink" Target="https://cs.wikipedia.org/w/index.php?title=Paracelsus&amp;veaction=edit&amp;section=8" TargetMode="External"/><Relationship Id="rId141" Type="http://schemas.openxmlformats.org/officeDocument/2006/relationships/hyperlink" Target="https://cs.wikipedia.org/wiki/Infek%C4%8Dn%C3%AD_onemocn%C4%9Bn%C3%AD" TargetMode="External"/><Relationship Id="rId146" Type="http://schemas.openxmlformats.org/officeDocument/2006/relationships/hyperlink" Target="https://cs.wikipedia.org/wiki/Geologie" TargetMode="External"/><Relationship Id="rId167" Type="http://schemas.openxmlformats.org/officeDocument/2006/relationships/hyperlink" Target="https://cs.wikipedia.org/w/index.php?title=Paracelsus&amp;veaction=edit&amp;section=11" TargetMode="External"/><Relationship Id="rId188" Type="http://schemas.openxmlformats.org/officeDocument/2006/relationships/hyperlink" Target="https://cs.wikipedia.org/wiki/Hermes_Trismegistos" TargetMode="External"/><Relationship Id="rId7" Type="http://schemas.openxmlformats.org/officeDocument/2006/relationships/hyperlink" Target="https://cs.wikipedia.org/wiki/Mytologie" TargetMode="External"/><Relationship Id="rId71" Type="http://schemas.openxmlformats.org/officeDocument/2006/relationships/hyperlink" Target="https://cs.wikipedia.org/wiki/1523" TargetMode="External"/><Relationship Id="rId92" Type="http://schemas.openxmlformats.org/officeDocument/2006/relationships/hyperlink" Target="https://cs.wikipedia.org/w/index.php?title=Johannes_Oporinus&amp;action=edit&amp;redlink=1" TargetMode="External"/><Relationship Id="rId162" Type="http://schemas.openxmlformats.org/officeDocument/2006/relationships/hyperlink" Target="https://cs.wikipedia.org/wiki/Luna" TargetMode="External"/><Relationship Id="rId183" Type="http://schemas.openxmlformats.org/officeDocument/2006/relationships/hyperlink" Target="https://cs.wikipedia.org/w/index.php?title=Paracelsus&amp;veaction=edit&amp;section=12" TargetMode="External"/><Relationship Id="rId2" Type="http://schemas.openxmlformats.org/officeDocument/2006/relationships/slide" Target="../slides/slide2.xml"/><Relationship Id="rId29" Type="http://schemas.openxmlformats.org/officeDocument/2006/relationships/hyperlink" Target="https://cs.wikipedia.org/wiki/T%C3%BCbingen" TargetMode="External"/><Relationship Id="rId24" Type="http://schemas.openxmlformats.org/officeDocument/2006/relationships/hyperlink" Target="https://cs.wikipedia.org/wiki/Arz%C3%A9n" TargetMode="External"/><Relationship Id="rId40" Type="http://schemas.openxmlformats.org/officeDocument/2006/relationships/hyperlink" Target="https://cs.wikipedia.org/wiki/Claudius_Gal%C3%A9n" TargetMode="External"/><Relationship Id="rId45" Type="http://schemas.openxmlformats.org/officeDocument/2006/relationships/hyperlink" Target="https://cs.wikipedia.org/wiki/Nemoc" TargetMode="External"/><Relationship Id="rId66" Type="http://schemas.openxmlformats.org/officeDocument/2006/relationships/hyperlink" Target="https://cs.wikipedia.org/wiki/Kristi%C3%A1n_II." TargetMode="External"/><Relationship Id="rId87" Type="http://schemas.openxmlformats.org/officeDocument/2006/relationships/hyperlink" Target="https://cs.wikipedia.org/wiki/Disputace" TargetMode="External"/><Relationship Id="rId110" Type="http://schemas.openxmlformats.org/officeDocument/2006/relationships/hyperlink" Target="https://cs.wikipedia.org/w/index.php?title=Jan_III._ze_%C5%BDerot%C3%ADna&amp;action=edit&amp;redlink=1" TargetMode="External"/><Relationship Id="rId115" Type="http://schemas.openxmlformats.org/officeDocument/2006/relationships/hyperlink" Target="https://cs.wikipedia.org/wiki/Znojmo" TargetMode="External"/><Relationship Id="rId131" Type="http://schemas.openxmlformats.org/officeDocument/2006/relationships/hyperlink" Target="https://cs.wikipedia.org/wiki/Mineralogie" TargetMode="External"/><Relationship Id="rId136" Type="http://schemas.openxmlformats.org/officeDocument/2006/relationships/hyperlink" Target="https://cs.wikipedia.org/wiki/%C5%BDivel" TargetMode="External"/><Relationship Id="rId157" Type="http://schemas.openxmlformats.org/officeDocument/2006/relationships/hyperlink" Target="https://cs.wikipedia.org/wiki/P%C3%B3l" TargetMode="External"/><Relationship Id="rId178" Type="http://schemas.openxmlformats.org/officeDocument/2006/relationships/hyperlink" Target="https://cs.wikipedia.org/wiki/Patristika" TargetMode="External"/><Relationship Id="rId61" Type="http://schemas.openxmlformats.org/officeDocument/2006/relationships/hyperlink" Target="https://cs.wikipedia.org/wiki/Afrika" TargetMode="External"/><Relationship Id="rId82" Type="http://schemas.openxmlformats.org/officeDocument/2006/relationships/hyperlink" Target="https://cs.wikipedia.org/wiki/Johann_Froben" TargetMode="External"/><Relationship Id="rId152" Type="http://schemas.openxmlformats.org/officeDocument/2006/relationships/hyperlink" Target="https://cs.wikipedia.org/wiki/Psychosomatika" TargetMode="External"/><Relationship Id="rId173" Type="http://schemas.openxmlformats.org/officeDocument/2006/relationships/hyperlink" Target="https://cs.wikipedia.org/wiki/Du%C5%A1e" TargetMode="External"/><Relationship Id="rId194" Type="http://schemas.openxmlformats.org/officeDocument/2006/relationships/hyperlink" Target="https://cs.wikipedia.org/wiki/Silik%C3%B3za" TargetMode="External"/><Relationship Id="rId199" Type="http://schemas.openxmlformats.org/officeDocument/2006/relationships/hyperlink" Target="https://cs.wikipedia.org/w/index.php?title=Paracelsus&amp;veaction=edit&amp;section=13" TargetMode="External"/><Relationship Id="rId203" Type="http://schemas.openxmlformats.org/officeDocument/2006/relationships/hyperlink" Target="https://cs.wikipedia.org/wiki/Opium" TargetMode="External"/><Relationship Id="rId19" Type="http://schemas.openxmlformats.org/officeDocument/2006/relationships/hyperlink" Target="https://cs.wikipedia.org/wiki/Villach" TargetMode="External"/><Relationship Id="rId14" Type="http://schemas.openxmlformats.org/officeDocument/2006/relationships/hyperlink" Target="https://cs.wikipedia.org/wiki/%C5%A0v%C3%BDcarsko" TargetMode="External"/><Relationship Id="rId30" Type="http://schemas.openxmlformats.org/officeDocument/2006/relationships/hyperlink" Target="https://cs.wikipedia.org/wiki/Lutherstadt_Wittenberg" TargetMode="External"/><Relationship Id="rId35" Type="http://schemas.openxmlformats.org/officeDocument/2006/relationships/hyperlink" Target="https://cs.wikipedia.org/wiki/Univerzita" TargetMode="External"/><Relationship Id="rId56" Type="http://schemas.openxmlformats.org/officeDocument/2006/relationships/hyperlink" Target="https://cs.wikipedia.org/wiki/Rhodos" TargetMode="External"/><Relationship Id="rId77" Type="http://schemas.openxmlformats.org/officeDocument/2006/relationships/hyperlink" Target="https://cs.wikipedia.org/wiki/N%C4%9Bmeck%C3%A1_selsk%C3%A1_v%C3%A1lka" TargetMode="External"/><Relationship Id="rId100" Type="http://schemas.openxmlformats.org/officeDocument/2006/relationships/hyperlink" Target="https://cs.wikipedia.org/wiki/Syfilis" TargetMode="External"/><Relationship Id="rId105" Type="http://schemas.openxmlformats.org/officeDocument/2006/relationships/hyperlink" Target="https://cs.wikipedia.org/wiki/1536" TargetMode="External"/><Relationship Id="rId126" Type="http://schemas.openxmlformats.org/officeDocument/2006/relationships/hyperlink" Target="https://cs.wikipedia.org/w/index.php?title=Paracelsus&amp;action=edit&amp;section=8" TargetMode="External"/><Relationship Id="rId147" Type="http://schemas.openxmlformats.org/officeDocument/2006/relationships/hyperlink" Target="https://cs.wikipedia.org/w/index.php?title=Endogenn%C3%AD&amp;action=edit&amp;redlink=1" TargetMode="External"/><Relationship Id="rId168" Type="http://schemas.openxmlformats.org/officeDocument/2006/relationships/hyperlink" Target="https://cs.wikipedia.org/w/index.php?title=Paracelsus&amp;action=edit&amp;section=11" TargetMode="External"/><Relationship Id="rId8" Type="http://schemas.openxmlformats.org/officeDocument/2006/relationships/hyperlink" Target="https://cs.wikipedia.org/wiki/Neologismus" TargetMode="External"/><Relationship Id="rId51" Type="http://schemas.openxmlformats.org/officeDocument/2006/relationships/hyperlink" Target="https://cs.wikipedia.org/wiki/Apulie" TargetMode="External"/><Relationship Id="rId72" Type="http://schemas.openxmlformats.org/officeDocument/2006/relationships/hyperlink" Target="https://cs.wikipedia.org/wiki/1524" TargetMode="External"/><Relationship Id="rId93" Type="http://schemas.openxmlformats.org/officeDocument/2006/relationships/hyperlink" Target="https://cs.wikipedia.org/wiki/L%C3%A9ka%C5%99sk%C3%BD_p%C5%99edpis" TargetMode="External"/><Relationship Id="rId98" Type="http://schemas.openxmlformats.org/officeDocument/2006/relationships/hyperlink" Target="https://cs.wikipedia.org/wiki/Norimberk" TargetMode="External"/><Relationship Id="rId121" Type="http://schemas.openxmlformats.org/officeDocument/2006/relationships/hyperlink" Target="https://cs.wikipedia.org/wiki/1960" TargetMode="External"/><Relationship Id="rId142" Type="http://schemas.openxmlformats.org/officeDocument/2006/relationships/hyperlink" Target="https://cs.wikipedia.org/wiki/Amputace" TargetMode="External"/><Relationship Id="rId163" Type="http://schemas.openxmlformats.org/officeDocument/2006/relationships/hyperlink" Target="https://cs.wikipedia.org/wiki/Saturn_(planeta)" TargetMode="External"/><Relationship Id="rId184" Type="http://schemas.openxmlformats.org/officeDocument/2006/relationships/hyperlink" Target="https://cs.wikipedia.org/w/index.php?title=Paracelsus&amp;action=edit&amp;section=12" TargetMode="External"/><Relationship Id="rId189" Type="http://schemas.openxmlformats.org/officeDocument/2006/relationships/hyperlink" Target="https://cs.wikipedia.org/w/index.php?title=Archel%C3%A1os&amp;action=edit&amp;redlink=1" TargetMode="External"/><Relationship Id="rId3" Type="http://schemas.openxmlformats.org/officeDocument/2006/relationships/hyperlink" Target="https://cs.wikipedia.org/wiki/Kov%C3%A1%C5%99stv%C3%AD" TargetMode="External"/><Relationship Id="rId25" Type="http://schemas.openxmlformats.org/officeDocument/2006/relationships/hyperlink" Target="https://cs.wikipedia.org/wiki/Ruda" TargetMode="External"/><Relationship Id="rId46" Type="http://schemas.openxmlformats.org/officeDocument/2006/relationships/hyperlink" Target="https://cs.wikipedia.org/w/index.php?title=Paracelsus&amp;veaction=edit&amp;section=3" TargetMode="External"/><Relationship Id="rId67" Type="http://schemas.openxmlformats.org/officeDocument/2006/relationships/hyperlink" Target="https://cs.wikipedia.org/wiki/Rusko" TargetMode="External"/><Relationship Id="rId116" Type="http://schemas.openxmlformats.org/officeDocument/2006/relationships/hyperlink" Target="https://cs.wikipedia.org/wiki/Bratislava" TargetMode="External"/><Relationship Id="rId137" Type="http://schemas.openxmlformats.org/officeDocument/2006/relationships/hyperlink" Target="https://cs.wikipedia.org/wiki/1534" TargetMode="External"/><Relationship Id="rId158" Type="http://schemas.openxmlformats.org/officeDocument/2006/relationships/hyperlink" Target="https://cs.wikipedia.org/wiki/Ml%C3%A9%C4%8Dn%C3%A1_dr%C3%A1ha" TargetMode="External"/><Relationship Id="rId20" Type="http://schemas.openxmlformats.org/officeDocument/2006/relationships/hyperlink" Target="https://cs.wikipedia.org/w/index.php?title=Sigmund_Fugger&amp;action=edit&amp;redlink=1" TargetMode="External"/><Relationship Id="rId41" Type="http://schemas.openxmlformats.org/officeDocument/2006/relationships/hyperlink" Target="https://cs.wikipedia.org/w/index.php?title=R%C3%A1z%C3%AD&amp;action=edit&amp;redlink=1" TargetMode="External"/><Relationship Id="rId62" Type="http://schemas.openxmlformats.org/officeDocument/2006/relationships/hyperlink" Target="https://cs.wikipedia.org/wiki/Anglie" TargetMode="External"/><Relationship Id="rId83" Type="http://schemas.openxmlformats.org/officeDocument/2006/relationships/hyperlink" Target="https://cs.wikipedia.org/wiki/Erasmus_Rotterdamsk%C3%BD" TargetMode="External"/><Relationship Id="rId88" Type="http://schemas.openxmlformats.org/officeDocument/2006/relationships/hyperlink" Target="https://cs.wikipedia.org/wiki/Vysoko%C5%A1kolsk%C3%BD_diplom" TargetMode="External"/><Relationship Id="rId111" Type="http://schemas.openxmlformats.org/officeDocument/2006/relationships/hyperlink" Target="https://cs.wikipedia.org/wiki/1537" TargetMode="External"/><Relationship Id="rId132" Type="http://schemas.openxmlformats.org/officeDocument/2006/relationships/hyperlink" Target="https://cs.wikipedia.org/wiki/Astronomie" TargetMode="External"/><Relationship Id="rId153" Type="http://schemas.openxmlformats.org/officeDocument/2006/relationships/hyperlink" Target="https://cs.wikipedia.org/wiki/Metafyzika" TargetMode="External"/><Relationship Id="rId174" Type="http://schemas.openxmlformats.org/officeDocument/2006/relationships/hyperlink" Target="https://cs.wikipedia.org/wiki/Stvo%C5%99en%C3%AD" TargetMode="External"/><Relationship Id="rId179" Type="http://schemas.openxmlformats.org/officeDocument/2006/relationships/hyperlink" Target="https://cs.wikipedia.org/wiki/Carl_Gustav_Jung" TargetMode="External"/><Relationship Id="rId195" Type="http://schemas.openxmlformats.org/officeDocument/2006/relationships/hyperlink" Target="https://cs.wikipedia.org/wiki/Zinek" TargetMode="External"/><Relationship Id="rId190" Type="http://schemas.openxmlformats.org/officeDocument/2006/relationships/hyperlink" Target="https://cs.wikipedia.org/wiki/Heinrich_Cornelius_Agrippa_von_Nettesheim" TargetMode="External"/><Relationship Id="rId204" Type="http://schemas.openxmlformats.org/officeDocument/2006/relationships/hyperlink" Target="https://cs.wikipedia.org/w/index.php?title=Paracelsus&amp;veaction=edit&amp;section=14" TargetMode="External"/><Relationship Id="rId15" Type="http://schemas.openxmlformats.org/officeDocument/2006/relationships/hyperlink" Target="https://cs.wikipedia.org/wiki/15._stolet%C3%AD" TargetMode="External"/><Relationship Id="rId36" Type="http://schemas.openxmlformats.org/officeDocument/2006/relationships/hyperlink" Target="https://cs.wikipedia.org/wiki/Ferrara" TargetMode="External"/><Relationship Id="rId57" Type="http://schemas.openxmlformats.org/officeDocument/2006/relationships/hyperlink" Target="https://cs.wikipedia.org/wiki/Konstantinopol" TargetMode="External"/><Relationship Id="rId106" Type="http://schemas.openxmlformats.org/officeDocument/2006/relationships/hyperlink" Target="https://cs.wikipedia.org/wiki/1538" TargetMode="External"/><Relationship Id="rId127" Type="http://schemas.openxmlformats.org/officeDocument/2006/relationships/hyperlink" Target="https://cs.wikipedia.org/wiki/Scholastika" TargetMode="External"/><Relationship Id="rId10" Type="http://schemas.openxmlformats.org/officeDocument/2006/relationships/hyperlink" Target="https://cs.wikipedia.org/wiki/Hereze" TargetMode="External"/><Relationship Id="rId31" Type="http://schemas.openxmlformats.org/officeDocument/2006/relationships/hyperlink" Target="https://cs.wikipedia.org/wiki/Lipsko" TargetMode="External"/><Relationship Id="rId52" Type="http://schemas.openxmlformats.org/officeDocument/2006/relationships/hyperlink" Target="https://cs.wikipedia.org/wiki/%C5%98ecko" TargetMode="External"/><Relationship Id="rId73" Type="http://schemas.openxmlformats.org/officeDocument/2006/relationships/hyperlink" Target="https://cs.wikipedia.org/wiki/Salzburg" TargetMode="External"/><Relationship Id="rId78" Type="http://schemas.openxmlformats.org/officeDocument/2006/relationships/hyperlink" Target="https://cs.wikipedia.org/wiki/1525" TargetMode="External"/><Relationship Id="rId94" Type="http://schemas.openxmlformats.org/officeDocument/2006/relationships/hyperlink" Target="https://cs.wikipedia.org/wiki/Pamflet" TargetMode="External"/><Relationship Id="rId99" Type="http://schemas.openxmlformats.org/officeDocument/2006/relationships/hyperlink" Target="https://cs.wikipedia.org/wiki/1529" TargetMode="External"/><Relationship Id="rId101" Type="http://schemas.openxmlformats.org/officeDocument/2006/relationships/hyperlink" Target="https://cs.wikipedia.org/w/index.php?title=Guajak&amp;action=edit&amp;redlink=1" TargetMode="External"/><Relationship Id="rId122" Type="http://schemas.openxmlformats.org/officeDocument/2006/relationships/hyperlink" Target="https://cs.wikipedia.org/wiki/Rakovina" TargetMode="External"/><Relationship Id="rId143" Type="http://schemas.openxmlformats.org/officeDocument/2006/relationships/hyperlink" Target="https://cs.wikipedia.org/w/index.php?title=Paracelsus&amp;veaction=edit&amp;section=9" TargetMode="External"/><Relationship Id="rId148" Type="http://schemas.openxmlformats.org/officeDocument/2006/relationships/hyperlink" Target="https://cs.wikipedia.org/w/index.php?title=Exogenn%C3%AD&amp;action=edit&amp;redlink=1" TargetMode="External"/><Relationship Id="rId164" Type="http://schemas.openxmlformats.org/officeDocument/2006/relationships/hyperlink" Target="https://cs.wikipedia.org/wiki/Harmonie" TargetMode="External"/><Relationship Id="rId169" Type="http://schemas.openxmlformats.org/officeDocument/2006/relationships/hyperlink" Target="https://cs.wikipedia.org/w/index.php?title=Ark%C3%A1ny&amp;action=edit&amp;redlink=1" TargetMode="External"/><Relationship Id="rId185" Type="http://schemas.openxmlformats.org/officeDocument/2006/relationships/hyperlink" Target="https://cs.wikipedia.org/wiki/Rhazes" TargetMode="External"/><Relationship Id="rId4" Type="http://schemas.openxmlformats.org/officeDocument/2006/relationships/hyperlink" Target="https://cs.wikipedia.org/wiki/Analogie" TargetMode="External"/><Relationship Id="rId9" Type="http://schemas.openxmlformats.org/officeDocument/2006/relationships/hyperlink" Target="https://cs.wikipedia.org/wiki/Ari%C3%A1nstv%C3%AD" TargetMode="External"/><Relationship Id="rId180" Type="http://schemas.openxmlformats.org/officeDocument/2006/relationships/hyperlink" Target="https://cs.wikipedia.org/wiki/Archetyp" TargetMode="External"/><Relationship Id="rId26" Type="http://schemas.openxmlformats.org/officeDocument/2006/relationships/hyperlink" Target="https://cs.wikipedia.org/wiki/Jed" TargetMode="External"/><Relationship Id="rId47" Type="http://schemas.openxmlformats.org/officeDocument/2006/relationships/hyperlink" Target="https://cs.wikipedia.org/w/index.php?title=Paracelsus&amp;action=edit&amp;section=3" TargetMode="External"/><Relationship Id="rId68" Type="http://schemas.openxmlformats.org/officeDocument/2006/relationships/hyperlink" Target="https://cs.wikipedia.org/wiki/Litva" TargetMode="External"/><Relationship Id="rId89" Type="http://schemas.openxmlformats.org/officeDocument/2006/relationships/hyperlink" Target="https://cs.wikipedia.org/wiki/1527" TargetMode="External"/><Relationship Id="rId112" Type="http://schemas.openxmlformats.org/officeDocument/2006/relationships/hyperlink" Target="https://cs.wikipedia.org/wiki/Krom%C4%9B%C5%99%C3%AD%C5%BE" TargetMode="External"/><Relationship Id="rId133" Type="http://schemas.openxmlformats.org/officeDocument/2006/relationships/hyperlink" Target="https://cs.wikipedia.org/wiki/Mikrokosmos" TargetMode="External"/><Relationship Id="rId154" Type="http://schemas.openxmlformats.org/officeDocument/2006/relationships/hyperlink" Target="https://cs.wikipedia.org/wiki/B%C5%AFh" TargetMode="External"/><Relationship Id="rId175" Type="http://schemas.openxmlformats.org/officeDocument/2006/relationships/hyperlink" Target="https://cs.wikipedia.org/wiki/Meluz%C3%ADna" TargetMode="External"/><Relationship Id="rId196" Type="http://schemas.openxmlformats.org/officeDocument/2006/relationships/hyperlink" Target="https://cs.wikipedia.org/wiki/1526" TargetMode="External"/><Relationship Id="rId200" Type="http://schemas.openxmlformats.org/officeDocument/2006/relationships/hyperlink" Target="https://cs.wikipedia.org/w/index.php?title=Paracelsus&amp;action=edit&amp;section=13"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cs.wikipedia.org/wiki/Antoine_Lavoisier#cite_note-1" TargetMode="External"/><Relationship Id="rId13" Type="http://schemas.openxmlformats.org/officeDocument/2006/relationships/hyperlink" Target="https://cs.wikipedia.org/wiki/Kalorimetrie" TargetMode="External"/><Relationship Id="rId18" Type="http://schemas.openxmlformats.org/officeDocument/2006/relationships/hyperlink" Target="https://cs.wikipedia.org/wiki/72_jmen_na_Eiffelov%C4%9B_v%C4%9B%C5%BEi" TargetMode="External"/><Relationship Id="rId3" Type="http://schemas.openxmlformats.org/officeDocument/2006/relationships/hyperlink" Target="https://cs.wikipedia.org/wiki/Coll%C3%A8ge_des_Quatre-Nations" TargetMode="External"/><Relationship Id="rId7" Type="http://schemas.openxmlformats.org/officeDocument/2006/relationships/hyperlink" Target="https://cs.wikipedia.org/w/index.php?title=Akademie_v%C4%9Bd_(Francie)&amp;action=edit&amp;redlink=1" TargetMode="External"/><Relationship Id="rId12" Type="http://schemas.openxmlformats.org/officeDocument/2006/relationships/hyperlink" Target="https://cs.wikipedia.org/wiki/Gilotina" TargetMode="External"/><Relationship Id="rId17" Type="http://schemas.openxmlformats.org/officeDocument/2006/relationships/hyperlink" Target="https://cs.wikipedia.org/wiki/Kysl%C3%ADk" TargetMode="External"/><Relationship Id="rId2" Type="http://schemas.openxmlformats.org/officeDocument/2006/relationships/slide" Target="../slides/slide3.xml"/><Relationship Id="rId16" Type="http://schemas.openxmlformats.org/officeDocument/2006/relationships/hyperlink" Target="https://cs.wikipedia.org/wiki/Z%C3%A1kon_zachov%C3%A1n%C3%AD_hmotnosti" TargetMode="External"/><Relationship Id="rId20" Type="http://schemas.openxmlformats.org/officeDocument/2006/relationships/hyperlink" Target="https://cs.wikipedia.org/wiki/Pa%C5%99%C3%AD%C5%BE" TargetMode="External"/><Relationship Id="rId1" Type="http://schemas.openxmlformats.org/officeDocument/2006/relationships/notesMaster" Target="../notesMasters/notesMaster1.xml"/><Relationship Id="rId6" Type="http://schemas.openxmlformats.org/officeDocument/2006/relationships/hyperlink" Target="https://cs.wikipedia.org/wiki/Fyzika" TargetMode="External"/><Relationship Id="rId11" Type="http://schemas.openxmlformats.org/officeDocument/2006/relationships/hyperlink" Target="https://cs.wikipedia.org/wiki/Velk%C3%A1_francouzsk%C3%A1_revoluce" TargetMode="External"/><Relationship Id="rId5" Type="http://schemas.openxmlformats.org/officeDocument/2006/relationships/hyperlink" Target="https://cs.wikipedia.org/wiki/Chemie" TargetMode="External"/><Relationship Id="rId15" Type="http://schemas.openxmlformats.org/officeDocument/2006/relationships/hyperlink" Target="https://cs.wikipedia.org/wiki/Michail_Vasiljevi%C4%8D_Lomonosov" TargetMode="External"/><Relationship Id="rId10" Type="http://schemas.openxmlformats.org/officeDocument/2006/relationships/hyperlink" Target="https://cs.wikipedia.org/wiki/Flogiston" TargetMode="External"/><Relationship Id="rId19" Type="http://schemas.openxmlformats.org/officeDocument/2006/relationships/hyperlink" Target="https://cs.wikipedia.org/wiki/Eiffelova_v%C4%9B%C5%BE" TargetMode="External"/><Relationship Id="rId4" Type="http://schemas.openxmlformats.org/officeDocument/2006/relationships/hyperlink" Target="https://cs.wikipedia.org/wiki/Matematika" TargetMode="External"/><Relationship Id="rId9" Type="http://schemas.openxmlformats.org/officeDocument/2006/relationships/hyperlink" Target="https://cs.wikipedia.org/wiki/Antoine_Lavoisier#cite_note-2" TargetMode="External"/><Relationship Id="rId14" Type="http://schemas.openxmlformats.org/officeDocument/2006/relationships/hyperlink" Target="https://cs.wikipedia.org/wiki/Termochemie" TargetMode="External"/></Relationships>
</file>

<file path=ppt/notesSlides/_rels/notesSlide4.xml.rels><?xml version="1.0" encoding="UTF-8" standalone="yes"?>
<Relationships xmlns="http://schemas.openxmlformats.org/package/2006/relationships"><Relationship Id="rId13" Type="http://schemas.openxmlformats.org/officeDocument/2006/relationships/hyperlink" Target="https://cs.wikipedia.org/wiki/Giessen" TargetMode="External"/><Relationship Id="rId18" Type="http://schemas.openxmlformats.org/officeDocument/2006/relationships/hyperlink" Target="https://cs.wikipedia.org/wiki/1873" TargetMode="External"/><Relationship Id="rId26" Type="http://schemas.openxmlformats.org/officeDocument/2006/relationships/hyperlink" Target="https://cs.wikipedia.org/wiki/Justus_von_Liebig#cite_note-3" TargetMode="External"/><Relationship Id="rId39" Type="http://schemas.openxmlformats.org/officeDocument/2006/relationships/hyperlink" Target="https://cs.wikipedia.org/wiki/Kyselina_benzoov%C3%A1" TargetMode="External"/><Relationship Id="rId3" Type="http://schemas.openxmlformats.org/officeDocument/2006/relationships/hyperlink" Target="https://cs.wikipedia.org/wiki/Mnichov" TargetMode="External"/><Relationship Id="rId21" Type="http://schemas.openxmlformats.org/officeDocument/2006/relationships/hyperlink" Target="https://cs.wikipedia.org/w/index.php?title=Fulminan_st%C5%99%C3%ADbrn%C3%BD&amp;action=edit&amp;redlink=1" TargetMode="External"/><Relationship Id="rId34" Type="http://schemas.openxmlformats.org/officeDocument/2006/relationships/hyperlink" Target="https://cs.wikipedia.org/wiki/Kofein" TargetMode="External"/><Relationship Id="rId42" Type="http://schemas.openxmlformats.org/officeDocument/2006/relationships/hyperlink" Target="https://cs.wikipedia.org/wiki/Dus%C3%ADk" TargetMode="External"/><Relationship Id="rId47" Type="http://schemas.openxmlformats.org/officeDocument/2006/relationships/hyperlink" Target="https://cs.wikipedia.org/wiki/1842" TargetMode="External"/><Relationship Id="rId50" Type="http://schemas.openxmlformats.org/officeDocument/2006/relationships/hyperlink" Target="https://cs.wikipedia.org/wiki/Kyp%C5%99ic%C3%AD_pr%C3%A1%C5%A1ek" TargetMode="External"/><Relationship Id="rId7" Type="http://schemas.openxmlformats.org/officeDocument/2006/relationships/hyperlink" Target="https://cs.wikipedia.org/wiki/Bur%C5%A1%C3%A1ck%C3%BD_spolek" TargetMode="External"/><Relationship Id="rId12" Type="http://schemas.openxmlformats.org/officeDocument/2006/relationships/hyperlink" Target="https://cs.wikipedia.org/wiki/1824" TargetMode="External"/><Relationship Id="rId17" Type="http://schemas.openxmlformats.org/officeDocument/2006/relationships/hyperlink" Target="https://cs.wikipedia.org/wiki/1852" TargetMode="External"/><Relationship Id="rId25" Type="http://schemas.openxmlformats.org/officeDocument/2006/relationships/hyperlink" Target="https://cs.wikipedia.org/wiki/1826" TargetMode="External"/><Relationship Id="rId33" Type="http://schemas.openxmlformats.org/officeDocument/2006/relationships/hyperlink" Target="https://cs.wikipedia.org/w/index.php?title=Koniin&amp;action=edit&amp;redlink=1" TargetMode="External"/><Relationship Id="rId38" Type="http://schemas.openxmlformats.org/officeDocument/2006/relationships/hyperlink" Target="https://cs.wikipedia.org/w/index.php?title=Benzoyl&amp;action=edit&amp;redlink=1" TargetMode="External"/><Relationship Id="rId46" Type="http://schemas.openxmlformats.org/officeDocument/2006/relationships/hyperlink" Target="https://cs.wikipedia.org/wiki/Justus_von_Liebig#cite_note-4" TargetMode="External"/><Relationship Id="rId2" Type="http://schemas.openxmlformats.org/officeDocument/2006/relationships/slide" Target="../slides/slide4.xml"/><Relationship Id="rId16" Type="http://schemas.openxmlformats.org/officeDocument/2006/relationships/hyperlink" Target="https://cs.wikipedia.org/wiki/1845" TargetMode="External"/><Relationship Id="rId20" Type="http://schemas.openxmlformats.org/officeDocument/2006/relationships/hyperlink" Target="https://cs.wikipedia.org/w/index.php?title=T%C5%99askav%C3%A9_st%C5%99%C3%ADbro&amp;action=edit&amp;redlink=1" TargetMode="External"/><Relationship Id="rId29" Type="http://schemas.openxmlformats.org/officeDocument/2006/relationships/hyperlink" Target="https://cs.wikipedia.org/wiki/Kafr" TargetMode="External"/><Relationship Id="rId41" Type="http://schemas.openxmlformats.org/officeDocument/2006/relationships/hyperlink" Target="https://cs.wikipedia.org/wiki/Irsko" TargetMode="External"/><Relationship Id="rId1" Type="http://schemas.openxmlformats.org/officeDocument/2006/relationships/notesMaster" Target="../notesMasters/notesMaster1.xml"/><Relationship Id="rId6" Type="http://schemas.openxmlformats.org/officeDocument/2006/relationships/hyperlink" Target="https://cs.wikipedia.org/wiki/1822" TargetMode="External"/><Relationship Id="rId11" Type="http://schemas.openxmlformats.org/officeDocument/2006/relationships/hyperlink" Target="https://cs.wikipedia.org/wiki/Alexander_von_Humboldt" TargetMode="External"/><Relationship Id="rId24" Type="http://schemas.openxmlformats.org/officeDocument/2006/relationships/hyperlink" Target="https://cs.wikipedia.org/w/index.php?title=A._J._Balard&amp;action=edit&amp;redlink=1" TargetMode="External"/><Relationship Id="rId32" Type="http://schemas.openxmlformats.org/officeDocument/2006/relationships/hyperlink" Target="https://cs.wikipedia.org/w/index.php?title=Kalyapar%C3%A1t&amp;action=edit&amp;redlink=1" TargetMode="External"/><Relationship Id="rId37" Type="http://schemas.openxmlformats.org/officeDocument/2006/relationships/hyperlink" Target="https://cs.wikipedia.org/wiki/Radik%C3%A1l" TargetMode="External"/><Relationship Id="rId40" Type="http://schemas.openxmlformats.org/officeDocument/2006/relationships/hyperlink" Target="https://cs.wikipedia.org/wiki/Anglie" TargetMode="External"/><Relationship Id="rId45" Type="http://schemas.openxmlformats.org/officeDocument/2006/relationships/hyperlink" Target="https://cs.wikipedia.org/w/index.php?title=Z%C3%A1kon_minima&amp;action=edit&amp;redlink=1" TargetMode="External"/><Relationship Id="rId5" Type="http://schemas.openxmlformats.org/officeDocument/2006/relationships/hyperlink" Target="https://cs.wikipedia.org/wiki/Bonn" TargetMode="External"/><Relationship Id="rId15" Type="http://schemas.openxmlformats.org/officeDocument/2006/relationships/hyperlink" Target="https://cs.wikipedia.org/wiki/Justus_von_Liebig#cite_note-Listy-1" TargetMode="External"/><Relationship Id="rId23" Type="http://schemas.openxmlformats.org/officeDocument/2006/relationships/hyperlink" Target="https://cs.wikipedia.org/wiki/Brom" TargetMode="External"/><Relationship Id="rId28" Type="http://schemas.openxmlformats.org/officeDocument/2006/relationships/hyperlink" Target="https://cs.wikipedia.org/wiki/Kyselina_hippurov%C3%A1" TargetMode="External"/><Relationship Id="rId36" Type="http://schemas.openxmlformats.org/officeDocument/2006/relationships/hyperlink" Target="https://cs.wikipedia.org/wiki/Friedrich_W%C3%B6hler" TargetMode="External"/><Relationship Id="rId49" Type="http://schemas.openxmlformats.org/officeDocument/2006/relationships/hyperlink" Target="https://cs.wikipedia.org/wiki/Ochrann%C3%A1_zn%C3%A1mka" TargetMode="External"/><Relationship Id="rId10" Type="http://schemas.openxmlformats.org/officeDocument/2006/relationships/hyperlink" Target="https://cs.wikipedia.org/wiki/Joseph_Louis_Gay-Lussac" TargetMode="External"/><Relationship Id="rId19" Type="http://schemas.openxmlformats.org/officeDocument/2006/relationships/hyperlink" Target="https://cs.wikipedia.org/wiki/Justus_von_Liebig#cite_note-2" TargetMode="External"/><Relationship Id="rId31" Type="http://schemas.openxmlformats.org/officeDocument/2006/relationships/hyperlink" Target="https://cs.wikipedia.org/w/index.php?title=Liebig%C5%AFv_chladi%C4%8D&amp;action=edit&amp;redlink=1" TargetMode="External"/><Relationship Id="rId44" Type="http://schemas.openxmlformats.org/officeDocument/2006/relationships/hyperlink" Target="https://cs.wikipedia.org/wiki/Chl%C3%A9vsk%C3%A1_mrva" TargetMode="External"/><Relationship Id="rId4" Type="http://schemas.openxmlformats.org/officeDocument/2006/relationships/hyperlink" Target="https://cs.wikipedia.org/wiki/1820" TargetMode="External"/><Relationship Id="rId9" Type="http://schemas.openxmlformats.org/officeDocument/2006/relationships/hyperlink" Target="https://cs.wikipedia.org/wiki/Pa%C5%99%C3%AD%C5%BE" TargetMode="External"/><Relationship Id="rId14" Type="http://schemas.openxmlformats.org/officeDocument/2006/relationships/hyperlink" Target="https://cs.wikipedia.org/wiki/1825" TargetMode="External"/><Relationship Id="rId22" Type="http://schemas.openxmlformats.org/officeDocument/2006/relationships/hyperlink" Target="https://cs.wikipedia.org/wiki/Izomerie" TargetMode="External"/><Relationship Id="rId27" Type="http://schemas.openxmlformats.org/officeDocument/2006/relationships/hyperlink" Target="https://cs.wikipedia.org/wiki/Kyselina_mo%C4%8Dov%C3%A1" TargetMode="External"/><Relationship Id="rId30" Type="http://schemas.openxmlformats.org/officeDocument/2006/relationships/hyperlink" Target="https://cs.wikipedia.org/wiki/J%C3%B6ns_Jacob_Berzelius" TargetMode="External"/><Relationship Id="rId35" Type="http://schemas.openxmlformats.org/officeDocument/2006/relationships/hyperlink" Target="https://cs.wikipedia.org/wiki/Chloroform" TargetMode="External"/><Relationship Id="rId43" Type="http://schemas.openxmlformats.org/officeDocument/2006/relationships/hyperlink" Target="https://cs.wikipedia.org/wiki/1840" TargetMode="External"/><Relationship Id="rId48" Type="http://schemas.openxmlformats.org/officeDocument/2006/relationships/hyperlink" Target="https://cs.wikipedia.org/wiki/Medic%C3%ADna" TargetMode="External"/><Relationship Id="rId8" Type="http://schemas.openxmlformats.org/officeDocument/2006/relationships/hyperlink" Target="https://cs.wikipedia.org/wiki/Darmstadt" TargetMode="External"/></Relationships>
</file>

<file path=ppt/notesSlides/_rels/notesSlide5.xml.rels><?xml version="1.0" encoding="UTF-8" standalone="yes"?>
<Relationships xmlns="http://schemas.openxmlformats.org/package/2006/relationships"><Relationship Id="rId13" Type="http://schemas.openxmlformats.org/officeDocument/2006/relationships/hyperlink" Target="https://cs.wikipedia.org/wiki/Giessen" TargetMode="External"/><Relationship Id="rId18" Type="http://schemas.openxmlformats.org/officeDocument/2006/relationships/hyperlink" Target="https://cs.wikipedia.org/wiki/1873" TargetMode="External"/><Relationship Id="rId26" Type="http://schemas.openxmlformats.org/officeDocument/2006/relationships/hyperlink" Target="https://cs.wikipedia.org/wiki/Justus_von_Liebig#cite_note-3" TargetMode="External"/><Relationship Id="rId39" Type="http://schemas.openxmlformats.org/officeDocument/2006/relationships/hyperlink" Target="https://cs.wikipedia.org/wiki/Kyselina_benzoov%C3%A1" TargetMode="External"/><Relationship Id="rId3" Type="http://schemas.openxmlformats.org/officeDocument/2006/relationships/hyperlink" Target="https://cs.wikipedia.org/wiki/Mnichov" TargetMode="External"/><Relationship Id="rId21" Type="http://schemas.openxmlformats.org/officeDocument/2006/relationships/hyperlink" Target="https://cs.wikipedia.org/w/index.php?title=Fulminan_st%C5%99%C3%ADbrn%C3%BD&amp;action=edit&amp;redlink=1" TargetMode="External"/><Relationship Id="rId34" Type="http://schemas.openxmlformats.org/officeDocument/2006/relationships/hyperlink" Target="https://cs.wikipedia.org/wiki/Kofein" TargetMode="External"/><Relationship Id="rId42" Type="http://schemas.openxmlformats.org/officeDocument/2006/relationships/hyperlink" Target="https://cs.wikipedia.org/wiki/Dus%C3%ADk" TargetMode="External"/><Relationship Id="rId47" Type="http://schemas.openxmlformats.org/officeDocument/2006/relationships/hyperlink" Target="https://cs.wikipedia.org/wiki/1842" TargetMode="External"/><Relationship Id="rId50" Type="http://schemas.openxmlformats.org/officeDocument/2006/relationships/hyperlink" Target="https://cs.wikipedia.org/wiki/Kyp%C5%99ic%C3%AD_pr%C3%A1%C5%A1ek" TargetMode="External"/><Relationship Id="rId7" Type="http://schemas.openxmlformats.org/officeDocument/2006/relationships/hyperlink" Target="https://cs.wikipedia.org/wiki/Bur%C5%A1%C3%A1ck%C3%BD_spolek" TargetMode="External"/><Relationship Id="rId12" Type="http://schemas.openxmlformats.org/officeDocument/2006/relationships/hyperlink" Target="https://cs.wikipedia.org/wiki/1824" TargetMode="External"/><Relationship Id="rId17" Type="http://schemas.openxmlformats.org/officeDocument/2006/relationships/hyperlink" Target="https://cs.wikipedia.org/wiki/1852" TargetMode="External"/><Relationship Id="rId25" Type="http://schemas.openxmlformats.org/officeDocument/2006/relationships/hyperlink" Target="https://cs.wikipedia.org/wiki/1826" TargetMode="External"/><Relationship Id="rId33" Type="http://schemas.openxmlformats.org/officeDocument/2006/relationships/hyperlink" Target="https://cs.wikipedia.org/w/index.php?title=Koniin&amp;action=edit&amp;redlink=1" TargetMode="External"/><Relationship Id="rId38" Type="http://schemas.openxmlformats.org/officeDocument/2006/relationships/hyperlink" Target="https://cs.wikipedia.org/w/index.php?title=Benzoyl&amp;action=edit&amp;redlink=1" TargetMode="External"/><Relationship Id="rId46" Type="http://schemas.openxmlformats.org/officeDocument/2006/relationships/hyperlink" Target="https://cs.wikipedia.org/wiki/Justus_von_Liebig#cite_note-4" TargetMode="External"/><Relationship Id="rId2" Type="http://schemas.openxmlformats.org/officeDocument/2006/relationships/slide" Target="../slides/slide5.xml"/><Relationship Id="rId16" Type="http://schemas.openxmlformats.org/officeDocument/2006/relationships/hyperlink" Target="https://cs.wikipedia.org/wiki/1845" TargetMode="External"/><Relationship Id="rId20" Type="http://schemas.openxmlformats.org/officeDocument/2006/relationships/hyperlink" Target="https://cs.wikipedia.org/w/index.php?title=T%C5%99askav%C3%A9_st%C5%99%C3%ADbro&amp;action=edit&amp;redlink=1" TargetMode="External"/><Relationship Id="rId29" Type="http://schemas.openxmlformats.org/officeDocument/2006/relationships/hyperlink" Target="https://cs.wikipedia.org/wiki/Kafr" TargetMode="External"/><Relationship Id="rId41" Type="http://schemas.openxmlformats.org/officeDocument/2006/relationships/hyperlink" Target="https://cs.wikipedia.org/wiki/Irsko" TargetMode="External"/><Relationship Id="rId1" Type="http://schemas.openxmlformats.org/officeDocument/2006/relationships/notesMaster" Target="../notesMasters/notesMaster1.xml"/><Relationship Id="rId6" Type="http://schemas.openxmlformats.org/officeDocument/2006/relationships/hyperlink" Target="https://cs.wikipedia.org/wiki/1822" TargetMode="External"/><Relationship Id="rId11" Type="http://schemas.openxmlformats.org/officeDocument/2006/relationships/hyperlink" Target="https://cs.wikipedia.org/wiki/Alexander_von_Humboldt" TargetMode="External"/><Relationship Id="rId24" Type="http://schemas.openxmlformats.org/officeDocument/2006/relationships/hyperlink" Target="https://cs.wikipedia.org/w/index.php?title=A._J._Balard&amp;action=edit&amp;redlink=1" TargetMode="External"/><Relationship Id="rId32" Type="http://schemas.openxmlformats.org/officeDocument/2006/relationships/hyperlink" Target="https://cs.wikipedia.org/w/index.php?title=Kalyapar%C3%A1t&amp;action=edit&amp;redlink=1" TargetMode="External"/><Relationship Id="rId37" Type="http://schemas.openxmlformats.org/officeDocument/2006/relationships/hyperlink" Target="https://cs.wikipedia.org/wiki/Radik%C3%A1l" TargetMode="External"/><Relationship Id="rId40" Type="http://schemas.openxmlformats.org/officeDocument/2006/relationships/hyperlink" Target="https://cs.wikipedia.org/wiki/Anglie" TargetMode="External"/><Relationship Id="rId45" Type="http://schemas.openxmlformats.org/officeDocument/2006/relationships/hyperlink" Target="https://cs.wikipedia.org/w/index.php?title=Z%C3%A1kon_minima&amp;action=edit&amp;redlink=1" TargetMode="External"/><Relationship Id="rId5" Type="http://schemas.openxmlformats.org/officeDocument/2006/relationships/hyperlink" Target="https://cs.wikipedia.org/wiki/Bonn" TargetMode="External"/><Relationship Id="rId15" Type="http://schemas.openxmlformats.org/officeDocument/2006/relationships/hyperlink" Target="https://cs.wikipedia.org/wiki/Justus_von_Liebig#cite_note-Listy-1" TargetMode="External"/><Relationship Id="rId23" Type="http://schemas.openxmlformats.org/officeDocument/2006/relationships/hyperlink" Target="https://cs.wikipedia.org/wiki/Brom" TargetMode="External"/><Relationship Id="rId28" Type="http://schemas.openxmlformats.org/officeDocument/2006/relationships/hyperlink" Target="https://cs.wikipedia.org/wiki/Kyselina_hippurov%C3%A1" TargetMode="External"/><Relationship Id="rId36" Type="http://schemas.openxmlformats.org/officeDocument/2006/relationships/hyperlink" Target="https://cs.wikipedia.org/wiki/Friedrich_W%C3%B6hler" TargetMode="External"/><Relationship Id="rId49" Type="http://schemas.openxmlformats.org/officeDocument/2006/relationships/hyperlink" Target="https://cs.wikipedia.org/wiki/Ochrann%C3%A1_zn%C3%A1mka" TargetMode="External"/><Relationship Id="rId10" Type="http://schemas.openxmlformats.org/officeDocument/2006/relationships/hyperlink" Target="https://cs.wikipedia.org/wiki/Joseph_Louis_Gay-Lussac" TargetMode="External"/><Relationship Id="rId19" Type="http://schemas.openxmlformats.org/officeDocument/2006/relationships/hyperlink" Target="https://cs.wikipedia.org/wiki/Justus_von_Liebig#cite_note-2" TargetMode="External"/><Relationship Id="rId31" Type="http://schemas.openxmlformats.org/officeDocument/2006/relationships/hyperlink" Target="https://cs.wikipedia.org/w/index.php?title=Liebig%C5%AFv_chladi%C4%8D&amp;action=edit&amp;redlink=1" TargetMode="External"/><Relationship Id="rId44" Type="http://schemas.openxmlformats.org/officeDocument/2006/relationships/hyperlink" Target="https://cs.wikipedia.org/wiki/Chl%C3%A9vsk%C3%A1_mrva" TargetMode="External"/><Relationship Id="rId4" Type="http://schemas.openxmlformats.org/officeDocument/2006/relationships/hyperlink" Target="https://cs.wikipedia.org/wiki/1820" TargetMode="External"/><Relationship Id="rId9" Type="http://schemas.openxmlformats.org/officeDocument/2006/relationships/hyperlink" Target="https://cs.wikipedia.org/wiki/Pa%C5%99%C3%AD%C5%BE" TargetMode="External"/><Relationship Id="rId14" Type="http://schemas.openxmlformats.org/officeDocument/2006/relationships/hyperlink" Target="https://cs.wikipedia.org/wiki/1825" TargetMode="External"/><Relationship Id="rId22" Type="http://schemas.openxmlformats.org/officeDocument/2006/relationships/hyperlink" Target="https://cs.wikipedia.org/wiki/Izomerie" TargetMode="External"/><Relationship Id="rId27" Type="http://schemas.openxmlformats.org/officeDocument/2006/relationships/hyperlink" Target="https://cs.wikipedia.org/wiki/Kyselina_mo%C4%8Dov%C3%A1" TargetMode="External"/><Relationship Id="rId30" Type="http://schemas.openxmlformats.org/officeDocument/2006/relationships/hyperlink" Target="https://cs.wikipedia.org/wiki/J%C3%B6ns_Jacob_Berzelius" TargetMode="External"/><Relationship Id="rId35" Type="http://schemas.openxmlformats.org/officeDocument/2006/relationships/hyperlink" Target="https://cs.wikipedia.org/wiki/Chloroform" TargetMode="External"/><Relationship Id="rId43" Type="http://schemas.openxmlformats.org/officeDocument/2006/relationships/hyperlink" Target="https://cs.wikipedia.org/wiki/1840" TargetMode="External"/><Relationship Id="rId48" Type="http://schemas.openxmlformats.org/officeDocument/2006/relationships/hyperlink" Target="https://cs.wikipedia.org/wiki/Medic%C3%ADna" TargetMode="External"/><Relationship Id="rId8" Type="http://schemas.openxmlformats.org/officeDocument/2006/relationships/hyperlink" Target="https://cs.wikipedia.org/wiki/Darmstadt" TargetMode="External"/></Relationships>
</file>

<file path=ppt/notesSlides/_rels/notesSlide6.xml.rels><?xml version="1.0" encoding="UTF-8" standalone="yes"?>
<Relationships xmlns="http://schemas.openxmlformats.org/package/2006/relationships"><Relationship Id="rId13" Type="http://schemas.openxmlformats.org/officeDocument/2006/relationships/hyperlink" Target="https://cs.wikipedia.org/wiki/1828" TargetMode="External"/><Relationship Id="rId18" Type="http://schemas.openxmlformats.org/officeDocument/2006/relationships/hyperlink" Target="https://cs.wikipedia.org/wiki/J%C3%B6ns_Jacob_Berzelius" TargetMode="External"/><Relationship Id="rId26" Type="http://schemas.openxmlformats.org/officeDocument/2006/relationships/hyperlink" Target="https://cs.wikipedia.org/wiki/Kyselina_octov%C3%A1" TargetMode="External"/><Relationship Id="rId39" Type="http://schemas.openxmlformats.org/officeDocument/2006/relationships/hyperlink" Target="https://cs.wikipedia.org/wiki/Substituce" TargetMode="External"/><Relationship Id="rId3" Type="http://schemas.openxmlformats.org/officeDocument/2006/relationships/hyperlink" Target="https://cs.wikipedia.org/wiki/K%C5%99em%C3%ADk" TargetMode="External"/><Relationship Id="rId21" Type="http://schemas.openxmlformats.org/officeDocument/2006/relationships/hyperlink" Target="https://cs.wikipedia.org/wiki/Carl_Wilhelm_Scheele" TargetMode="External"/><Relationship Id="rId34" Type="http://schemas.openxmlformats.org/officeDocument/2006/relationships/hyperlink" Target="https://cs.wikipedia.org/w/index.php?title=Kyanatan_amonn%C3%BD&amp;action=edit&amp;redlink=1" TargetMode="External"/><Relationship Id="rId42" Type="http://schemas.openxmlformats.org/officeDocument/2006/relationships/hyperlink" Target="https://cs.wikipedia.org/wiki/Yttrium" TargetMode="External"/><Relationship Id="rId47" Type="http://schemas.openxmlformats.org/officeDocument/2006/relationships/hyperlink" Target="https://cs.wikipedia.org/wiki/Nikl" TargetMode="External"/><Relationship Id="rId7" Type="http://schemas.openxmlformats.org/officeDocument/2006/relationships/hyperlink" Target="https://cs.wikipedia.org/wiki/Lithium" TargetMode="External"/><Relationship Id="rId12" Type="http://schemas.openxmlformats.org/officeDocument/2006/relationships/hyperlink" Target="https://cs.wikipedia.org/w/index.php?title=Organick%C3%A9_chemie&amp;action=edit&amp;redlink=1" TargetMode="External"/><Relationship Id="rId17" Type="http://schemas.openxmlformats.org/officeDocument/2006/relationships/hyperlink" Target="https://cs.wikipedia.org/wiki/Vitalismus" TargetMode="External"/><Relationship Id="rId25" Type="http://schemas.openxmlformats.org/officeDocument/2006/relationships/hyperlink" Target="https://cs.wikipedia.org/wiki/Kyselina_%C5%A1%C5%A5avelov%C3%A1" TargetMode="External"/><Relationship Id="rId33" Type="http://schemas.openxmlformats.org/officeDocument/2006/relationships/hyperlink" Target="https://cs.wikipedia.org/wiki/1867" TargetMode="External"/><Relationship Id="rId38" Type="http://schemas.openxmlformats.org/officeDocument/2006/relationships/hyperlink" Target="https://cs.wikipedia.org/wiki/Radik%C3%A1l" TargetMode="External"/><Relationship Id="rId46" Type="http://schemas.openxmlformats.org/officeDocument/2006/relationships/hyperlink" Target="https://cs.wikipedia.org/wiki/Uran_(prvek)" TargetMode="External"/><Relationship Id="rId2" Type="http://schemas.openxmlformats.org/officeDocument/2006/relationships/slide" Target="../slides/slide7.xml"/><Relationship Id="rId16" Type="http://schemas.openxmlformats.org/officeDocument/2006/relationships/hyperlink" Target="https://cs.wikipedia.org/wiki/Dus%C3%ADk" TargetMode="External"/><Relationship Id="rId20" Type="http://schemas.openxmlformats.org/officeDocument/2006/relationships/hyperlink" Target="https://cs.wikipedia.org/wiki/1783" TargetMode="External"/><Relationship Id="rId29" Type="http://schemas.openxmlformats.org/officeDocument/2006/relationships/hyperlink" Target="https://cs.wikipedia.org/wiki/Kyselina_mraven%C4%8D%C3%AD" TargetMode="External"/><Relationship Id="rId41" Type="http://schemas.openxmlformats.org/officeDocument/2006/relationships/hyperlink" Target="https://cs.wikipedia.org/wiki/Hlin%C3%ADk" TargetMode="External"/><Relationship Id="rId1" Type="http://schemas.openxmlformats.org/officeDocument/2006/relationships/notesMaster" Target="../notesMasters/notesMaster1.xml"/><Relationship Id="rId6" Type="http://schemas.openxmlformats.org/officeDocument/2006/relationships/hyperlink" Target="https://cs.wikipedia.org/wiki/Cer" TargetMode="External"/><Relationship Id="rId11" Type="http://schemas.openxmlformats.org/officeDocument/2006/relationships/hyperlink" Target="https://cs.wikipedia.org/wiki/Hornina" TargetMode="External"/><Relationship Id="rId24" Type="http://schemas.openxmlformats.org/officeDocument/2006/relationships/hyperlink" Target="https://cs.wikipedia.org/wiki/1824" TargetMode="External"/><Relationship Id="rId32" Type="http://schemas.openxmlformats.org/officeDocument/2006/relationships/hyperlink" Target="https://cs.wikipedia.org/wiki/1855" TargetMode="External"/><Relationship Id="rId37" Type="http://schemas.openxmlformats.org/officeDocument/2006/relationships/hyperlink" Target="https://cs.wikipedia.org/wiki/1830" TargetMode="External"/><Relationship Id="rId40" Type="http://schemas.openxmlformats.org/officeDocument/2006/relationships/hyperlink" Target="https://cs.wikipedia.org/wiki/Beryllium" TargetMode="External"/><Relationship Id="rId45" Type="http://schemas.openxmlformats.org/officeDocument/2006/relationships/hyperlink" Target="https://cs.wikipedia.org/wiki/Tantal" TargetMode="External"/><Relationship Id="rId5" Type="http://schemas.openxmlformats.org/officeDocument/2006/relationships/hyperlink" Target="https://cs.wikipedia.org/wiki/Thorium" TargetMode="External"/><Relationship Id="rId15" Type="http://schemas.openxmlformats.org/officeDocument/2006/relationships/hyperlink" Target="https://cs.wikipedia.org/wiki/Mo%C4%8Dovina" TargetMode="External"/><Relationship Id="rId23" Type="http://schemas.openxmlformats.org/officeDocument/2006/relationships/hyperlink" Target="https://cs.wikipedia.org/wiki/Dikyan" TargetMode="External"/><Relationship Id="rId28" Type="http://schemas.openxmlformats.org/officeDocument/2006/relationships/hyperlink" Target="https://cs.wikipedia.org/wiki/Methan" TargetMode="External"/><Relationship Id="rId36" Type="http://schemas.openxmlformats.org/officeDocument/2006/relationships/hyperlink" Target="https://cs.wikipedia.org/wiki/Izomerie" TargetMode="External"/><Relationship Id="rId49" Type="http://schemas.openxmlformats.org/officeDocument/2006/relationships/hyperlink" Target="https://cs.wikipedia.org/wiki/Alkaloidy" TargetMode="External"/><Relationship Id="rId10" Type="http://schemas.openxmlformats.org/officeDocument/2006/relationships/hyperlink" Target="https://cs.wikipedia.org/wiki/Komorn%C3%AD_h%C5%AFrka" TargetMode="External"/><Relationship Id="rId19" Type="http://schemas.openxmlformats.org/officeDocument/2006/relationships/hyperlink" Target="https://cs.wikipedia.org/wiki/1807" TargetMode="External"/><Relationship Id="rId31" Type="http://schemas.openxmlformats.org/officeDocument/2006/relationships/hyperlink" Target="https://cs.wikipedia.org/wiki/Benzen" TargetMode="External"/><Relationship Id="rId44" Type="http://schemas.openxmlformats.org/officeDocument/2006/relationships/hyperlink" Target="https://cs.wikipedia.org/wiki/Niob" TargetMode="External"/><Relationship Id="rId4" Type="http://schemas.openxmlformats.org/officeDocument/2006/relationships/hyperlink" Target="https://cs.wikipedia.org/wiki/Selen" TargetMode="External"/><Relationship Id="rId9" Type="http://schemas.openxmlformats.org/officeDocument/2006/relationships/hyperlink" Target="https://cs.wikipedia.org/wiki/Ka%C5%A1par_%C5%A0ternberg" TargetMode="External"/><Relationship Id="rId14" Type="http://schemas.openxmlformats.org/officeDocument/2006/relationships/hyperlink" Target="https://cs.wikipedia.org/wiki/Chemick%C3%A1_synt%C3%A9za" TargetMode="External"/><Relationship Id="rId22" Type="http://schemas.openxmlformats.org/officeDocument/2006/relationships/hyperlink" Target="https://cs.wikipedia.org/wiki/Kyanovod%C3%ADk" TargetMode="External"/><Relationship Id="rId27" Type="http://schemas.openxmlformats.org/officeDocument/2006/relationships/hyperlink" Target="https://cs.wikipedia.org/wiki/1845" TargetMode="External"/><Relationship Id="rId30" Type="http://schemas.openxmlformats.org/officeDocument/2006/relationships/hyperlink" Target="https://cs.wikipedia.org/wiki/Ethyn" TargetMode="External"/><Relationship Id="rId35" Type="http://schemas.openxmlformats.org/officeDocument/2006/relationships/hyperlink" Target="https://cs.wikipedia.org/wiki/Atom" TargetMode="External"/><Relationship Id="rId43" Type="http://schemas.openxmlformats.org/officeDocument/2006/relationships/hyperlink" Target="https://cs.wikipedia.org/wiki/Titan_(prvek)" TargetMode="External"/><Relationship Id="rId48" Type="http://schemas.openxmlformats.org/officeDocument/2006/relationships/hyperlink" Target="https://cs.wikipedia.org/wiki/Kassel" TargetMode="External"/><Relationship Id="rId8" Type="http://schemas.openxmlformats.org/officeDocument/2006/relationships/hyperlink" Target="https://cs.wikipedia.org/wiki/Vanad" TargetMode="External"/></Relationships>
</file>

<file path=ppt/notesSlides/_rels/notesSlide7.xml.rels><?xml version="1.0" encoding="UTF-8" standalone="yes"?>
<Relationships xmlns="http://schemas.openxmlformats.org/package/2006/relationships"><Relationship Id="rId13" Type="http://schemas.openxmlformats.org/officeDocument/2006/relationships/hyperlink" Target="https://cs.wikipedia.org/wiki/Francouzi" TargetMode="External"/><Relationship Id="rId18" Type="http://schemas.openxmlformats.org/officeDocument/2006/relationships/hyperlink" Target="https://cs.wikipedia.org/wiki/Lyc%C3%A9e_Saint-Louis" TargetMode="External"/><Relationship Id="rId26" Type="http://schemas.openxmlformats.org/officeDocument/2006/relationships/hyperlink" Target="https://cs.wikipedia.org/wiki/1883" TargetMode="External"/><Relationship Id="rId39" Type="http://schemas.openxmlformats.org/officeDocument/2006/relationships/hyperlink" Target="https://cs.wikipedia.org/wiki/Anthrax" TargetMode="External"/><Relationship Id="rId21" Type="http://schemas.openxmlformats.org/officeDocument/2006/relationships/hyperlink" Target="https://cs.wikipedia.org/wiki/1857" TargetMode="External"/><Relationship Id="rId34" Type="http://schemas.openxmlformats.org/officeDocument/2006/relationships/hyperlink" Target="https://cs.wikipedia.org/wiki/Francouzsk%C3%A1_akademie" TargetMode="External"/><Relationship Id="rId42" Type="http://schemas.openxmlformats.org/officeDocument/2006/relationships/hyperlink" Target="https://cs.wikipedia.org/wiki/Louis_Pasteur#.C3.9Asp.C4.9Bchy" TargetMode="External"/><Relationship Id="rId47" Type="http://schemas.openxmlformats.org/officeDocument/2006/relationships/hyperlink" Target="https://cs.wikipedia.org/wiki/Louis_Pasteur#Souvisej.C3.ADc.C3.AD_.C4.8Dl.C3.A1nky" TargetMode="External"/><Relationship Id="rId50" Type="http://schemas.openxmlformats.org/officeDocument/2006/relationships/hyperlink" Target="https://cs.wikipedia.org/w/index.php?title=Louis_Pasteur&amp;action=edit&amp;section=1" TargetMode="External"/><Relationship Id="rId55" Type="http://schemas.openxmlformats.org/officeDocument/2006/relationships/hyperlink" Target="https://cs.wikipedia.org/wiki/Louis_Pasteur#cite_note-1" TargetMode="External"/><Relationship Id="rId63" Type="http://schemas.openxmlformats.org/officeDocument/2006/relationships/hyperlink" Target="https://cs.wikipedia.org/wiki/Joseph_Lister" TargetMode="External"/><Relationship Id="rId68" Type="http://schemas.openxmlformats.org/officeDocument/2006/relationships/hyperlink" Target="https://cs.wikipedia.org/wiki/Prevence" TargetMode="External"/><Relationship Id="rId76" Type="http://schemas.openxmlformats.org/officeDocument/2006/relationships/hyperlink" Target="https://cs.wikipedia.org/w/index.php?title=Louis_Pasteur&amp;veaction=edit&amp;section=3" TargetMode="External"/><Relationship Id="rId7" Type="http://schemas.openxmlformats.org/officeDocument/2006/relationships/hyperlink" Target="https://cs.wikipedia.org/wiki/Francie" TargetMode="External"/><Relationship Id="rId71" Type="http://schemas.openxmlformats.org/officeDocument/2006/relationships/hyperlink" Target="https://cs.wikipedia.org/w/index.php?title=Prase%C4%8D%C3%AD_mor&amp;action=edit&amp;redlink=1" TargetMode="External"/><Relationship Id="rId2" Type="http://schemas.openxmlformats.org/officeDocument/2006/relationships/slide" Target="../slides/slide8.xml"/><Relationship Id="rId16" Type="http://schemas.openxmlformats.org/officeDocument/2006/relationships/hyperlink" Target="https://cs.wikipedia.org/wiki/1844" TargetMode="External"/><Relationship Id="rId29" Type="http://schemas.openxmlformats.org/officeDocument/2006/relationships/hyperlink" Target="https://www.wikidata.org/wiki/Q529" TargetMode="External"/><Relationship Id="rId11" Type="http://schemas.openxmlformats.org/officeDocument/2006/relationships/hyperlink" Target="https://cs.wikipedia.org/w/index.php?title=Villeneuve_l'Etang&amp;action=edit&amp;redlink=1" TargetMode="External"/><Relationship Id="rId24" Type="http://schemas.openxmlformats.org/officeDocument/2006/relationships/hyperlink" Target="https://cs.wikipedia.org/wiki/Copleyho_medaile" TargetMode="External"/><Relationship Id="rId32" Type="http://schemas.openxmlformats.org/officeDocument/2006/relationships/hyperlink" Target="https://cs.wikipedia.org/w/index.php?title=Villeneuve-l'Etang&amp;action=edit&amp;redlink=1" TargetMode="External"/><Relationship Id="rId37" Type="http://schemas.openxmlformats.org/officeDocument/2006/relationships/hyperlink" Target="https://cs.wikipedia.org/wiki/Mikrobiologie" TargetMode="External"/><Relationship Id="rId40" Type="http://schemas.openxmlformats.org/officeDocument/2006/relationships/hyperlink" Target="https://cs.wikipedia.org/wiki/Vzteklina" TargetMode="External"/><Relationship Id="rId45" Type="http://schemas.openxmlformats.org/officeDocument/2006/relationships/hyperlink" Target="https://cs.wikipedia.org/wiki/Louis_Pasteur#Odkazy" TargetMode="External"/><Relationship Id="rId53" Type="http://schemas.openxmlformats.org/officeDocument/2006/relationships/hyperlink" Target="https://cs.wikipedia.org/wiki/Profesor" TargetMode="External"/><Relationship Id="rId58" Type="http://schemas.openxmlformats.org/officeDocument/2006/relationships/hyperlink" Target="https://cs.wikipedia.org/wiki/Jean-Baptiste_Biot" TargetMode="External"/><Relationship Id="rId66" Type="http://schemas.openxmlformats.org/officeDocument/2006/relationships/hyperlink" Target="https://cs.wikipedia.org/wiki/1864" TargetMode="External"/><Relationship Id="rId74" Type="http://schemas.openxmlformats.org/officeDocument/2006/relationships/hyperlink" Target="https://cs.wikipedia.org/wiki/20._stolet%C3%AD" TargetMode="External"/><Relationship Id="rId5" Type="http://schemas.openxmlformats.org/officeDocument/2006/relationships/hyperlink" Target="https://cs.wikipedia.org/w/index.php?title=Dole,_Jura&amp;action=edit&amp;redlink=1" TargetMode="External"/><Relationship Id="rId15" Type="http://schemas.openxmlformats.org/officeDocument/2006/relationships/hyperlink" Target="https://cs.wikipedia.org/wiki/%C3%89cole_normale_sup%C3%A9rieure" TargetMode="External"/><Relationship Id="rId23" Type="http://schemas.openxmlformats.org/officeDocument/2006/relationships/hyperlink" Target="https://cs.wikipedia.org/wiki/1859" TargetMode="External"/><Relationship Id="rId28" Type="http://schemas.openxmlformats.org/officeDocument/2006/relationships/hyperlink" Target="https://www.wikidata.org/wiki/Q529#P166" TargetMode="External"/><Relationship Id="rId36" Type="http://schemas.openxmlformats.org/officeDocument/2006/relationships/hyperlink" Target="https://cs.wikipedia.org/wiki/Stereochemie" TargetMode="External"/><Relationship Id="rId49" Type="http://schemas.openxmlformats.org/officeDocument/2006/relationships/hyperlink" Target="https://cs.wikipedia.org/w/index.php?title=Louis_Pasteur&amp;veaction=edit&amp;section=1" TargetMode="External"/><Relationship Id="rId57" Type="http://schemas.openxmlformats.org/officeDocument/2006/relationships/hyperlink" Target="https://cs.wikipedia.org/wiki/Louis_Pasteur#cite_note-Gal-2" TargetMode="External"/><Relationship Id="rId61" Type="http://schemas.openxmlformats.org/officeDocument/2006/relationships/hyperlink" Target="https://cs.wikipedia.org/wiki/Sterilizace_(mikrobiologie)" TargetMode="External"/><Relationship Id="rId10" Type="http://schemas.openxmlformats.org/officeDocument/2006/relationships/hyperlink" Target="https://cs.wikipedia.org/w/index.php?title=Marnes-la-Coquette&amp;action=edit&amp;redlink=1" TargetMode="External"/><Relationship Id="rId19" Type="http://schemas.openxmlformats.org/officeDocument/2006/relationships/hyperlink" Target="https://cs.wikipedia.org/wiki/1848" TargetMode="External"/><Relationship Id="rId31" Type="http://schemas.openxmlformats.org/officeDocument/2006/relationships/hyperlink" Target="https://cs.wikipedia.org/wiki/28._z%C3%A1%C5%99%C3%AD" TargetMode="External"/><Relationship Id="rId44" Type="http://schemas.openxmlformats.org/officeDocument/2006/relationships/hyperlink" Target="https://cs.wikipedia.org/wiki/Louis_Pasteur#Ohlasy_v_literatu.C5.99e" TargetMode="External"/><Relationship Id="rId52" Type="http://schemas.openxmlformats.org/officeDocument/2006/relationships/hyperlink" Target="https://cs.wikipedia.org/w/index.php?title=Louis_Pasteur&amp;action=edit&amp;section=2" TargetMode="External"/><Relationship Id="rId60" Type="http://schemas.openxmlformats.org/officeDocument/2006/relationships/hyperlink" Target="https://cs.wikipedia.org/wiki/Mikroorganismus" TargetMode="External"/><Relationship Id="rId65" Type="http://schemas.openxmlformats.org/officeDocument/2006/relationships/hyperlink" Target="https://cs.wikipedia.org/wiki/Samoplozen%C3%AD" TargetMode="External"/><Relationship Id="rId73" Type="http://schemas.openxmlformats.org/officeDocument/2006/relationships/hyperlink" Target="https://cs.wikipedia.org/wiki/Experiment" TargetMode="External"/><Relationship Id="rId4" Type="http://schemas.openxmlformats.org/officeDocument/2006/relationships/hyperlink" Target="https://cs.wikipedia.org/wiki/1822" TargetMode="External"/><Relationship Id="rId9" Type="http://schemas.openxmlformats.org/officeDocument/2006/relationships/hyperlink" Target="https://cs.wikipedia.org/wiki/1895" TargetMode="External"/><Relationship Id="rId14" Type="http://schemas.openxmlformats.org/officeDocument/2006/relationships/hyperlink" Target="https://cs.wikipedia.org/wiki/Alma_mater" TargetMode="External"/><Relationship Id="rId22" Type="http://schemas.openxmlformats.org/officeDocument/2006/relationships/hyperlink" Target="https://cs.wikipedia.org/wiki/1856" TargetMode="External"/><Relationship Id="rId27" Type="http://schemas.openxmlformats.org/officeDocument/2006/relationships/hyperlink" Target="https://cs.wikipedia.org/wiki/1892" TargetMode="External"/><Relationship Id="rId30" Type="http://schemas.openxmlformats.org/officeDocument/2006/relationships/hyperlink" Target="https://cs.wikipedia.org/w/index.php?title=Dole&amp;action=edit&amp;redlink=1" TargetMode="External"/><Relationship Id="rId35" Type="http://schemas.openxmlformats.org/officeDocument/2006/relationships/hyperlink" Target="https://cs.wikipedia.org/wiki/Sorbonna" TargetMode="External"/><Relationship Id="rId43" Type="http://schemas.openxmlformats.org/officeDocument/2006/relationships/hyperlink" Target="https://cs.wikipedia.org/wiki/Louis_Pasteur#N.C3.A1zory" TargetMode="External"/><Relationship Id="rId48" Type="http://schemas.openxmlformats.org/officeDocument/2006/relationships/hyperlink" Target="https://cs.wikipedia.org/wiki/Louis_Pasteur#Extern.C3.AD_odkazy" TargetMode="External"/><Relationship Id="rId56" Type="http://schemas.openxmlformats.org/officeDocument/2006/relationships/hyperlink" Target="https://cs.wikipedia.org/wiki/Kyselina_hroznov%C3%A1" TargetMode="External"/><Relationship Id="rId64" Type="http://schemas.openxmlformats.org/officeDocument/2006/relationships/hyperlink" Target="https://cs.wikipedia.org/w/index.php?title=Aseptick%C3%A1_operace&amp;action=edit&amp;redlink=1" TargetMode="External"/><Relationship Id="rId69" Type="http://schemas.openxmlformats.org/officeDocument/2006/relationships/hyperlink" Target="https://cs.wikipedia.org/wiki/Vakc%C3%ADna" TargetMode="External"/><Relationship Id="rId77" Type="http://schemas.openxmlformats.org/officeDocument/2006/relationships/hyperlink" Target="https://cs.wikipedia.org/w/index.php?title=Louis_Pasteur&amp;action=edit&amp;section=3" TargetMode="External"/><Relationship Id="rId8" Type="http://schemas.openxmlformats.org/officeDocument/2006/relationships/hyperlink" Target="https://cs.wikipedia.org/wiki/27._z%C3%A1%C5%99%C3%AD" TargetMode="External"/><Relationship Id="rId51" Type="http://schemas.openxmlformats.org/officeDocument/2006/relationships/hyperlink" Target="https://cs.wikipedia.org/w/index.php?title=Louis_Pasteur&amp;veaction=edit&amp;section=2" TargetMode="External"/><Relationship Id="rId72" Type="http://schemas.openxmlformats.org/officeDocument/2006/relationships/hyperlink" Target="https://cs.wikipedia.org/wiki/1885" TargetMode="External"/><Relationship Id="rId3" Type="http://schemas.openxmlformats.org/officeDocument/2006/relationships/hyperlink" Target="https://cs.wikipedia.org/wiki/27._prosinec" TargetMode="External"/><Relationship Id="rId12" Type="http://schemas.openxmlformats.org/officeDocument/2006/relationships/hyperlink" Target="https://cs.wikipedia.org/wiki/C%C3%A9vn%C3%AD_mozkov%C3%A1_p%C5%99%C3%ADhoda" TargetMode="External"/><Relationship Id="rId17" Type="http://schemas.openxmlformats.org/officeDocument/2006/relationships/hyperlink" Target="https://cs.wikipedia.org/wiki/1845" TargetMode="External"/><Relationship Id="rId25" Type="http://schemas.openxmlformats.org/officeDocument/2006/relationships/hyperlink" Target="https://cs.wikipedia.org/wiki/1874" TargetMode="External"/><Relationship Id="rId33" Type="http://schemas.openxmlformats.org/officeDocument/2006/relationships/hyperlink" Target="https://cs.wikipedia.org/wiki/19._stolet%C3%AD" TargetMode="External"/><Relationship Id="rId38" Type="http://schemas.openxmlformats.org/officeDocument/2006/relationships/hyperlink" Target="https://cs.wikipedia.org/wiki/Imunologie" TargetMode="External"/><Relationship Id="rId46" Type="http://schemas.openxmlformats.org/officeDocument/2006/relationships/hyperlink" Target="https://cs.wikipedia.org/wiki/Louis_Pasteur#Reference" TargetMode="External"/><Relationship Id="rId59" Type="http://schemas.openxmlformats.org/officeDocument/2006/relationships/hyperlink" Target="https://cs.wikipedia.org/wiki/Kva%C5%A1en%C3%AD" TargetMode="External"/><Relationship Id="rId67" Type="http://schemas.openxmlformats.org/officeDocument/2006/relationships/hyperlink" Target="https://cs.wikipedia.org/w/index.php?title=Bourcov%C3%BD_mor&amp;action=edit&amp;redlink=1" TargetMode="External"/><Relationship Id="rId20" Type="http://schemas.openxmlformats.org/officeDocument/2006/relationships/hyperlink" Target="https://cs.wikipedia.org/wiki/1854" TargetMode="External"/><Relationship Id="rId41" Type="http://schemas.openxmlformats.org/officeDocument/2006/relationships/hyperlink" Target="https://cs.wikipedia.org/wiki/Louis_Pasteur#.C5.BDivot" TargetMode="External"/><Relationship Id="rId54" Type="http://schemas.openxmlformats.org/officeDocument/2006/relationships/hyperlink" Target="https://cs.wikipedia.org/wiki/Chiralita" TargetMode="External"/><Relationship Id="rId62" Type="http://schemas.openxmlformats.org/officeDocument/2006/relationships/hyperlink" Target="https://cs.wikipedia.org/wiki/Pasterizace" TargetMode="External"/><Relationship Id="rId70" Type="http://schemas.openxmlformats.org/officeDocument/2006/relationships/hyperlink" Target="https://cs.wikipedia.org/w/index.php?title=Slepi%C4%8D%C3%AD_cholera&amp;action=edit&amp;redlink=1" TargetMode="External"/><Relationship Id="rId75" Type="http://schemas.openxmlformats.org/officeDocument/2006/relationships/hyperlink" Target="https://cs.wikipedia.org/wiki/Pasteur%C5%AFv_%C3%BAstav" TargetMode="External"/><Relationship Id="rId1" Type="http://schemas.openxmlformats.org/officeDocument/2006/relationships/notesMaster" Target="../notesMasters/notesMaster1.xml"/><Relationship Id="rId6" Type="http://schemas.openxmlformats.org/officeDocument/2006/relationships/hyperlink" Target="https://cs.wikipedia.org/wiki/Franche-Comt%C3%A9"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en.wikipedia.org/wiki/German_Empire" TargetMode="External"/><Relationship Id="rId13" Type="http://schemas.openxmlformats.org/officeDocument/2006/relationships/hyperlink" Target="https://en.wikipedia.org/wiki/Ludwig_Traube_(physician)" TargetMode="External"/><Relationship Id="rId3" Type="http://schemas.openxmlformats.org/officeDocument/2006/relationships/hyperlink" Target="https://en.wikipedia.org/wiki/Racib%C3%B3rz" TargetMode="External"/><Relationship Id="rId7" Type="http://schemas.openxmlformats.org/officeDocument/2006/relationships/hyperlink" Target="https://en.wikipedia.org/wiki/Berlin" TargetMode="External"/><Relationship Id="rId12" Type="http://schemas.openxmlformats.org/officeDocument/2006/relationships/hyperlink" Target="https://en.wikipedia.org/wiki/Julius_Sachs"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en.wikipedia.org/wiki/Poland" TargetMode="External"/><Relationship Id="rId11" Type="http://schemas.openxmlformats.org/officeDocument/2006/relationships/hyperlink" Target="https://en.wikipedia.org/wiki/Felix_Hoppe-Seyler" TargetMode="External"/><Relationship Id="rId5" Type="http://schemas.openxmlformats.org/officeDocument/2006/relationships/hyperlink" Target="https://en.wikipedia.org/wiki/Kingdom_of_Prussia" TargetMode="External"/><Relationship Id="rId15" Type="http://schemas.openxmlformats.org/officeDocument/2006/relationships/hyperlink" Target="https://en.wikipedia.org/wiki/Hermann_Traube" TargetMode="External"/><Relationship Id="rId10" Type="http://schemas.openxmlformats.org/officeDocument/2006/relationships/hyperlink" Target="https://en.wikipedia.org/wiki/Louis_Pasteur" TargetMode="External"/><Relationship Id="rId4" Type="http://schemas.openxmlformats.org/officeDocument/2006/relationships/hyperlink" Target="https://en.wikipedia.org/wiki/Province_of_Silesia" TargetMode="External"/><Relationship Id="rId9" Type="http://schemas.openxmlformats.org/officeDocument/2006/relationships/hyperlink" Target="https://en.wikipedia.org/wiki/Justus_von_Liebig" TargetMode="External"/><Relationship Id="rId14" Type="http://schemas.openxmlformats.org/officeDocument/2006/relationships/hyperlink" Target="https://en.wikipedia.org/wiki/Wilhelm_Traube"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cs.wikipedia.org/wiki/Foc%C8%99ani" TargetMode="External"/><Relationship Id="rId3" Type="http://schemas.openxmlformats.org/officeDocument/2006/relationships/hyperlink" Target="https://cs.wikipedia.org/wiki/20._kv%C4%9Bten" TargetMode="External"/><Relationship Id="rId7" Type="http://schemas.openxmlformats.org/officeDocument/2006/relationships/hyperlink" Target="https://cs.wikipedia.org/wiki/1917" TargetMode="External"/><Relationship Id="rId12" Type="http://schemas.openxmlformats.org/officeDocument/2006/relationships/hyperlink" Target="https://cs.wikipedia.org/wiki/Fermentace"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cs.wikipedia.org/wiki/13._srpen" TargetMode="External"/><Relationship Id="rId11" Type="http://schemas.openxmlformats.org/officeDocument/2006/relationships/hyperlink" Target="https://cs.wikipedia.org/wiki/Nobelova_cena" TargetMode="External"/><Relationship Id="rId5" Type="http://schemas.openxmlformats.org/officeDocument/2006/relationships/hyperlink" Target="https://cs.wikipedia.org/wiki/Mnichov" TargetMode="External"/><Relationship Id="rId10" Type="http://schemas.openxmlformats.org/officeDocument/2006/relationships/hyperlink" Target="https://cs.wikipedia.org/wiki/1907" TargetMode="External"/><Relationship Id="rId4" Type="http://schemas.openxmlformats.org/officeDocument/2006/relationships/hyperlink" Target="https://cs.wikipedia.org/wiki/1860" TargetMode="External"/><Relationship Id="rId9" Type="http://schemas.openxmlformats.org/officeDocument/2006/relationships/hyperlink" Target="https://cs.wikipedia.org/wiki/N%C4%9Bmci"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t>Antoine-</a:t>
            </a:r>
            <a:r>
              <a:rPr lang="cs-CZ" dirty="0" err="1" smtClean="0"/>
              <a:t>Laurent</a:t>
            </a:r>
            <a:r>
              <a:rPr lang="cs-CZ" dirty="0" smtClean="0"/>
              <a:t> de </a:t>
            </a:r>
            <a:r>
              <a:rPr lang="cs-CZ" dirty="0" err="1" smtClean="0"/>
              <a:t>Lavoisier</a:t>
            </a:r>
            <a:r>
              <a:rPr lang="cs-CZ" dirty="0" smtClean="0"/>
              <a:t> ve své laboratoři</a:t>
            </a:r>
          </a:p>
          <a:p>
            <a:endParaRPr lang="cs-CZ" dirty="0"/>
          </a:p>
        </p:txBody>
      </p:sp>
      <p:sp>
        <p:nvSpPr>
          <p:cNvPr id="4" name="Zástupný symbol pro číslo snímku 3"/>
          <p:cNvSpPr>
            <a:spLocks noGrp="1"/>
          </p:cNvSpPr>
          <p:nvPr>
            <p:ph type="sldNum" sz="quarter" idx="10"/>
          </p:nvPr>
        </p:nvSpPr>
        <p:spPr/>
        <p:txBody>
          <a:bodyPr/>
          <a:lstStyle/>
          <a:p>
            <a:fld id="{C6FD8AB6-3496-423D-AF6E-2552B9774789}" type="slidenum">
              <a:rPr lang="cs-CZ" smtClean="0"/>
              <a:t>1</a:t>
            </a:fld>
            <a:endParaRPr lang="cs-CZ"/>
          </a:p>
        </p:txBody>
      </p:sp>
    </p:spTree>
    <p:extLst>
      <p:ext uri="{BB962C8B-B14F-4D97-AF65-F5344CB8AC3E}">
        <p14:creationId xmlns:p14="http://schemas.microsoft.com/office/powerpoint/2010/main" val="2834628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6FD8AB6-3496-423D-AF6E-2552B9774789}" type="slidenum">
              <a:rPr lang="cs-CZ" smtClean="0"/>
              <a:t>12</a:t>
            </a:fld>
            <a:endParaRPr lang="cs-CZ"/>
          </a:p>
        </p:txBody>
      </p:sp>
    </p:spTree>
    <p:extLst>
      <p:ext uri="{BB962C8B-B14F-4D97-AF65-F5344CB8AC3E}">
        <p14:creationId xmlns:p14="http://schemas.microsoft.com/office/powerpoint/2010/main" val="3650125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6FD8AB6-3496-423D-AF6E-2552B9774789}" type="slidenum">
              <a:rPr lang="cs-CZ" smtClean="0"/>
              <a:t>13</a:t>
            </a:fld>
            <a:endParaRPr lang="cs-CZ"/>
          </a:p>
        </p:txBody>
      </p:sp>
    </p:spTree>
    <p:extLst>
      <p:ext uri="{BB962C8B-B14F-4D97-AF65-F5344CB8AC3E}">
        <p14:creationId xmlns:p14="http://schemas.microsoft.com/office/powerpoint/2010/main" val="940285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Johann Mendel se narodil 20. července 1822 v rodině německy mluvících drobných zemědělců v </a:t>
            </a:r>
            <a:r>
              <a:rPr lang="cs-CZ" sz="1200" b="0" i="0" u="none" strike="noStrike" kern="1200" dirty="0" smtClean="0">
                <a:solidFill>
                  <a:schemeClr val="tx1"/>
                </a:solidFill>
                <a:effectLst/>
                <a:latin typeface="+mn-lt"/>
                <a:ea typeface="+mn-ea"/>
                <a:cs typeface="+mn-cs"/>
                <a:hlinkClick r:id="rId3" tooltip="Hynčice (Vražné)"/>
              </a:rPr>
              <a:t>Hynčicích</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4" tooltip="Němčina"/>
              </a:rPr>
              <a:t>německy</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Heinzendorf</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bei</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Odrau</a:t>
            </a:r>
            <a:r>
              <a:rPr lang="cs-CZ" sz="1200" b="0" i="0" kern="1200" dirty="0" smtClean="0">
                <a:solidFill>
                  <a:schemeClr val="tx1"/>
                </a:solidFill>
                <a:effectLst/>
                <a:latin typeface="+mn-lt"/>
                <a:ea typeface="+mn-ea"/>
                <a:cs typeface="+mn-cs"/>
              </a:rPr>
              <a:t>) ve </a:t>
            </a:r>
            <a:r>
              <a:rPr lang="cs-CZ" sz="1200" b="0" i="0" u="none" strike="noStrike" kern="1200" dirty="0" smtClean="0">
                <a:solidFill>
                  <a:schemeClr val="tx1"/>
                </a:solidFill>
                <a:effectLst/>
                <a:latin typeface="+mn-lt"/>
                <a:ea typeface="+mn-ea"/>
                <a:cs typeface="+mn-cs"/>
                <a:hlinkClick r:id="rId5" tooltip="Rakouské Slezsko"/>
              </a:rPr>
              <a:t>Slezsku</a:t>
            </a:r>
            <a:r>
              <a:rPr lang="cs-CZ" sz="1200" b="0" i="0" kern="1200" dirty="0" smtClean="0">
                <a:solidFill>
                  <a:schemeClr val="tx1"/>
                </a:solidFill>
                <a:effectLst/>
                <a:latin typeface="+mn-lt"/>
                <a:ea typeface="+mn-ea"/>
                <a:cs typeface="+mn-cs"/>
              </a:rPr>
              <a:t> v domě čp. 58 (nyní čp. 69) Antonu Mendelovi a matce Rosině rozené </a:t>
            </a:r>
            <a:r>
              <a:rPr lang="cs-CZ" sz="1200" b="0" i="0" kern="1200" dirty="0" err="1" smtClean="0">
                <a:solidFill>
                  <a:schemeClr val="tx1"/>
                </a:solidFill>
                <a:effectLst/>
                <a:latin typeface="+mn-lt"/>
                <a:ea typeface="+mn-ea"/>
                <a:cs typeface="+mn-cs"/>
              </a:rPr>
              <a:t>Schwirtlich</a:t>
            </a:r>
            <a:r>
              <a:rPr lang="cs-CZ" sz="1200" b="0" i="0" kern="1200" dirty="0" smtClean="0">
                <a:solidFill>
                  <a:schemeClr val="tx1"/>
                </a:solidFill>
                <a:effectLst/>
                <a:latin typeface="+mn-lt"/>
                <a:ea typeface="+mn-ea"/>
                <a:cs typeface="+mn-cs"/>
              </a:rPr>
              <a:t>.</a:t>
            </a:r>
            <a:r>
              <a:rPr lang="cs-CZ" sz="1200" b="0" i="0" u="none" strike="noStrike" kern="1200" baseline="30000" dirty="0" smtClean="0">
                <a:solidFill>
                  <a:schemeClr val="tx1"/>
                </a:solidFill>
                <a:effectLst/>
                <a:latin typeface="+mn-lt"/>
                <a:ea typeface="+mn-ea"/>
                <a:cs typeface="+mn-cs"/>
                <a:hlinkClick r:id="rId6"/>
              </a:rPr>
              <a:t>[3]</a:t>
            </a:r>
            <a:r>
              <a:rPr lang="cs-CZ" sz="1200" b="0" i="0" u="none" strike="noStrike" kern="1200" baseline="30000" dirty="0" smtClean="0">
                <a:solidFill>
                  <a:schemeClr val="tx1"/>
                </a:solidFill>
                <a:effectLst/>
                <a:latin typeface="+mn-lt"/>
                <a:ea typeface="+mn-ea"/>
                <a:cs typeface="+mn-cs"/>
                <a:hlinkClick r:id="rId7"/>
              </a:rPr>
              <a:t>[4]</a:t>
            </a:r>
            <a:r>
              <a:rPr lang="cs-CZ" sz="1200" b="0" i="0" kern="1200" dirty="0" smtClean="0">
                <a:solidFill>
                  <a:schemeClr val="tx1"/>
                </a:solidFill>
                <a:effectLst/>
                <a:latin typeface="+mn-lt"/>
                <a:ea typeface="+mn-ea"/>
                <a:cs typeface="+mn-cs"/>
              </a:rPr>
              <a:t> Dnes jsou Hynčice část obce </a:t>
            </a:r>
            <a:r>
              <a:rPr lang="cs-CZ" sz="1200" b="0" i="0" u="none" strike="noStrike" kern="1200" dirty="0" smtClean="0">
                <a:solidFill>
                  <a:schemeClr val="tx1"/>
                </a:solidFill>
                <a:effectLst/>
                <a:latin typeface="+mn-lt"/>
                <a:ea typeface="+mn-ea"/>
                <a:cs typeface="+mn-cs"/>
                <a:hlinkClick r:id="rId8" tooltip="Vražné"/>
              </a:rPr>
              <a:t>Vražné</a:t>
            </a:r>
            <a:r>
              <a:rPr lang="cs-CZ" sz="1200" b="0" i="0" kern="1200" dirty="0" smtClean="0">
                <a:solidFill>
                  <a:schemeClr val="tx1"/>
                </a:solidFill>
                <a:effectLst/>
                <a:latin typeface="+mn-lt"/>
                <a:ea typeface="+mn-ea"/>
                <a:cs typeface="+mn-cs"/>
              </a:rPr>
              <a:t> v okrese </a:t>
            </a:r>
            <a:r>
              <a:rPr lang="cs-CZ" sz="1200" b="0" i="0" u="none" strike="noStrike" kern="1200" dirty="0" smtClean="0">
                <a:solidFill>
                  <a:schemeClr val="tx1"/>
                </a:solidFill>
                <a:effectLst/>
                <a:latin typeface="+mn-lt"/>
                <a:ea typeface="+mn-ea"/>
                <a:cs typeface="+mn-cs"/>
                <a:hlinkClick r:id="rId9" tooltip="Okres Nový Jičín"/>
              </a:rPr>
              <a:t>Nový Jičín</a:t>
            </a:r>
            <a:r>
              <a:rPr lang="cs-CZ" sz="1200" b="0" i="0" kern="1200" dirty="0" smtClean="0">
                <a:solidFill>
                  <a:schemeClr val="tx1"/>
                </a:solidFill>
                <a:effectLst/>
                <a:latin typeface="+mn-lt"/>
                <a:ea typeface="+mn-ea"/>
                <a:cs typeface="+mn-cs"/>
              </a:rPr>
              <a:t> v </a:t>
            </a:r>
            <a:r>
              <a:rPr lang="cs-CZ" sz="1200" b="0" i="0" u="none" strike="noStrike" kern="1200" dirty="0" smtClean="0">
                <a:solidFill>
                  <a:schemeClr val="tx1"/>
                </a:solidFill>
                <a:effectLst/>
                <a:latin typeface="+mn-lt"/>
                <a:ea typeface="+mn-ea"/>
                <a:cs typeface="+mn-cs"/>
                <a:hlinkClick r:id="rId10" tooltip="Moravskoslezský kraj"/>
              </a:rPr>
              <a:t>Moravskoslezském kraji</a:t>
            </a:r>
            <a:r>
              <a:rPr lang="cs-CZ" sz="1200" b="0" i="0" kern="1200" dirty="0" smtClean="0">
                <a:solidFill>
                  <a:schemeClr val="tx1"/>
                </a:solidFill>
                <a:effectLst/>
                <a:latin typeface="+mn-lt"/>
                <a:ea typeface="+mn-ea"/>
                <a:cs typeface="+mn-cs"/>
              </a:rPr>
              <a:t>. Rodný dům J. G. Mendela je poměrně rozsáhlý rolnický statek, který je od roku 1958 </a:t>
            </a:r>
            <a:r>
              <a:rPr lang="cs-CZ" sz="1200" b="0" i="0" u="none" strike="noStrike" kern="1200" dirty="0" smtClean="0">
                <a:solidFill>
                  <a:schemeClr val="tx1"/>
                </a:solidFill>
                <a:effectLst/>
                <a:latin typeface="+mn-lt"/>
                <a:ea typeface="+mn-ea"/>
                <a:cs typeface="+mn-cs"/>
                <a:hlinkClick r:id="rId11" tooltip="Kulturní památka České republiky"/>
              </a:rPr>
              <a:t>kulturní památkou ČR</a:t>
            </a:r>
            <a:r>
              <a:rPr lang="cs-CZ" sz="1200" b="0" i="0" kern="1200" dirty="0" smtClean="0">
                <a:solidFill>
                  <a:schemeClr val="tx1"/>
                </a:solidFill>
                <a:effectLst/>
                <a:latin typeface="+mn-lt"/>
                <a:ea typeface="+mn-ea"/>
                <a:cs typeface="+mn-cs"/>
              </a:rPr>
              <a:t>.</a:t>
            </a:r>
            <a:r>
              <a:rPr lang="cs-CZ" sz="1200" b="0" i="0" u="none" strike="noStrike" kern="1200" baseline="30000" dirty="0" smtClean="0">
                <a:solidFill>
                  <a:schemeClr val="tx1"/>
                </a:solidFill>
                <a:effectLst/>
                <a:latin typeface="+mn-lt"/>
                <a:ea typeface="+mn-ea"/>
                <a:cs typeface="+mn-cs"/>
                <a:hlinkClick r:id="rId12"/>
              </a:rPr>
              <a:t>[5]</a:t>
            </a:r>
            <a:r>
              <a:rPr lang="cs-CZ" sz="1200" b="0" i="0" kern="1200" dirty="0" smtClean="0">
                <a:solidFill>
                  <a:schemeClr val="tx1"/>
                </a:solidFill>
                <a:effectLst/>
                <a:latin typeface="+mn-lt"/>
                <a:ea typeface="+mn-ea"/>
                <a:cs typeface="+mn-cs"/>
              </a:rPr>
              <a:t> Dům byl v roce 2007 s významnou pomocí </a:t>
            </a:r>
            <a:r>
              <a:rPr lang="cs-CZ" sz="1200" b="0" i="0" u="none" strike="noStrike" kern="1200" dirty="0" smtClean="0">
                <a:solidFill>
                  <a:schemeClr val="tx1"/>
                </a:solidFill>
                <a:effectLst/>
                <a:latin typeface="+mn-lt"/>
                <a:ea typeface="+mn-ea"/>
                <a:cs typeface="+mn-cs"/>
                <a:hlinkClick r:id="rId13" tooltip="Fondy Evropské unie"/>
              </a:rPr>
              <a:t>evropských fondů</a:t>
            </a:r>
            <a:r>
              <a:rPr lang="cs-CZ" sz="1200" b="0" i="0" kern="1200" dirty="0" smtClean="0">
                <a:solidFill>
                  <a:schemeClr val="tx1"/>
                </a:solidFill>
                <a:effectLst/>
                <a:latin typeface="+mn-lt"/>
                <a:ea typeface="+mn-ea"/>
                <a:cs typeface="+mn-cs"/>
              </a:rPr>
              <a:t> zcela rekonstruován a dnes může návštěvníkům nabídnout kromě muzejní expozice také konferenční a společenské místnosti.</a:t>
            </a:r>
          </a:p>
          <a:p>
            <a:r>
              <a:rPr lang="cs-CZ" sz="1200" b="0" i="0" kern="1200" dirty="0" smtClean="0">
                <a:solidFill>
                  <a:schemeClr val="tx1"/>
                </a:solidFill>
                <a:effectLst/>
                <a:latin typeface="+mn-lt"/>
                <a:ea typeface="+mn-ea"/>
                <a:cs typeface="+mn-cs"/>
              </a:rPr>
              <a:t>Malý Mendel byl pokřtěn podle zápisků z matriky o dva dny později, tedy 22. července</a:t>
            </a:r>
            <a:r>
              <a:rPr lang="cs-CZ" sz="1200" b="0" i="0" u="none" strike="noStrike" kern="1200" baseline="30000" dirty="0" smtClean="0">
                <a:solidFill>
                  <a:schemeClr val="tx1"/>
                </a:solidFill>
                <a:effectLst/>
                <a:latin typeface="+mn-lt"/>
                <a:ea typeface="+mn-ea"/>
                <a:cs typeface="+mn-cs"/>
                <a:hlinkClick r:id="rId14"/>
              </a:rPr>
              <a:t>[6]</a:t>
            </a:r>
            <a:r>
              <a:rPr lang="cs-CZ" sz="1200" b="0" i="0" kern="1200" dirty="0" smtClean="0">
                <a:solidFill>
                  <a:schemeClr val="tx1"/>
                </a:solidFill>
                <a:effectLst/>
                <a:latin typeface="+mn-lt"/>
                <a:ea typeface="+mn-ea"/>
                <a:cs typeface="+mn-cs"/>
              </a:rPr>
              <a:t>, v sousední </a:t>
            </a:r>
            <a:r>
              <a:rPr lang="cs-CZ" sz="1200" b="0" i="0" u="none" strike="noStrike" kern="1200" dirty="0" smtClean="0">
                <a:solidFill>
                  <a:schemeClr val="tx1"/>
                </a:solidFill>
                <a:effectLst/>
                <a:latin typeface="+mn-lt"/>
                <a:ea typeface="+mn-ea"/>
                <a:cs typeface="+mn-cs"/>
                <a:hlinkClick r:id="rId15" tooltip="Morava"/>
              </a:rPr>
              <a:t>moravské</a:t>
            </a:r>
            <a:r>
              <a:rPr lang="cs-CZ" sz="1200" b="0" i="0" kern="1200" dirty="0" smtClean="0">
                <a:solidFill>
                  <a:schemeClr val="tx1"/>
                </a:solidFill>
                <a:effectLst/>
                <a:latin typeface="+mn-lt"/>
                <a:ea typeface="+mn-ea"/>
                <a:cs typeface="+mn-cs"/>
              </a:rPr>
              <a:t> vesnici </a:t>
            </a:r>
            <a:r>
              <a:rPr lang="cs-CZ" sz="1200" b="0" i="0" u="none" strike="noStrike" kern="1200" dirty="0" smtClean="0">
                <a:solidFill>
                  <a:schemeClr val="tx1"/>
                </a:solidFill>
                <a:effectLst/>
                <a:latin typeface="+mn-lt"/>
                <a:ea typeface="+mn-ea"/>
                <a:cs typeface="+mn-cs"/>
                <a:hlinkClick r:id="rId16" tooltip="Dolní Vražné (stránka neexistuje)"/>
              </a:rPr>
              <a:t>Dolním Vražném</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4" tooltip="Němčina"/>
              </a:rPr>
              <a:t>německy</a:t>
            </a:r>
            <a:r>
              <a:rPr lang="cs-CZ" sz="1200" b="0" i="0" kern="1200" dirty="0" smtClean="0">
                <a:solidFill>
                  <a:schemeClr val="tx1"/>
                </a:solidFill>
                <a:effectLst/>
                <a:latin typeface="+mn-lt"/>
                <a:ea typeface="+mn-ea"/>
                <a:cs typeface="+mn-cs"/>
              </a:rPr>
              <a:t> Gross-</a:t>
            </a:r>
            <a:r>
              <a:rPr lang="cs-CZ" sz="1200" b="0" i="0" kern="1200" dirty="0" err="1" smtClean="0">
                <a:solidFill>
                  <a:schemeClr val="tx1"/>
                </a:solidFill>
                <a:effectLst/>
                <a:latin typeface="+mn-lt"/>
                <a:ea typeface="+mn-ea"/>
                <a:cs typeface="+mn-cs"/>
              </a:rPr>
              <a:t>Petersdorf</a:t>
            </a:r>
            <a:r>
              <a:rPr lang="cs-CZ" sz="1200" b="0" i="0" kern="1200" dirty="0" smtClean="0">
                <a:solidFill>
                  <a:schemeClr val="tx1"/>
                </a:solidFill>
                <a:effectLst/>
                <a:latin typeface="+mn-lt"/>
                <a:ea typeface="+mn-ea"/>
                <a:cs typeface="+mn-cs"/>
              </a:rPr>
              <a:t>) jménem Johann. Jeho mateřským jazykem byla </a:t>
            </a:r>
            <a:r>
              <a:rPr lang="cs-CZ" sz="1200" b="0" i="0" u="none" strike="noStrike" kern="1200" dirty="0" smtClean="0">
                <a:solidFill>
                  <a:schemeClr val="tx1"/>
                </a:solidFill>
                <a:effectLst/>
                <a:latin typeface="+mn-lt"/>
                <a:ea typeface="+mn-ea"/>
                <a:cs typeface="+mn-cs"/>
                <a:hlinkClick r:id="rId4" tooltip="Němčina"/>
              </a:rPr>
              <a:t>němčina</a:t>
            </a:r>
            <a:r>
              <a:rPr lang="cs-CZ" sz="1200" b="0" i="0" kern="1200" dirty="0" smtClean="0">
                <a:solidFill>
                  <a:schemeClr val="tx1"/>
                </a:solidFill>
                <a:effectLst/>
                <a:latin typeface="+mn-lt"/>
                <a:ea typeface="+mn-ea"/>
                <a:cs typeface="+mn-cs"/>
              </a:rPr>
              <a:t>, nicméně vzhledem k tomu, že působil v dvojjazyčném prostředí, se naučil plynně česky, a sám se cítil být "Moravanem německé řeči".</a:t>
            </a:r>
            <a:r>
              <a:rPr lang="cs-CZ" sz="1200" b="0" i="0" u="none" strike="noStrike" kern="1200" baseline="30000" dirty="0" smtClean="0">
                <a:solidFill>
                  <a:schemeClr val="tx1"/>
                </a:solidFill>
                <a:effectLst/>
                <a:latin typeface="+mn-lt"/>
                <a:ea typeface="+mn-ea"/>
                <a:cs typeface="+mn-cs"/>
                <a:hlinkClick r:id="rId17"/>
              </a:rPr>
              <a:t>[7]</a:t>
            </a:r>
            <a:endParaRPr lang="cs-CZ" sz="1200" b="0"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Po absolvování základní školy v Hynčicích navštěvoval mladý Johann </a:t>
            </a:r>
            <a:r>
              <a:rPr lang="cs-CZ" sz="1200" b="0" i="0" u="none" strike="noStrike" kern="1200" dirty="0" smtClean="0">
                <a:solidFill>
                  <a:schemeClr val="tx1"/>
                </a:solidFill>
                <a:effectLst/>
                <a:latin typeface="+mn-lt"/>
                <a:ea typeface="+mn-ea"/>
                <a:cs typeface="+mn-cs"/>
                <a:hlinkClick r:id="rId18" tooltip="Řád zbožných škol"/>
              </a:rPr>
              <a:t>piaristickou</a:t>
            </a:r>
            <a:r>
              <a:rPr lang="cs-CZ" sz="1200" b="0" i="0" kern="1200" dirty="0" smtClean="0">
                <a:solidFill>
                  <a:schemeClr val="tx1"/>
                </a:solidFill>
                <a:effectLst/>
                <a:latin typeface="+mn-lt"/>
                <a:ea typeface="+mn-ea"/>
                <a:cs typeface="+mn-cs"/>
              </a:rPr>
              <a:t> školu v </a:t>
            </a:r>
            <a:r>
              <a:rPr lang="cs-CZ" sz="1200" b="0" i="0" u="none" strike="noStrike" kern="1200" dirty="0" smtClean="0">
                <a:solidFill>
                  <a:schemeClr val="tx1"/>
                </a:solidFill>
                <a:effectLst/>
                <a:latin typeface="+mn-lt"/>
                <a:ea typeface="+mn-ea"/>
                <a:cs typeface="+mn-cs"/>
                <a:hlinkClick r:id="rId19" tooltip="Lipník nad Bečvou"/>
              </a:rPr>
              <a:t>Lipníku nad Bečvou</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20" tooltip="Střední škola"/>
              </a:rPr>
              <a:t>Středoškolské</a:t>
            </a:r>
            <a:r>
              <a:rPr lang="cs-CZ" sz="1200" b="0" i="0" kern="1200" dirty="0" smtClean="0">
                <a:solidFill>
                  <a:schemeClr val="tx1"/>
                </a:solidFill>
                <a:effectLst/>
                <a:latin typeface="+mn-lt"/>
                <a:ea typeface="+mn-ea"/>
                <a:cs typeface="+mn-cs"/>
              </a:rPr>
              <a:t> vzdělání ukončil </a:t>
            </a:r>
            <a:r>
              <a:rPr lang="cs-CZ" sz="1200" b="0" i="0" u="none" strike="noStrike" kern="1200" dirty="0" smtClean="0">
                <a:solidFill>
                  <a:schemeClr val="tx1"/>
                </a:solidFill>
                <a:effectLst/>
                <a:latin typeface="+mn-lt"/>
                <a:ea typeface="+mn-ea"/>
                <a:cs typeface="+mn-cs"/>
                <a:hlinkClick r:id="rId21" tooltip="Maturita"/>
              </a:rPr>
              <a:t>maturitní</a:t>
            </a:r>
            <a:r>
              <a:rPr lang="cs-CZ" sz="1200" b="0" i="0" kern="1200" dirty="0" smtClean="0">
                <a:solidFill>
                  <a:schemeClr val="tx1"/>
                </a:solidFill>
                <a:effectLst/>
                <a:latin typeface="+mn-lt"/>
                <a:ea typeface="+mn-ea"/>
                <a:cs typeface="+mn-cs"/>
              </a:rPr>
              <a:t> zkouškou na gymnáziu v </a:t>
            </a:r>
            <a:r>
              <a:rPr lang="cs-CZ" sz="1200" b="0" i="0" u="none" strike="noStrike" kern="1200" dirty="0" smtClean="0">
                <a:solidFill>
                  <a:schemeClr val="tx1"/>
                </a:solidFill>
                <a:effectLst/>
                <a:latin typeface="+mn-lt"/>
                <a:ea typeface="+mn-ea"/>
                <a:cs typeface="+mn-cs"/>
                <a:hlinkClick r:id="rId22" tooltip="Opava"/>
              </a:rPr>
              <a:t>Opavě</a:t>
            </a:r>
            <a:r>
              <a:rPr lang="cs-CZ" sz="1200" b="0" i="0" kern="1200" dirty="0" smtClean="0">
                <a:solidFill>
                  <a:schemeClr val="tx1"/>
                </a:solidFill>
                <a:effectLst/>
                <a:latin typeface="+mn-lt"/>
                <a:ea typeface="+mn-ea"/>
                <a:cs typeface="+mn-cs"/>
              </a:rPr>
              <a:t>. V letech 1840 až 1843 studoval na </a:t>
            </a:r>
            <a:r>
              <a:rPr lang="cs-CZ" sz="1200" b="0" i="0" u="none" strike="noStrike" kern="1200" dirty="0" smtClean="0">
                <a:solidFill>
                  <a:schemeClr val="tx1"/>
                </a:solidFill>
                <a:effectLst/>
                <a:latin typeface="+mn-lt"/>
                <a:ea typeface="+mn-ea"/>
                <a:cs typeface="+mn-cs"/>
                <a:hlinkClick r:id="rId23" tooltip="Filozofická fakulta Univerzity Palackého"/>
              </a:rPr>
              <a:t>Filozofické fakultě Univerzity v Olomouci</a:t>
            </a:r>
            <a:r>
              <a:rPr lang="cs-CZ" sz="1200" b="0" i="0" kern="1200" dirty="0" smtClean="0">
                <a:solidFill>
                  <a:schemeClr val="tx1"/>
                </a:solidFill>
                <a:effectLst/>
                <a:latin typeface="+mn-lt"/>
                <a:ea typeface="+mn-ea"/>
                <a:cs typeface="+mn-cs"/>
              </a:rPr>
              <a:t>. V této době v Olomouci vyučoval přírodní historii a polní hospodářství </a:t>
            </a:r>
            <a:r>
              <a:rPr lang="cs-CZ" sz="1200" b="0" i="0" u="none" strike="noStrike" kern="1200" dirty="0" smtClean="0">
                <a:solidFill>
                  <a:schemeClr val="tx1"/>
                </a:solidFill>
                <a:effectLst/>
                <a:latin typeface="+mn-lt"/>
                <a:ea typeface="+mn-ea"/>
                <a:cs typeface="+mn-cs"/>
                <a:hlinkClick r:id="rId24" tooltip="Johann Karl Nestler"/>
              </a:rPr>
              <a:t>Johann Karl </a:t>
            </a:r>
            <a:r>
              <a:rPr lang="cs-CZ" sz="1200" b="0" i="0" u="none" strike="noStrike" kern="1200" dirty="0" err="1" smtClean="0">
                <a:solidFill>
                  <a:schemeClr val="tx1"/>
                </a:solidFill>
                <a:effectLst/>
                <a:latin typeface="+mn-lt"/>
                <a:ea typeface="+mn-ea"/>
                <a:cs typeface="+mn-cs"/>
                <a:hlinkClick r:id="rId24" tooltip="Johann Karl Nestler"/>
              </a:rPr>
              <a:t>Nestler</a:t>
            </a:r>
            <a:r>
              <a:rPr lang="cs-CZ" sz="1200" b="0" i="0" kern="1200" dirty="0" smtClean="0">
                <a:solidFill>
                  <a:schemeClr val="tx1"/>
                </a:solidFill>
                <a:effectLst/>
                <a:latin typeface="+mn-lt"/>
                <a:ea typeface="+mn-ea"/>
                <a:cs typeface="+mn-cs"/>
              </a:rPr>
              <a:t>, významný výzkumník na poli šlechtění zvířat a rostlin, jehož výzkum šlechtění ovcí podle některých autorů ovlivnil pozdější Mendelovu práci.</a:t>
            </a:r>
            <a:r>
              <a:rPr lang="cs-CZ" sz="1200" b="0" i="0" u="none" strike="noStrike" kern="1200" baseline="30000" dirty="0" smtClean="0">
                <a:solidFill>
                  <a:schemeClr val="tx1"/>
                </a:solidFill>
                <a:effectLst/>
                <a:latin typeface="+mn-lt"/>
                <a:ea typeface="+mn-ea"/>
                <a:cs typeface="+mn-cs"/>
                <a:hlinkClick r:id="rId25"/>
              </a:rPr>
              <a:t>[8]</a:t>
            </a:r>
            <a:r>
              <a:rPr lang="cs-CZ" sz="1200" b="0" i="0" kern="1200" dirty="0" smtClean="0">
                <a:solidFill>
                  <a:schemeClr val="tx1"/>
                </a:solidFill>
                <a:effectLst/>
                <a:latin typeface="+mn-lt"/>
                <a:ea typeface="+mn-ea"/>
                <a:cs typeface="+mn-cs"/>
              </a:rPr>
              <a:t> Dalším olomouckým profesorem, který Mendela významně ovlivnil, byl </a:t>
            </a:r>
            <a:r>
              <a:rPr lang="cs-CZ" sz="1200" b="0" i="0" u="none" strike="noStrike" kern="1200" dirty="0" smtClean="0">
                <a:solidFill>
                  <a:schemeClr val="tx1"/>
                </a:solidFill>
                <a:effectLst/>
                <a:latin typeface="+mn-lt"/>
                <a:ea typeface="+mn-ea"/>
                <a:cs typeface="+mn-cs"/>
                <a:hlinkClick r:id="rId26" tooltip="Friedrich Franz"/>
              </a:rPr>
              <a:t>Friedrich Franz</a:t>
            </a:r>
            <a:r>
              <a:rPr lang="cs-CZ" sz="1200" b="0" i="0" kern="1200" dirty="0" smtClean="0">
                <a:solidFill>
                  <a:schemeClr val="tx1"/>
                </a:solidFill>
                <a:effectLst/>
                <a:latin typeface="+mn-lt"/>
                <a:ea typeface="+mn-ea"/>
                <a:cs typeface="+mn-cs"/>
              </a:rPr>
              <a:t>. Během studia se Mendel živil převážně kondicemi. Z finančních důvodů a na přání matky vstoupil do semináře. V roce 1843 přišel do </a:t>
            </a:r>
            <a:r>
              <a:rPr lang="cs-CZ" sz="1200" b="0" i="0" kern="1200" dirty="0" err="1" smtClean="0">
                <a:solidFill>
                  <a:schemeClr val="tx1"/>
                </a:solidFill>
                <a:effectLst/>
                <a:latin typeface="+mn-lt"/>
                <a:ea typeface="+mn-ea"/>
                <a:cs typeface="+mn-cs"/>
              </a:rPr>
              <a:t>augustinianského</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27" tooltip="Starobrněnský klášter"/>
              </a:rPr>
              <a:t>kláštera</a:t>
            </a:r>
            <a:r>
              <a:rPr lang="cs-CZ" sz="1200" b="0" i="0" kern="1200" dirty="0" smtClean="0">
                <a:solidFill>
                  <a:schemeClr val="tx1"/>
                </a:solidFill>
                <a:effectLst/>
                <a:latin typeface="+mn-lt"/>
                <a:ea typeface="+mn-ea"/>
                <a:cs typeface="+mn-cs"/>
              </a:rPr>
              <a:t> sv. Tomáše na </a:t>
            </a:r>
            <a:r>
              <a:rPr lang="cs-CZ" sz="1200" b="0" i="0" u="none" strike="noStrike" kern="1200" dirty="0" smtClean="0">
                <a:solidFill>
                  <a:schemeClr val="tx1"/>
                </a:solidFill>
                <a:effectLst/>
                <a:latin typeface="+mn-lt"/>
                <a:ea typeface="+mn-ea"/>
                <a:cs typeface="+mn-cs"/>
                <a:hlinkClick r:id="rId28" tooltip="Staré Brno"/>
              </a:rPr>
              <a:t>Starém Brně</a:t>
            </a:r>
            <a:r>
              <a:rPr lang="cs-CZ" sz="1200" b="0" i="0" kern="1200" dirty="0" smtClean="0">
                <a:solidFill>
                  <a:schemeClr val="tx1"/>
                </a:solidFill>
                <a:effectLst/>
                <a:latin typeface="+mn-lt"/>
                <a:ea typeface="+mn-ea"/>
                <a:cs typeface="+mn-cs"/>
              </a:rPr>
              <a:t> a přijal řeholní jméno Gregor (řeholník dle pravidel</a:t>
            </a:r>
            <a:r>
              <a:rPr lang="cs-CZ" sz="1200" b="0" i="0" kern="1200" baseline="30000" dirty="0" smtClean="0">
                <a:solidFill>
                  <a:schemeClr val="tx1"/>
                </a:solidFill>
                <a:effectLst/>
                <a:latin typeface="+mn-lt"/>
                <a:ea typeface="+mn-ea"/>
                <a:cs typeface="+mn-cs"/>
              </a:rPr>
              <a:t>[</a:t>
            </a:r>
            <a:r>
              <a:rPr lang="cs-CZ" sz="1200" b="0" i="0" u="none" strike="noStrike" kern="1200" baseline="30000" dirty="0" smtClean="0">
                <a:solidFill>
                  <a:schemeClr val="tx1"/>
                </a:solidFill>
                <a:effectLst/>
                <a:latin typeface="+mn-lt"/>
                <a:ea typeface="+mn-ea"/>
                <a:cs typeface="+mn-cs"/>
                <a:hlinkClick r:id="rId29" tooltip="Wikipedie:Ověřitelnost"/>
              </a:rPr>
              <a:t>zdroj?</a:t>
            </a:r>
            <a:r>
              <a:rPr lang="cs-CZ" sz="1200" b="0" i="0" kern="1200" baseline="30000" dirty="0" smtClean="0">
                <a:solidFill>
                  <a:schemeClr val="tx1"/>
                </a:solidFill>
                <a:effectLst/>
                <a:latin typeface="+mn-lt"/>
                <a:ea typeface="+mn-ea"/>
                <a:cs typeface="+mn-cs"/>
              </a:rPr>
              <a:t>]</a:t>
            </a:r>
            <a:r>
              <a:rPr lang="cs-CZ" sz="1200" b="0" i="0" kern="1200" dirty="0" smtClean="0">
                <a:solidFill>
                  <a:schemeClr val="tx1"/>
                </a:solidFill>
                <a:effectLst/>
                <a:latin typeface="+mn-lt"/>
                <a:ea typeface="+mn-ea"/>
                <a:cs typeface="+mn-cs"/>
              </a:rPr>
              <a:t> používá právě toto jméno na prvním místě, tedy správné pořadí ve jménu je Gregor Johann Mendel).</a:t>
            </a:r>
          </a:p>
          <a:p>
            <a:r>
              <a:rPr lang="cs-CZ" sz="1200" b="0" i="0" kern="1200" dirty="0" smtClean="0">
                <a:solidFill>
                  <a:schemeClr val="tx1"/>
                </a:solidFill>
                <a:effectLst/>
                <a:latin typeface="+mn-lt"/>
                <a:ea typeface="+mn-ea"/>
                <a:cs typeface="+mn-cs"/>
              </a:rPr>
              <a:t>Mendelův pomník v zahradě </a:t>
            </a:r>
            <a:r>
              <a:rPr lang="cs-CZ" sz="1200" b="0" i="0" u="none" strike="noStrike" kern="1200" dirty="0" smtClean="0">
                <a:solidFill>
                  <a:schemeClr val="tx1"/>
                </a:solidFill>
                <a:effectLst/>
                <a:latin typeface="+mn-lt"/>
                <a:ea typeface="+mn-ea"/>
                <a:cs typeface="+mn-cs"/>
                <a:hlinkClick r:id="rId27" tooltip="Starobrněnský klášter"/>
              </a:rPr>
              <a:t>Starobrněnského kláštera</a:t>
            </a:r>
            <a:endParaRPr lang="cs-CZ" sz="1200" b="0"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Ve svých 28 letech se jako </a:t>
            </a:r>
            <a:r>
              <a:rPr lang="cs-CZ" sz="1200" b="0" i="0" u="none" strike="noStrike" kern="1200" dirty="0" smtClean="0">
                <a:solidFill>
                  <a:schemeClr val="tx1"/>
                </a:solidFill>
                <a:effectLst/>
                <a:latin typeface="+mn-lt"/>
                <a:ea typeface="+mn-ea"/>
                <a:cs typeface="+mn-cs"/>
                <a:hlinkClick r:id="rId30" tooltip="Suplent (stránka neexistuje)"/>
              </a:rPr>
              <a:t>suplent</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31" tooltip="Řečtina"/>
              </a:rPr>
              <a:t>řečtiny</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32" tooltip="Latina"/>
              </a:rPr>
              <a:t>latiny</a:t>
            </a:r>
            <a:r>
              <a:rPr lang="cs-CZ" sz="1200" b="0" i="0" kern="1200" dirty="0" smtClean="0">
                <a:solidFill>
                  <a:schemeClr val="tx1"/>
                </a:solidFill>
                <a:effectLst/>
                <a:latin typeface="+mn-lt"/>
                <a:ea typeface="+mn-ea"/>
                <a:cs typeface="+mn-cs"/>
              </a:rPr>
              <a:t>, němčiny a </a:t>
            </a:r>
            <a:r>
              <a:rPr lang="cs-CZ" sz="1200" b="0" i="0" u="none" strike="noStrike" kern="1200" dirty="0" smtClean="0">
                <a:solidFill>
                  <a:schemeClr val="tx1"/>
                </a:solidFill>
                <a:effectLst/>
                <a:latin typeface="+mn-lt"/>
                <a:ea typeface="+mn-ea"/>
                <a:cs typeface="+mn-cs"/>
                <a:hlinkClick r:id="rId33" tooltip="Matematika"/>
              </a:rPr>
              <a:t>matematiky</a:t>
            </a:r>
            <a:r>
              <a:rPr lang="cs-CZ" sz="1200" b="0" i="0" kern="1200" dirty="0" smtClean="0">
                <a:solidFill>
                  <a:schemeClr val="tx1"/>
                </a:solidFill>
                <a:effectLst/>
                <a:latin typeface="+mn-lt"/>
                <a:ea typeface="+mn-ea"/>
                <a:cs typeface="+mn-cs"/>
              </a:rPr>
              <a:t>) gymnázia ve </a:t>
            </a:r>
            <a:r>
              <a:rPr lang="cs-CZ" sz="1200" b="0" i="0" u="none" strike="noStrike" kern="1200" dirty="0" smtClean="0">
                <a:solidFill>
                  <a:schemeClr val="tx1"/>
                </a:solidFill>
                <a:effectLst/>
                <a:latin typeface="+mn-lt"/>
                <a:ea typeface="+mn-ea"/>
                <a:cs typeface="+mn-cs"/>
                <a:hlinkClick r:id="rId34" tooltip="Znojmo"/>
              </a:rPr>
              <a:t>Znojmě</a:t>
            </a:r>
            <a:r>
              <a:rPr lang="cs-CZ" sz="1200" b="0" i="0" kern="1200" dirty="0" smtClean="0">
                <a:solidFill>
                  <a:schemeClr val="tx1"/>
                </a:solidFill>
                <a:effectLst/>
                <a:latin typeface="+mn-lt"/>
                <a:ea typeface="+mn-ea"/>
                <a:cs typeface="+mn-cs"/>
              </a:rPr>
              <a:t>, kde také přechodně bydlel v domě č. 42 na ulici Horní České, přihlásil k učitelským zkouškám z přírodopisu a fyziky na </a:t>
            </a:r>
            <a:r>
              <a:rPr lang="cs-CZ" sz="1200" b="0" i="0" u="none" strike="noStrike" kern="1200" dirty="0" smtClean="0">
                <a:solidFill>
                  <a:schemeClr val="tx1"/>
                </a:solidFill>
                <a:effectLst/>
                <a:latin typeface="+mn-lt"/>
                <a:ea typeface="+mn-ea"/>
                <a:cs typeface="+mn-cs"/>
                <a:hlinkClick r:id="rId35" tooltip="Vídeňská univerzita"/>
              </a:rPr>
              <a:t>univerzitě ve Vídni</a:t>
            </a:r>
            <a:r>
              <a:rPr lang="cs-CZ" sz="1200" b="0" i="0" kern="1200" dirty="0" smtClean="0">
                <a:solidFill>
                  <a:schemeClr val="tx1"/>
                </a:solidFill>
                <a:effectLst/>
                <a:latin typeface="+mn-lt"/>
                <a:ea typeface="+mn-ea"/>
                <a:cs typeface="+mn-cs"/>
              </a:rPr>
              <a:t>. U zkoušek celkově neuspěl, paradoxně díky neúspěchu v přírodopisu. V letech 1851–1853 studoval Mendel matematiku, </a:t>
            </a:r>
            <a:r>
              <a:rPr lang="cs-CZ" sz="1200" b="0" i="0" u="none" strike="noStrike" kern="1200" dirty="0" smtClean="0">
                <a:solidFill>
                  <a:schemeClr val="tx1"/>
                </a:solidFill>
                <a:effectLst/>
                <a:latin typeface="+mn-lt"/>
                <a:ea typeface="+mn-ea"/>
                <a:cs typeface="+mn-cs"/>
                <a:hlinkClick r:id="rId36" tooltip="Fyzika"/>
              </a:rPr>
              <a:t>fyziku</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37" tooltip="Chemie"/>
              </a:rPr>
              <a:t>chemii</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38" tooltip="Botanika"/>
              </a:rPr>
              <a:t>botaniku</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39" tooltip="Zoologie"/>
              </a:rPr>
              <a:t>zoologii</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40" tooltip="Paleontologie"/>
              </a:rPr>
              <a:t>paleontologii</a:t>
            </a:r>
            <a:r>
              <a:rPr lang="cs-CZ" sz="1200" b="0" i="0" kern="1200" dirty="0" smtClean="0">
                <a:solidFill>
                  <a:schemeClr val="tx1"/>
                </a:solidFill>
                <a:effectLst/>
                <a:latin typeface="+mn-lt"/>
                <a:ea typeface="+mn-ea"/>
                <a:cs typeface="+mn-cs"/>
              </a:rPr>
              <a:t>. Jeho profesorem fyziky ve Vídni byl </a:t>
            </a:r>
            <a:r>
              <a:rPr lang="cs-CZ" sz="1200" b="0" i="0" u="none" strike="noStrike" kern="1200" dirty="0" smtClean="0">
                <a:solidFill>
                  <a:schemeClr val="tx1"/>
                </a:solidFill>
                <a:effectLst/>
                <a:latin typeface="+mn-lt"/>
                <a:ea typeface="+mn-ea"/>
                <a:cs typeface="+mn-cs"/>
                <a:hlinkClick r:id="rId41" tooltip="Christian Doppler"/>
              </a:rPr>
              <a:t>Christian Doppler</a:t>
            </a:r>
            <a:r>
              <a:rPr lang="cs-CZ" sz="1200" b="0" i="0" kern="1200" dirty="0" smtClean="0">
                <a:solidFill>
                  <a:schemeClr val="tx1"/>
                </a:solidFill>
                <a:effectLst/>
                <a:latin typeface="+mn-lt"/>
                <a:ea typeface="+mn-ea"/>
                <a:cs typeface="+mn-cs"/>
              </a:rPr>
              <a:t>, který prosazoval užití </a:t>
            </a:r>
            <a:r>
              <a:rPr lang="cs-CZ" sz="1200" b="0" i="0" u="none" strike="noStrike" kern="1200" dirty="0" smtClean="0">
                <a:solidFill>
                  <a:schemeClr val="tx1"/>
                </a:solidFill>
                <a:effectLst/>
                <a:latin typeface="+mn-lt"/>
                <a:ea typeface="+mn-ea"/>
                <a:cs typeface="+mn-cs"/>
                <a:hlinkClick r:id="rId42" tooltip="Kombinatorika"/>
              </a:rPr>
              <a:t>kombinatoriky</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43" tooltip="Teorie pravděpodobnosti"/>
              </a:rPr>
              <a:t>teorie pravděpodobnosti</a:t>
            </a:r>
            <a:r>
              <a:rPr lang="cs-CZ" sz="1200" b="0" i="0" kern="1200" dirty="0" smtClean="0">
                <a:solidFill>
                  <a:schemeClr val="tx1"/>
                </a:solidFill>
                <a:effectLst/>
                <a:latin typeface="+mn-lt"/>
                <a:ea typeface="+mn-ea"/>
                <a:cs typeface="+mn-cs"/>
              </a:rPr>
              <a:t> v aplikovaných vědách.</a:t>
            </a:r>
            <a:r>
              <a:rPr lang="cs-CZ" sz="1200" b="0" i="0" u="none" strike="noStrike" kern="1200" baseline="30000" dirty="0" smtClean="0">
                <a:solidFill>
                  <a:schemeClr val="tx1"/>
                </a:solidFill>
                <a:effectLst/>
                <a:latin typeface="+mn-lt"/>
                <a:ea typeface="+mn-ea"/>
                <a:cs typeface="+mn-cs"/>
                <a:hlinkClick r:id="rId44"/>
              </a:rPr>
              <a:t>[9]</a:t>
            </a:r>
            <a:r>
              <a:rPr lang="cs-CZ" sz="1200" b="0" i="0" kern="1200" dirty="0" smtClean="0">
                <a:solidFill>
                  <a:schemeClr val="tx1"/>
                </a:solidFill>
                <a:effectLst/>
                <a:latin typeface="+mn-lt"/>
                <a:ea typeface="+mn-ea"/>
                <a:cs typeface="+mn-cs"/>
              </a:rPr>
              <a:t>. V roce 1853 ukončil studium na univerzitě ve Vídni, aniž by se mu z důvodu náhlé těžké nemoci podařilo složit profesorské zkoušky. Krátce pak ještě učil jako suplent přírodopisu a fyziky na 1. německé reálce v Jánské ulici. Během studií se velmi zajímal o fyziku, matematiku a </a:t>
            </a:r>
            <a:r>
              <a:rPr lang="cs-CZ" sz="1200" b="0" i="0" u="none" strike="noStrike" kern="1200" dirty="0" smtClean="0">
                <a:solidFill>
                  <a:schemeClr val="tx1"/>
                </a:solidFill>
                <a:effectLst/>
                <a:latin typeface="+mn-lt"/>
                <a:ea typeface="+mn-ea"/>
                <a:cs typeface="+mn-cs"/>
                <a:hlinkClick r:id="rId45" tooltip="Meteorologie"/>
              </a:rPr>
              <a:t>meteorologii</a:t>
            </a:r>
            <a:r>
              <a:rPr lang="cs-CZ" sz="1200" b="0" i="0" kern="1200" dirty="0" smtClean="0">
                <a:solidFill>
                  <a:schemeClr val="tx1"/>
                </a:solidFill>
                <a:effectLst/>
                <a:latin typeface="+mn-lt"/>
                <a:ea typeface="+mn-ea"/>
                <a:cs typeface="+mn-cs"/>
              </a:rPr>
              <a:t>. Díky důkladnému studiu těchto věd si uvědomil důležitost matematiky a </a:t>
            </a:r>
            <a:r>
              <a:rPr lang="cs-CZ" sz="1200" b="0" i="0" u="none" strike="noStrike" kern="1200" dirty="0" smtClean="0">
                <a:solidFill>
                  <a:schemeClr val="tx1"/>
                </a:solidFill>
                <a:effectLst/>
                <a:latin typeface="+mn-lt"/>
                <a:ea typeface="+mn-ea"/>
                <a:cs typeface="+mn-cs"/>
                <a:hlinkClick r:id="rId46" tooltip="Statistika"/>
              </a:rPr>
              <a:t>statistiky</a:t>
            </a:r>
            <a:r>
              <a:rPr lang="cs-CZ" sz="1200" b="0" i="0" kern="1200" dirty="0" smtClean="0">
                <a:solidFill>
                  <a:schemeClr val="tx1"/>
                </a:solidFill>
                <a:effectLst/>
                <a:latin typeface="+mn-lt"/>
                <a:ea typeface="+mn-ea"/>
                <a:cs typeface="+mn-cs"/>
              </a:rPr>
              <a:t> pro vysvětlování přírodních dějů. Toho později využil během svých </a:t>
            </a:r>
            <a:r>
              <a:rPr lang="cs-CZ" sz="1200" b="0" i="0" u="none" strike="noStrike" kern="1200" dirty="0" smtClean="0">
                <a:solidFill>
                  <a:schemeClr val="tx1"/>
                </a:solidFill>
                <a:effectLst/>
                <a:latin typeface="+mn-lt"/>
                <a:ea typeface="+mn-ea"/>
                <a:cs typeface="+mn-cs"/>
                <a:hlinkClick r:id="rId47" tooltip="Experiment"/>
              </a:rPr>
              <a:t>pokusů</a:t>
            </a:r>
            <a:r>
              <a:rPr lang="cs-CZ" sz="1200" b="0" i="0" kern="1200" dirty="0" smtClean="0">
                <a:solidFill>
                  <a:schemeClr val="tx1"/>
                </a:solidFill>
                <a:effectLst/>
                <a:latin typeface="+mn-lt"/>
                <a:ea typeface="+mn-ea"/>
                <a:cs typeface="+mn-cs"/>
              </a:rPr>
              <a:t> s </a:t>
            </a:r>
            <a:r>
              <a:rPr lang="cs-CZ" sz="1200" b="0" i="0" u="none" strike="noStrike" kern="1200" dirty="0" smtClean="0">
                <a:solidFill>
                  <a:schemeClr val="tx1"/>
                </a:solidFill>
                <a:effectLst/>
                <a:latin typeface="+mn-lt"/>
                <a:ea typeface="+mn-ea"/>
                <a:cs typeface="+mn-cs"/>
                <a:hlinkClick r:id="rId48" tooltip="Hrách setý"/>
              </a:rPr>
              <a:t>hrachem</a:t>
            </a:r>
            <a:r>
              <a:rPr lang="cs-CZ" sz="1200" b="0" i="0" kern="1200" dirty="0" smtClean="0">
                <a:solidFill>
                  <a:schemeClr val="tx1"/>
                </a:solidFill>
                <a:effectLst/>
                <a:latin typeface="+mn-lt"/>
                <a:ea typeface="+mn-ea"/>
                <a:cs typeface="+mn-cs"/>
              </a:rPr>
              <a:t>. Po smrti opata </a:t>
            </a:r>
            <a:r>
              <a:rPr lang="cs-CZ" sz="1200" b="0" i="0" u="none" strike="noStrike" kern="1200" dirty="0" smtClean="0">
                <a:solidFill>
                  <a:schemeClr val="tx1"/>
                </a:solidFill>
                <a:effectLst/>
                <a:latin typeface="+mn-lt"/>
                <a:ea typeface="+mn-ea"/>
                <a:cs typeface="+mn-cs"/>
                <a:hlinkClick r:id="rId49" tooltip="Cyril František Napp"/>
              </a:rPr>
              <a:t>Cyrila </a:t>
            </a:r>
            <a:r>
              <a:rPr lang="cs-CZ" sz="1200" b="0" i="0" u="none" strike="noStrike" kern="1200" dirty="0" err="1" smtClean="0">
                <a:solidFill>
                  <a:schemeClr val="tx1"/>
                </a:solidFill>
                <a:effectLst/>
                <a:latin typeface="+mn-lt"/>
                <a:ea typeface="+mn-ea"/>
                <a:cs typeface="+mn-cs"/>
                <a:hlinkClick r:id="rId49" tooltip="Cyril František Napp"/>
              </a:rPr>
              <a:t>Nappa</a:t>
            </a:r>
            <a:r>
              <a:rPr lang="cs-CZ" sz="1200" b="0" i="0" kern="1200" dirty="0" smtClean="0">
                <a:solidFill>
                  <a:schemeClr val="tx1"/>
                </a:solidFill>
                <a:effectLst/>
                <a:latin typeface="+mn-lt"/>
                <a:ea typeface="+mn-ea"/>
                <a:cs typeface="+mn-cs"/>
              </a:rPr>
              <a:t> byl zvolen opatem Augustiniánského kláštera a v této funkci představoval významnou osobnost </a:t>
            </a:r>
            <a:r>
              <a:rPr lang="cs-CZ" sz="1200" b="0" i="0" u="none" strike="noStrike" kern="1200" dirty="0" smtClean="0">
                <a:solidFill>
                  <a:schemeClr val="tx1"/>
                </a:solidFill>
                <a:effectLst/>
                <a:latin typeface="+mn-lt"/>
                <a:ea typeface="+mn-ea"/>
                <a:cs typeface="+mn-cs"/>
                <a:hlinkClick r:id="rId50" tooltip="Brno"/>
              </a:rPr>
              <a:t>Brna</a:t>
            </a:r>
            <a:r>
              <a:rPr lang="cs-CZ" sz="1200" b="0" i="0" kern="1200" dirty="0" smtClean="0">
                <a:solidFill>
                  <a:schemeClr val="tx1"/>
                </a:solidFill>
                <a:effectLst/>
                <a:latin typeface="+mn-lt"/>
                <a:ea typeface="+mn-ea"/>
                <a:cs typeface="+mn-cs"/>
              </a:rPr>
              <a:t> a Moravy v tehdejším </a:t>
            </a:r>
            <a:r>
              <a:rPr lang="cs-CZ" sz="1200" b="0" i="0" u="none" strike="noStrike" kern="1200" dirty="0" smtClean="0">
                <a:solidFill>
                  <a:schemeClr val="tx1"/>
                </a:solidFill>
                <a:effectLst/>
                <a:latin typeface="+mn-lt"/>
                <a:ea typeface="+mn-ea"/>
                <a:cs typeface="+mn-cs"/>
                <a:hlinkClick r:id="rId51" tooltip="Rakousko-Uhersko"/>
              </a:rPr>
              <a:t>císařství rakousko-uherském</a:t>
            </a:r>
            <a:r>
              <a:rPr lang="cs-CZ" sz="1200" b="0" i="0" kern="1200" dirty="0" smtClean="0">
                <a:solidFill>
                  <a:schemeClr val="tx1"/>
                </a:solidFill>
                <a:effectLst/>
                <a:latin typeface="+mn-lt"/>
                <a:ea typeface="+mn-ea"/>
                <a:cs typeface="+mn-cs"/>
              </a:rPr>
              <a:t>. K této vysoké funkci postupně přibíral další a byl nucen svou pokusnou činnost stále více zanedbávat. Posledních deset let života spotřeboval Mendel hodně času a energie ve sporu s rakouskou vládou kvůli neoprávněně zvýšené dani z klášterního majetku. V roce 1883 Mendel vážně onemocněl a 6. ledna 1884 v klášteře zemřel. Byl pochován na </a:t>
            </a:r>
            <a:r>
              <a:rPr lang="cs-CZ" sz="1200" b="0" i="0" u="none" strike="noStrike" kern="1200" dirty="0" smtClean="0">
                <a:solidFill>
                  <a:schemeClr val="tx1"/>
                </a:solidFill>
                <a:effectLst/>
                <a:latin typeface="+mn-lt"/>
                <a:ea typeface="+mn-ea"/>
                <a:cs typeface="+mn-cs"/>
                <a:hlinkClick r:id="rId52" tooltip="Ústřední hřbitov v Brně"/>
              </a:rPr>
              <a:t>Ústředním hřbitově</a:t>
            </a:r>
            <a:r>
              <a:rPr lang="cs-CZ" sz="1200" b="0" i="0" kern="1200" dirty="0" smtClean="0">
                <a:solidFill>
                  <a:schemeClr val="tx1"/>
                </a:solidFill>
                <a:effectLst/>
                <a:latin typeface="+mn-lt"/>
                <a:ea typeface="+mn-ea"/>
                <a:cs typeface="+mn-cs"/>
              </a:rPr>
              <a:t> v Brně do hrobky augustiniánů. Rekviem v kostele dirigoval klášterem na studiích v Brně podporovaný </a:t>
            </a:r>
            <a:r>
              <a:rPr lang="cs-CZ" sz="1200" b="0" i="0" u="none" strike="noStrike" kern="1200" dirty="0" smtClean="0">
                <a:solidFill>
                  <a:schemeClr val="tx1"/>
                </a:solidFill>
                <a:effectLst/>
                <a:latin typeface="+mn-lt"/>
                <a:ea typeface="+mn-ea"/>
                <a:cs typeface="+mn-cs"/>
                <a:hlinkClick r:id="rId53" tooltip="Lašsko"/>
              </a:rPr>
              <a:t>lašský</a:t>
            </a:r>
            <a:r>
              <a:rPr lang="cs-CZ" sz="1200" b="0" i="0" kern="1200" dirty="0" smtClean="0">
                <a:solidFill>
                  <a:schemeClr val="tx1"/>
                </a:solidFill>
                <a:effectLst/>
                <a:latin typeface="+mn-lt"/>
                <a:ea typeface="+mn-ea"/>
                <a:cs typeface="+mn-cs"/>
              </a:rPr>
              <a:t> rodák </a:t>
            </a:r>
            <a:r>
              <a:rPr lang="cs-CZ" sz="1200" b="0" i="0" u="none" strike="noStrike" kern="1200" dirty="0" smtClean="0">
                <a:solidFill>
                  <a:schemeClr val="tx1"/>
                </a:solidFill>
                <a:effectLst/>
                <a:latin typeface="+mn-lt"/>
                <a:ea typeface="+mn-ea"/>
                <a:cs typeface="+mn-cs"/>
                <a:hlinkClick r:id="rId54" tooltip="Leoš Janáček"/>
              </a:rPr>
              <a:t>Leoš Janáček</a:t>
            </a:r>
            <a:r>
              <a:rPr lang="cs-CZ" sz="1200" b="0" i="0" kern="1200" dirty="0" smtClean="0">
                <a:solidFill>
                  <a:schemeClr val="tx1"/>
                </a:solidFill>
                <a:effectLst/>
                <a:latin typeface="+mn-lt"/>
                <a:ea typeface="+mn-ea"/>
                <a:cs typeface="+mn-cs"/>
              </a:rPr>
              <a:t>.</a:t>
            </a:r>
          </a:p>
          <a:p>
            <a:r>
              <a:rPr lang="cs-CZ" sz="1200" b="0" i="0" kern="1200" dirty="0" smtClean="0">
                <a:solidFill>
                  <a:schemeClr val="tx1"/>
                </a:solidFill>
                <a:effectLst/>
                <a:latin typeface="+mn-lt"/>
                <a:ea typeface="+mn-ea"/>
                <a:cs typeface="+mn-cs"/>
              </a:rPr>
              <a:t>Zkoumání dědičnosti[</a:t>
            </a:r>
            <a:r>
              <a:rPr lang="cs-CZ" sz="1200" b="0" i="0" u="none" strike="noStrike" kern="1200" dirty="0" smtClean="0">
                <a:solidFill>
                  <a:schemeClr val="tx1"/>
                </a:solidFill>
                <a:effectLst/>
                <a:latin typeface="+mn-lt"/>
                <a:ea typeface="+mn-ea"/>
                <a:cs typeface="+mn-cs"/>
                <a:hlinkClick r:id="rId55" tooltip="Editace sekce: Zkoumání dědičnosti"/>
              </a:rPr>
              <a:t>editovat</a:t>
            </a:r>
            <a:r>
              <a:rPr lang="cs-CZ" sz="1200" b="0" i="0" kern="1200" dirty="0" smtClean="0">
                <a:solidFill>
                  <a:schemeClr val="tx1"/>
                </a:solidFill>
                <a:effectLst/>
                <a:latin typeface="+mn-lt"/>
                <a:ea typeface="+mn-ea"/>
                <a:cs typeface="+mn-cs"/>
              </a:rPr>
              <a:t> | </a:t>
            </a:r>
            <a:r>
              <a:rPr lang="cs-CZ" sz="1200" b="0" i="0" u="none" strike="noStrike" kern="1200" dirty="0" smtClean="0">
                <a:solidFill>
                  <a:schemeClr val="tx1"/>
                </a:solidFill>
                <a:effectLst/>
                <a:latin typeface="+mn-lt"/>
                <a:ea typeface="+mn-ea"/>
                <a:cs typeface="+mn-cs"/>
                <a:hlinkClick r:id="rId56" tooltip="Editace sekce: Zkoumání dědičnosti"/>
              </a:rPr>
              <a:t>editovat zdroj</a:t>
            </a:r>
            <a:r>
              <a:rPr lang="cs-CZ" sz="1200" b="0" i="0" kern="1200" dirty="0" smtClean="0">
                <a:solidFill>
                  <a:schemeClr val="tx1"/>
                </a:solidFill>
                <a:effectLst/>
                <a:latin typeface="+mn-lt"/>
                <a:ea typeface="+mn-ea"/>
                <a:cs typeface="+mn-cs"/>
              </a:rPr>
              <a:t>]</a:t>
            </a:r>
          </a:p>
          <a:p>
            <a:r>
              <a:rPr lang="cs-CZ" sz="1200" b="0" i="0" kern="1200" dirty="0" smtClean="0">
                <a:solidFill>
                  <a:schemeClr val="tx1"/>
                </a:solidFill>
                <a:effectLst/>
                <a:latin typeface="+mn-lt"/>
                <a:ea typeface="+mn-ea"/>
                <a:cs typeface="+mn-cs"/>
              </a:rPr>
              <a:t>Sedm charakteristik hrachu pozorovaných Mendelem a popsaných v práci „Pokusy s rostlinnými hybridy“</a:t>
            </a:r>
          </a:p>
          <a:p>
            <a:r>
              <a:rPr lang="cs-CZ" sz="1200" b="0" i="0" kern="1200" dirty="0" smtClean="0">
                <a:solidFill>
                  <a:schemeClr val="tx1"/>
                </a:solidFill>
                <a:effectLst/>
                <a:latin typeface="+mn-lt"/>
                <a:ea typeface="+mn-ea"/>
                <a:cs typeface="+mn-cs"/>
              </a:rPr>
              <a:t>Po návratu do Brna se v letech 1856–1863 věnoval </a:t>
            </a:r>
            <a:r>
              <a:rPr lang="cs-CZ" sz="1200" b="0" i="0" u="none" strike="noStrike" kern="1200" dirty="0" smtClean="0">
                <a:solidFill>
                  <a:schemeClr val="tx1"/>
                </a:solidFill>
                <a:effectLst/>
                <a:latin typeface="+mn-lt"/>
                <a:ea typeface="+mn-ea"/>
                <a:cs typeface="+mn-cs"/>
                <a:hlinkClick r:id="rId57" tooltip="Křížení (biologie)"/>
              </a:rPr>
              <a:t>křížení</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48" tooltip="Hrách setý"/>
              </a:rPr>
              <a:t>hrachu</a:t>
            </a:r>
            <a:r>
              <a:rPr lang="cs-CZ" sz="1200" b="0" i="0" kern="1200" dirty="0" smtClean="0">
                <a:solidFill>
                  <a:schemeClr val="tx1"/>
                </a:solidFill>
                <a:effectLst/>
                <a:latin typeface="+mn-lt"/>
                <a:ea typeface="+mn-ea"/>
                <a:cs typeface="+mn-cs"/>
              </a:rPr>
              <a:t> a sledování potomstva. Na základě svých pokusů formuloval tři pravidla, která později vešla ve známost jako </a:t>
            </a:r>
            <a:r>
              <a:rPr lang="cs-CZ" sz="1200" b="0" i="0" u="none" strike="noStrike" kern="1200" dirty="0" smtClean="0">
                <a:solidFill>
                  <a:schemeClr val="tx1"/>
                </a:solidFill>
                <a:effectLst/>
                <a:latin typeface="+mn-lt"/>
                <a:ea typeface="+mn-ea"/>
                <a:cs typeface="+mn-cs"/>
                <a:hlinkClick r:id="rId58" tooltip="Mendelovy zákony dědičnosti"/>
              </a:rPr>
              <a:t>Mendelovy zákony dědičnosti</a:t>
            </a:r>
            <a:r>
              <a:rPr lang="cs-CZ" sz="1200" b="0" i="0" kern="1200" dirty="0" smtClean="0">
                <a:solidFill>
                  <a:schemeClr val="tx1"/>
                </a:solidFill>
                <a:effectLst/>
                <a:latin typeface="+mn-lt"/>
                <a:ea typeface="+mn-ea"/>
                <a:cs typeface="+mn-cs"/>
              </a:rPr>
              <a:t>. Později byla jeho experimentální data mnohokrát prověřována, protože se mnoha kritikům zdála až příliš přesná.</a:t>
            </a:r>
            <a:r>
              <a:rPr lang="cs-CZ" sz="1200" b="0" i="0" u="none" strike="noStrike" kern="1200" baseline="30000" dirty="0" smtClean="0">
                <a:solidFill>
                  <a:schemeClr val="tx1"/>
                </a:solidFill>
                <a:effectLst/>
                <a:latin typeface="+mn-lt"/>
                <a:ea typeface="+mn-ea"/>
                <a:cs typeface="+mn-cs"/>
                <a:hlinkClick r:id="rId59"/>
              </a:rPr>
              <a:t>[10]</a:t>
            </a:r>
            <a:r>
              <a:rPr lang="cs-CZ" sz="1200" b="0" i="0" kern="1200" dirty="0" smtClean="0">
                <a:solidFill>
                  <a:schemeClr val="tx1"/>
                </a:solidFill>
                <a:effectLst/>
                <a:latin typeface="+mn-lt"/>
                <a:ea typeface="+mn-ea"/>
                <a:cs typeface="+mn-cs"/>
              </a:rPr>
              <a:t> Spíše než falšování dat ale lze Mendelovi vytýkat to, že ze svých mnoha tisícovek pokusů zveřejnil pouze ty, které nejlépe dokládaly jeho teorie. Tomuto závěru také napovídá to, že z mnoha znaků, které Mendel sledoval, nakonec popsal pouze ty, které jsou ovlivněny jediným </a:t>
            </a:r>
            <a:r>
              <a:rPr lang="cs-CZ" sz="1200" b="0" i="0" u="none" strike="noStrike" kern="1200" dirty="0" smtClean="0">
                <a:solidFill>
                  <a:schemeClr val="tx1"/>
                </a:solidFill>
                <a:effectLst/>
                <a:latin typeface="+mn-lt"/>
                <a:ea typeface="+mn-ea"/>
                <a:cs typeface="+mn-cs"/>
                <a:hlinkClick r:id="rId60" tooltip="Gen"/>
              </a:rPr>
              <a:t>genem</a:t>
            </a:r>
            <a:r>
              <a:rPr lang="cs-CZ" sz="1200" b="0" i="0" kern="1200" dirty="0" smtClean="0">
                <a:solidFill>
                  <a:schemeClr val="tx1"/>
                </a:solidFill>
                <a:effectLst/>
                <a:latin typeface="+mn-lt"/>
                <a:ea typeface="+mn-ea"/>
                <a:cs typeface="+mn-cs"/>
              </a:rPr>
              <a:t> a u kterých je dědičnost nejjednodušší. Dále je zřejmé, že aplikoval dnes nepřípustný postup, kdy pokusy, které nevyšly úplně přesně, nastavoval dalšími </a:t>
            </a:r>
            <a:r>
              <a:rPr lang="cs-CZ" sz="1200" b="0" i="0" kern="1200" dirty="0" err="1" smtClean="0">
                <a:solidFill>
                  <a:schemeClr val="tx1"/>
                </a:solidFill>
                <a:effectLst/>
                <a:latin typeface="+mn-lt"/>
                <a:ea typeface="+mn-ea"/>
                <a:cs typeface="+mn-cs"/>
              </a:rPr>
              <a:t>minipokusy</a:t>
            </a:r>
            <a:r>
              <a:rPr lang="cs-CZ" sz="1200" b="0" i="0" kern="1200" dirty="0" smtClean="0">
                <a:solidFill>
                  <a:schemeClr val="tx1"/>
                </a:solidFill>
                <a:effectLst/>
                <a:latin typeface="+mn-lt"/>
                <a:ea typeface="+mn-ea"/>
                <a:cs typeface="+mn-cs"/>
              </a:rPr>
              <a:t> tak dlouho, dokud nedostal přesně ten poměr, který chtěl. Faktem však je, že v tehdejší době, kdy statistika de facto neexistovala a Mendelova práce byla jedna z prvních, která aplikovala matematické metody na biologický výzkum, lze tento postup považovat za normální. Navíc se tím Mendel ani nijak zvláště netajil.</a:t>
            </a:r>
          </a:p>
          <a:p>
            <a:r>
              <a:rPr lang="cs-CZ" sz="1200" b="0" i="0" kern="1200" dirty="0" smtClean="0">
                <a:solidFill>
                  <a:schemeClr val="tx1"/>
                </a:solidFill>
                <a:effectLst/>
                <a:latin typeface="+mn-lt"/>
                <a:ea typeface="+mn-ea"/>
                <a:cs typeface="+mn-cs"/>
              </a:rPr>
              <a:t>Své pokusy na rostlinách Gregor Mendel přednesl v roce 1865 na setkání Brněnského přírodovědeckého spolku a následně publikoval v práci „Pokusy s rostlinnými hybridy“ (</a:t>
            </a:r>
            <a:r>
              <a:rPr lang="cs-CZ" sz="1200" b="0" i="0" u="none" strike="noStrike" kern="1200" dirty="0" smtClean="0">
                <a:solidFill>
                  <a:schemeClr val="tx1"/>
                </a:solidFill>
                <a:effectLst/>
                <a:latin typeface="+mn-lt"/>
                <a:ea typeface="+mn-ea"/>
                <a:cs typeface="+mn-cs"/>
                <a:hlinkClick r:id="rId61" tooltip="1866"/>
              </a:rPr>
              <a:t>1866</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4" tooltip="Němčina"/>
              </a:rPr>
              <a:t>německy</a:t>
            </a:r>
            <a:r>
              <a:rPr lang="cs-CZ" sz="1200" b="0" i="0"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Versuche</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über</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Pflanzen-Hybriden</a:t>
            </a:r>
            <a:r>
              <a:rPr lang="cs-CZ" sz="1200" b="0" i="0" kern="1200" dirty="0" smtClean="0">
                <a:solidFill>
                  <a:schemeClr val="tx1"/>
                </a:solidFill>
                <a:effectLst/>
                <a:latin typeface="+mn-lt"/>
                <a:ea typeface="+mn-ea"/>
                <a:cs typeface="+mn-cs"/>
              </a:rPr>
              <a:t>).</a:t>
            </a:r>
          </a:p>
          <a:p>
            <a:r>
              <a:rPr lang="cs-CZ" sz="1200" b="0" i="0" kern="1200" dirty="0" smtClean="0">
                <a:solidFill>
                  <a:schemeClr val="tx1"/>
                </a:solidFill>
                <a:effectLst/>
                <a:latin typeface="+mn-lt"/>
                <a:ea typeface="+mn-ea"/>
                <a:cs typeface="+mn-cs"/>
              </a:rPr>
              <a:t>Gregor Mendel – </a:t>
            </a:r>
            <a:r>
              <a:rPr lang="cs-CZ" sz="1200" b="0" i="0" u="none" strike="noStrike" kern="1200" dirty="0" smtClean="0">
                <a:solidFill>
                  <a:schemeClr val="tx1"/>
                </a:solidFill>
                <a:effectLst/>
                <a:latin typeface="+mn-lt"/>
                <a:ea typeface="+mn-ea"/>
                <a:cs typeface="+mn-cs"/>
                <a:hlinkClick r:id="rId62" tooltip="Busta"/>
              </a:rPr>
              <a:t>busta</a:t>
            </a:r>
            <a:r>
              <a:rPr lang="cs-CZ" sz="1200" b="0" i="0" kern="1200" dirty="0" smtClean="0">
                <a:solidFill>
                  <a:schemeClr val="tx1"/>
                </a:solidFill>
                <a:effectLst/>
                <a:latin typeface="+mn-lt"/>
                <a:ea typeface="+mn-ea"/>
                <a:cs typeface="+mn-cs"/>
              </a:rPr>
              <a:t> v </a:t>
            </a:r>
            <a:r>
              <a:rPr lang="cs-CZ" sz="1200" b="0" i="0" u="none" strike="noStrike" kern="1200" dirty="0" err="1" smtClean="0">
                <a:solidFill>
                  <a:schemeClr val="tx1"/>
                </a:solidFill>
                <a:effectLst/>
                <a:latin typeface="+mn-lt"/>
                <a:ea typeface="+mn-ea"/>
                <a:cs typeface="+mn-cs"/>
                <a:hlinkClick r:id="rId63" tooltip="Aula"/>
              </a:rPr>
              <a:t>aule</a:t>
            </a:r>
            <a:r>
              <a:rPr lang="cs-CZ" sz="1200" b="0" i="0" u="none" strike="noStrike" kern="1200" dirty="0" err="1" smtClean="0">
                <a:solidFill>
                  <a:schemeClr val="tx1"/>
                </a:solidFill>
                <a:effectLst/>
                <a:latin typeface="+mn-lt"/>
                <a:ea typeface="+mn-ea"/>
                <a:cs typeface="+mn-cs"/>
                <a:hlinkClick r:id="rId64" tooltip="Mendelova zemědělská a lesnická univerzita"/>
              </a:rPr>
              <a:t>Mendelovy</a:t>
            </a:r>
            <a:r>
              <a:rPr lang="cs-CZ" sz="1200" b="0" i="0" u="none" strike="noStrike" kern="1200" dirty="0" smtClean="0">
                <a:solidFill>
                  <a:schemeClr val="tx1"/>
                </a:solidFill>
                <a:effectLst/>
                <a:latin typeface="+mn-lt"/>
                <a:ea typeface="+mn-ea"/>
                <a:cs typeface="+mn-cs"/>
                <a:hlinkClick r:id="rId64" tooltip="Mendelova zemědělská a lesnická univerzita"/>
              </a:rPr>
              <a:t> zemědělské a lesnické univerzity v Brně</a:t>
            </a:r>
            <a:endParaRPr lang="cs-CZ" sz="1200" b="0"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V roce </a:t>
            </a:r>
            <a:r>
              <a:rPr lang="cs-CZ" sz="1200" b="0" i="0" u="none" strike="noStrike" kern="1200" dirty="0" smtClean="0">
                <a:solidFill>
                  <a:schemeClr val="tx1"/>
                </a:solidFill>
                <a:effectLst/>
                <a:latin typeface="+mn-lt"/>
                <a:ea typeface="+mn-ea"/>
                <a:cs typeface="+mn-cs"/>
                <a:hlinkClick r:id="rId65" tooltip="1869"/>
              </a:rPr>
              <a:t>1869</a:t>
            </a:r>
            <a:r>
              <a:rPr lang="cs-CZ" sz="1200" b="0" i="0" kern="1200" dirty="0" smtClean="0">
                <a:solidFill>
                  <a:schemeClr val="tx1"/>
                </a:solidFill>
                <a:effectLst/>
                <a:latin typeface="+mn-lt"/>
                <a:ea typeface="+mn-ea"/>
                <a:cs typeface="+mn-cs"/>
              </a:rPr>
              <a:t> se mu dostalo jediné pocty za svého života v odborných přírodovědných kruzích: byl zvolen viceprezidentem Přírodovědeckého spolku v Brně. Téhož roku vyložil na půdě tohoto spolku výsledky své druhé práce v oboru křížení rostlin o </a:t>
            </a:r>
            <a:r>
              <a:rPr lang="cs-CZ" sz="1200" b="0" i="0" u="none" strike="noStrike" kern="1200" dirty="0" smtClean="0">
                <a:solidFill>
                  <a:schemeClr val="tx1"/>
                </a:solidFill>
                <a:effectLst/>
                <a:latin typeface="+mn-lt"/>
                <a:ea typeface="+mn-ea"/>
                <a:cs typeface="+mn-cs"/>
                <a:hlinkClick r:id="rId66" tooltip="Jestřábník"/>
              </a:rPr>
              <a:t>jestřábnících</a:t>
            </a:r>
            <a:r>
              <a:rPr lang="cs-CZ" sz="1200" b="0" i="0" kern="1200" dirty="0" smtClean="0">
                <a:solidFill>
                  <a:schemeClr val="tx1"/>
                </a:solidFill>
                <a:effectLst/>
                <a:latin typeface="+mn-lt"/>
                <a:ea typeface="+mn-ea"/>
                <a:cs typeface="+mn-cs"/>
              </a:rPr>
              <a:t>. Jestřábníky byly ovšem nešťastnou volbou, vzhledem k jejich atypickému rozmnožování, které v té době nebylo známo. Mendel tak nabyl přesvědčení, že jím objasněné zákonitosti vlastně neplatí.</a:t>
            </a:r>
          </a:p>
          <a:p>
            <a:r>
              <a:rPr lang="cs-CZ" sz="1200" b="0" i="0" kern="1200" dirty="0" smtClean="0">
                <a:solidFill>
                  <a:schemeClr val="tx1"/>
                </a:solidFill>
                <a:effectLst/>
                <a:latin typeface="+mn-lt"/>
                <a:ea typeface="+mn-ea"/>
                <a:cs typeface="+mn-cs"/>
              </a:rPr>
              <a:t>Mendelův přínos pro </a:t>
            </a:r>
            <a:r>
              <a:rPr lang="cs-CZ" sz="1200" b="0" i="0" u="none" strike="noStrike" kern="1200" dirty="0" smtClean="0">
                <a:solidFill>
                  <a:schemeClr val="tx1"/>
                </a:solidFill>
                <a:effectLst/>
                <a:latin typeface="+mn-lt"/>
                <a:ea typeface="+mn-ea"/>
                <a:cs typeface="+mn-cs"/>
                <a:hlinkClick r:id="rId67" tooltip="Biologie"/>
              </a:rPr>
              <a:t>biologii</a:t>
            </a:r>
            <a:r>
              <a:rPr lang="cs-CZ" sz="1200" b="0" i="0" kern="1200" dirty="0" smtClean="0">
                <a:solidFill>
                  <a:schemeClr val="tx1"/>
                </a:solidFill>
                <a:effectLst/>
                <a:latin typeface="+mn-lt"/>
                <a:ea typeface="+mn-ea"/>
                <a:cs typeface="+mn-cs"/>
              </a:rPr>
              <a:t> byl rozpoznán až po jeho smrti, začátkem 20. století </a:t>
            </a:r>
            <a:r>
              <a:rPr lang="cs-CZ" sz="1200" b="0" i="0" u="none" strike="noStrike" kern="1200" dirty="0" smtClean="0">
                <a:solidFill>
                  <a:schemeClr val="tx1"/>
                </a:solidFill>
                <a:effectLst/>
                <a:latin typeface="+mn-lt"/>
                <a:ea typeface="+mn-ea"/>
                <a:cs typeface="+mn-cs"/>
                <a:hlinkClick r:id="rId68" tooltip="Hugo de Vries"/>
              </a:rPr>
              <a:t>Hugo de </a:t>
            </a:r>
            <a:r>
              <a:rPr lang="cs-CZ" sz="1200" b="0" i="0" u="none" strike="noStrike" kern="1200" dirty="0" err="1" smtClean="0">
                <a:solidFill>
                  <a:schemeClr val="tx1"/>
                </a:solidFill>
                <a:effectLst/>
                <a:latin typeface="+mn-lt"/>
                <a:ea typeface="+mn-ea"/>
                <a:cs typeface="+mn-cs"/>
                <a:hlinkClick r:id="rId68" tooltip="Hugo de Vries"/>
              </a:rPr>
              <a:t>Vriesem</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69" tooltip="Carl Correns (stránka neexistuje)"/>
              </a:rPr>
              <a:t>Carlem </a:t>
            </a:r>
            <a:r>
              <a:rPr lang="cs-CZ" sz="1200" b="0" i="0" u="none" strike="noStrike" kern="1200" dirty="0" err="1" smtClean="0">
                <a:solidFill>
                  <a:schemeClr val="tx1"/>
                </a:solidFill>
                <a:effectLst/>
                <a:latin typeface="+mn-lt"/>
                <a:ea typeface="+mn-ea"/>
                <a:cs typeface="+mn-cs"/>
                <a:hlinkClick r:id="rId69" tooltip="Carl Correns (stránka neexistuje)"/>
              </a:rPr>
              <a:t>Corrensem</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70" tooltip="Erich von Tschermak"/>
              </a:rPr>
              <a:t>Erichem von </a:t>
            </a:r>
            <a:r>
              <a:rPr lang="cs-CZ" sz="1200" b="0" i="0" u="none" strike="noStrike" kern="1200" dirty="0" err="1" smtClean="0">
                <a:solidFill>
                  <a:schemeClr val="tx1"/>
                </a:solidFill>
                <a:effectLst/>
                <a:latin typeface="+mn-lt"/>
                <a:ea typeface="+mn-ea"/>
                <a:cs typeface="+mn-cs"/>
                <a:hlinkClick r:id="rId70" tooltip="Erich von Tschermak"/>
              </a:rPr>
              <a:t>Tschermakem</a:t>
            </a:r>
            <a:r>
              <a:rPr lang="cs-CZ" sz="1200" b="0" i="0" kern="1200" dirty="0" smtClean="0">
                <a:solidFill>
                  <a:schemeClr val="tx1"/>
                </a:solidFill>
                <a:effectLst/>
                <a:latin typeface="+mn-lt"/>
                <a:ea typeface="+mn-ea"/>
                <a:cs typeface="+mn-cs"/>
              </a:rPr>
              <a:t> a především </a:t>
            </a:r>
            <a:r>
              <a:rPr lang="cs-CZ" sz="1200" b="0" i="0" u="none" strike="noStrike" kern="1200" dirty="0" smtClean="0">
                <a:solidFill>
                  <a:schemeClr val="tx1"/>
                </a:solidFill>
                <a:effectLst/>
                <a:latin typeface="+mn-lt"/>
                <a:ea typeface="+mn-ea"/>
                <a:cs typeface="+mn-cs"/>
                <a:hlinkClick r:id="rId71" tooltip="William Bateson"/>
              </a:rPr>
              <a:t>Williamem </a:t>
            </a:r>
            <a:r>
              <a:rPr lang="cs-CZ" sz="1200" b="0" i="0" u="none" strike="noStrike" kern="1200" dirty="0" err="1" smtClean="0">
                <a:solidFill>
                  <a:schemeClr val="tx1"/>
                </a:solidFill>
                <a:effectLst/>
                <a:latin typeface="+mn-lt"/>
                <a:ea typeface="+mn-ea"/>
                <a:cs typeface="+mn-cs"/>
                <a:hlinkClick r:id="rId71" tooltip="William Bateson"/>
              </a:rPr>
              <a:t>Batesonem</a:t>
            </a:r>
            <a:r>
              <a:rPr lang="cs-CZ" sz="1200" b="0" i="0" kern="1200" dirty="0" smtClean="0">
                <a:solidFill>
                  <a:schemeClr val="tx1"/>
                </a:solidFill>
                <a:effectLst/>
                <a:latin typeface="+mn-lt"/>
                <a:ea typeface="+mn-ea"/>
                <a:cs typeface="+mn-cs"/>
              </a:rPr>
              <a:t>, který nechal přeložit Mendelovu práci do angličtiny. Nešlo jen o to, že položil základy oboru genetiky a definoval principy nyní známé jako </a:t>
            </a:r>
            <a:r>
              <a:rPr lang="cs-CZ" sz="1200" b="0" i="0" u="none" strike="noStrike" kern="1200" dirty="0" smtClean="0">
                <a:solidFill>
                  <a:schemeClr val="tx1"/>
                </a:solidFill>
                <a:effectLst/>
                <a:latin typeface="+mn-lt"/>
                <a:ea typeface="+mn-ea"/>
                <a:cs typeface="+mn-cs"/>
                <a:hlinkClick r:id="rId58" tooltip="Mendelovy zákony dědičnosti"/>
              </a:rPr>
              <a:t>Mendelovy zákony dědičnosti</a:t>
            </a:r>
            <a:r>
              <a:rPr lang="cs-CZ" sz="1200" b="0" i="0" kern="1200" dirty="0" smtClean="0">
                <a:solidFill>
                  <a:schemeClr val="tx1"/>
                </a:solidFill>
                <a:effectLst/>
                <a:latin typeface="+mn-lt"/>
                <a:ea typeface="+mn-ea"/>
                <a:cs typeface="+mn-cs"/>
              </a:rPr>
              <a:t>, ale jako jeden z prvních použil ve své práci biostatistické metody.</a:t>
            </a:r>
          </a:p>
          <a:p>
            <a:endParaRPr lang="cs-CZ" dirty="0"/>
          </a:p>
        </p:txBody>
      </p:sp>
      <p:sp>
        <p:nvSpPr>
          <p:cNvPr id="4" name="Zástupný symbol pro číslo snímku 3"/>
          <p:cNvSpPr>
            <a:spLocks noGrp="1"/>
          </p:cNvSpPr>
          <p:nvPr>
            <p:ph type="sldNum" sz="quarter" idx="10"/>
          </p:nvPr>
        </p:nvSpPr>
        <p:spPr/>
        <p:txBody>
          <a:bodyPr/>
          <a:lstStyle/>
          <a:p>
            <a:fld id="{C6FD8AB6-3496-423D-AF6E-2552B9774789}" type="slidenum">
              <a:rPr lang="cs-CZ" smtClean="0"/>
              <a:t>14</a:t>
            </a:fld>
            <a:endParaRPr lang="cs-CZ"/>
          </a:p>
        </p:txBody>
      </p:sp>
    </p:spTree>
    <p:extLst>
      <p:ext uri="{BB962C8B-B14F-4D97-AF65-F5344CB8AC3E}">
        <p14:creationId xmlns:p14="http://schemas.microsoft.com/office/powerpoint/2010/main" val="1739954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6FD8AB6-3496-423D-AF6E-2552B9774789}" type="slidenum">
              <a:rPr lang="cs-CZ" smtClean="0"/>
              <a:t>15</a:t>
            </a:fld>
            <a:endParaRPr lang="cs-CZ"/>
          </a:p>
        </p:txBody>
      </p:sp>
    </p:spTree>
    <p:extLst>
      <p:ext uri="{BB962C8B-B14F-4D97-AF65-F5344CB8AC3E}">
        <p14:creationId xmlns:p14="http://schemas.microsoft.com/office/powerpoint/2010/main" val="1126411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6FD8AB6-3496-423D-AF6E-2552B9774789}" type="slidenum">
              <a:rPr lang="cs-CZ" smtClean="0"/>
              <a:t>31</a:t>
            </a:fld>
            <a:endParaRPr lang="cs-CZ"/>
          </a:p>
        </p:txBody>
      </p:sp>
    </p:spTree>
    <p:extLst>
      <p:ext uri="{BB962C8B-B14F-4D97-AF65-F5344CB8AC3E}">
        <p14:creationId xmlns:p14="http://schemas.microsoft.com/office/powerpoint/2010/main" val="3257241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6FD8AB6-3496-423D-AF6E-2552B9774789}" type="slidenum">
              <a:rPr lang="cs-CZ" smtClean="0"/>
              <a:t>32</a:t>
            </a:fld>
            <a:endParaRPr lang="cs-CZ"/>
          </a:p>
        </p:txBody>
      </p:sp>
    </p:spTree>
    <p:extLst>
      <p:ext uri="{BB962C8B-B14F-4D97-AF65-F5344CB8AC3E}">
        <p14:creationId xmlns:p14="http://schemas.microsoft.com/office/powerpoint/2010/main" val="3283692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err="1" smtClean="0">
                <a:solidFill>
                  <a:schemeClr val="tx1"/>
                </a:solidFill>
                <a:effectLst/>
                <a:latin typeface="+mn-lt"/>
                <a:ea typeface="+mn-ea"/>
                <a:cs typeface="+mn-cs"/>
              </a:rPr>
              <a:t>Paracelsus</a:t>
            </a:r>
            <a:r>
              <a:rPr lang="cs-CZ" sz="1200" b="0" i="0" kern="1200" dirty="0" smtClean="0">
                <a:solidFill>
                  <a:schemeClr val="tx1"/>
                </a:solidFill>
                <a:effectLst/>
                <a:latin typeface="+mn-lt"/>
                <a:ea typeface="+mn-ea"/>
                <a:cs typeface="+mn-cs"/>
              </a:rPr>
              <a:t> byl mnohovrstevnou osobností nepřevoditelnou na jediný aspekt. Nebyl jen pouhým lékařem, ale také alchymistou, přírodovědcem a empirikem. Učil se od vesnických </a:t>
            </a:r>
            <a:r>
              <a:rPr lang="cs-CZ" sz="1200" b="0" i="0" u="none" strike="noStrike" kern="1200" dirty="0" smtClean="0">
                <a:solidFill>
                  <a:schemeClr val="tx1"/>
                </a:solidFill>
                <a:effectLst/>
                <a:latin typeface="+mn-lt"/>
                <a:ea typeface="+mn-ea"/>
                <a:cs typeface="+mn-cs"/>
                <a:hlinkClick r:id="rId3" tooltip="Kovářství"/>
              </a:rPr>
              <a:t>kovářů</a:t>
            </a:r>
            <a:r>
              <a:rPr lang="cs-CZ" sz="1200" b="0" i="0" kern="1200" dirty="0" smtClean="0">
                <a:solidFill>
                  <a:schemeClr val="tx1"/>
                </a:solidFill>
                <a:effectLst/>
                <a:latin typeface="+mn-lt"/>
                <a:ea typeface="+mn-ea"/>
                <a:cs typeface="+mn-cs"/>
              </a:rPr>
              <a:t>, rozuměl problematice lovu a rybolovu, naučil se rozpoznávat zaříkávání a zažehnávání. Uznával, že nemoci zvířat a jejich léčba mají </a:t>
            </a:r>
            <a:r>
              <a:rPr lang="cs-CZ" sz="1200" b="0" i="0" u="none" strike="noStrike" kern="1200" dirty="0" smtClean="0">
                <a:solidFill>
                  <a:schemeClr val="tx1"/>
                </a:solidFill>
                <a:effectLst/>
                <a:latin typeface="+mn-lt"/>
                <a:ea typeface="+mn-ea"/>
                <a:cs typeface="+mn-cs"/>
                <a:hlinkClick r:id="rId4" tooltip="Analogie"/>
              </a:rPr>
              <a:t>analogii</a:t>
            </a:r>
            <a:r>
              <a:rPr lang="cs-CZ" sz="1200" b="0" i="0" kern="1200" dirty="0" smtClean="0">
                <a:solidFill>
                  <a:schemeClr val="tx1"/>
                </a:solidFill>
                <a:effectLst/>
                <a:latin typeface="+mn-lt"/>
                <a:ea typeface="+mn-ea"/>
                <a:cs typeface="+mn-cs"/>
              </a:rPr>
              <a:t> v léčení lidí, čímž byl ve své době revoluční. Od horníků se také učil o nemocech kovů. Lidová moudrost ho fascinovala a vážil si jí jako zdroje užitečných informací, což se odráží i v tom, že jeho dílo je protkáno </a:t>
            </a:r>
            <a:r>
              <a:rPr lang="cs-CZ" sz="1200" b="0" i="0" u="none" strike="noStrike" kern="1200" dirty="0" smtClean="0">
                <a:solidFill>
                  <a:schemeClr val="tx1"/>
                </a:solidFill>
                <a:effectLst/>
                <a:latin typeface="+mn-lt"/>
                <a:ea typeface="+mn-ea"/>
                <a:cs typeface="+mn-cs"/>
                <a:hlinkClick r:id="rId5" tooltip="Folkloristika"/>
              </a:rPr>
              <a:t>folkloristikou</a:t>
            </a:r>
            <a:r>
              <a:rPr lang="cs-CZ" sz="1200" b="0" i="0" kern="1200" dirty="0" smtClean="0">
                <a:solidFill>
                  <a:schemeClr val="tx1"/>
                </a:solidFill>
                <a:effectLst/>
                <a:latin typeface="+mn-lt"/>
                <a:ea typeface="+mn-ea"/>
                <a:cs typeface="+mn-cs"/>
              </a:rPr>
              <a:t> a obsahuje mnohé odkazy na </a:t>
            </a:r>
            <a:r>
              <a:rPr lang="cs-CZ" sz="1200" b="0" i="0" u="none" strike="noStrike" kern="1200" dirty="0" smtClean="0">
                <a:solidFill>
                  <a:schemeClr val="tx1"/>
                </a:solidFill>
                <a:effectLst/>
                <a:latin typeface="+mn-lt"/>
                <a:ea typeface="+mn-ea"/>
                <a:cs typeface="+mn-cs"/>
                <a:hlinkClick r:id="rId6" tooltip="Démonologie"/>
              </a:rPr>
              <a:t>démonologii</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7" tooltip="Mytologie"/>
              </a:rPr>
              <a:t>mytologii</a:t>
            </a:r>
            <a:r>
              <a:rPr lang="cs-CZ" sz="1200" b="0" i="0" kern="1200" dirty="0" smtClean="0">
                <a:solidFill>
                  <a:schemeClr val="tx1"/>
                </a:solidFill>
                <a:effectLst/>
                <a:latin typeface="+mn-lt"/>
                <a:ea typeface="+mn-ea"/>
                <a:cs typeface="+mn-cs"/>
              </a:rPr>
              <a:t>. Svým respektem vůči lidovým naukám se výrazně vymezoval vůči autoritě tradice.</a:t>
            </a:r>
          </a:p>
          <a:p>
            <a:r>
              <a:rPr lang="cs-CZ" sz="1200" b="0" i="0" kern="1200" dirty="0" smtClean="0">
                <a:solidFill>
                  <a:schemeClr val="tx1"/>
                </a:solidFill>
                <a:effectLst/>
                <a:latin typeface="+mn-lt"/>
                <a:ea typeface="+mn-ea"/>
                <a:cs typeface="+mn-cs"/>
              </a:rPr>
              <a:t>Jeho styl vyjadřování byl těžko uchopitelný a značně inovativní. Používal vlastní </a:t>
            </a:r>
            <a:r>
              <a:rPr lang="cs-CZ" sz="1200" b="0" i="0" u="none" strike="noStrike" kern="1200" dirty="0" smtClean="0">
                <a:solidFill>
                  <a:schemeClr val="tx1"/>
                </a:solidFill>
                <a:effectLst/>
                <a:latin typeface="+mn-lt"/>
                <a:ea typeface="+mn-ea"/>
                <a:cs typeface="+mn-cs"/>
                <a:hlinkClick r:id="rId8" tooltip="Neologismus"/>
              </a:rPr>
              <a:t>neologismy</a:t>
            </a:r>
            <a:r>
              <a:rPr lang="cs-CZ" sz="1200" b="0" i="0" kern="1200" dirty="0" smtClean="0">
                <a:solidFill>
                  <a:schemeClr val="tx1"/>
                </a:solidFill>
                <a:effectLst/>
                <a:latin typeface="+mn-lt"/>
                <a:ea typeface="+mn-ea"/>
                <a:cs typeface="+mn-cs"/>
              </a:rPr>
              <a:t> a jako řečník působil až exaltovaně. V jeho vystupování se kombinovala žlučovitá, bojovná povaha s věcnou kritikou soudobé medicíny. Porozumění </a:t>
            </a:r>
            <a:r>
              <a:rPr lang="cs-CZ" sz="1200" b="0" i="0" kern="1200" dirty="0" err="1" smtClean="0">
                <a:solidFill>
                  <a:schemeClr val="tx1"/>
                </a:solidFill>
                <a:effectLst/>
                <a:latin typeface="+mn-lt"/>
                <a:ea typeface="+mn-ea"/>
                <a:cs typeface="+mn-cs"/>
              </a:rPr>
              <a:t>Paracelsovým</a:t>
            </a:r>
            <a:r>
              <a:rPr lang="cs-CZ" sz="1200" b="0" i="0" kern="1200" dirty="0" smtClean="0">
                <a:solidFill>
                  <a:schemeClr val="tx1"/>
                </a:solidFill>
                <a:effectLst/>
                <a:latin typeface="+mn-lt"/>
                <a:ea typeface="+mn-ea"/>
                <a:cs typeface="+mn-cs"/>
              </a:rPr>
              <a:t> názorům a spisům je ztíženo také jeho tendencí promítat do textů svá osobní zklamání. Pro své názory býval nezřídka podezříván z čarodějnictví a dokonce z </a:t>
            </a:r>
            <a:r>
              <a:rPr lang="cs-CZ" sz="1200" b="0" i="0" u="none" strike="noStrike" kern="1200" dirty="0" smtClean="0">
                <a:solidFill>
                  <a:schemeClr val="tx1"/>
                </a:solidFill>
                <a:effectLst/>
                <a:latin typeface="+mn-lt"/>
                <a:ea typeface="+mn-ea"/>
                <a:cs typeface="+mn-cs"/>
                <a:hlinkClick r:id="rId9" tooltip="Ariánství"/>
              </a:rPr>
              <a:t>ariánské</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10" tooltip="Hereze"/>
              </a:rPr>
              <a:t>hereze</a:t>
            </a:r>
            <a:r>
              <a:rPr lang="cs-CZ" sz="1200" b="0" i="0" kern="1200" dirty="0" smtClean="0">
                <a:solidFill>
                  <a:schemeClr val="tx1"/>
                </a:solidFill>
                <a:effectLst/>
                <a:latin typeface="+mn-lt"/>
                <a:ea typeface="+mn-ea"/>
                <a:cs typeface="+mn-cs"/>
              </a:rPr>
              <a:t>.</a:t>
            </a:r>
          </a:p>
          <a:p>
            <a:endParaRPr lang="cs-CZ" dirty="0" smtClean="0"/>
          </a:p>
          <a:p>
            <a:r>
              <a:rPr lang="cs-CZ" sz="1200" b="0" i="0" kern="1200" dirty="0" smtClean="0">
                <a:solidFill>
                  <a:schemeClr val="tx1"/>
                </a:solidFill>
                <a:effectLst/>
                <a:latin typeface="+mn-lt"/>
                <a:ea typeface="+mn-ea"/>
                <a:cs typeface="+mn-cs"/>
              </a:rPr>
              <a:t>Život[</a:t>
            </a:r>
            <a:r>
              <a:rPr lang="cs-CZ" sz="1200" b="0" i="0" u="none" strike="noStrike" kern="1200" dirty="0" smtClean="0">
                <a:solidFill>
                  <a:schemeClr val="tx1"/>
                </a:solidFill>
                <a:effectLst/>
                <a:latin typeface="+mn-lt"/>
                <a:ea typeface="+mn-ea"/>
                <a:cs typeface="+mn-cs"/>
                <a:hlinkClick r:id="rId11" tooltip="Editace sekce: Život"/>
              </a:rPr>
              <a:t>editovat</a:t>
            </a:r>
            <a:r>
              <a:rPr lang="cs-CZ" sz="1200" b="0" i="0" kern="1200" dirty="0" smtClean="0">
                <a:solidFill>
                  <a:schemeClr val="tx1"/>
                </a:solidFill>
                <a:effectLst/>
                <a:latin typeface="+mn-lt"/>
                <a:ea typeface="+mn-ea"/>
                <a:cs typeface="+mn-cs"/>
              </a:rPr>
              <a:t> | </a:t>
            </a:r>
            <a:r>
              <a:rPr lang="cs-CZ" sz="1200" b="0" i="0" u="none" strike="noStrike" kern="1200" dirty="0" smtClean="0">
                <a:solidFill>
                  <a:schemeClr val="tx1"/>
                </a:solidFill>
                <a:effectLst/>
                <a:latin typeface="+mn-lt"/>
                <a:ea typeface="+mn-ea"/>
                <a:cs typeface="+mn-cs"/>
                <a:hlinkClick r:id="rId12" tooltip="Editace sekce: Život"/>
              </a:rPr>
              <a:t>editovat zdroj</a:t>
            </a:r>
            <a:r>
              <a:rPr lang="cs-CZ" sz="1200" b="0" i="0" kern="1200" dirty="0" smtClean="0">
                <a:solidFill>
                  <a:schemeClr val="tx1"/>
                </a:solidFill>
                <a:effectLst/>
                <a:latin typeface="+mn-lt"/>
                <a:ea typeface="+mn-ea"/>
                <a:cs typeface="+mn-cs"/>
              </a:rPr>
              <a:t>]</a:t>
            </a:r>
          </a:p>
          <a:p>
            <a:r>
              <a:rPr lang="cs-CZ" sz="1200" b="0" i="0" kern="1200" dirty="0" err="1" smtClean="0">
                <a:solidFill>
                  <a:schemeClr val="tx1"/>
                </a:solidFill>
                <a:effectLst/>
                <a:latin typeface="+mn-lt"/>
                <a:ea typeface="+mn-ea"/>
                <a:cs typeface="+mn-cs"/>
              </a:rPr>
              <a:t>Paracelsus</a:t>
            </a:r>
            <a:r>
              <a:rPr lang="cs-CZ" sz="1200" b="0" i="0" kern="1200" dirty="0" smtClean="0">
                <a:solidFill>
                  <a:schemeClr val="tx1"/>
                </a:solidFill>
                <a:effectLst/>
                <a:latin typeface="+mn-lt"/>
                <a:ea typeface="+mn-ea"/>
                <a:cs typeface="+mn-cs"/>
              </a:rPr>
              <a:t> se narodil u </a:t>
            </a:r>
            <a:r>
              <a:rPr lang="cs-CZ" sz="1200" b="0" i="0" u="none" strike="noStrike" kern="1200" dirty="0" smtClean="0">
                <a:solidFill>
                  <a:schemeClr val="tx1"/>
                </a:solidFill>
                <a:effectLst/>
                <a:latin typeface="+mn-lt"/>
                <a:ea typeface="+mn-ea"/>
                <a:cs typeface="+mn-cs"/>
                <a:hlinkClick r:id="rId13" tooltip="Ďáblův most (stránka neexistuje)"/>
              </a:rPr>
              <a:t>Ďáblova mostu</a:t>
            </a:r>
            <a:r>
              <a:rPr lang="cs-CZ" sz="1200" b="0" i="0" kern="1200" dirty="0" smtClean="0">
                <a:solidFill>
                  <a:schemeClr val="tx1"/>
                </a:solidFill>
                <a:effectLst/>
                <a:latin typeface="+mn-lt"/>
                <a:ea typeface="+mn-ea"/>
                <a:cs typeface="+mn-cs"/>
              </a:rPr>
              <a:t> nedaleko </a:t>
            </a:r>
            <a:r>
              <a:rPr lang="cs-CZ" sz="1200" b="0" i="0" u="none" strike="noStrike" kern="1200" dirty="0" smtClean="0">
                <a:solidFill>
                  <a:schemeClr val="tx1"/>
                </a:solidFill>
                <a:effectLst/>
                <a:latin typeface="+mn-lt"/>
                <a:ea typeface="+mn-ea"/>
                <a:cs typeface="+mn-cs"/>
                <a:hlinkClick r:id="rId14" tooltip="Švýcarsko"/>
              </a:rPr>
              <a:t>švýcarského</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Einsiedelnu</a:t>
            </a:r>
            <a:r>
              <a:rPr lang="cs-CZ" sz="1200" b="0" i="0" kern="1200" dirty="0" smtClean="0">
                <a:solidFill>
                  <a:schemeClr val="tx1"/>
                </a:solidFill>
                <a:effectLst/>
                <a:latin typeface="+mn-lt"/>
                <a:ea typeface="+mn-ea"/>
                <a:cs typeface="+mn-cs"/>
              </a:rPr>
              <a:t> jako syn zemského lékaře Wilhelma </a:t>
            </a:r>
            <a:r>
              <a:rPr lang="cs-CZ" sz="1200" b="0" i="0" kern="1200" dirty="0" err="1" smtClean="0">
                <a:solidFill>
                  <a:schemeClr val="tx1"/>
                </a:solidFill>
                <a:effectLst/>
                <a:latin typeface="+mn-lt"/>
                <a:ea typeface="+mn-ea"/>
                <a:cs typeface="+mn-cs"/>
              </a:rPr>
              <a:t>Bombasta</a:t>
            </a:r>
            <a:r>
              <a:rPr lang="cs-CZ" sz="1200" b="0" i="0" kern="1200" dirty="0" smtClean="0">
                <a:solidFill>
                  <a:schemeClr val="tx1"/>
                </a:solidFill>
                <a:effectLst/>
                <a:latin typeface="+mn-lt"/>
                <a:ea typeface="+mn-ea"/>
                <a:cs typeface="+mn-cs"/>
              </a:rPr>
              <a:t> z </a:t>
            </a:r>
            <a:r>
              <a:rPr lang="cs-CZ" sz="1200" b="0" i="0" kern="1200" dirty="0" err="1" smtClean="0">
                <a:solidFill>
                  <a:schemeClr val="tx1"/>
                </a:solidFill>
                <a:effectLst/>
                <a:latin typeface="+mn-lt"/>
                <a:ea typeface="+mn-ea"/>
                <a:cs typeface="+mn-cs"/>
              </a:rPr>
              <a:t>Hohenheimu</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Bombastové</a:t>
            </a:r>
            <a:r>
              <a:rPr lang="cs-CZ" sz="1200" b="0" i="0" kern="1200" dirty="0" smtClean="0">
                <a:solidFill>
                  <a:schemeClr val="tx1"/>
                </a:solidFill>
                <a:effectLst/>
                <a:latin typeface="+mn-lt"/>
                <a:ea typeface="+mn-ea"/>
                <a:cs typeface="+mn-cs"/>
              </a:rPr>
              <a:t> von </a:t>
            </a:r>
            <a:r>
              <a:rPr lang="cs-CZ" sz="1200" b="0" i="0" kern="1200" dirty="0" err="1" smtClean="0">
                <a:solidFill>
                  <a:schemeClr val="tx1"/>
                </a:solidFill>
                <a:effectLst/>
                <a:latin typeface="+mn-lt"/>
                <a:ea typeface="+mn-ea"/>
                <a:cs typeface="+mn-cs"/>
              </a:rPr>
              <a:t>Hohenheim</a:t>
            </a:r>
            <a:r>
              <a:rPr lang="cs-CZ" sz="1200" b="0" i="0" kern="1200" dirty="0" smtClean="0">
                <a:solidFill>
                  <a:schemeClr val="tx1"/>
                </a:solidFill>
                <a:effectLst/>
                <a:latin typeface="+mn-lt"/>
                <a:ea typeface="+mn-ea"/>
                <a:cs typeface="+mn-cs"/>
              </a:rPr>
              <a:t> byli šlechtickým rodem, který v poměrech </a:t>
            </a:r>
            <a:r>
              <a:rPr lang="cs-CZ" sz="1200" b="0" i="0" u="none" strike="noStrike" kern="1200" dirty="0" smtClean="0">
                <a:solidFill>
                  <a:schemeClr val="tx1"/>
                </a:solidFill>
                <a:effectLst/>
                <a:latin typeface="+mn-lt"/>
                <a:ea typeface="+mn-ea"/>
                <a:cs typeface="+mn-cs"/>
                <a:hlinkClick r:id="rId15" tooltip="15. století"/>
              </a:rPr>
              <a:t>15. století</a:t>
            </a:r>
            <a:r>
              <a:rPr lang="cs-CZ" sz="1200" b="0" i="0" kern="1200" dirty="0" smtClean="0">
                <a:solidFill>
                  <a:schemeClr val="tx1"/>
                </a:solidFill>
                <a:effectLst/>
                <a:latin typeface="+mn-lt"/>
                <a:ea typeface="+mn-ea"/>
                <a:cs typeface="+mn-cs"/>
              </a:rPr>
              <a:t> zchudl podobně jako jiná šlechta, a hrad </a:t>
            </a:r>
            <a:r>
              <a:rPr lang="cs-CZ" sz="1200" b="0" i="0" kern="1200" dirty="0" err="1" smtClean="0">
                <a:solidFill>
                  <a:schemeClr val="tx1"/>
                </a:solidFill>
                <a:effectLst/>
                <a:latin typeface="+mn-lt"/>
                <a:ea typeface="+mn-ea"/>
                <a:cs typeface="+mn-cs"/>
              </a:rPr>
              <a:t>Hohenheim</a:t>
            </a:r>
            <a:r>
              <a:rPr lang="cs-CZ" sz="1200" b="0" i="0" kern="1200" dirty="0" smtClean="0">
                <a:solidFill>
                  <a:schemeClr val="tx1"/>
                </a:solidFill>
                <a:effectLst/>
                <a:latin typeface="+mn-lt"/>
                <a:ea typeface="+mn-ea"/>
                <a:cs typeface="+mn-cs"/>
              </a:rPr>
              <a:t> u </a:t>
            </a:r>
            <a:r>
              <a:rPr lang="cs-CZ" sz="1200" b="0" i="0" u="none" strike="noStrike" kern="1200" dirty="0" smtClean="0">
                <a:solidFill>
                  <a:schemeClr val="tx1"/>
                </a:solidFill>
                <a:effectLst/>
                <a:latin typeface="+mn-lt"/>
                <a:ea typeface="+mn-ea"/>
                <a:cs typeface="+mn-cs"/>
                <a:hlinkClick r:id="rId16" tooltip="Stuttgart"/>
              </a:rPr>
              <a:t>Stuttgartu</a:t>
            </a:r>
            <a:r>
              <a:rPr lang="cs-CZ" sz="1200" b="0" i="0" kern="1200" dirty="0" smtClean="0">
                <a:solidFill>
                  <a:schemeClr val="tx1"/>
                </a:solidFill>
                <a:effectLst/>
                <a:latin typeface="+mn-lt"/>
                <a:ea typeface="+mn-ea"/>
                <a:cs typeface="+mn-cs"/>
              </a:rPr>
              <a:t> dali do zástavy. </a:t>
            </a:r>
            <a:r>
              <a:rPr lang="cs-CZ" sz="1200" b="0" i="0" kern="1200" dirty="0" err="1" smtClean="0">
                <a:solidFill>
                  <a:schemeClr val="tx1"/>
                </a:solidFill>
                <a:effectLst/>
                <a:latin typeface="+mn-lt"/>
                <a:ea typeface="+mn-ea"/>
                <a:cs typeface="+mn-cs"/>
              </a:rPr>
              <a:t>Paracelsův</a:t>
            </a:r>
            <a:r>
              <a:rPr lang="cs-CZ" sz="1200" b="0" i="0" kern="1200" dirty="0" smtClean="0">
                <a:solidFill>
                  <a:schemeClr val="tx1"/>
                </a:solidFill>
                <a:effectLst/>
                <a:latin typeface="+mn-lt"/>
                <a:ea typeface="+mn-ea"/>
                <a:cs typeface="+mn-cs"/>
              </a:rPr>
              <a:t> rodný dům v </a:t>
            </a:r>
            <a:r>
              <a:rPr lang="cs-CZ" sz="1200" b="0" i="0" kern="1200" dirty="0" err="1" smtClean="0">
                <a:solidFill>
                  <a:schemeClr val="tx1"/>
                </a:solidFill>
                <a:effectLst/>
                <a:latin typeface="+mn-lt"/>
                <a:ea typeface="+mn-ea"/>
                <a:cs typeface="+mn-cs"/>
              </a:rPr>
              <a:t>Einsiedelnu</a:t>
            </a:r>
            <a:r>
              <a:rPr lang="cs-CZ" sz="1200" b="0" i="0" kern="1200" dirty="0" smtClean="0">
                <a:solidFill>
                  <a:schemeClr val="tx1"/>
                </a:solidFill>
                <a:effectLst/>
                <a:latin typeface="+mn-lt"/>
                <a:ea typeface="+mn-ea"/>
                <a:cs typeface="+mn-cs"/>
              </a:rPr>
              <a:t> stál na poutní cestě do </a:t>
            </a:r>
            <a:r>
              <a:rPr lang="cs-CZ" sz="1200" b="0" i="0" u="none" strike="noStrike" kern="1200" dirty="0" smtClean="0">
                <a:solidFill>
                  <a:schemeClr val="tx1"/>
                </a:solidFill>
                <a:effectLst/>
                <a:latin typeface="+mn-lt"/>
                <a:ea typeface="+mn-ea"/>
                <a:cs typeface="+mn-cs"/>
                <a:hlinkClick r:id="rId17" tooltip="Santiago de Compostela"/>
              </a:rPr>
              <a:t>Santiaga de </a:t>
            </a:r>
            <a:r>
              <a:rPr lang="cs-CZ" sz="1200" b="0" i="0" u="none" strike="noStrike" kern="1200" dirty="0" err="1" smtClean="0">
                <a:solidFill>
                  <a:schemeClr val="tx1"/>
                </a:solidFill>
                <a:effectLst/>
                <a:latin typeface="+mn-lt"/>
                <a:ea typeface="+mn-ea"/>
                <a:cs typeface="+mn-cs"/>
                <a:hlinkClick r:id="rId17" tooltip="Santiago de Compostela"/>
              </a:rPr>
              <a:t>Compostela</a:t>
            </a:r>
            <a:r>
              <a:rPr lang="cs-CZ" sz="1200" b="0" i="0" kern="1200" dirty="0" smtClean="0">
                <a:solidFill>
                  <a:schemeClr val="tx1"/>
                </a:solidFill>
                <a:effectLst/>
                <a:latin typeface="+mn-lt"/>
                <a:ea typeface="+mn-ea"/>
                <a:cs typeface="+mn-cs"/>
              </a:rPr>
              <a:t>.</a:t>
            </a:r>
          </a:p>
          <a:p>
            <a:r>
              <a:rPr lang="cs-CZ" sz="1200" b="0" i="0" kern="1200" dirty="0" smtClean="0">
                <a:solidFill>
                  <a:schemeClr val="tx1"/>
                </a:solidFill>
                <a:effectLst/>
                <a:latin typeface="+mn-lt"/>
                <a:ea typeface="+mn-ea"/>
                <a:cs typeface="+mn-cs"/>
              </a:rPr>
              <a:t>Po smrti matky v roce </a:t>
            </a:r>
            <a:r>
              <a:rPr lang="cs-CZ" sz="1200" b="0" i="0" u="none" strike="noStrike" kern="1200" dirty="0" smtClean="0">
                <a:solidFill>
                  <a:schemeClr val="tx1"/>
                </a:solidFill>
                <a:effectLst/>
                <a:latin typeface="+mn-lt"/>
                <a:ea typeface="+mn-ea"/>
                <a:cs typeface="+mn-cs"/>
                <a:hlinkClick r:id="rId18" tooltip="1502"/>
              </a:rPr>
              <a:t>1502</a:t>
            </a:r>
            <a:r>
              <a:rPr lang="cs-CZ" sz="1200" b="0" i="0" kern="1200" dirty="0" smtClean="0">
                <a:solidFill>
                  <a:schemeClr val="tx1"/>
                </a:solidFill>
                <a:effectLst/>
                <a:latin typeface="+mn-lt"/>
                <a:ea typeface="+mn-ea"/>
                <a:cs typeface="+mn-cs"/>
              </a:rPr>
              <a:t> se otec se synem přestěhovali do </a:t>
            </a:r>
            <a:r>
              <a:rPr lang="cs-CZ" sz="1200" b="0" i="0" u="none" strike="noStrike" kern="1200" dirty="0" err="1" smtClean="0">
                <a:solidFill>
                  <a:schemeClr val="tx1"/>
                </a:solidFill>
                <a:effectLst/>
                <a:latin typeface="+mn-lt"/>
                <a:ea typeface="+mn-ea"/>
                <a:cs typeface="+mn-cs"/>
                <a:hlinkClick r:id="rId19" tooltip="Villach"/>
              </a:rPr>
              <a:t>Villachu</a:t>
            </a:r>
            <a:r>
              <a:rPr lang="cs-CZ" sz="1200" b="0" i="0" kern="1200" dirty="0" smtClean="0">
                <a:solidFill>
                  <a:schemeClr val="tx1"/>
                </a:solidFill>
                <a:effectLst/>
                <a:latin typeface="+mn-lt"/>
                <a:ea typeface="+mn-ea"/>
                <a:cs typeface="+mn-cs"/>
              </a:rPr>
              <a:t> v Korutanech. Otec tam působil jako městský lékař a docent na hornické škole na pozvání kupecké rodiny </a:t>
            </a:r>
            <a:r>
              <a:rPr lang="cs-CZ" sz="1200" b="0" i="0" u="none" strike="noStrike" kern="1200" dirty="0" err="1" smtClean="0">
                <a:solidFill>
                  <a:schemeClr val="tx1"/>
                </a:solidFill>
                <a:effectLst/>
                <a:latin typeface="+mn-lt"/>
                <a:ea typeface="+mn-ea"/>
                <a:cs typeface="+mn-cs"/>
                <a:hlinkClick r:id="rId20" tooltip="Sigmund Fugger (stránka neexistuje)"/>
              </a:rPr>
              <a:t>Fuggerů</a:t>
            </a:r>
            <a:r>
              <a:rPr lang="cs-CZ" sz="1200" b="0" i="0" kern="1200" dirty="0" smtClean="0">
                <a:solidFill>
                  <a:schemeClr val="tx1"/>
                </a:solidFill>
                <a:effectLst/>
                <a:latin typeface="+mn-lt"/>
                <a:ea typeface="+mn-ea"/>
                <a:cs typeface="+mn-cs"/>
              </a:rPr>
              <a:t> (Sigmund </a:t>
            </a:r>
            <a:r>
              <a:rPr lang="cs-CZ" sz="1200" b="0" i="0" kern="1200" dirty="0" err="1" smtClean="0">
                <a:solidFill>
                  <a:schemeClr val="tx1"/>
                </a:solidFill>
                <a:effectLst/>
                <a:latin typeface="+mn-lt"/>
                <a:ea typeface="+mn-ea"/>
                <a:cs typeface="+mn-cs"/>
              </a:rPr>
              <a:t>Fugger</a:t>
            </a:r>
            <a:r>
              <a:rPr lang="cs-CZ" sz="1200" b="0" i="0" kern="1200" dirty="0" smtClean="0">
                <a:solidFill>
                  <a:schemeClr val="tx1"/>
                </a:solidFill>
                <a:effectLst/>
                <a:latin typeface="+mn-lt"/>
                <a:ea typeface="+mn-ea"/>
                <a:cs typeface="+mn-cs"/>
              </a:rPr>
              <a:t>), která vlastnila </a:t>
            </a:r>
            <a:r>
              <a:rPr lang="cs-CZ" sz="1200" b="0" i="0" u="none" strike="noStrike" kern="1200" dirty="0" smtClean="0">
                <a:solidFill>
                  <a:schemeClr val="tx1"/>
                </a:solidFill>
                <a:effectLst/>
                <a:latin typeface="+mn-lt"/>
                <a:ea typeface="+mn-ea"/>
                <a:cs typeface="+mn-cs"/>
                <a:hlinkClick r:id="rId21" tooltip="Měď"/>
              </a:rPr>
              <a:t>měděné</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22" tooltip="Stříbro"/>
              </a:rPr>
              <a:t>stříbrné</a:t>
            </a:r>
            <a:r>
              <a:rPr lang="cs-CZ" sz="1200" b="0" i="0" kern="1200" dirty="0" smtClean="0">
                <a:solidFill>
                  <a:schemeClr val="tx1"/>
                </a:solidFill>
                <a:effectLst/>
                <a:latin typeface="+mn-lt"/>
                <a:ea typeface="+mn-ea"/>
                <a:cs typeface="+mn-cs"/>
              </a:rPr>
              <a:t> doly ve </a:t>
            </a:r>
            <a:r>
              <a:rPr lang="cs-CZ" sz="1200" b="0" i="0" kern="1200" dirty="0" err="1" smtClean="0">
                <a:solidFill>
                  <a:schemeClr val="tx1"/>
                </a:solidFill>
                <a:effectLst/>
                <a:latin typeface="+mn-lt"/>
                <a:ea typeface="+mn-ea"/>
                <a:cs typeface="+mn-cs"/>
              </a:rPr>
              <a:t>Schwazu</a:t>
            </a:r>
            <a:r>
              <a:rPr lang="cs-CZ" sz="1200" b="0" i="0" kern="1200" dirty="0" smtClean="0">
                <a:solidFill>
                  <a:schemeClr val="tx1"/>
                </a:solidFill>
                <a:effectLst/>
                <a:latin typeface="+mn-lt"/>
                <a:ea typeface="+mn-ea"/>
                <a:cs typeface="+mn-cs"/>
              </a:rPr>
              <a:t> a severně od </a:t>
            </a:r>
            <a:r>
              <a:rPr lang="cs-CZ" sz="1200" b="0" i="0" kern="1200" dirty="0" err="1" smtClean="0">
                <a:solidFill>
                  <a:schemeClr val="tx1"/>
                </a:solidFill>
                <a:effectLst/>
                <a:latin typeface="+mn-lt"/>
                <a:ea typeface="+mn-ea"/>
                <a:cs typeface="+mn-cs"/>
              </a:rPr>
              <a:t>Villachu</a:t>
            </a:r>
            <a:r>
              <a:rPr lang="cs-CZ" sz="1200" b="0" i="0" kern="1200" dirty="0" smtClean="0">
                <a:solidFill>
                  <a:schemeClr val="tx1"/>
                </a:solidFill>
                <a:effectLst/>
                <a:latin typeface="+mn-lt"/>
                <a:ea typeface="+mn-ea"/>
                <a:cs typeface="+mn-cs"/>
              </a:rPr>
              <a:t> v sídle zvaném </a:t>
            </a:r>
            <a:r>
              <a:rPr lang="cs-CZ" sz="1200" b="0" i="0" kern="1200" dirty="0" err="1" smtClean="0">
                <a:solidFill>
                  <a:schemeClr val="tx1"/>
                </a:solidFill>
                <a:effectLst/>
                <a:latin typeface="+mn-lt"/>
                <a:ea typeface="+mn-ea"/>
                <a:cs typeface="+mn-cs"/>
              </a:rPr>
              <a:t>Fugerrau</a:t>
            </a:r>
            <a:r>
              <a:rPr lang="cs-CZ" sz="1200" b="0" i="0" kern="1200" dirty="0" smtClean="0">
                <a:solidFill>
                  <a:schemeClr val="tx1"/>
                </a:solidFill>
                <a:effectLst/>
                <a:latin typeface="+mn-lt"/>
                <a:ea typeface="+mn-ea"/>
                <a:cs typeface="+mn-cs"/>
              </a:rPr>
              <a:t>. Při setkání se světem hornictví a hutnictví, kde se kupříkladu mluví o růstu zlata nebo o žilách kovu prostupujících horninu, získal </a:t>
            </a:r>
            <a:r>
              <a:rPr lang="cs-CZ" sz="1200" b="0" i="0" kern="1200" dirty="0" err="1" smtClean="0">
                <a:solidFill>
                  <a:schemeClr val="tx1"/>
                </a:solidFill>
                <a:effectLst/>
                <a:latin typeface="+mn-lt"/>
                <a:ea typeface="+mn-ea"/>
                <a:cs typeface="+mn-cs"/>
              </a:rPr>
              <a:t>Paracelsus</a:t>
            </a:r>
            <a:r>
              <a:rPr lang="cs-CZ" sz="1200" b="0" i="0" kern="1200" dirty="0" smtClean="0">
                <a:solidFill>
                  <a:schemeClr val="tx1"/>
                </a:solidFill>
                <a:effectLst/>
                <a:latin typeface="+mn-lt"/>
                <a:ea typeface="+mn-ea"/>
                <a:cs typeface="+mn-cs"/>
              </a:rPr>
              <a:t> zkušenost se živoucí říší </a:t>
            </a:r>
            <a:r>
              <a:rPr lang="cs-CZ" sz="1200" b="0" i="0" u="none" strike="noStrike" kern="1200" dirty="0" smtClean="0">
                <a:solidFill>
                  <a:schemeClr val="tx1"/>
                </a:solidFill>
                <a:effectLst/>
                <a:latin typeface="+mn-lt"/>
                <a:ea typeface="+mn-ea"/>
                <a:cs typeface="+mn-cs"/>
                <a:hlinkClick r:id="rId23" tooltip="Minerál"/>
              </a:rPr>
              <a:t>nerostů</a:t>
            </a:r>
            <a:r>
              <a:rPr lang="cs-CZ" sz="1200" b="0" i="0" kern="1200" dirty="0" smtClean="0">
                <a:solidFill>
                  <a:schemeClr val="tx1"/>
                </a:solidFill>
                <a:effectLst/>
                <a:latin typeface="+mn-lt"/>
                <a:ea typeface="+mn-ea"/>
                <a:cs typeface="+mn-cs"/>
              </a:rPr>
              <a:t>. V hornictví se také setkal s lékařskou praxí, kdy sloučeniny </a:t>
            </a:r>
            <a:r>
              <a:rPr lang="cs-CZ" sz="1200" b="0" i="0" u="none" strike="noStrike" kern="1200" dirty="0" smtClean="0">
                <a:solidFill>
                  <a:schemeClr val="tx1"/>
                </a:solidFill>
                <a:effectLst/>
                <a:latin typeface="+mn-lt"/>
                <a:ea typeface="+mn-ea"/>
                <a:cs typeface="+mn-cs"/>
                <a:hlinkClick r:id="rId24" tooltip="Arzén"/>
              </a:rPr>
              <a:t>arzénu</a:t>
            </a:r>
            <a:r>
              <a:rPr lang="cs-CZ" sz="1200" b="0" i="0" kern="1200" dirty="0" smtClean="0">
                <a:solidFill>
                  <a:schemeClr val="tx1"/>
                </a:solidFill>
                <a:effectLst/>
                <a:latin typeface="+mn-lt"/>
                <a:ea typeface="+mn-ea"/>
                <a:cs typeface="+mn-cs"/>
              </a:rPr>
              <a:t> uvolňované při zpracování </a:t>
            </a:r>
            <a:r>
              <a:rPr lang="cs-CZ" sz="1200" b="0" i="0" u="none" strike="noStrike" kern="1200" dirty="0" smtClean="0">
                <a:solidFill>
                  <a:schemeClr val="tx1"/>
                </a:solidFill>
                <a:effectLst/>
                <a:latin typeface="+mn-lt"/>
                <a:ea typeface="+mn-ea"/>
                <a:cs typeface="+mn-cs"/>
                <a:hlinkClick r:id="rId25" tooltip="Ruda"/>
              </a:rPr>
              <a:t>rudy</a:t>
            </a:r>
            <a:r>
              <a:rPr lang="cs-CZ" sz="1200" b="0" i="0" kern="1200" dirty="0" smtClean="0">
                <a:solidFill>
                  <a:schemeClr val="tx1"/>
                </a:solidFill>
                <a:effectLst/>
                <a:latin typeface="+mn-lt"/>
                <a:ea typeface="+mn-ea"/>
                <a:cs typeface="+mn-cs"/>
              </a:rPr>
              <a:t> působí jako prudký </a:t>
            </a:r>
            <a:r>
              <a:rPr lang="cs-CZ" sz="1200" b="0" i="0" u="none" strike="noStrike" kern="1200" dirty="0" smtClean="0">
                <a:solidFill>
                  <a:schemeClr val="tx1"/>
                </a:solidFill>
                <a:effectLst/>
                <a:latin typeface="+mn-lt"/>
                <a:ea typeface="+mn-ea"/>
                <a:cs typeface="+mn-cs"/>
                <a:hlinkClick r:id="rId26" tooltip="Jed"/>
              </a:rPr>
              <a:t>jed</a:t>
            </a:r>
            <a:r>
              <a:rPr lang="cs-CZ" sz="1200" b="0" i="0" kern="1200" dirty="0" smtClean="0">
                <a:solidFill>
                  <a:schemeClr val="tx1"/>
                </a:solidFill>
                <a:effectLst/>
                <a:latin typeface="+mn-lt"/>
                <a:ea typeface="+mn-ea"/>
                <a:cs typeface="+mn-cs"/>
              </a:rPr>
              <a:t>, ale dají se z nich připravit i účinné léky. Do světa vysokých škol již vstupoval s ucelenou představou o světě. Otec mu byl celoživotním a vzpomínaným učitelem.</a:t>
            </a:r>
          </a:p>
          <a:p>
            <a:r>
              <a:rPr lang="cs-CZ" sz="1200" b="1" i="0" kern="1200" dirty="0" smtClean="0">
                <a:solidFill>
                  <a:schemeClr val="tx1"/>
                </a:solidFill>
                <a:effectLst/>
                <a:latin typeface="+mn-lt"/>
                <a:ea typeface="+mn-ea"/>
                <a:cs typeface="+mn-cs"/>
              </a:rPr>
              <a:t>Na vysokých školách a první praxe</a:t>
            </a:r>
            <a:r>
              <a:rPr lang="cs-CZ" sz="1200" b="0" i="0" kern="1200" dirty="0" smtClean="0">
                <a:solidFill>
                  <a:schemeClr val="tx1"/>
                </a:solidFill>
                <a:effectLst/>
                <a:latin typeface="+mn-lt"/>
                <a:ea typeface="+mn-ea"/>
                <a:cs typeface="+mn-cs"/>
              </a:rPr>
              <a:t>[</a:t>
            </a:r>
            <a:r>
              <a:rPr lang="cs-CZ" sz="1200" b="0" i="0" u="none" strike="noStrike" kern="1200" dirty="0" smtClean="0">
                <a:solidFill>
                  <a:schemeClr val="tx1"/>
                </a:solidFill>
                <a:effectLst/>
                <a:latin typeface="+mn-lt"/>
                <a:ea typeface="+mn-ea"/>
                <a:cs typeface="+mn-cs"/>
                <a:hlinkClick r:id="rId27" tooltip="Editace sekce: Na vysokých školách a první praxe"/>
              </a:rPr>
              <a:t>editovat</a:t>
            </a:r>
            <a:r>
              <a:rPr lang="cs-CZ" sz="1200" b="0" i="0" kern="1200" dirty="0" smtClean="0">
                <a:solidFill>
                  <a:schemeClr val="tx1"/>
                </a:solidFill>
                <a:effectLst/>
                <a:latin typeface="+mn-lt"/>
                <a:ea typeface="+mn-ea"/>
                <a:cs typeface="+mn-cs"/>
              </a:rPr>
              <a:t> | </a:t>
            </a:r>
            <a:r>
              <a:rPr lang="cs-CZ" sz="1200" b="0" i="0" u="none" strike="noStrike" kern="1200" dirty="0" smtClean="0">
                <a:solidFill>
                  <a:schemeClr val="tx1"/>
                </a:solidFill>
                <a:effectLst/>
                <a:latin typeface="+mn-lt"/>
                <a:ea typeface="+mn-ea"/>
                <a:cs typeface="+mn-cs"/>
                <a:hlinkClick r:id="rId28" tooltip="Editace sekce: Na vysokých školách a první praxe"/>
              </a:rPr>
              <a:t>editovat zdroj</a:t>
            </a:r>
            <a:r>
              <a:rPr lang="cs-CZ" sz="1200" b="0" i="0" kern="1200" dirty="0" smtClean="0">
                <a:solidFill>
                  <a:schemeClr val="tx1"/>
                </a:solidFill>
                <a:effectLst/>
                <a:latin typeface="+mn-lt"/>
                <a:ea typeface="+mn-ea"/>
                <a:cs typeface="+mn-cs"/>
              </a:rPr>
              <a:t>]</a:t>
            </a:r>
            <a:endParaRPr lang="cs-CZ" sz="1200" b="1" i="0" kern="1200" dirty="0" smtClean="0">
              <a:solidFill>
                <a:schemeClr val="tx1"/>
              </a:solidFill>
              <a:effectLst/>
              <a:latin typeface="+mn-lt"/>
              <a:ea typeface="+mn-ea"/>
              <a:cs typeface="+mn-cs"/>
            </a:endParaRPr>
          </a:p>
          <a:p>
            <a:r>
              <a:rPr lang="cs-CZ" sz="1200" b="0" i="0" kern="1200" dirty="0" err="1" smtClean="0">
                <a:solidFill>
                  <a:schemeClr val="tx1"/>
                </a:solidFill>
                <a:effectLst/>
                <a:latin typeface="+mn-lt"/>
                <a:ea typeface="+mn-ea"/>
                <a:cs typeface="+mn-cs"/>
              </a:rPr>
              <a:t>Paracelsus</a:t>
            </a:r>
            <a:r>
              <a:rPr lang="cs-CZ" sz="1200" b="0" i="0" kern="1200" dirty="0" smtClean="0">
                <a:solidFill>
                  <a:schemeClr val="tx1"/>
                </a:solidFill>
                <a:effectLst/>
                <a:latin typeface="+mn-lt"/>
                <a:ea typeface="+mn-ea"/>
                <a:cs typeface="+mn-cs"/>
              </a:rPr>
              <a:t> byl nesmírně nadaným studentem. Studoval na celé řadě evropských univerzit (</a:t>
            </a:r>
            <a:r>
              <a:rPr lang="cs-CZ" sz="1200" b="0" i="0" u="none" strike="noStrike" kern="1200" dirty="0" err="1" smtClean="0">
                <a:solidFill>
                  <a:schemeClr val="tx1"/>
                </a:solidFill>
                <a:effectLst/>
                <a:latin typeface="+mn-lt"/>
                <a:ea typeface="+mn-ea"/>
                <a:cs typeface="+mn-cs"/>
                <a:hlinkClick r:id="rId29" tooltip="Tübingen"/>
              </a:rPr>
              <a:t>Tübingen</a:t>
            </a:r>
            <a:r>
              <a:rPr lang="cs-CZ" sz="1200" b="0" i="0" kern="1200" dirty="0" smtClean="0">
                <a:solidFill>
                  <a:schemeClr val="tx1"/>
                </a:solidFill>
                <a:effectLst/>
                <a:latin typeface="+mn-lt"/>
                <a:ea typeface="+mn-ea"/>
                <a:cs typeface="+mn-cs"/>
              </a:rPr>
              <a:t>, </a:t>
            </a:r>
            <a:r>
              <a:rPr lang="cs-CZ" sz="1200" b="0" i="0" u="none" strike="noStrike" kern="1200" dirty="0" err="1" smtClean="0">
                <a:solidFill>
                  <a:schemeClr val="tx1"/>
                </a:solidFill>
                <a:effectLst/>
                <a:latin typeface="+mn-lt"/>
                <a:ea typeface="+mn-ea"/>
                <a:cs typeface="+mn-cs"/>
                <a:hlinkClick r:id="rId30" tooltip="Lutherstadt Wittenberg"/>
              </a:rPr>
              <a:t>Wittenberg</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31" tooltip="Lipsko"/>
              </a:rPr>
              <a:t>Lipsko</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32" tooltip="Heidelberg"/>
              </a:rPr>
              <a:t>Heidelberg</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33" tooltip="Kolín nad Rýnem"/>
              </a:rPr>
              <a:t>Kolín</a:t>
            </a:r>
            <a:r>
              <a:rPr lang="cs-CZ" sz="1200" b="0" i="0" kern="1200" dirty="0" smtClean="0">
                <a:solidFill>
                  <a:schemeClr val="tx1"/>
                </a:solidFill>
                <a:effectLst/>
                <a:latin typeface="+mn-lt"/>
                <a:ea typeface="+mn-ea"/>
                <a:cs typeface="+mn-cs"/>
              </a:rPr>
              <a:t>), první titul získal ve </a:t>
            </a:r>
            <a:r>
              <a:rPr lang="cs-CZ" sz="1200" b="0" i="0" u="none" strike="noStrike" kern="1200" dirty="0" smtClean="0">
                <a:solidFill>
                  <a:schemeClr val="tx1"/>
                </a:solidFill>
                <a:effectLst/>
                <a:latin typeface="+mn-lt"/>
                <a:ea typeface="+mn-ea"/>
                <a:cs typeface="+mn-cs"/>
                <a:hlinkClick r:id="rId34" tooltip="Vídeň"/>
              </a:rPr>
              <a:t>Vídni</a:t>
            </a:r>
            <a:r>
              <a:rPr lang="cs-CZ" sz="1200" b="0" i="0" kern="1200" dirty="0" smtClean="0">
                <a:solidFill>
                  <a:schemeClr val="tx1"/>
                </a:solidFill>
                <a:effectLst/>
                <a:latin typeface="+mn-lt"/>
                <a:ea typeface="+mn-ea"/>
                <a:cs typeface="+mn-cs"/>
              </a:rPr>
              <a:t> již v 17 letech. Na </a:t>
            </a:r>
            <a:r>
              <a:rPr lang="cs-CZ" sz="1200" b="0" i="0" u="none" strike="noStrike" kern="1200" dirty="0" smtClean="0">
                <a:solidFill>
                  <a:schemeClr val="tx1"/>
                </a:solidFill>
                <a:effectLst/>
                <a:latin typeface="+mn-lt"/>
                <a:ea typeface="+mn-ea"/>
                <a:cs typeface="+mn-cs"/>
                <a:hlinkClick r:id="rId35" tooltip="Univerzita"/>
              </a:rPr>
              <a:t>univerzitě</a:t>
            </a:r>
            <a:r>
              <a:rPr lang="cs-CZ" sz="1200" b="0" i="0" kern="1200" dirty="0" smtClean="0">
                <a:solidFill>
                  <a:schemeClr val="tx1"/>
                </a:solidFill>
                <a:effectLst/>
                <a:latin typeface="+mn-lt"/>
                <a:ea typeface="+mn-ea"/>
                <a:cs typeface="+mn-cs"/>
              </a:rPr>
              <a:t> ve </a:t>
            </a:r>
            <a:r>
              <a:rPr lang="cs-CZ" sz="1200" b="0" i="0" u="none" strike="noStrike" kern="1200" dirty="0" smtClean="0">
                <a:solidFill>
                  <a:schemeClr val="tx1"/>
                </a:solidFill>
                <a:effectLst/>
                <a:latin typeface="+mn-lt"/>
                <a:ea typeface="+mn-ea"/>
                <a:cs typeface="+mn-cs"/>
                <a:hlinkClick r:id="rId36" tooltip="Ferrara"/>
              </a:rPr>
              <a:t>Ferraře</a:t>
            </a:r>
            <a:r>
              <a:rPr lang="cs-CZ" sz="1200" b="0" i="0" kern="1200" dirty="0" smtClean="0">
                <a:solidFill>
                  <a:schemeClr val="tx1"/>
                </a:solidFill>
                <a:effectLst/>
                <a:latin typeface="+mn-lt"/>
                <a:ea typeface="+mn-ea"/>
                <a:cs typeface="+mn-cs"/>
              </a:rPr>
              <a:t> promoval na doktora obojího lékařství, tj. vnitřní medicíny a </a:t>
            </a:r>
            <a:r>
              <a:rPr lang="cs-CZ" sz="1200" b="0" i="0" u="none" strike="noStrike" kern="1200" dirty="0" smtClean="0">
                <a:solidFill>
                  <a:schemeClr val="tx1"/>
                </a:solidFill>
                <a:effectLst/>
                <a:latin typeface="+mn-lt"/>
                <a:ea typeface="+mn-ea"/>
                <a:cs typeface="+mn-cs"/>
                <a:hlinkClick r:id="rId37" tooltip="Chirurgie"/>
              </a:rPr>
              <a:t>chirurgie</a:t>
            </a:r>
            <a:r>
              <a:rPr lang="cs-CZ" sz="1200" b="0" i="0" kern="1200" dirty="0" smtClean="0">
                <a:solidFill>
                  <a:schemeClr val="tx1"/>
                </a:solidFill>
                <a:effectLst/>
                <a:latin typeface="+mn-lt"/>
                <a:ea typeface="+mn-ea"/>
                <a:cs typeface="+mn-cs"/>
              </a:rPr>
              <a:t>. Studoval také u opata a učence </a:t>
            </a:r>
            <a:r>
              <a:rPr lang="cs-CZ" sz="1200" b="0" i="0" u="none" strike="noStrike" kern="1200" dirty="0" smtClean="0">
                <a:solidFill>
                  <a:schemeClr val="tx1"/>
                </a:solidFill>
                <a:effectLst/>
                <a:latin typeface="+mn-lt"/>
                <a:ea typeface="+mn-ea"/>
                <a:cs typeface="+mn-cs"/>
                <a:hlinkClick r:id="rId38" tooltip="Johannes Trithemius"/>
              </a:rPr>
              <a:t>Johanna </a:t>
            </a:r>
            <a:r>
              <a:rPr lang="cs-CZ" sz="1200" b="0" i="0" u="none" strike="noStrike" kern="1200" dirty="0" err="1" smtClean="0">
                <a:solidFill>
                  <a:schemeClr val="tx1"/>
                </a:solidFill>
                <a:effectLst/>
                <a:latin typeface="+mn-lt"/>
                <a:ea typeface="+mn-ea"/>
                <a:cs typeface="+mn-cs"/>
                <a:hlinkClick r:id="rId38" tooltip="Johannes Trithemius"/>
              </a:rPr>
              <a:t>Trithemia</a:t>
            </a:r>
            <a:r>
              <a:rPr lang="cs-CZ" sz="1200" b="0" i="0" kern="1200" dirty="0" smtClean="0">
                <a:solidFill>
                  <a:schemeClr val="tx1"/>
                </a:solidFill>
                <a:effectLst/>
                <a:latin typeface="+mn-lt"/>
                <a:ea typeface="+mn-ea"/>
                <a:cs typeface="+mn-cs"/>
              </a:rPr>
              <a:t>.</a:t>
            </a:r>
          </a:p>
          <a:p>
            <a:r>
              <a:rPr lang="cs-CZ" sz="1200" b="0" i="0" kern="1200" dirty="0" smtClean="0">
                <a:solidFill>
                  <a:schemeClr val="tx1"/>
                </a:solidFill>
                <a:effectLst/>
                <a:latin typeface="+mn-lt"/>
                <a:ea typeface="+mn-ea"/>
                <a:cs typeface="+mn-cs"/>
              </a:rPr>
              <a:t>Velice kriticky přijímal spisy starých autorit (</a:t>
            </a:r>
            <a:r>
              <a:rPr lang="cs-CZ" sz="1200" b="0" i="0" u="none" strike="noStrike" kern="1200" dirty="0" err="1" smtClean="0">
                <a:solidFill>
                  <a:schemeClr val="tx1"/>
                </a:solidFill>
                <a:effectLst/>
                <a:latin typeface="+mn-lt"/>
                <a:ea typeface="+mn-ea"/>
                <a:cs typeface="+mn-cs"/>
                <a:hlinkClick r:id="rId39" tooltip="Hippokratés"/>
              </a:rPr>
              <a:t>Hippokratés</a:t>
            </a:r>
            <a:r>
              <a:rPr lang="cs-CZ" sz="1200" b="0" i="0" kern="1200" dirty="0" smtClean="0">
                <a:solidFill>
                  <a:schemeClr val="tx1"/>
                </a:solidFill>
                <a:effectLst/>
                <a:latin typeface="+mn-lt"/>
                <a:ea typeface="+mn-ea"/>
                <a:cs typeface="+mn-cs"/>
              </a:rPr>
              <a:t>, </a:t>
            </a:r>
            <a:r>
              <a:rPr lang="cs-CZ" sz="1200" b="0" i="0" u="none" strike="noStrike" kern="1200" dirty="0" err="1" smtClean="0">
                <a:solidFill>
                  <a:schemeClr val="tx1"/>
                </a:solidFill>
                <a:effectLst/>
                <a:latin typeface="+mn-lt"/>
                <a:ea typeface="+mn-ea"/>
                <a:cs typeface="+mn-cs"/>
                <a:hlinkClick r:id="rId40" tooltip="Claudius Galén"/>
              </a:rPr>
              <a:t>Galén</a:t>
            </a:r>
            <a:r>
              <a:rPr lang="cs-CZ" sz="1200" b="0" i="0" kern="1200" dirty="0" smtClean="0">
                <a:solidFill>
                  <a:schemeClr val="tx1"/>
                </a:solidFill>
                <a:effectLst/>
                <a:latin typeface="+mn-lt"/>
                <a:ea typeface="+mn-ea"/>
                <a:cs typeface="+mn-cs"/>
              </a:rPr>
              <a:t>, </a:t>
            </a:r>
            <a:r>
              <a:rPr lang="cs-CZ" sz="1200" b="0" i="0" u="none" strike="noStrike" kern="1200" dirty="0" err="1" smtClean="0">
                <a:solidFill>
                  <a:schemeClr val="tx1"/>
                </a:solidFill>
                <a:effectLst/>
                <a:latin typeface="+mn-lt"/>
                <a:ea typeface="+mn-ea"/>
                <a:cs typeface="+mn-cs"/>
                <a:hlinkClick r:id="rId41" tooltip="Rází (stránka neexistuje)"/>
              </a:rPr>
              <a:t>Rhases</a:t>
            </a:r>
            <a:r>
              <a:rPr lang="cs-CZ" sz="1200" b="0" i="0" kern="1200" dirty="0" smtClean="0">
                <a:solidFill>
                  <a:schemeClr val="tx1"/>
                </a:solidFill>
                <a:effectLst/>
                <a:latin typeface="+mn-lt"/>
                <a:ea typeface="+mn-ea"/>
                <a:cs typeface="+mn-cs"/>
              </a:rPr>
              <a:t>, </a:t>
            </a:r>
            <a:r>
              <a:rPr lang="cs-CZ" sz="1200" b="0" i="0" u="none" strike="noStrike" kern="1200" dirty="0" err="1" smtClean="0">
                <a:solidFill>
                  <a:schemeClr val="tx1"/>
                </a:solidFill>
                <a:effectLst/>
                <a:latin typeface="+mn-lt"/>
                <a:ea typeface="+mn-ea"/>
                <a:cs typeface="+mn-cs"/>
                <a:hlinkClick r:id="rId42" tooltip="Avicenna"/>
              </a:rPr>
              <a:t>Avicenna</a:t>
            </a:r>
            <a:r>
              <a:rPr lang="cs-CZ" sz="1200" b="0" i="0" kern="1200" dirty="0" smtClean="0">
                <a:solidFill>
                  <a:schemeClr val="tx1"/>
                </a:solidFill>
                <a:effectLst/>
                <a:latin typeface="+mn-lt"/>
                <a:ea typeface="+mn-ea"/>
                <a:cs typeface="+mn-cs"/>
              </a:rPr>
              <a:t>). Jejich nauky byly na tehdejších univerzitách podávány jako doktrína a předávány z generace na generaci. Tvořily základ veškerého lékařství té doby. </a:t>
            </a:r>
            <a:r>
              <a:rPr lang="cs-CZ" sz="1200" b="0" i="0" kern="1200" dirty="0" err="1" smtClean="0">
                <a:solidFill>
                  <a:schemeClr val="tx1"/>
                </a:solidFill>
                <a:effectLst/>
                <a:latin typeface="+mn-lt"/>
                <a:ea typeface="+mn-ea"/>
                <a:cs typeface="+mn-cs"/>
              </a:rPr>
              <a:t>Paracelsus</a:t>
            </a:r>
            <a:r>
              <a:rPr lang="cs-CZ" sz="1200" b="0" i="0" kern="1200" dirty="0" smtClean="0">
                <a:solidFill>
                  <a:schemeClr val="tx1"/>
                </a:solidFill>
                <a:effectLst/>
                <a:latin typeface="+mn-lt"/>
                <a:ea typeface="+mn-ea"/>
                <a:cs typeface="+mn-cs"/>
              </a:rPr>
              <a:t> se kriticky stavěl k jejich precizní </a:t>
            </a:r>
            <a:r>
              <a:rPr lang="cs-CZ" sz="1200" b="0" i="0" u="none" strike="noStrike" kern="1200" dirty="0" smtClean="0">
                <a:solidFill>
                  <a:schemeClr val="tx1"/>
                </a:solidFill>
                <a:effectLst/>
                <a:latin typeface="+mn-lt"/>
                <a:ea typeface="+mn-ea"/>
                <a:cs typeface="+mn-cs"/>
                <a:hlinkClick r:id="rId43" tooltip="Logika"/>
              </a:rPr>
              <a:t>logice</a:t>
            </a:r>
            <a:r>
              <a:rPr lang="cs-CZ" sz="1200" b="0" i="0" kern="1200" dirty="0" smtClean="0">
                <a:solidFill>
                  <a:schemeClr val="tx1"/>
                </a:solidFill>
                <a:effectLst/>
                <a:latin typeface="+mn-lt"/>
                <a:ea typeface="+mn-ea"/>
                <a:cs typeface="+mn-cs"/>
              </a:rPr>
              <a:t> a namísto ní prosazoval zákony života tak, jak je odvodil ze zkušenosti. „Kdybych se byl sám neobrátil ke zkušenosti, staří lékaři by mne byli ponechali ve slepotě, nevidomého.“ Snažil se o poznání léčebných prostředků ve vztahu ke konceptu nového </a:t>
            </a:r>
            <a:r>
              <a:rPr lang="cs-CZ" sz="1200" b="0" i="0" u="none" strike="noStrike" kern="1200" dirty="0" smtClean="0">
                <a:solidFill>
                  <a:schemeClr val="tx1"/>
                </a:solidFill>
                <a:effectLst/>
                <a:latin typeface="+mn-lt"/>
                <a:ea typeface="+mn-ea"/>
                <a:cs typeface="+mn-cs"/>
                <a:hlinkClick r:id="rId44" tooltip="Zdraví"/>
              </a:rPr>
              <a:t>zdraví</a:t>
            </a:r>
            <a:r>
              <a:rPr lang="cs-CZ" sz="1200" b="0" i="0" kern="1200" dirty="0" smtClean="0">
                <a:solidFill>
                  <a:schemeClr val="tx1"/>
                </a:solidFill>
                <a:effectLst/>
                <a:latin typeface="+mn-lt"/>
                <a:ea typeface="+mn-ea"/>
                <a:cs typeface="+mn-cs"/>
              </a:rPr>
              <a:t>, které přichází po </a:t>
            </a:r>
            <a:r>
              <a:rPr lang="cs-CZ" sz="1200" b="0" i="0" u="none" strike="noStrike" kern="1200" dirty="0" smtClean="0">
                <a:solidFill>
                  <a:schemeClr val="tx1"/>
                </a:solidFill>
                <a:effectLst/>
                <a:latin typeface="+mn-lt"/>
                <a:ea typeface="+mn-ea"/>
                <a:cs typeface="+mn-cs"/>
                <a:hlinkClick r:id="rId45" tooltip="Nemoc"/>
              </a:rPr>
              <a:t>nemoci</a:t>
            </a:r>
            <a:r>
              <a:rPr lang="cs-CZ" sz="1200" b="0" i="0" kern="1200" dirty="0" smtClean="0">
                <a:solidFill>
                  <a:schemeClr val="tx1"/>
                </a:solidFill>
                <a:effectLst/>
                <a:latin typeface="+mn-lt"/>
                <a:ea typeface="+mn-ea"/>
                <a:cs typeface="+mn-cs"/>
              </a:rPr>
              <a:t>.</a:t>
            </a:r>
          </a:p>
          <a:p>
            <a:r>
              <a:rPr lang="cs-CZ" sz="1200" b="1" i="0" kern="1200" dirty="0" smtClean="0">
                <a:solidFill>
                  <a:schemeClr val="tx1"/>
                </a:solidFill>
                <a:effectLst/>
                <a:latin typeface="+mn-lt"/>
                <a:ea typeface="+mn-ea"/>
                <a:cs typeface="+mn-cs"/>
              </a:rPr>
              <a:t>Putování po světě</a:t>
            </a:r>
            <a:r>
              <a:rPr lang="cs-CZ" sz="1200" b="0" i="0" kern="1200" dirty="0" smtClean="0">
                <a:solidFill>
                  <a:schemeClr val="tx1"/>
                </a:solidFill>
                <a:effectLst/>
                <a:latin typeface="+mn-lt"/>
                <a:ea typeface="+mn-ea"/>
                <a:cs typeface="+mn-cs"/>
              </a:rPr>
              <a:t>[</a:t>
            </a:r>
            <a:r>
              <a:rPr lang="cs-CZ" sz="1200" b="0" i="0" u="none" strike="noStrike" kern="1200" dirty="0" smtClean="0">
                <a:solidFill>
                  <a:schemeClr val="tx1"/>
                </a:solidFill>
                <a:effectLst/>
                <a:latin typeface="+mn-lt"/>
                <a:ea typeface="+mn-ea"/>
                <a:cs typeface="+mn-cs"/>
                <a:hlinkClick r:id="rId46" tooltip="Editace sekce: Putování po světě"/>
              </a:rPr>
              <a:t>editovat</a:t>
            </a:r>
            <a:r>
              <a:rPr lang="cs-CZ" sz="1200" b="0" i="0" kern="1200" dirty="0" smtClean="0">
                <a:solidFill>
                  <a:schemeClr val="tx1"/>
                </a:solidFill>
                <a:effectLst/>
                <a:latin typeface="+mn-lt"/>
                <a:ea typeface="+mn-ea"/>
                <a:cs typeface="+mn-cs"/>
              </a:rPr>
              <a:t> | </a:t>
            </a:r>
            <a:r>
              <a:rPr lang="cs-CZ" sz="1200" b="0" i="0" u="none" strike="noStrike" kern="1200" dirty="0" smtClean="0">
                <a:solidFill>
                  <a:schemeClr val="tx1"/>
                </a:solidFill>
                <a:effectLst/>
                <a:latin typeface="+mn-lt"/>
                <a:ea typeface="+mn-ea"/>
                <a:cs typeface="+mn-cs"/>
                <a:hlinkClick r:id="rId47" tooltip="Editace sekce: Putování po světě"/>
              </a:rPr>
              <a:t>editovat zdroj</a:t>
            </a:r>
            <a:r>
              <a:rPr lang="cs-CZ" sz="1200" b="0" i="0" kern="1200" dirty="0" smtClean="0">
                <a:solidFill>
                  <a:schemeClr val="tx1"/>
                </a:solidFill>
                <a:effectLst/>
                <a:latin typeface="+mn-lt"/>
                <a:ea typeface="+mn-ea"/>
                <a:cs typeface="+mn-cs"/>
              </a:rPr>
              <a:t>]</a:t>
            </a:r>
            <a:endParaRPr lang="cs-CZ" sz="1200" b="1" i="0" kern="1200" dirty="0" smtClean="0">
              <a:solidFill>
                <a:schemeClr val="tx1"/>
              </a:solidFill>
              <a:effectLst/>
              <a:latin typeface="+mn-lt"/>
              <a:ea typeface="+mn-ea"/>
              <a:cs typeface="+mn-cs"/>
            </a:endParaRPr>
          </a:p>
          <a:p>
            <a:r>
              <a:rPr lang="cs-CZ" sz="1200" b="0" i="0" kern="1200" dirty="0" err="1" smtClean="0">
                <a:solidFill>
                  <a:schemeClr val="tx1"/>
                </a:solidFill>
                <a:effectLst/>
                <a:latin typeface="+mn-lt"/>
                <a:ea typeface="+mn-ea"/>
                <a:cs typeface="+mn-cs"/>
              </a:rPr>
              <a:t>Paracelsova</a:t>
            </a:r>
            <a:r>
              <a:rPr lang="cs-CZ" sz="1200" b="0" i="0" kern="1200" dirty="0" smtClean="0">
                <a:solidFill>
                  <a:schemeClr val="tx1"/>
                </a:solidFill>
                <a:effectLst/>
                <a:latin typeface="+mn-lt"/>
                <a:ea typeface="+mn-ea"/>
                <a:cs typeface="+mn-cs"/>
              </a:rPr>
              <a:t> postava byla obklopena tajemností a nedobrou pověstí právě pro své tuláctví. Putoval především po venkově. Narážel na skutečnost, že jeden a týž lék někdy vyléčí a někdy selže. Jeho cestování bylo popřením akademického přístupu k lékařství, mnohdy se učil od lidí nízkého postavení, kteří svou moudrost získávali přímou zkušeností. Načerpané myšlenky a zkušenosti se snažil šířit celou </a:t>
            </a:r>
            <a:r>
              <a:rPr lang="cs-CZ" sz="1200" b="0" i="0" u="none" strike="noStrike" kern="1200" dirty="0" smtClean="0">
                <a:solidFill>
                  <a:schemeClr val="tx1"/>
                </a:solidFill>
                <a:effectLst/>
                <a:latin typeface="+mn-lt"/>
                <a:ea typeface="+mn-ea"/>
                <a:cs typeface="+mn-cs"/>
                <a:hlinkClick r:id="rId48" tooltip="Evropa"/>
              </a:rPr>
              <a:t>Evropou</a:t>
            </a:r>
            <a:r>
              <a:rPr lang="cs-CZ" sz="1200" b="0" i="0" kern="1200" dirty="0" smtClean="0">
                <a:solidFill>
                  <a:schemeClr val="tx1"/>
                </a:solidFill>
                <a:effectLst/>
                <a:latin typeface="+mn-lt"/>
                <a:ea typeface="+mn-ea"/>
                <a:cs typeface="+mn-cs"/>
              </a:rPr>
              <a:t>. Praktikoval své nové postupy podle toho, kde byl žádán. Zaznamenával nebývalé léčebné úspěchy, čímž si získal vedle nadšených obdivovatelů také řadu odpůrců. Právě to bylo jednou z příčin častého a neúnavného cestování. Jeho mluva byla drsná a nevybíravá: „Lékař musí k nemoci jako kráva k jeslím.“</a:t>
            </a:r>
          </a:p>
          <a:p>
            <a:r>
              <a:rPr lang="cs-CZ" sz="1200" b="0" i="0" kern="1200" dirty="0" smtClean="0">
                <a:solidFill>
                  <a:schemeClr val="tx1"/>
                </a:solidFill>
                <a:effectLst/>
                <a:latin typeface="+mn-lt"/>
                <a:ea typeface="+mn-ea"/>
                <a:cs typeface="+mn-cs"/>
              </a:rPr>
              <a:t>Cestoval do </a:t>
            </a:r>
            <a:r>
              <a:rPr lang="cs-CZ" sz="1200" b="0" i="0" u="none" strike="noStrike" kern="1200" dirty="0" smtClean="0">
                <a:solidFill>
                  <a:schemeClr val="tx1"/>
                </a:solidFill>
                <a:effectLst/>
                <a:latin typeface="+mn-lt"/>
                <a:ea typeface="+mn-ea"/>
                <a:cs typeface="+mn-cs"/>
                <a:hlinkClick r:id="rId49" tooltip="Svatá země"/>
              </a:rPr>
              <a:t>Svaté země</a:t>
            </a:r>
            <a:r>
              <a:rPr lang="cs-CZ" sz="1200" b="0" i="0" kern="1200" dirty="0" smtClean="0">
                <a:solidFill>
                  <a:schemeClr val="tx1"/>
                </a:solidFill>
                <a:effectLst/>
                <a:latin typeface="+mn-lt"/>
                <a:ea typeface="+mn-ea"/>
                <a:cs typeface="+mn-cs"/>
              </a:rPr>
              <a:t>. Přes </a:t>
            </a:r>
            <a:r>
              <a:rPr lang="cs-CZ" sz="1200" b="0" i="0" u="none" strike="noStrike" kern="1200" dirty="0" smtClean="0">
                <a:solidFill>
                  <a:schemeClr val="tx1"/>
                </a:solidFill>
                <a:effectLst/>
                <a:latin typeface="+mn-lt"/>
                <a:ea typeface="+mn-ea"/>
                <a:cs typeface="+mn-cs"/>
                <a:hlinkClick r:id="rId50" tooltip="Benátky"/>
              </a:rPr>
              <a:t>Benátky</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51" tooltip="Apulie"/>
              </a:rPr>
              <a:t>Apulii</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52" tooltip="Řecko"/>
              </a:rPr>
              <a:t>Řecko</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53" tooltip="Egypt"/>
              </a:rPr>
              <a:t>Egypt</a:t>
            </a:r>
            <a:r>
              <a:rPr lang="cs-CZ" sz="1200" b="0" i="0" kern="1200" dirty="0" smtClean="0">
                <a:solidFill>
                  <a:schemeClr val="tx1"/>
                </a:solidFill>
                <a:effectLst/>
                <a:latin typeface="+mn-lt"/>
                <a:ea typeface="+mn-ea"/>
                <a:cs typeface="+mn-cs"/>
              </a:rPr>
              <a:t> dorazil až do </a:t>
            </a:r>
            <a:r>
              <a:rPr lang="cs-CZ" sz="1200" b="0" i="0" u="none" strike="noStrike" kern="1200" dirty="0" smtClean="0">
                <a:solidFill>
                  <a:schemeClr val="tx1"/>
                </a:solidFill>
                <a:effectLst/>
                <a:latin typeface="+mn-lt"/>
                <a:ea typeface="+mn-ea"/>
                <a:cs typeface="+mn-cs"/>
                <a:hlinkClick r:id="rId54" tooltip="Palestina"/>
              </a:rPr>
              <a:t>Palestiny</a:t>
            </a:r>
            <a:r>
              <a:rPr lang="cs-CZ" sz="1200" b="0" i="0" kern="1200" dirty="0" smtClean="0">
                <a:solidFill>
                  <a:schemeClr val="tx1"/>
                </a:solidFill>
                <a:effectLst/>
                <a:latin typeface="+mn-lt"/>
                <a:ea typeface="+mn-ea"/>
                <a:cs typeface="+mn-cs"/>
              </a:rPr>
              <a:t>, odkud se vydal přes </a:t>
            </a:r>
            <a:r>
              <a:rPr lang="cs-CZ" sz="1200" b="0" i="0" u="none" strike="noStrike" kern="1200" dirty="0" smtClean="0">
                <a:solidFill>
                  <a:schemeClr val="tx1"/>
                </a:solidFill>
                <a:effectLst/>
                <a:latin typeface="+mn-lt"/>
                <a:ea typeface="+mn-ea"/>
                <a:cs typeface="+mn-cs"/>
                <a:hlinkClick r:id="rId55" tooltip="Kypr"/>
              </a:rPr>
              <a:t>Kypr</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56" tooltip="Rhodos"/>
              </a:rPr>
              <a:t>Rhodos</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57" tooltip="Konstantinopol"/>
              </a:rPr>
              <a:t>Konstantinopol</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58" tooltip="Balkán"/>
              </a:rPr>
              <a:t>Balkán</a:t>
            </a:r>
            <a:r>
              <a:rPr lang="cs-CZ" sz="1200" b="0" i="0" kern="1200" dirty="0" smtClean="0">
                <a:solidFill>
                  <a:schemeClr val="tx1"/>
                </a:solidFill>
                <a:effectLst/>
                <a:latin typeface="+mn-lt"/>
                <a:ea typeface="+mn-ea"/>
                <a:cs typeface="+mn-cs"/>
              </a:rPr>
              <a:t> zpět do Benátek. O jeho cestách přes arabské území snad až do </a:t>
            </a:r>
            <a:r>
              <a:rPr lang="cs-CZ" sz="1200" b="0" i="0" u="none" strike="noStrike" kern="1200" dirty="0" smtClean="0">
                <a:solidFill>
                  <a:schemeClr val="tx1"/>
                </a:solidFill>
                <a:effectLst/>
                <a:latin typeface="+mn-lt"/>
                <a:ea typeface="+mn-ea"/>
                <a:cs typeface="+mn-cs"/>
                <a:hlinkClick r:id="rId59" tooltip="Indie"/>
              </a:rPr>
              <a:t>Indie</a:t>
            </a:r>
            <a:r>
              <a:rPr lang="cs-CZ" sz="1200" b="0" i="0" kern="1200" dirty="0" smtClean="0">
                <a:solidFill>
                  <a:schemeClr val="tx1"/>
                </a:solidFill>
                <a:effectLst/>
                <a:latin typeface="+mn-lt"/>
                <a:ea typeface="+mn-ea"/>
                <a:cs typeface="+mn-cs"/>
              </a:rPr>
              <a:t> prameny mlčí, a na půdu </a:t>
            </a:r>
            <a:r>
              <a:rPr lang="cs-CZ" sz="1200" b="0" i="0" u="none" strike="noStrike" kern="1200" dirty="0" smtClean="0">
                <a:solidFill>
                  <a:schemeClr val="tx1"/>
                </a:solidFill>
                <a:effectLst/>
                <a:latin typeface="+mn-lt"/>
                <a:ea typeface="+mn-ea"/>
                <a:cs typeface="+mn-cs"/>
                <a:hlinkClick r:id="rId60" tooltip="Asie"/>
              </a:rPr>
              <a:t>Asie</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61" tooltip="Afrika"/>
              </a:rPr>
              <a:t>Afriky</a:t>
            </a:r>
            <a:r>
              <a:rPr lang="cs-CZ" sz="1200" b="0" i="0" kern="1200" dirty="0" smtClean="0">
                <a:solidFill>
                  <a:schemeClr val="tx1"/>
                </a:solidFill>
                <a:effectLst/>
                <a:latin typeface="+mn-lt"/>
                <a:ea typeface="+mn-ea"/>
                <a:cs typeface="+mn-cs"/>
              </a:rPr>
              <a:t> podle svých vlastních slov nevstoupil. Prošel mnoho zemí v Evropě včetně </a:t>
            </a:r>
            <a:r>
              <a:rPr lang="cs-CZ" sz="1200" b="0" i="0" u="none" strike="noStrike" kern="1200" dirty="0" smtClean="0">
                <a:solidFill>
                  <a:schemeClr val="tx1"/>
                </a:solidFill>
                <a:effectLst/>
                <a:latin typeface="+mn-lt"/>
                <a:ea typeface="+mn-ea"/>
                <a:cs typeface="+mn-cs"/>
                <a:hlinkClick r:id="rId62" tooltip="Anglie"/>
              </a:rPr>
              <a:t>Anglie</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63" tooltip="Skotsko"/>
              </a:rPr>
              <a:t>Skotska</a:t>
            </a:r>
            <a:r>
              <a:rPr lang="cs-CZ" sz="1200" b="0" i="0" kern="1200" dirty="0" smtClean="0">
                <a:solidFill>
                  <a:schemeClr val="tx1"/>
                </a:solidFill>
                <a:effectLst/>
                <a:latin typeface="+mn-lt"/>
                <a:ea typeface="+mn-ea"/>
                <a:cs typeface="+mn-cs"/>
              </a:rPr>
              <a:t> jako vojenský chirurg, lékař a ranhojič působil v holandských válkách. V roce </a:t>
            </a:r>
            <a:r>
              <a:rPr lang="cs-CZ" sz="1200" b="0" i="0" u="none" strike="noStrike" kern="1200" dirty="0" smtClean="0">
                <a:solidFill>
                  <a:schemeClr val="tx1"/>
                </a:solidFill>
                <a:effectLst/>
                <a:latin typeface="+mn-lt"/>
                <a:ea typeface="+mn-ea"/>
                <a:cs typeface="+mn-cs"/>
                <a:hlinkClick r:id="rId64" tooltip="1517"/>
              </a:rPr>
              <a:t>1517</a:t>
            </a:r>
            <a:r>
              <a:rPr lang="cs-CZ" sz="1200" b="0" i="0" kern="1200" dirty="0" smtClean="0">
                <a:solidFill>
                  <a:schemeClr val="tx1"/>
                </a:solidFill>
                <a:effectLst/>
                <a:latin typeface="+mn-lt"/>
                <a:ea typeface="+mn-ea"/>
                <a:cs typeface="+mn-cs"/>
              </a:rPr>
              <a:t> byl jmenován osobním lékařem </a:t>
            </a:r>
            <a:r>
              <a:rPr lang="cs-CZ" sz="1200" b="0" i="0" u="none" strike="noStrike" kern="1200" dirty="0" smtClean="0">
                <a:solidFill>
                  <a:schemeClr val="tx1"/>
                </a:solidFill>
                <a:effectLst/>
                <a:latin typeface="+mn-lt"/>
                <a:ea typeface="+mn-ea"/>
                <a:cs typeface="+mn-cs"/>
                <a:hlinkClick r:id="rId65" tooltip="Dánsko"/>
              </a:rPr>
              <a:t>dánského</a:t>
            </a:r>
            <a:r>
              <a:rPr lang="cs-CZ" sz="1200" b="0" i="0" kern="1200" dirty="0" smtClean="0">
                <a:solidFill>
                  <a:schemeClr val="tx1"/>
                </a:solidFill>
                <a:effectLst/>
                <a:latin typeface="+mn-lt"/>
                <a:ea typeface="+mn-ea"/>
                <a:cs typeface="+mn-cs"/>
              </a:rPr>
              <a:t> krále </a:t>
            </a:r>
            <a:r>
              <a:rPr lang="cs-CZ" sz="1200" b="0" i="0" u="none" strike="noStrike" kern="1200" dirty="0" smtClean="0">
                <a:solidFill>
                  <a:schemeClr val="tx1"/>
                </a:solidFill>
                <a:effectLst/>
                <a:latin typeface="+mn-lt"/>
                <a:ea typeface="+mn-ea"/>
                <a:cs typeface="+mn-cs"/>
                <a:hlinkClick r:id="rId66" tooltip="Kristián II."/>
              </a:rPr>
              <a:t>Kristiána II</a:t>
            </a:r>
            <a:r>
              <a:rPr lang="cs-CZ" sz="1200" b="0" i="0" kern="1200" dirty="0" smtClean="0">
                <a:solidFill>
                  <a:schemeClr val="tx1"/>
                </a:solidFill>
                <a:effectLst/>
                <a:latin typeface="+mn-lt"/>
                <a:ea typeface="+mn-ea"/>
                <a:cs typeface="+mn-cs"/>
              </a:rPr>
              <a:t>. Později přešel do </a:t>
            </a:r>
            <a:r>
              <a:rPr lang="cs-CZ" sz="1200" b="0" i="0" u="none" strike="noStrike" kern="1200" dirty="0" smtClean="0">
                <a:solidFill>
                  <a:schemeClr val="tx1"/>
                </a:solidFill>
                <a:effectLst/>
                <a:latin typeface="+mn-lt"/>
                <a:ea typeface="+mn-ea"/>
                <a:cs typeface="+mn-cs"/>
                <a:hlinkClick r:id="rId67" tooltip="Rusko"/>
              </a:rPr>
              <a:t>Ruska</a:t>
            </a:r>
            <a:r>
              <a:rPr lang="cs-CZ" sz="1200" b="0" i="0" kern="1200" dirty="0" smtClean="0">
                <a:solidFill>
                  <a:schemeClr val="tx1"/>
                </a:solidFill>
                <a:effectLst/>
                <a:latin typeface="+mn-lt"/>
                <a:ea typeface="+mn-ea"/>
                <a:cs typeface="+mn-cs"/>
              </a:rPr>
              <a:t>, byl v tatarském zajetí, utekl do </a:t>
            </a:r>
            <a:r>
              <a:rPr lang="cs-CZ" sz="1200" b="0" i="0" u="none" strike="noStrike" kern="1200" dirty="0" smtClean="0">
                <a:solidFill>
                  <a:schemeClr val="tx1"/>
                </a:solidFill>
                <a:effectLst/>
                <a:latin typeface="+mn-lt"/>
                <a:ea typeface="+mn-ea"/>
                <a:cs typeface="+mn-cs"/>
                <a:hlinkClick r:id="rId68" tooltip="Litva"/>
              </a:rPr>
              <a:t>Litvy</a:t>
            </a:r>
            <a:r>
              <a:rPr lang="cs-CZ" sz="1200" b="0" i="0" kern="1200" dirty="0" smtClean="0">
                <a:solidFill>
                  <a:schemeClr val="tx1"/>
                </a:solidFill>
                <a:effectLst/>
                <a:latin typeface="+mn-lt"/>
                <a:ea typeface="+mn-ea"/>
                <a:cs typeface="+mn-cs"/>
              </a:rPr>
              <a:t> posléze do </a:t>
            </a:r>
            <a:r>
              <a:rPr lang="cs-CZ" sz="1200" b="0" i="0" u="none" strike="noStrike" kern="1200" dirty="0" smtClean="0">
                <a:solidFill>
                  <a:schemeClr val="tx1"/>
                </a:solidFill>
                <a:effectLst/>
                <a:latin typeface="+mn-lt"/>
                <a:ea typeface="+mn-ea"/>
                <a:cs typeface="+mn-cs"/>
                <a:hlinkClick r:id="rId69" tooltip="Maďarsko"/>
              </a:rPr>
              <a:t>Maďarska</a:t>
            </a:r>
            <a:r>
              <a:rPr lang="cs-CZ" sz="1200" b="0" i="0" kern="1200" dirty="0" smtClean="0">
                <a:solidFill>
                  <a:schemeClr val="tx1"/>
                </a:solidFill>
                <a:effectLst/>
                <a:latin typeface="+mn-lt"/>
                <a:ea typeface="+mn-ea"/>
                <a:cs typeface="+mn-cs"/>
              </a:rPr>
              <a:t> a v roce </a:t>
            </a:r>
            <a:r>
              <a:rPr lang="cs-CZ" sz="1200" b="0" i="0" u="none" strike="noStrike" kern="1200" dirty="0" smtClean="0">
                <a:solidFill>
                  <a:schemeClr val="tx1"/>
                </a:solidFill>
                <a:effectLst/>
                <a:latin typeface="+mn-lt"/>
                <a:ea typeface="+mn-ea"/>
                <a:cs typeface="+mn-cs"/>
                <a:hlinkClick r:id="rId70" tooltip="1521"/>
              </a:rPr>
              <a:t>1521</a:t>
            </a:r>
            <a:r>
              <a:rPr lang="cs-CZ" sz="1200" b="0" i="0" kern="1200" dirty="0" smtClean="0">
                <a:solidFill>
                  <a:schemeClr val="tx1"/>
                </a:solidFill>
                <a:effectLst/>
                <a:latin typeface="+mn-lt"/>
                <a:ea typeface="+mn-ea"/>
                <a:cs typeface="+mn-cs"/>
              </a:rPr>
              <a:t> se vrátil do Itálie. V roce </a:t>
            </a:r>
            <a:r>
              <a:rPr lang="cs-CZ" sz="1200" b="0" i="0" u="none" strike="noStrike" kern="1200" dirty="0" smtClean="0">
                <a:solidFill>
                  <a:schemeClr val="tx1"/>
                </a:solidFill>
                <a:effectLst/>
                <a:latin typeface="+mn-lt"/>
                <a:ea typeface="+mn-ea"/>
                <a:cs typeface="+mn-cs"/>
                <a:hlinkClick r:id="rId71" tooltip="1523"/>
              </a:rPr>
              <a:t>1523</a:t>
            </a:r>
            <a:r>
              <a:rPr lang="cs-CZ" sz="1200" b="0" i="0" kern="1200" dirty="0" smtClean="0">
                <a:solidFill>
                  <a:schemeClr val="tx1"/>
                </a:solidFill>
                <a:effectLst/>
                <a:latin typeface="+mn-lt"/>
                <a:ea typeface="+mn-ea"/>
                <a:cs typeface="+mn-cs"/>
              </a:rPr>
              <a:t> se vrátil do </a:t>
            </a:r>
            <a:r>
              <a:rPr lang="cs-CZ" sz="1200" b="0" i="0" kern="1200" dirty="0" err="1" smtClean="0">
                <a:solidFill>
                  <a:schemeClr val="tx1"/>
                </a:solidFill>
                <a:effectLst/>
                <a:latin typeface="+mn-lt"/>
                <a:ea typeface="+mn-ea"/>
                <a:cs typeface="+mn-cs"/>
              </a:rPr>
              <a:t>Villachu</a:t>
            </a:r>
            <a:r>
              <a:rPr lang="cs-CZ" sz="1200" b="0" i="0" kern="1200" dirty="0" smtClean="0">
                <a:solidFill>
                  <a:schemeClr val="tx1"/>
                </a:solidFill>
                <a:effectLst/>
                <a:latin typeface="+mn-lt"/>
                <a:ea typeface="+mn-ea"/>
                <a:cs typeface="+mn-cs"/>
              </a:rPr>
              <a:t> k otci.</a:t>
            </a:r>
          </a:p>
          <a:p>
            <a:r>
              <a:rPr lang="cs-CZ" sz="1200" b="0" i="0" kern="1200" dirty="0" smtClean="0">
                <a:solidFill>
                  <a:schemeClr val="tx1"/>
                </a:solidFill>
                <a:effectLst/>
                <a:latin typeface="+mn-lt"/>
                <a:ea typeface="+mn-ea"/>
                <a:cs typeface="+mn-cs"/>
              </a:rPr>
              <a:t>V roce </a:t>
            </a:r>
            <a:r>
              <a:rPr lang="cs-CZ" sz="1200" b="0" i="0" u="none" strike="noStrike" kern="1200" dirty="0" smtClean="0">
                <a:solidFill>
                  <a:schemeClr val="tx1"/>
                </a:solidFill>
                <a:effectLst/>
                <a:latin typeface="+mn-lt"/>
                <a:ea typeface="+mn-ea"/>
                <a:cs typeface="+mn-cs"/>
                <a:hlinkClick r:id="rId72" tooltip="1524"/>
              </a:rPr>
              <a:t>1524</a:t>
            </a:r>
            <a:r>
              <a:rPr lang="cs-CZ" sz="1200" b="0" i="0" kern="1200" dirty="0" smtClean="0">
                <a:solidFill>
                  <a:schemeClr val="tx1"/>
                </a:solidFill>
                <a:effectLst/>
                <a:latin typeface="+mn-lt"/>
                <a:ea typeface="+mn-ea"/>
                <a:cs typeface="+mn-cs"/>
              </a:rPr>
              <a:t> působil jako lékař v </a:t>
            </a:r>
            <a:r>
              <a:rPr lang="cs-CZ" sz="1200" b="0" i="0" u="none" strike="noStrike" kern="1200" dirty="0" smtClean="0">
                <a:solidFill>
                  <a:schemeClr val="tx1"/>
                </a:solidFill>
                <a:effectLst/>
                <a:latin typeface="+mn-lt"/>
                <a:ea typeface="+mn-ea"/>
                <a:cs typeface="+mn-cs"/>
                <a:hlinkClick r:id="rId73" tooltip="Salzburg"/>
              </a:rPr>
              <a:t>Salcburku</a:t>
            </a:r>
            <a:r>
              <a:rPr lang="cs-CZ" sz="1200" b="0" i="0" kern="1200" dirty="0" smtClean="0">
                <a:solidFill>
                  <a:schemeClr val="tx1"/>
                </a:solidFill>
                <a:effectLst/>
                <a:latin typeface="+mn-lt"/>
                <a:ea typeface="+mn-ea"/>
                <a:cs typeface="+mn-cs"/>
              </a:rPr>
              <a:t>. Zřídil tam </a:t>
            </a:r>
            <a:r>
              <a:rPr lang="cs-CZ" sz="1200" b="0" i="0" u="none" strike="noStrike" kern="1200" dirty="0" smtClean="0">
                <a:solidFill>
                  <a:schemeClr val="tx1"/>
                </a:solidFill>
                <a:effectLst/>
                <a:latin typeface="+mn-lt"/>
                <a:ea typeface="+mn-ea"/>
                <a:cs typeface="+mn-cs"/>
                <a:hlinkClick r:id="rId74" tooltip="Laboratoř"/>
              </a:rPr>
              <a:t>laboratoř</a:t>
            </a:r>
            <a:r>
              <a:rPr lang="cs-CZ" sz="1200" b="0" i="0" kern="1200" dirty="0" smtClean="0">
                <a:solidFill>
                  <a:schemeClr val="tx1"/>
                </a:solidFill>
                <a:effectLst/>
                <a:latin typeface="+mn-lt"/>
                <a:ea typeface="+mn-ea"/>
                <a:cs typeface="+mn-cs"/>
              </a:rPr>
              <a:t> na </a:t>
            </a:r>
            <a:r>
              <a:rPr lang="cs-CZ" sz="1200" b="0" i="0" u="none" strike="noStrike" kern="1200" dirty="0" smtClean="0">
                <a:solidFill>
                  <a:schemeClr val="tx1"/>
                </a:solidFill>
                <a:effectLst/>
                <a:latin typeface="+mn-lt"/>
                <a:ea typeface="+mn-ea"/>
                <a:cs typeface="+mn-cs"/>
                <a:hlinkClick r:id="rId75" tooltip="Alchymie"/>
              </a:rPr>
              <a:t>alchymické</a:t>
            </a:r>
            <a:r>
              <a:rPr lang="cs-CZ" sz="1200" b="0" i="0" kern="1200" dirty="0" smtClean="0">
                <a:solidFill>
                  <a:schemeClr val="tx1"/>
                </a:solidFill>
                <a:effectLst/>
                <a:latin typeface="+mn-lt"/>
                <a:ea typeface="+mn-ea"/>
                <a:cs typeface="+mn-cs"/>
              </a:rPr>
              <a:t> zpracovávání přírodních látek k výrobě léků (</a:t>
            </a:r>
            <a:r>
              <a:rPr lang="cs-CZ" sz="1200" b="0" i="0" u="none" strike="noStrike" kern="1200" dirty="0" smtClean="0">
                <a:solidFill>
                  <a:schemeClr val="tx1"/>
                </a:solidFill>
                <a:effectLst/>
                <a:latin typeface="+mn-lt"/>
                <a:ea typeface="+mn-ea"/>
                <a:cs typeface="+mn-cs"/>
                <a:hlinkClick r:id="rId76" tooltip="Iatrochemie (stránka neexistuje)"/>
              </a:rPr>
              <a:t>iatrochemie</a:t>
            </a:r>
            <a:r>
              <a:rPr lang="cs-CZ" sz="1200" b="0" i="0" kern="1200" dirty="0" smtClean="0">
                <a:solidFill>
                  <a:schemeClr val="tx1"/>
                </a:solidFill>
                <a:effectLst/>
                <a:latin typeface="+mn-lt"/>
                <a:ea typeface="+mn-ea"/>
                <a:cs typeface="+mn-cs"/>
              </a:rPr>
              <a:t>). Téhož roku se postavil na stranu rolníků při </a:t>
            </a:r>
            <a:r>
              <a:rPr lang="cs-CZ" sz="1200" b="0" i="0" u="none" strike="noStrike" kern="1200" dirty="0" smtClean="0">
                <a:solidFill>
                  <a:schemeClr val="tx1"/>
                </a:solidFill>
                <a:effectLst/>
                <a:latin typeface="+mn-lt"/>
                <a:ea typeface="+mn-ea"/>
                <a:cs typeface="+mn-cs"/>
                <a:hlinkClick r:id="rId77" tooltip="Německá selská válka"/>
              </a:rPr>
              <a:t>selském povstání</a:t>
            </a:r>
            <a:r>
              <a:rPr lang="cs-CZ" sz="1200" b="0" i="0" kern="1200" dirty="0" smtClean="0">
                <a:solidFill>
                  <a:schemeClr val="tx1"/>
                </a:solidFill>
                <a:effectLst/>
                <a:latin typeface="+mn-lt"/>
                <a:ea typeface="+mn-ea"/>
                <a:cs typeface="+mn-cs"/>
              </a:rPr>
              <a:t> a v roce </a:t>
            </a:r>
            <a:r>
              <a:rPr lang="cs-CZ" sz="1200" b="0" i="0" u="none" strike="noStrike" kern="1200" dirty="0" smtClean="0">
                <a:solidFill>
                  <a:schemeClr val="tx1"/>
                </a:solidFill>
                <a:effectLst/>
                <a:latin typeface="+mn-lt"/>
                <a:ea typeface="+mn-ea"/>
                <a:cs typeface="+mn-cs"/>
                <a:hlinkClick r:id="rId78" tooltip="1525"/>
              </a:rPr>
              <a:t>1525</a:t>
            </a:r>
            <a:r>
              <a:rPr lang="cs-CZ" sz="1200" b="0" i="0" kern="1200" dirty="0" smtClean="0">
                <a:solidFill>
                  <a:schemeClr val="tx1"/>
                </a:solidFill>
                <a:effectLst/>
                <a:latin typeface="+mn-lt"/>
                <a:ea typeface="+mn-ea"/>
                <a:cs typeface="+mn-cs"/>
              </a:rPr>
              <a:t> musel ze Salcburku uprchnout před zatčením.</a:t>
            </a:r>
          </a:p>
          <a:p>
            <a:r>
              <a:rPr lang="cs-CZ" sz="1200" b="1" i="0" kern="1200" dirty="0" smtClean="0">
                <a:solidFill>
                  <a:schemeClr val="tx1"/>
                </a:solidFill>
                <a:effectLst/>
                <a:latin typeface="+mn-lt"/>
                <a:ea typeface="+mn-ea"/>
                <a:cs typeface="+mn-cs"/>
              </a:rPr>
              <a:t>Basilej</a:t>
            </a:r>
            <a:r>
              <a:rPr lang="cs-CZ" sz="1200" b="0" i="0" kern="1200" dirty="0" smtClean="0">
                <a:solidFill>
                  <a:schemeClr val="tx1"/>
                </a:solidFill>
                <a:effectLst/>
                <a:latin typeface="+mn-lt"/>
                <a:ea typeface="+mn-ea"/>
                <a:cs typeface="+mn-cs"/>
              </a:rPr>
              <a:t>[</a:t>
            </a:r>
            <a:r>
              <a:rPr lang="cs-CZ" sz="1200" b="0" i="0" u="none" strike="noStrike" kern="1200" dirty="0" smtClean="0">
                <a:solidFill>
                  <a:schemeClr val="tx1"/>
                </a:solidFill>
                <a:effectLst/>
                <a:latin typeface="+mn-lt"/>
                <a:ea typeface="+mn-ea"/>
                <a:cs typeface="+mn-cs"/>
                <a:hlinkClick r:id="rId79" tooltip="Editace sekce: Basilej"/>
              </a:rPr>
              <a:t>editovat</a:t>
            </a:r>
            <a:r>
              <a:rPr lang="cs-CZ" sz="1200" b="0" i="0" kern="1200" dirty="0" smtClean="0">
                <a:solidFill>
                  <a:schemeClr val="tx1"/>
                </a:solidFill>
                <a:effectLst/>
                <a:latin typeface="+mn-lt"/>
                <a:ea typeface="+mn-ea"/>
                <a:cs typeface="+mn-cs"/>
              </a:rPr>
              <a:t> | </a:t>
            </a:r>
            <a:r>
              <a:rPr lang="cs-CZ" sz="1200" b="0" i="0" u="none" strike="noStrike" kern="1200" dirty="0" smtClean="0">
                <a:solidFill>
                  <a:schemeClr val="tx1"/>
                </a:solidFill>
                <a:effectLst/>
                <a:latin typeface="+mn-lt"/>
                <a:ea typeface="+mn-ea"/>
                <a:cs typeface="+mn-cs"/>
                <a:hlinkClick r:id="rId80" tooltip="Editace sekce: Basilej"/>
              </a:rPr>
              <a:t>editovat zdroj</a:t>
            </a:r>
            <a:r>
              <a:rPr lang="cs-CZ" sz="1200" b="0" i="0" kern="1200" dirty="0" smtClean="0">
                <a:solidFill>
                  <a:schemeClr val="tx1"/>
                </a:solidFill>
                <a:effectLst/>
                <a:latin typeface="+mn-lt"/>
                <a:ea typeface="+mn-ea"/>
                <a:cs typeface="+mn-cs"/>
              </a:rPr>
              <a:t>]</a:t>
            </a:r>
            <a:endParaRPr lang="cs-CZ" sz="1200" b="1" i="0" kern="1200" dirty="0" smtClean="0">
              <a:solidFill>
                <a:schemeClr val="tx1"/>
              </a:solidFill>
              <a:effectLst/>
              <a:latin typeface="+mn-lt"/>
              <a:ea typeface="+mn-ea"/>
              <a:cs typeface="+mn-cs"/>
            </a:endParaRPr>
          </a:p>
          <a:p>
            <a:r>
              <a:rPr lang="cs-CZ" sz="1200" b="0" i="0" kern="1200" dirty="0" err="1" smtClean="0">
                <a:solidFill>
                  <a:schemeClr val="tx1"/>
                </a:solidFill>
                <a:effectLst/>
                <a:latin typeface="+mn-lt"/>
                <a:ea typeface="+mn-ea"/>
                <a:cs typeface="+mn-cs"/>
              </a:rPr>
              <a:t>Paracelsus</a:t>
            </a:r>
            <a:r>
              <a:rPr lang="cs-CZ" sz="1200" b="0" i="0" kern="1200" dirty="0" smtClean="0">
                <a:solidFill>
                  <a:schemeClr val="tx1"/>
                </a:solidFill>
                <a:effectLst/>
                <a:latin typeface="+mn-lt"/>
                <a:ea typeface="+mn-ea"/>
                <a:cs typeface="+mn-cs"/>
              </a:rPr>
              <a:t> zobrazený s legendárním mečem</a:t>
            </a:r>
          </a:p>
          <a:p>
            <a:r>
              <a:rPr lang="cs-CZ" sz="1200" b="0" i="0" kern="1200" dirty="0" smtClean="0">
                <a:solidFill>
                  <a:schemeClr val="tx1"/>
                </a:solidFill>
                <a:effectLst/>
                <a:latin typeface="+mn-lt"/>
                <a:ea typeface="+mn-ea"/>
                <a:cs typeface="+mn-cs"/>
              </a:rPr>
              <a:t>V </a:t>
            </a:r>
            <a:r>
              <a:rPr lang="cs-CZ" sz="1200" b="0" i="0" u="none" strike="noStrike" kern="1200" dirty="0" smtClean="0">
                <a:solidFill>
                  <a:schemeClr val="tx1"/>
                </a:solidFill>
                <a:effectLst/>
                <a:latin typeface="+mn-lt"/>
                <a:ea typeface="+mn-ea"/>
                <a:cs typeface="+mn-cs"/>
                <a:hlinkClick r:id="rId81" tooltip="Basilej"/>
              </a:rPr>
              <a:t>Basileji</a:t>
            </a:r>
            <a:r>
              <a:rPr lang="cs-CZ" sz="1200" b="0" i="0" kern="1200" dirty="0" smtClean="0">
                <a:solidFill>
                  <a:schemeClr val="tx1"/>
                </a:solidFill>
                <a:effectLst/>
                <a:latin typeface="+mn-lt"/>
                <a:ea typeface="+mn-ea"/>
                <a:cs typeface="+mn-cs"/>
              </a:rPr>
              <a:t> získal úspěšnou léčbou slavného knihtiskaře </a:t>
            </a:r>
            <a:r>
              <a:rPr lang="cs-CZ" sz="1200" b="0" i="0" u="none" strike="noStrike" kern="1200" dirty="0" err="1" smtClean="0">
                <a:solidFill>
                  <a:schemeClr val="tx1"/>
                </a:solidFill>
                <a:effectLst/>
                <a:latin typeface="+mn-lt"/>
                <a:ea typeface="+mn-ea"/>
                <a:cs typeface="+mn-cs"/>
                <a:hlinkClick r:id="rId82" tooltip="Johann Froben"/>
              </a:rPr>
              <a:t>Frobena</a:t>
            </a:r>
            <a:r>
              <a:rPr lang="cs-CZ" sz="1200" b="0" i="0" kern="1200" dirty="0" smtClean="0">
                <a:solidFill>
                  <a:schemeClr val="tx1"/>
                </a:solidFill>
                <a:effectLst/>
                <a:latin typeface="+mn-lt"/>
                <a:ea typeface="+mn-ea"/>
                <a:cs typeface="+mn-cs"/>
              </a:rPr>
              <a:t> věhlas. Zde se také setkal se slavnými osobnostmi tehdejší doby </a:t>
            </a:r>
            <a:r>
              <a:rPr lang="cs-CZ" sz="1200" b="0" i="0" u="none" strike="noStrike" kern="1200" dirty="0" smtClean="0">
                <a:solidFill>
                  <a:schemeClr val="tx1"/>
                </a:solidFill>
                <a:effectLst/>
                <a:latin typeface="+mn-lt"/>
                <a:ea typeface="+mn-ea"/>
                <a:cs typeface="+mn-cs"/>
                <a:hlinkClick r:id="rId83" tooltip="Erasmus Rotterdamský"/>
              </a:rPr>
              <a:t>Erasmem Rotterdamským</a:t>
            </a:r>
            <a:r>
              <a:rPr lang="cs-CZ" sz="1200" b="0" i="0" kern="1200" dirty="0" smtClean="0">
                <a:solidFill>
                  <a:schemeClr val="tx1"/>
                </a:solidFill>
                <a:effectLst/>
                <a:latin typeface="+mn-lt"/>
                <a:ea typeface="+mn-ea"/>
                <a:cs typeface="+mn-cs"/>
              </a:rPr>
              <a:t>, jehož léčil ze </a:t>
            </a:r>
            <a:r>
              <a:rPr lang="cs-CZ" sz="1200" b="0" i="0" u="none" strike="noStrike" kern="1200" dirty="0" smtClean="0">
                <a:solidFill>
                  <a:schemeClr val="tx1"/>
                </a:solidFill>
                <a:effectLst/>
                <a:latin typeface="+mn-lt"/>
                <a:ea typeface="+mn-ea"/>
                <a:cs typeface="+mn-cs"/>
                <a:hlinkClick r:id="rId84" tooltip="Dna"/>
              </a:rPr>
              <a:t>dny</a:t>
            </a:r>
            <a:r>
              <a:rPr lang="cs-CZ" sz="1200" b="0" i="0" kern="1200" dirty="0" smtClean="0">
                <a:solidFill>
                  <a:schemeClr val="tx1"/>
                </a:solidFill>
                <a:effectLst/>
                <a:latin typeface="+mn-lt"/>
                <a:ea typeface="+mn-ea"/>
                <a:cs typeface="+mn-cs"/>
              </a:rPr>
              <a:t>, a malířem </a:t>
            </a:r>
            <a:r>
              <a:rPr lang="cs-CZ" sz="1200" b="0" i="0" u="none" strike="noStrike" kern="1200" dirty="0" err="1" smtClean="0">
                <a:solidFill>
                  <a:schemeClr val="tx1"/>
                </a:solidFill>
                <a:effectLst/>
                <a:latin typeface="+mn-lt"/>
                <a:ea typeface="+mn-ea"/>
                <a:cs typeface="+mn-cs"/>
                <a:hlinkClick r:id="rId85" tooltip="Hans Holbein"/>
              </a:rPr>
              <a:t>Holbeinem</a:t>
            </a:r>
            <a:r>
              <a:rPr lang="cs-CZ" sz="1200" b="0" i="0" kern="1200" dirty="0" smtClean="0">
                <a:solidFill>
                  <a:schemeClr val="tx1"/>
                </a:solidFill>
                <a:effectLst/>
                <a:latin typeface="+mn-lt"/>
                <a:ea typeface="+mn-ea"/>
                <a:cs typeface="+mn-cs"/>
              </a:rPr>
              <a:t>. Basilejská městská rada mu nabídla uvolněné místo po městském lékaři a docenturu na univerzitě. Avšak </a:t>
            </a:r>
            <a:r>
              <a:rPr lang="cs-CZ" sz="1200" b="0" i="0" kern="1200" dirty="0" err="1" smtClean="0">
                <a:solidFill>
                  <a:schemeClr val="tx1"/>
                </a:solidFill>
                <a:effectLst/>
                <a:latin typeface="+mn-lt"/>
                <a:ea typeface="+mn-ea"/>
                <a:cs typeface="+mn-cs"/>
              </a:rPr>
              <a:t>Paracelsus</a:t>
            </a:r>
            <a:r>
              <a:rPr lang="cs-CZ" sz="1200" b="0" i="0" kern="1200" dirty="0" smtClean="0">
                <a:solidFill>
                  <a:schemeClr val="tx1"/>
                </a:solidFill>
                <a:effectLst/>
                <a:latin typeface="+mn-lt"/>
                <a:ea typeface="+mn-ea"/>
                <a:cs typeface="+mn-cs"/>
              </a:rPr>
              <a:t> se na </a:t>
            </a:r>
            <a:r>
              <a:rPr lang="cs-CZ" sz="1200" b="0" i="0" u="none" strike="noStrike" kern="1200" dirty="0" smtClean="0">
                <a:solidFill>
                  <a:schemeClr val="tx1"/>
                </a:solidFill>
                <a:effectLst/>
                <a:latin typeface="+mn-lt"/>
                <a:ea typeface="+mn-ea"/>
                <a:cs typeface="+mn-cs"/>
                <a:hlinkClick r:id="rId86" tooltip="Fakulta"/>
              </a:rPr>
              <a:t>fakultě</a:t>
            </a:r>
            <a:r>
              <a:rPr lang="cs-CZ" sz="1200" b="0" i="0" kern="1200" dirty="0" smtClean="0">
                <a:solidFill>
                  <a:schemeClr val="tx1"/>
                </a:solidFill>
                <a:effectLst/>
                <a:latin typeface="+mn-lt"/>
                <a:ea typeface="+mn-ea"/>
                <a:cs typeface="+mn-cs"/>
              </a:rPr>
              <a:t> nepodrobil povinné </a:t>
            </a:r>
            <a:r>
              <a:rPr lang="cs-CZ" sz="1200" b="0" i="0" u="none" strike="noStrike" kern="1200" dirty="0" smtClean="0">
                <a:solidFill>
                  <a:schemeClr val="tx1"/>
                </a:solidFill>
                <a:effectLst/>
                <a:latin typeface="+mn-lt"/>
                <a:ea typeface="+mn-ea"/>
                <a:cs typeface="+mn-cs"/>
                <a:hlinkClick r:id="rId87" tooltip="Disputace"/>
              </a:rPr>
              <a:t>disputaci</a:t>
            </a:r>
            <a:r>
              <a:rPr lang="cs-CZ" sz="1200" b="0" i="0" kern="1200" dirty="0" smtClean="0">
                <a:solidFill>
                  <a:schemeClr val="tx1"/>
                </a:solidFill>
                <a:effectLst/>
                <a:latin typeface="+mn-lt"/>
                <a:ea typeface="+mn-ea"/>
                <a:cs typeface="+mn-cs"/>
              </a:rPr>
              <a:t> ani nepředložil doktorské </a:t>
            </a:r>
            <a:r>
              <a:rPr lang="cs-CZ" sz="1200" b="0" i="0" u="none" strike="noStrike" kern="1200" dirty="0" smtClean="0">
                <a:solidFill>
                  <a:schemeClr val="tx1"/>
                </a:solidFill>
                <a:effectLst/>
                <a:latin typeface="+mn-lt"/>
                <a:ea typeface="+mn-ea"/>
                <a:cs typeface="+mn-cs"/>
                <a:hlinkClick r:id="rId88" tooltip="Vysokoškolský diplom"/>
              </a:rPr>
              <a:t>diplomy</a:t>
            </a:r>
            <a:r>
              <a:rPr lang="cs-CZ" sz="1200" b="0" i="0" kern="1200" dirty="0" smtClean="0">
                <a:solidFill>
                  <a:schemeClr val="tx1"/>
                </a:solidFill>
                <a:effectLst/>
                <a:latin typeface="+mn-lt"/>
                <a:ea typeface="+mn-ea"/>
                <a:cs typeface="+mn-cs"/>
              </a:rPr>
              <a:t> a fakulta mu zamezila přístup do posluchárny. </a:t>
            </a:r>
            <a:r>
              <a:rPr lang="cs-CZ" sz="1200" b="0" i="0" kern="1200" dirty="0" err="1" smtClean="0">
                <a:solidFill>
                  <a:schemeClr val="tx1"/>
                </a:solidFill>
                <a:effectLst/>
                <a:latin typeface="+mn-lt"/>
                <a:ea typeface="+mn-ea"/>
                <a:cs typeface="+mn-cs"/>
              </a:rPr>
              <a:t>Paracelsus</a:t>
            </a:r>
            <a:r>
              <a:rPr lang="cs-CZ" sz="1200" b="0" i="0" kern="1200" dirty="0" smtClean="0">
                <a:solidFill>
                  <a:schemeClr val="tx1"/>
                </a:solidFill>
                <a:effectLst/>
                <a:latin typeface="+mn-lt"/>
                <a:ea typeface="+mn-ea"/>
                <a:cs typeface="+mn-cs"/>
              </a:rPr>
              <a:t> nechal natisknout a rozšířit leták, kterým ohlásil své veřejné pravidelné přednášky, kde vysvětlí své reformní názory. V nich vytýkal medicínským autoritám fakulty a města, že nekriticky papouškují názory </a:t>
            </a:r>
            <a:r>
              <a:rPr lang="cs-CZ" sz="1200" b="0" i="0" kern="1200" dirty="0" err="1" smtClean="0">
                <a:solidFill>
                  <a:schemeClr val="tx1"/>
                </a:solidFill>
                <a:effectLst/>
                <a:latin typeface="+mn-lt"/>
                <a:ea typeface="+mn-ea"/>
                <a:cs typeface="+mn-cs"/>
              </a:rPr>
              <a:t>Avicenny</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Rhazese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Rází</a:t>
            </a:r>
            <a:r>
              <a:rPr lang="cs-CZ" sz="1200" b="0" i="0" kern="1200" dirty="0" smtClean="0">
                <a:solidFill>
                  <a:schemeClr val="tx1"/>
                </a:solidFill>
                <a:effectLst/>
                <a:latin typeface="+mn-lt"/>
                <a:ea typeface="+mn-ea"/>
                <a:cs typeface="+mn-cs"/>
              </a:rPr>
              <a:t>) nebo </a:t>
            </a:r>
            <a:r>
              <a:rPr lang="cs-CZ" sz="1200" b="0" i="0" kern="1200" dirty="0" err="1" smtClean="0">
                <a:solidFill>
                  <a:schemeClr val="tx1"/>
                </a:solidFill>
                <a:effectLst/>
                <a:latin typeface="+mn-lt"/>
                <a:ea typeface="+mn-ea"/>
                <a:cs typeface="+mn-cs"/>
              </a:rPr>
              <a:t>Galéna</a:t>
            </a:r>
            <a:r>
              <a:rPr lang="cs-CZ" sz="1200" b="0" i="0" kern="1200" dirty="0" smtClean="0">
                <a:solidFill>
                  <a:schemeClr val="tx1"/>
                </a:solidFill>
                <a:effectLst/>
                <a:latin typeface="+mn-lt"/>
                <a:ea typeface="+mn-ea"/>
                <a:cs typeface="+mn-cs"/>
              </a:rPr>
              <a:t> (Hippokrata jako autoritu nadále uznával) a přivádějí své nemocné do záhuby. Jejich knihy pak na sv. Jana roku </a:t>
            </a:r>
            <a:r>
              <a:rPr lang="cs-CZ" sz="1200" b="0" i="0" u="none" strike="noStrike" kern="1200" dirty="0" smtClean="0">
                <a:solidFill>
                  <a:schemeClr val="tx1"/>
                </a:solidFill>
                <a:effectLst/>
                <a:latin typeface="+mn-lt"/>
                <a:ea typeface="+mn-ea"/>
                <a:cs typeface="+mn-cs"/>
                <a:hlinkClick r:id="rId89" tooltip="1527"/>
              </a:rPr>
              <a:t>1527</a:t>
            </a:r>
            <a:r>
              <a:rPr lang="cs-CZ" sz="1200" b="0" i="0" kern="1200" dirty="0" smtClean="0">
                <a:solidFill>
                  <a:schemeClr val="tx1"/>
                </a:solidFill>
                <a:effectLst/>
                <a:latin typeface="+mn-lt"/>
                <a:ea typeface="+mn-ea"/>
                <a:cs typeface="+mn-cs"/>
              </a:rPr>
              <a:t> spolu s některými radikalizovanými studenty spálil. Přednášel v </a:t>
            </a:r>
            <a:r>
              <a:rPr lang="cs-CZ" sz="1200" b="0" i="0" u="none" strike="noStrike" kern="1200" dirty="0" smtClean="0">
                <a:solidFill>
                  <a:schemeClr val="tx1"/>
                </a:solidFill>
                <a:effectLst/>
                <a:latin typeface="+mn-lt"/>
                <a:ea typeface="+mn-ea"/>
                <a:cs typeface="+mn-cs"/>
                <a:hlinkClick r:id="rId90" tooltip="Němčina"/>
              </a:rPr>
              <a:t>němčině</a:t>
            </a:r>
            <a:r>
              <a:rPr lang="cs-CZ" sz="1200" b="0" i="0" kern="1200" dirty="0" smtClean="0">
                <a:solidFill>
                  <a:schemeClr val="tx1"/>
                </a:solidFill>
                <a:effectLst/>
                <a:latin typeface="+mn-lt"/>
                <a:ea typeface="+mn-ea"/>
                <a:cs typeface="+mn-cs"/>
              </a:rPr>
              <a:t>, jako v jazyce neučeném. Ostře se vymezoval oproti </a:t>
            </a:r>
            <a:r>
              <a:rPr lang="cs-CZ" sz="1200" b="0" i="0" u="none" strike="noStrike" kern="1200" dirty="0" smtClean="0">
                <a:solidFill>
                  <a:schemeClr val="tx1"/>
                </a:solidFill>
                <a:effectLst/>
                <a:latin typeface="+mn-lt"/>
                <a:ea typeface="+mn-ea"/>
                <a:cs typeface="+mn-cs"/>
                <a:hlinkClick r:id="rId91" tooltip="Latina"/>
              </a:rPr>
              <a:t>latině</a:t>
            </a:r>
            <a:r>
              <a:rPr lang="cs-CZ" sz="1200" b="0" i="0" kern="1200" dirty="0" smtClean="0">
                <a:solidFill>
                  <a:schemeClr val="tx1"/>
                </a:solidFill>
                <a:effectLst/>
                <a:latin typeface="+mn-lt"/>
                <a:ea typeface="+mn-ea"/>
                <a:cs typeface="+mn-cs"/>
              </a:rPr>
              <a:t> jako vědeckému jazyku, kterým se neznalým pacientům může podsouvat kdejaká lež. To také dokládá skutečnost, že se s univerzitním prostředím nikterak nesžil. Známým </a:t>
            </a:r>
            <a:r>
              <a:rPr lang="cs-CZ" sz="1200" b="0" i="0" kern="1200" dirty="0" err="1" smtClean="0">
                <a:solidFill>
                  <a:schemeClr val="tx1"/>
                </a:solidFill>
                <a:effectLst/>
                <a:latin typeface="+mn-lt"/>
                <a:ea typeface="+mn-ea"/>
                <a:cs typeface="+mn-cs"/>
              </a:rPr>
              <a:t>Paracelsovým</a:t>
            </a:r>
            <a:r>
              <a:rPr lang="cs-CZ" sz="1200" b="0" i="0" kern="1200" dirty="0" smtClean="0">
                <a:solidFill>
                  <a:schemeClr val="tx1"/>
                </a:solidFill>
                <a:effectLst/>
                <a:latin typeface="+mn-lt"/>
                <a:ea typeface="+mn-ea"/>
                <a:cs typeface="+mn-cs"/>
              </a:rPr>
              <a:t> pomocníkem byl tehdy </a:t>
            </a:r>
            <a:r>
              <a:rPr lang="cs-CZ" sz="1200" b="0" i="0" u="none" strike="noStrike" kern="1200" dirty="0" smtClean="0">
                <a:solidFill>
                  <a:schemeClr val="tx1"/>
                </a:solidFill>
                <a:effectLst/>
                <a:latin typeface="+mn-lt"/>
                <a:ea typeface="+mn-ea"/>
                <a:cs typeface="+mn-cs"/>
                <a:hlinkClick r:id="rId92" tooltip="Johannes Oporinus (stránka neexistuje)"/>
              </a:rPr>
              <a:t>Johannes </a:t>
            </a:r>
            <a:r>
              <a:rPr lang="cs-CZ" sz="1200" b="0" i="0" u="none" strike="noStrike" kern="1200" dirty="0" err="1" smtClean="0">
                <a:solidFill>
                  <a:schemeClr val="tx1"/>
                </a:solidFill>
                <a:effectLst/>
                <a:latin typeface="+mn-lt"/>
                <a:ea typeface="+mn-ea"/>
                <a:cs typeface="+mn-cs"/>
                <a:hlinkClick r:id="rId92" tooltip="Johannes Oporinus (stránka neexistuje)"/>
              </a:rPr>
              <a:t>Oporinus</a:t>
            </a:r>
            <a:r>
              <a:rPr lang="cs-CZ" sz="1200" b="0" i="0" kern="1200" dirty="0" smtClean="0">
                <a:solidFill>
                  <a:schemeClr val="tx1"/>
                </a:solidFill>
                <a:effectLst/>
                <a:latin typeface="+mn-lt"/>
                <a:ea typeface="+mn-ea"/>
                <a:cs typeface="+mn-cs"/>
              </a:rPr>
              <a:t>.</a:t>
            </a:r>
          </a:p>
          <a:p>
            <a:r>
              <a:rPr lang="cs-CZ" sz="1200" b="0" i="0" kern="1200" dirty="0" smtClean="0">
                <a:solidFill>
                  <a:schemeClr val="tx1"/>
                </a:solidFill>
                <a:effectLst/>
                <a:latin typeface="+mn-lt"/>
                <a:ea typeface="+mn-ea"/>
                <a:cs typeface="+mn-cs"/>
              </a:rPr>
              <a:t>Své útočiště v Basileji mohl nadále opírat o městskou radu, která mu vyhověla v jeho žádosti o dohled nad léky a </a:t>
            </a:r>
            <a:r>
              <a:rPr lang="cs-CZ" sz="1200" b="0" i="0" u="none" strike="noStrike" kern="1200" dirty="0" smtClean="0">
                <a:solidFill>
                  <a:schemeClr val="tx1"/>
                </a:solidFill>
                <a:effectLst/>
                <a:latin typeface="+mn-lt"/>
                <a:ea typeface="+mn-ea"/>
                <a:cs typeface="+mn-cs"/>
                <a:hlinkClick r:id="rId93" tooltip="Lékařský předpis"/>
              </a:rPr>
              <a:t>recepty</a:t>
            </a:r>
            <a:r>
              <a:rPr lang="cs-CZ" sz="1200" b="0" i="0" kern="1200" dirty="0" smtClean="0">
                <a:solidFill>
                  <a:schemeClr val="tx1"/>
                </a:solidFill>
                <a:effectLst/>
                <a:latin typeface="+mn-lt"/>
                <a:ea typeface="+mn-ea"/>
                <a:cs typeface="+mn-cs"/>
              </a:rPr>
              <a:t>, které městští lékaři a lékárníci předepisovali. Kontrola cen a kontrola nad dohodami lékařů a lékárníků zapříčinila veliký tlak na </a:t>
            </a:r>
            <a:r>
              <a:rPr lang="cs-CZ" sz="1200" b="0" i="0" kern="1200" dirty="0" err="1" smtClean="0">
                <a:solidFill>
                  <a:schemeClr val="tx1"/>
                </a:solidFill>
                <a:effectLst/>
                <a:latin typeface="+mn-lt"/>
                <a:ea typeface="+mn-ea"/>
                <a:cs typeface="+mn-cs"/>
              </a:rPr>
              <a:t>Paracelsovo</a:t>
            </a:r>
            <a:r>
              <a:rPr lang="cs-CZ" sz="1200" b="0" i="0" kern="1200" dirty="0" smtClean="0">
                <a:solidFill>
                  <a:schemeClr val="tx1"/>
                </a:solidFill>
                <a:effectLst/>
                <a:latin typeface="+mn-lt"/>
                <a:ea typeface="+mn-ea"/>
                <a:cs typeface="+mn-cs"/>
              </a:rPr>
              <a:t> vytěsnění z města.</a:t>
            </a:r>
          </a:p>
          <a:p>
            <a:r>
              <a:rPr lang="cs-CZ" sz="1200" b="0" i="0" kern="1200" dirty="0" smtClean="0">
                <a:solidFill>
                  <a:schemeClr val="tx1"/>
                </a:solidFill>
                <a:effectLst/>
                <a:latin typeface="+mn-lt"/>
                <a:ea typeface="+mn-ea"/>
                <a:cs typeface="+mn-cs"/>
              </a:rPr>
              <a:t>Mezi srpnem a zářím se objevila posměšná básnička promlouvající k </a:t>
            </a:r>
            <a:r>
              <a:rPr lang="cs-CZ" sz="1200" b="0" i="0" kern="1200" dirty="0" err="1" smtClean="0">
                <a:solidFill>
                  <a:schemeClr val="tx1"/>
                </a:solidFill>
                <a:effectLst/>
                <a:latin typeface="+mn-lt"/>
                <a:ea typeface="+mn-ea"/>
                <a:cs typeface="+mn-cs"/>
              </a:rPr>
              <a:t>Paracelsovi</a:t>
            </a:r>
            <a:r>
              <a:rPr lang="cs-CZ" sz="1200" b="0" i="0" kern="1200" dirty="0" smtClean="0">
                <a:solidFill>
                  <a:schemeClr val="tx1"/>
                </a:solidFill>
                <a:effectLst/>
                <a:latin typeface="+mn-lt"/>
                <a:ea typeface="+mn-ea"/>
                <a:cs typeface="+mn-cs"/>
              </a:rPr>
              <a:t> ústy </a:t>
            </a:r>
            <a:r>
              <a:rPr lang="cs-CZ" sz="1200" b="0" i="0" kern="1200" dirty="0" err="1" smtClean="0">
                <a:solidFill>
                  <a:schemeClr val="tx1"/>
                </a:solidFill>
                <a:effectLst/>
                <a:latin typeface="+mn-lt"/>
                <a:ea typeface="+mn-ea"/>
                <a:cs typeface="+mn-cs"/>
              </a:rPr>
              <a:t>Galéna</a:t>
            </a:r>
            <a:r>
              <a:rPr lang="cs-CZ" sz="1200" b="0" i="0" kern="1200" dirty="0" smtClean="0">
                <a:solidFill>
                  <a:schemeClr val="tx1"/>
                </a:solidFill>
                <a:effectLst/>
                <a:latin typeface="+mn-lt"/>
                <a:ea typeface="+mn-ea"/>
                <a:cs typeface="+mn-cs"/>
              </a:rPr>
              <a:t> nazvaná </a:t>
            </a:r>
            <a:r>
              <a:rPr lang="cs-CZ" sz="1200" b="0" i="1" kern="1200" dirty="0" err="1" smtClean="0">
                <a:solidFill>
                  <a:schemeClr val="tx1"/>
                </a:solidFill>
                <a:effectLst/>
                <a:latin typeface="+mn-lt"/>
                <a:ea typeface="+mn-ea"/>
                <a:cs typeface="+mn-cs"/>
              </a:rPr>
              <a:t>Manes</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Galeni</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Paracelsus</a:t>
            </a:r>
            <a:r>
              <a:rPr lang="cs-CZ" sz="1200" b="0" i="0" kern="1200" dirty="0" smtClean="0">
                <a:solidFill>
                  <a:schemeClr val="tx1"/>
                </a:solidFill>
                <a:effectLst/>
                <a:latin typeface="+mn-lt"/>
                <a:ea typeface="+mn-ea"/>
                <a:cs typeface="+mn-cs"/>
              </a:rPr>
              <a:t> žádal městskou radu o vyšetření, kdo za textem stojí. Vyšetřilo se jen to, že </a:t>
            </a:r>
            <a:r>
              <a:rPr lang="cs-CZ" sz="1200" b="0" i="0" u="none" strike="noStrike" kern="1200" dirty="0" smtClean="0">
                <a:solidFill>
                  <a:schemeClr val="tx1"/>
                </a:solidFill>
                <a:effectLst/>
                <a:latin typeface="+mn-lt"/>
                <a:ea typeface="+mn-ea"/>
                <a:cs typeface="+mn-cs"/>
                <a:hlinkClick r:id="rId94" tooltip="Pamflet"/>
              </a:rPr>
              <a:t>pamflet</a:t>
            </a:r>
            <a:r>
              <a:rPr lang="cs-CZ" sz="1200" b="0" i="0" kern="1200" dirty="0" smtClean="0">
                <a:solidFill>
                  <a:schemeClr val="tx1"/>
                </a:solidFill>
                <a:effectLst/>
                <a:latin typeface="+mn-lt"/>
                <a:ea typeface="+mn-ea"/>
                <a:cs typeface="+mn-cs"/>
              </a:rPr>
              <a:t> napsali tři jeho studenti, což </a:t>
            </a:r>
            <a:r>
              <a:rPr lang="cs-CZ" sz="1200" b="0" i="0" kern="1200" dirty="0" err="1" smtClean="0">
                <a:solidFill>
                  <a:schemeClr val="tx1"/>
                </a:solidFill>
                <a:effectLst/>
                <a:latin typeface="+mn-lt"/>
                <a:ea typeface="+mn-ea"/>
                <a:cs typeface="+mn-cs"/>
              </a:rPr>
              <a:t>Paracelsus</a:t>
            </a:r>
            <a:r>
              <a:rPr lang="cs-CZ" sz="1200" b="0" i="0" kern="1200" dirty="0" smtClean="0">
                <a:solidFill>
                  <a:schemeClr val="tx1"/>
                </a:solidFill>
                <a:effectLst/>
                <a:latin typeface="+mn-lt"/>
                <a:ea typeface="+mn-ea"/>
                <a:cs typeface="+mn-cs"/>
              </a:rPr>
              <a:t> vnímal jako největší zradu. Temperamentnímu </a:t>
            </a:r>
            <a:r>
              <a:rPr lang="cs-CZ" sz="1200" b="0" i="0" kern="1200" dirty="0" err="1" smtClean="0">
                <a:solidFill>
                  <a:schemeClr val="tx1"/>
                </a:solidFill>
                <a:effectLst/>
                <a:latin typeface="+mn-lt"/>
                <a:ea typeface="+mn-ea"/>
                <a:cs typeface="+mn-cs"/>
              </a:rPr>
              <a:t>Bombastovi</a:t>
            </a:r>
            <a:r>
              <a:rPr lang="cs-CZ" sz="1200" b="0" i="0" kern="1200" dirty="0" smtClean="0">
                <a:solidFill>
                  <a:schemeClr val="tx1"/>
                </a:solidFill>
                <a:effectLst/>
                <a:latin typeface="+mn-lt"/>
                <a:ea typeface="+mn-ea"/>
                <a:cs typeface="+mn-cs"/>
              </a:rPr>
              <a:t> ležela tato událost dlouhá léta v žaludku.</a:t>
            </a:r>
          </a:p>
          <a:p>
            <a:r>
              <a:rPr lang="cs-CZ" sz="1200" b="0" i="0" kern="1200" dirty="0" smtClean="0">
                <a:solidFill>
                  <a:schemeClr val="tx1"/>
                </a:solidFill>
                <a:effectLst/>
                <a:latin typeface="+mn-lt"/>
                <a:ea typeface="+mn-ea"/>
                <a:cs typeface="+mn-cs"/>
              </a:rPr>
              <a:t>V roce </a:t>
            </a:r>
            <a:r>
              <a:rPr lang="cs-CZ" sz="1200" b="0" i="0" u="none" strike="noStrike" kern="1200" dirty="0" smtClean="0">
                <a:solidFill>
                  <a:schemeClr val="tx1"/>
                </a:solidFill>
                <a:effectLst/>
                <a:latin typeface="+mn-lt"/>
                <a:ea typeface="+mn-ea"/>
                <a:cs typeface="+mn-cs"/>
                <a:hlinkClick r:id="rId95" tooltip="1528"/>
              </a:rPr>
              <a:t>1528</a:t>
            </a:r>
            <a:r>
              <a:rPr lang="cs-CZ" sz="1200" b="0" i="0" kern="1200" dirty="0" smtClean="0">
                <a:solidFill>
                  <a:schemeClr val="tx1"/>
                </a:solidFill>
                <a:effectLst/>
                <a:latin typeface="+mn-lt"/>
                <a:ea typeface="+mn-ea"/>
                <a:cs typeface="+mn-cs"/>
              </a:rPr>
              <a:t> prohrál soudní spor o výši honoráře vedený proti kanovníkovi </a:t>
            </a:r>
            <a:r>
              <a:rPr lang="cs-CZ" sz="1200" b="0" i="0" kern="1200" dirty="0" err="1" smtClean="0">
                <a:solidFill>
                  <a:schemeClr val="tx1"/>
                </a:solidFill>
                <a:effectLst/>
                <a:latin typeface="+mn-lt"/>
                <a:ea typeface="+mn-ea"/>
                <a:cs typeface="+mn-cs"/>
              </a:rPr>
              <a:t>Corneliovi</a:t>
            </a:r>
            <a:r>
              <a:rPr lang="cs-CZ" sz="1200" b="0" i="0" kern="1200" dirty="0" smtClean="0">
                <a:solidFill>
                  <a:schemeClr val="tx1"/>
                </a:solidFill>
                <a:effectLst/>
                <a:latin typeface="+mn-lt"/>
                <a:ea typeface="+mn-ea"/>
                <a:cs typeface="+mn-cs"/>
              </a:rPr>
              <a:t> von </a:t>
            </a:r>
            <a:r>
              <a:rPr lang="cs-CZ" sz="1200" b="0" i="0" kern="1200" dirty="0" err="1" smtClean="0">
                <a:solidFill>
                  <a:schemeClr val="tx1"/>
                </a:solidFill>
                <a:effectLst/>
                <a:latin typeface="+mn-lt"/>
                <a:ea typeface="+mn-ea"/>
                <a:cs typeface="+mn-cs"/>
              </a:rPr>
              <a:t>Lichtenfels</a:t>
            </a:r>
            <a:r>
              <a:rPr lang="cs-CZ" sz="1200" b="0" i="0" kern="1200" dirty="0" smtClean="0">
                <a:solidFill>
                  <a:schemeClr val="tx1"/>
                </a:solidFill>
                <a:effectLst/>
                <a:latin typeface="+mn-lt"/>
                <a:ea typeface="+mn-ea"/>
                <a:cs typeface="+mn-cs"/>
              </a:rPr>
              <a:t> a velmi kriticky a nevybíravými slovy se ohradil proti obvinění z nedodržování obvyklých metod lékaře, které vznesl soudní dvůr. To ho málem stálo pobyt ve vězení a možná i život, kdyby nebyl včas varován a potajmu Basilej neopustil. Zjistil, že setrvačnost starých pořádků je větší, než předpokládal.</a:t>
            </a:r>
          </a:p>
          <a:p>
            <a:r>
              <a:rPr lang="cs-CZ" sz="1200" b="1" i="0" kern="1200" dirty="0" smtClean="0">
                <a:solidFill>
                  <a:schemeClr val="tx1"/>
                </a:solidFill>
                <a:effectLst/>
                <a:latin typeface="+mn-lt"/>
                <a:ea typeface="+mn-ea"/>
                <a:cs typeface="+mn-cs"/>
              </a:rPr>
              <a:t>Léčba syfilidy</a:t>
            </a:r>
            <a:r>
              <a:rPr lang="cs-CZ" sz="1200" b="0" i="0" kern="1200" dirty="0" smtClean="0">
                <a:solidFill>
                  <a:schemeClr val="tx1"/>
                </a:solidFill>
                <a:effectLst/>
                <a:latin typeface="+mn-lt"/>
                <a:ea typeface="+mn-ea"/>
                <a:cs typeface="+mn-cs"/>
              </a:rPr>
              <a:t>[</a:t>
            </a:r>
            <a:r>
              <a:rPr lang="cs-CZ" sz="1200" b="0" i="0" u="none" strike="noStrike" kern="1200" dirty="0" smtClean="0">
                <a:solidFill>
                  <a:schemeClr val="tx1"/>
                </a:solidFill>
                <a:effectLst/>
                <a:latin typeface="+mn-lt"/>
                <a:ea typeface="+mn-ea"/>
                <a:cs typeface="+mn-cs"/>
                <a:hlinkClick r:id="rId96" tooltip="Editace sekce: Léčba syfilidy"/>
              </a:rPr>
              <a:t>editovat</a:t>
            </a:r>
            <a:r>
              <a:rPr lang="cs-CZ" sz="1200" b="0" i="0" kern="1200" dirty="0" smtClean="0">
                <a:solidFill>
                  <a:schemeClr val="tx1"/>
                </a:solidFill>
                <a:effectLst/>
                <a:latin typeface="+mn-lt"/>
                <a:ea typeface="+mn-ea"/>
                <a:cs typeface="+mn-cs"/>
              </a:rPr>
              <a:t> | </a:t>
            </a:r>
            <a:r>
              <a:rPr lang="cs-CZ" sz="1200" b="0" i="0" u="none" strike="noStrike" kern="1200" dirty="0" smtClean="0">
                <a:solidFill>
                  <a:schemeClr val="tx1"/>
                </a:solidFill>
                <a:effectLst/>
                <a:latin typeface="+mn-lt"/>
                <a:ea typeface="+mn-ea"/>
                <a:cs typeface="+mn-cs"/>
                <a:hlinkClick r:id="rId97" tooltip="Editace sekce: Léčba syfilidy"/>
              </a:rPr>
              <a:t>editovat zdroj</a:t>
            </a:r>
            <a:r>
              <a:rPr lang="cs-CZ" sz="1200" b="0" i="0" kern="1200" dirty="0" smtClean="0">
                <a:solidFill>
                  <a:schemeClr val="tx1"/>
                </a:solidFill>
                <a:effectLst/>
                <a:latin typeface="+mn-lt"/>
                <a:ea typeface="+mn-ea"/>
                <a:cs typeface="+mn-cs"/>
              </a:rPr>
              <a:t>]</a:t>
            </a:r>
            <a:endParaRPr lang="cs-CZ" sz="1200" b="1"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Náhrobek v Salcburku</a:t>
            </a:r>
          </a:p>
          <a:p>
            <a:r>
              <a:rPr lang="cs-CZ" sz="1200" b="0" i="0" kern="1200" dirty="0" smtClean="0">
                <a:solidFill>
                  <a:schemeClr val="tx1"/>
                </a:solidFill>
                <a:effectLst/>
                <a:latin typeface="+mn-lt"/>
                <a:ea typeface="+mn-ea"/>
                <a:cs typeface="+mn-cs"/>
              </a:rPr>
              <a:t>V </a:t>
            </a:r>
            <a:r>
              <a:rPr lang="cs-CZ" sz="1200" b="0" i="0" u="none" strike="noStrike" kern="1200" dirty="0" smtClean="0">
                <a:solidFill>
                  <a:schemeClr val="tx1"/>
                </a:solidFill>
                <a:effectLst/>
                <a:latin typeface="+mn-lt"/>
                <a:ea typeface="+mn-ea"/>
                <a:cs typeface="+mn-cs"/>
                <a:hlinkClick r:id="rId98" tooltip="Norimberk"/>
              </a:rPr>
              <a:t>Norimberku</a:t>
            </a:r>
            <a:r>
              <a:rPr lang="cs-CZ" sz="1200" b="0" i="0" kern="1200" dirty="0" smtClean="0">
                <a:solidFill>
                  <a:schemeClr val="tx1"/>
                </a:solidFill>
                <a:effectLst/>
                <a:latin typeface="+mn-lt"/>
                <a:ea typeface="+mn-ea"/>
                <a:cs typeface="+mn-cs"/>
              </a:rPr>
              <a:t> roku </a:t>
            </a:r>
            <a:r>
              <a:rPr lang="cs-CZ" sz="1200" b="0" i="0" u="none" strike="noStrike" kern="1200" dirty="0" smtClean="0">
                <a:solidFill>
                  <a:schemeClr val="tx1"/>
                </a:solidFill>
                <a:effectLst/>
                <a:latin typeface="+mn-lt"/>
                <a:ea typeface="+mn-ea"/>
                <a:cs typeface="+mn-cs"/>
                <a:hlinkClick r:id="rId99" tooltip="1529"/>
              </a:rPr>
              <a:t>1529</a:t>
            </a:r>
            <a:r>
              <a:rPr lang="cs-CZ" sz="1200" b="0" i="0" kern="1200" dirty="0" smtClean="0">
                <a:solidFill>
                  <a:schemeClr val="tx1"/>
                </a:solidFill>
                <a:effectLst/>
                <a:latin typeface="+mn-lt"/>
                <a:ea typeface="+mn-ea"/>
                <a:cs typeface="+mn-cs"/>
              </a:rPr>
              <a:t> měl tak výrazné léčebné úspěchy, že nalezl vydavatele, který našel odvahu publikovat jeho dva rukopisy o </a:t>
            </a:r>
            <a:r>
              <a:rPr lang="cs-CZ" sz="1200" b="0" i="0" u="none" strike="noStrike" kern="1200" dirty="0" smtClean="0">
                <a:solidFill>
                  <a:schemeClr val="tx1"/>
                </a:solidFill>
                <a:effectLst/>
                <a:latin typeface="+mn-lt"/>
                <a:ea typeface="+mn-ea"/>
                <a:cs typeface="+mn-cs"/>
                <a:hlinkClick r:id="rId100" tooltip="Syfilis"/>
              </a:rPr>
              <a:t>syfilidě</a:t>
            </a:r>
            <a:r>
              <a:rPr lang="cs-CZ" sz="1200" b="0" i="0" kern="1200" dirty="0" smtClean="0">
                <a:solidFill>
                  <a:schemeClr val="tx1"/>
                </a:solidFill>
                <a:effectLst/>
                <a:latin typeface="+mn-lt"/>
                <a:ea typeface="+mn-ea"/>
                <a:cs typeface="+mn-cs"/>
              </a:rPr>
              <a:t>. Vydání třetí knihy bylo městskou radou na popud </a:t>
            </a:r>
            <a:r>
              <a:rPr lang="cs-CZ" sz="1200" b="0" i="0" kern="1200" dirty="0" err="1" smtClean="0">
                <a:solidFill>
                  <a:schemeClr val="tx1"/>
                </a:solidFill>
                <a:effectLst/>
                <a:latin typeface="+mn-lt"/>
                <a:ea typeface="+mn-ea"/>
                <a:cs typeface="+mn-cs"/>
              </a:rPr>
              <a:t>Fuggera</a:t>
            </a:r>
            <a:r>
              <a:rPr lang="cs-CZ" sz="1200" b="0" i="0" kern="1200" dirty="0" smtClean="0">
                <a:solidFill>
                  <a:schemeClr val="tx1"/>
                </a:solidFill>
                <a:effectLst/>
                <a:latin typeface="+mn-lt"/>
                <a:ea typeface="+mn-ea"/>
                <a:cs typeface="+mn-cs"/>
              </a:rPr>
              <a:t> zakázáno, neboť se záporně vyjadřovalo o účinnosti </a:t>
            </a:r>
            <a:r>
              <a:rPr lang="cs-CZ" sz="1200" b="0" i="0" u="none" strike="noStrike" kern="1200" dirty="0" smtClean="0">
                <a:solidFill>
                  <a:schemeClr val="tx1"/>
                </a:solidFill>
                <a:effectLst/>
                <a:latin typeface="+mn-lt"/>
                <a:ea typeface="+mn-ea"/>
                <a:cs typeface="+mn-cs"/>
                <a:hlinkClick r:id="rId101" tooltip="Guajak (stránka neexistuje)"/>
              </a:rPr>
              <a:t>guajakového</a:t>
            </a:r>
            <a:r>
              <a:rPr lang="cs-CZ" sz="1200" b="0" i="0" kern="1200" dirty="0" smtClean="0">
                <a:solidFill>
                  <a:schemeClr val="tx1"/>
                </a:solidFill>
                <a:effectLst/>
                <a:latin typeface="+mn-lt"/>
                <a:ea typeface="+mn-ea"/>
                <a:cs typeface="+mn-cs"/>
              </a:rPr>
              <a:t> dřeva syfilidy, což poškozovalo </a:t>
            </a:r>
            <a:r>
              <a:rPr lang="cs-CZ" sz="1200" b="0" i="0" kern="1200" dirty="0" err="1" smtClean="0">
                <a:solidFill>
                  <a:schemeClr val="tx1"/>
                </a:solidFill>
                <a:effectLst/>
                <a:latin typeface="+mn-lt"/>
                <a:ea typeface="+mn-ea"/>
                <a:cs typeface="+mn-cs"/>
              </a:rPr>
              <a:t>Fuggerovy</a:t>
            </a:r>
            <a:r>
              <a:rPr lang="cs-CZ" sz="1200" b="0" i="0" kern="1200" dirty="0" smtClean="0">
                <a:solidFill>
                  <a:schemeClr val="tx1"/>
                </a:solidFill>
                <a:effectLst/>
                <a:latin typeface="+mn-lt"/>
                <a:ea typeface="+mn-ea"/>
                <a:cs typeface="+mn-cs"/>
              </a:rPr>
              <a:t> obchodní zájmy coby dovozce zmíněného artiklu. </a:t>
            </a:r>
            <a:r>
              <a:rPr lang="cs-CZ" sz="1200" b="0" i="0" kern="1200" dirty="0" err="1" smtClean="0">
                <a:solidFill>
                  <a:schemeClr val="tx1"/>
                </a:solidFill>
                <a:effectLst/>
                <a:latin typeface="+mn-lt"/>
                <a:ea typeface="+mn-ea"/>
                <a:cs typeface="+mn-cs"/>
              </a:rPr>
              <a:t>Paracelsus</a:t>
            </a:r>
            <a:r>
              <a:rPr lang="cs-CZ" sz="1200" b="0" i="0" kern="1200" dirty="0" smtClean="0">
                <a:solidFill>
                  <a:schemeClr val="tx1"/>
                </a:solidFill>
                <a:effectLst/>
                <a:latin typeface="+mn-lt"/>
                <a:ea typeface="+mn-ea"/>
                <a:cs typeface="+mn-cs"/>
              </a:rPr>
              <a:t> poukázal na účinnost vnitřně podávané </a:t>
            </a:r>
            <a:r>
              <a:rPr lang="cs-CZ" sz="1200" b="0" i="0" u="none" strike="noStrike" kern="1200" dirty="0" smtClean="0">
                <a:solidFill>
                  <a:schemeClr val="tx1"/>
                </a:solidFill>
                <a:effectLst/>
                <a:latin typeface="+mn-lt"/>
                <a:ea typeface="+mn-ea"/>
                <a:cs typeface="+mn-cs"/>
                <a:hlinkClick r:id="rId102" tooltip="Rtuť"/>
              </a:rPr>
              <a:t>rtuti</a:t>
            </a:r>
            <a:r>
              <a:rPr lang="cs-CZ" sz="1200" b="0" i="0" kern="1200" dirty="0" smtClean="0">
                <a:solidFill>
                  <a:schemeClr val="tx1"/>
                </a:solidFill>
                <a:effectLst/>
                <a:latin typeface="+mn-lt"/>
                <a:ea typeface="+mn-ea"/>
                <a:cs typeface="+mn-cs"/>
              </a:rPr>
              <a:t> v přesně odměřených dávkách. V této souvislosti se </a:t>
            </a:r>
            <a:r>
              <a:rPr lang="cs-CZ" sz="1200" b="0" i="0" kern="1200" dirty="0" err="1" smtClean="0">
                <a:solidFill>
                  <a:schemeClr val="tx1"/>
                </a:solidFill>
                <a:effectLst/>
                <a:latin typeface="+mn-lt"/>
                <a:ea typeface="+mn-ea"/>
                <a:cs typeface="+mn-cs"/>
              </a:rPr>
              <a:t>Paracelsovi</a:t>
            </a:r>
            <a:r>
              <a:rPr lang="cs-CZ" sz="1200" b="0" i="0" kern="1200" dirty="0" smtClean="0">
                <a:solidFill>
                  <a:schemeClr val="tx1"/>
                </a:solidFill>
                <a:effectLst/>
                <a:latin typeface="+mn-lt"/>
                <a:ea typeface="+mn-ea"/>
                <a:cs typeface="+mn-cs"/>
              </a:rPr>
              <a:t> připisuje devíza, že </a:t>
            </a:r>
            <a:r>
              <a:rPr lang="cs-CZ" sz="1200" b="0" i="1" kern="1200" dirty="0" smtClean="0">
                <a:solidFill>
                  <a:schemeClr val="tx1"/>
                </a:solidFill>
                <a:effectLst/>
                <a:latin typeface="+mn-lt"/>
                <a:ea typeface="+mn-ea"/>
                <a:cs typeface="+mn-cs"/>
              </a:rPr>
              <a:t>jed od léku odlišuje pouze podávané množství</a:t>
            </a:r>
            <a:r>
              <a:rPr lang="cs-CZ" sz="1200" b="0" i="0" kern="1200" dirty="0" smtClean="0">
                <a:solidFill>
                  <a:schemeClr val="tx1"/>
                </a:solidFill>
                <a:effectLst/>
                <a:latin typeface="+mn-lt"/>
                <a:ea typeface="+mn-ea"/>
                <a:cs typeface="+mn-cs"/>
              </a:rPr>
              <a:t>.</a:t>
            </a:r>
          </a:p>
          <a:p>
            <a:r>
              <a:rPr lang="cs-CZ" sz="1200" b="1" i="0" kern="1200" dirty="0" smtClean="0">
                <a:solidFill>
                  <a:schemeClr val="tx1"/>
                </a:solidFill>
                <a:effectLst/>
                <a:latin typeface="+mn-lt"/>
                <a:ea typeface="+mn-ea"/>
                <a:cs typeface="+mn-cs"/>
              </a:rPr>
              <a:t>Pobyt na Moravě</a:t>
            </a:r>
            <a:r>
              <a:rPr lang="cs-CZ" sz="1200" b="0" i="0" kern="1200" dirty="0" smtClean="0">
                <a:solidFill>
                  <a:schemeClr val="tx1"/>
                </a:solidFill>
                <a:effectLst/>
                <a:latin typeface="+mn-lt"/>
                <a:ea typeface="+mn-ea"/>
                <a:cs typeface="+mn-cs"/>
              </a:rPr>
              <a:t>[</a:t>
            </a:r>
            <a:r>
              <a:rPr lang="cs-CZ" sz="1200" b="0" i="0" u="none" strike="noStrike" kern="1200" dirty="0" smtClean="0">
                <a:solidFill>
                  <a:schemeClr val="tx1"/>
                </a:solidFill>
                <a:effectLst/>
                <a:latin typeface="+mn-lt"/>
                <a:ea typeface="+mn-ea"/>
                <a:cs typeface="+mn-cs"/>
                <a:hlinkClick r:id="rId103" tooltip="Editace sekce: Pobyt na Moravě"/>
              </a:rPr>
              <a:t>editovat</a:t>
            </a:r>
            <a:r>
              <a:rPr lang="cs-CZ" sz="1200" b="0" i="0" kern="1200" dirty="0" smtClean="0">
                <a:solidFill>
                  <a:schemeClr val="tx1"/>
                </a:solidFill>
                <a:effectLst/>
                <a:latin typeface="+mn-lt"/>
                <a:ea typeface="+mn-ea"/>
                <a:cs typeface="+mn-cs"/>
              </a:rPr>
              <a:t> | </a:t>
            </a:r>
            <a:r>
              <a:rPr lang="cs-CZ" sz="1200" b="0" i="0" u="none" strike="noStrike" kern="1200" dirty="0" smtClean="0">
                <a:solidFill>
                  <a:schemeClr val="tx1"/>
                </a:solidFill>
                <a:effectLst/>
                <a:latin typeface="+mn-lt"/>
                <a:ea typeface="+mn-ea"/>
                <a:cs typeface="+mn-cs"/>
                <a:hlinkClick r:id="rId104" tooltip="Editace sekce: Pobyt na Moravě"/>
              </a:rPr>
              <a:t>editovat zdroj</a:t>
            </a:r>
            <a:r>
              <a:rPr lang="cs-CZ" sz="1200" b="0" i="0" kern="1200" dirty="0" smtClean="0">
                <a:solidFill>
                  <a:schemeClr val="tx1"/>
                </a:solidFill>
                <a:effectLst/>
                <a:latin typeface="+mn-lt"/>
                <a:ea typeface="+mn-ea"/>
                <a:cs typeface="+mn-cs"/>
              </a:rPr>
              <a:t>]</a:t>
            </a:r>
            <a:endParaRPr lang="cs-CZ" sz="1200" b="1"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V letech </a:t>
            </a:r>
            <a:r>
              <a:rPr lang="cs-CZ" sz="1200" b="0" i="0" u="none" strike="noStrike" kern="1200" dirty="0" smtClean="0">
                <a:solidFill>
                  <a:schemeClr val="tx1"/>
                </a:solidFill>
                <a:effectLst/>
                <a:latin typeface="+mn-lt"/>
                <a:ea typeface="+mn-ea"/>
                <a:cs typeface="+mn-cs"/>
                <a:hlinkClick r:id="rId105" tooltip="1536"/>
              </a:rPr>
              <a:t>1536</a:t>
            </a:r>
            <a:r>
              <a:rPr lang="cs-CZ" sz="1200" b="0" i="0" kern="1200" dirty="0" smtClean="0">
                <a:solidFill>
                  <a:schemeClr val="tx1"/>
                </a:solidFill>
                <a:effectLst/>
                <a:latin typeface="+mn-lt"/>
                <a:ea typeface="+mn-ea"/>
                <a:cs typeface="+mn-cs"/>
              </a:rPr>
              <a:t> až </a:t>
            </a:r>
            <a:r>
              <a:rPr lang="cs-CZ" sz="1200" b="0" i="0" u="none" strike="noStrike" kern="1200" dirty="0" smtClean="0">
                <a:solidFill>
                  <a:schemeClr val="tx1"/>
                </a:solidFill>
                <a:effectLst/>
                <a:latin typeface="+mn-lt"/>
                <a:ea typeface="+mn-ea"/>
                <a:cs typeface="+mn-cs"/>
                <a:hlinkClick r:id="rId106" tooltip="1538"/>
              </a:rPr>
              <a:t>1538</a:t>
            </a:r>
            <a:r>
              <a:rPr lang="cs-CZ" sz="1200" b="0" i="0" kern="1200" dirty="0" smtClean="0">
                <a:solidFill>
                  <a:schemeClr val="tx1"/>
                </a:solidFill>
                <a:effectLst/>
                <a:latin typeface="+mn-lt"/>
                <a:ea typeface="+mn-ea"/>
                <a:cs typeface="+mn-cs"/>
              </a:rPr>
              <a:t> pobýval </a:t>
            </a:r>
            <a:r>
              <a:rPr lang="cs-CZ" sz="1200" b="0" i="0" kern="1200" dirty="0" err="1" smtClean="0">
                <a:solidFill>
                  <a:schemeClr val="tx1"/>
                </a:solidFill>
                <a:effectLst/>
                <a:latin typeface="+mn-lt"/>
                <a:ea typeface="+mn-ea"/>
                <a:cs typeface="+mn-cs"/>
              </a:rPr>
              <a:t>Paracelsus</a:t>
            </a:r>
            <a:r>
              <a:rPr lang="cs-CZ" sz="1200" b="0" i="0" kern="1200" dirty="0" smtClean="0">
                <a:solidFill>
                  <a:schemeClr val="tx1"/>
                </a:solidFill>
                <a:effectLst/>
                <a:latin typeface="+mn-lt"/>
                <a:ea typeface="+mn-ea"/>
                <a:cs typeface="+mn-cs"/>
              </a:rPr>
              <a:t> v </a:t>
            </a:r>
            <a:r>
              <a:rPr lang="cs-CZ" sz="1200" b="0" i="0" u="none" strike="noStrike" kern="1200" dirty="0" smtClean="0">
                <a:solidFill>
                  <a:schemeClr val="tx1"/>
                </a:solidFill>
                <a:effectLst/>
                <a:latin typeface="+mn-lt"/>
                <a:ea typeface="+mn-ea"/>
                <a:cs typeface="+mn-cs"/>
                <a:hlinkClick r:id="rId107" tooltip="Moravský Krumlov"/>
              </a:rPr>
              <a:t>Moravském Krumlově</a:t>
            </a:r>
            <a:r>
              <a:rPr lang="cs-CZ" sz="1200" b="0" i="0" kern="1200" dirty="0" smtClean="0">
                <a:solidFill>
                  <a:schemeClr val="tx1"/>
                </a:solidFill>
                <a:effectLst/>
                <a:latin typeface="+mn-lt"/>
                <a:ea typeface="+mn-ea"/>
                <a:cs typeface="+mn-cs"/>
              </a:rPr>
              <a:t> a léčil </a:t>
            </a:r>
            <a:r>
              <a:rPr lang="cs-CZ" sz="1200" b="0" i="0" u="none" strike="noStrike" kern="1200" dirty="0" smtClean="0">
                <a:solidFill>
                  <a:schemeClr val="tx1"/>
                </a:solidFill>
                <a:effectLst/>
                <a:latin typeface="+mn-lt"/>
                <a:ea typeface="+mn-ea"/>
                <a:cs typeface="+mn-cs"/>
                <a:hlinkClick r:id="rId108" tooltip="Jan III. z Lipé (stránka neexistuje)"/>
              </a:rPr>
              <a:t>Jana III. z </a:t>
            </a:r>
            <a:r>
              <a:rPr lang="cs-CZ" sz="1200" b="0" i="0" u="none" strike="noStrike" kern="1200" dirty="0" err="1" smtClean="0">
                <a:solidFill>
                  <a:schemeClr val="tx1"/>
                </a:solidFill>
                <a:effectLst/>
                <a:latin typeface="+mn-lt"/>
                <a:ea typeface="+mn-ea"/>
                <a:cs typeface="+mn-cs"/>
                <a:hlinkClick r:id="rId108" tooltip="Jan III. z Lipé (stránka neexistuje)"/>
              </a:rPr>
              <a:t>Lipé</a:t>
            </a:r>
            <a:r>
              <a:rPr lang="cs-CZ" sz="1200" b="0" i="0" kern="1200" dirty="0" smtClean="0">
                <a:solidFill>
                  <a:schemeClr val="tx1"/>
                </a:solidFill>
                <a:effectLst/>
                <a:latin typeface="+mn-lt"/>
                <a:ea typeface="+mn-ea"/>
                <a:cs typeface="+mn-cs"/>
              </a:rPr>
              <a:t>. Zde také dokončil svou knihu </a:t>
            </a:r>
            <a:r>
              <a:rPr lang="cs-CZ" sz="1200" b="0" i="1" kern="1200" dirty="0" smtClean="0">
                <a:solidFill>
                  <a:schemeClr val="tx1"/>
                </a:solidFill>
                <a:effectLst/>
                <a:latin typeface="+mn-lt"/>
                <a:ea typeface="+mn-ea"/>
                <a:cs typeface="+mn-cs"/>
              </a:rPr>
              <a:t>O </a:t>
            </a:r>
            <a:r>
              <a:rPr lang="cs-CZ" sz="1200" b="0" i="1" kern="1200" dirty="0" err="1" smtClean="0">
                <a:solidFill>
                  <a:schemeClr val="tx1"/>
                </a:solidFill>
                <a:effectLst/>
                <a:latin typeface="+mn-lt"/>
                <a:ea typeface="+mn-ea"/>
                <a:cs typeface="+mn-cs"/>
              </a:rPr>
              <a:t>tartarických</a:t>
            </a:r>
            <a:r>
              <a:rPr lang="cs-CZ" sz="1200" b="0" i="1" kern="1200" dirty="0" smtClean="0">
                <a:solidFill>
                  <a:schemeClr val="tx1"/>
                </a:solidFill>
                <a:effectLst/>
                <a:latin typeface="+mn-lt"/>
                <a:ea typeface="+mn-ea"/>
                <a:cs typeface="+mn-cs"/>
              </a:rPr>
              <a:t> onemocněních</a:t>
            </a:r>
            <a:r>
              <a:rPr lang="cs-CZ" sz="1200" b="0" i="0" kern="1200" dirty="0" smtClean="0">
                <a:solidFill>
                  <a:schemeClr val="tx1"/>
                </a:solidFill>
                <a:effectLst/>
                <a:latin typeface="+mn-lt"/>
                <a:ea typeface="+mn-ea"/>
                <a:cs typeface="+mn-cs"/>
              </a:rPr>
              <a:t> a psal doslov ke knize </a:t>
            </a:r>
            <a:r>
              <a:rPr lang="cs-CZ" sz="1200" b="0" i="1" kern="1200" dirty="0" err="1" smtClean="0">
                <a:solidFill>
                  <a:schemeClr val="tx1"/>
                </a:solidFill>
                <a:effectLst/>
                <a:latin typeface="+mn-lt"/>
                <a:ea typeface="+mn-ea"/>
                <a:cs typeface="+mn-cs"/>
              </a:rPr>
              <a:t>Astronomia</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magna</a:t>
            </a:r>
            <a:r>
              <a:rPr lang="cs-CZ" sz="1200" b="0" i="0" kern="1200" dirty="0" smtClean="0">
                <a:solidFill>
                  <a:schemeClr val="tx1"/>
                </a:solidFill>
                <a:effectLst/>
                <a:latin typeface="+mn-lt"/>
                <a:ea typeface="+mn-ea"/>
                <a:cs typeface="+mn-cs"/>
              </a:rPr>
              <a:t>. Jeho odchod z Moravského Krumlova je připisován oslepnutí maršálkova syna </a:t>
            </a:r>
            <a:r>
              <a:rPr lang="cs-CZ" sz="1200" b="0" i="0" kern="1200" dirty="0" err="1" smtClean="0">
                <a:solidFill>
                  <a:schemeClr val="tx1"/>
                </a:solidFill>
                <a:effectLst/>
                <a:latin typeface="+mn-lt"/>
                <a:ea typeface="+mn-ea"/>
                <a:cs typeface="+mn-cs"/>
              </a:rPr>
              <a:t>Pertolda</a:t>
            </a:r>
            <a:r>
              <a:rPr lang="cs-CZ" sz="1200" b="0" i="0" kern="1200" dirty="0" smtClean="0">
                <a:solidFill>
                  <a:schemeClr val="tx1"/>
                </a:solidFill>
                <a:effectLst/>
                <a:latin typeface="+mn-lt"/>
                <a:ea typeface="+mn-ea"/>
                <a:cs typeface="+mn-cs"/>
              </a:rPr>
              <a:t> neúspěšnou léčbou a smrti </a:t>
            </a:r>
            <a:r>
              <a:rPr lang="cs-CZ" sz="1200" b="0" i="0" u="none" strike="noStrike" kern="1200" dirty="0" smtClean="0">
                <a:solidFill>
                  <a:schemeClr val="tx1"/>
                </a:solidFill>
                <a:effectLst/>
                <a:latin typeface="+mn-lt"/>
                <a:ea typeface="+mn-ea"/>
                <a:cs typeface="+mn-cs"/>
                <a:hlinkClick r:id="rId109" tooltip="Jana z Perštejna (stránka neexistuje)"/>
              </a:rPr>
              <a:t>Jany z </a:t>
            </a:r>
            <a:r>
              <a:rPr lang="cs-CZ" sz="1200" b="0" i="0" u="none" strike="noStrike" kern="1200" dirty="0" err="1" smtClean="0">
                <a:solidFill>
                  <a:schemeClr val="tx1"/>
                </a:solidFill>
                <a:effectLst/>
                <a:latin typeface="+mn-lt"/>
                <a:ea typeface="+mn-ea"/>
                <a:cs typeface="+mn-cs"/>
                <a:hlinkClick r:id="rId109" tooltip="Jana z Perštejna (stránka neexistuje)"/>
              </a:rPr>
              <a:t>Perštejna</a:t>
            </a:r>
            <a:r>
              <a:rPr lang="cs-CZ" sz="1200" b="0" i="0" kern="1200" dirty="0" smtClean="0">
                <a:solidFill>
                  <a:schemeClr val="tx1"/>
                </a:solidFill>
                <a:effectLst/>
                <a:latin typeface="+mn-lt"/>
                <a:ea typeface="+mn-ea"/>
                <a:cs typeface="+mn-cs"/>
              </a:rPr>
              <a:t>, manželky </a:t>
            </a:r>
            <a:r>
              <a:rPr lang="cs-CZ" sz="1200" b="0" i="0" u="none" strike="noStrike" kern="1200" dirty="0" smtClean="0">
                <a:solidFill>
                  <a:schemeClr val="tx1"/>
                </a:solidFill>
                <a:effectLst/>
                <a:latin typeface="+mn-lt"/>
                <a:ea typeface="+mn-ea"/>
                <a:cs typeface="+mn-cs"/>
                <a:hlinkClick r:id="rId110" tooltip="Jan III. ze Žerotína (stránka neexistuje)"/>
              </a:rPr>
              <a:t>Jana III. ze Žerotína</a:t>
            </a:r>
            <a:r>
              <a:rPr lang="cs-CZ" sz="1200" b="0" i="0" kern="1200" dirty="0" smtClean="0">
                <a:solidFill>
                  <a:schemeClr val="tx1"/>
                </a:solidFill>
                <a:effectLst/>
                <a:latin typeface="+mn-lt"/>
                <a:ea typeface="+mn-ea"/>
                <a:cs typeface="+mn-cs"/>
              </a:rPr>
              <a:t>. V roce </a:t>
            </a:r>
            <a:r>
              <a:rPr lang="cs-CZ" sz="1200" b="0" i="0" u="none" strike="noStrike" kern="1200" dirty="0" smtClean="0">
                <a:solidFill>
                  <a:schemeClr val="tx1"/>
                </a:solidFill>
                <a:effectLst/>
                <a:latin typeface="+mn-lt"/>
                <a:ea typeface="+mn-ea"/>
                <a:cs typeface="+mn-cs"/>
                <a:hlinkClick r:id="rId111" tooltip="1537"/>
              </a:rPr>
              <a:t>1537</a:t>
            </a:r>
            <a:r>
              <a:rPr lang="cs-CZ" sz="1200" b="0" i="0" kern="1200" dirty="0" smtClean="0">
                <a:solidFill>
                  <a:schemeClr val="tx1"/>
                </a:solidFill>
                <a:effectLst/>
                <a:latin typeface="+mn-lt"/>
                <a:ea typeface="+mn-ea"/>
                <a:cs typeface="+mn-cs"/>
              </a:rPr>
              <a:t> údajně pobýval v </a:t>
            </a:r>
            <a:r>
              <a:rPr lang="cs-CZ" sz="1200" b="0" i="0" u="none" strike="noStrike" kern="1200" dirty="0" smtClean="0">
                <a:solidFill>
                  <a:schemeClr val="tx1"/>
                </a:solidFill>
                <a:effectLst/>
                <a:latin typeface="+mn-lt"/>
                <a:ea typeface="+mn-ea"/>
                <a:cs typeface="+mn-cs"/>
                <a:hlinkClick r:id="rId112" tooltip="Kroměříž"/>
              </a:rPr>
              <a:t>Kroměříži</a:t>
            </a:r>
            <a:r>
              <a:rPr lang="cs-CZ" sz="1200" b="0" i="0" kern="1200" dirty="0" smtClean="0">
                <a:solidFill>
                  <a:schemeClr val="tx1"/>
                </a:solidFill>
                <a:effectLst/>
                <a:latin typeface="+mn-lt"/>
                <a:ea typeface="+mn-ea"/>
                <a:cs typeface="+mn-cs"/>
              </a:rPr>
              <a:t>, kde měl mít i svou alchymistickou dílnu.</a:t>
            </a:r>
            <a:r>
              <a:rPr lang="cs-CZ" sz="1200" b="0" i="0" u="none" strike="noStrike" kern="1200" baseline="30000" dirty="0" smtClean="0">
                <a:solidFill>
                  <a:schemeClr val="tx1"/>
                </a:solidFill>
                <a:effectLst/>
                <a:latin typeface="+mn-lt"/>
                <a:ea typeface="+mn-ea"/>
                <a:cs typeface="+mn-cs"/>
                <a:hlinkClick r:id="rId113"/>
              </a:rPr>
              <a:t>[3]</a:t>
            </a:r>
            <a:r>
              <a:rPr lang="cs-CZ" sz="1200" b="0" i="0" kern="1200" baseline="30000" dirty="0" smtClean="0">
                <a:solidFill>
                  <a:schemeClr val="tx1"/>
                </a:solidFill>
                <a:effectLst/>
                <a:latin typeface="+mn-lt"/>
                <a:ea typeface="+mn-ea"/>
                <a:cs typeface="+mn-cs"/>
              </a:rPr>
              <a:t>[</a:t>
            </a:r>
            <a:r>
              <a:rPr lang="cs-CZ" sz="1200" b="0" i="0" u="none" strike="noStrike" kern="1200" baseline="30000" dirty="0" smtClean="0">
                <a:solidFill>
                  <a:schemeClr val="tx1"/>
                </a:solidFill>
                <a:effectLst/>
                <a:latin typeface="+mn-lt"/>
                <a:ea typeface="+mn-ea"/>
                <a:cs typeface="+mn-cs"/>
                <a:hlinkClick r:id="rId114" tooltip="Wikipedie:Ověřitelnost"/>
              </a:rPr>
              <a:t>zdroj?</a:t>
            </a:r>
            <a:r>
              <a:rPr lang="cs-CZ" sz="1200" b="0" i="0" kern="1200" baseline="30000" dirty="0" smtClean="0">
                <a:solidFill>
                  <a:schemeClr val="tx1"/>
                </a:solidFill>
                <a:effectLst/>
                <a:latin typeface="+mn-lt"/>
                <a:ea typeface="+mn-ea"/>
                <a:cs typeface="+mn-cs"/>
              </a:rPr>
              <a:t>]</a:t>
            </a:r>
            <a:r>
              <a:rPr lang="cs-CZ" sz="1200" b="0" i="0" kern="1200" dirty="0" smtClean="0">
                <a:solidFill>
                  <a:schemeClr val="tx1"/>
                </a:solidFill>
                <a:effectLst/>
                <a:latin typeface="+mn-lt"/>
                <a:ea typeface="+mn-ea"/>
                <a:cs typeface="+mn-cs"/>
              </a:rPr>
              <a:t> Je také doložen dopis vyhlašující po </a:t>
            </a:r>
            <a:r>
              <a:rPr lang="cs-CZ" sz="1200" b="0" i="0" kern="1200" dirty="0" err="1" smtClean="0">
                <a:solidFill>
                  <a:schemeClr val="tx1"/>
                </a:solidFill>
                <a:effectLst/>
                <a:latin typeface="+mn-lt"/>
                <a:ea typeface="+mn-ea"/>
                <a:cs typeface="+mn-cs"/>
              </a:rPr>
              <a:t>Paracelsovi</a:t>
            </a:r>
            <a:r>
              <a:rPr lang="cs-CZ" sz="1200" b="0" i="0" kern="1200" dirty="0" smtClean="0">
                <a:solidFill>
                  <a:schemeClr val="tx1"/>
                </a:solidFill>
                <a:effectLst/>
                <a:latin typeface="+mn-lt"/>
                <a:ea typeface="+mn-ea"/>
                <a:cs typeface="+mn-cs"/>
              </a:rPr>
              <a:t> pátrání (zde uváděn jako lékař jménem </a:t>
            </a:r>
            <a:r>
              <a:rPr lang="cs-CZ" sz="1200" b="0" i="0" kern="1200" dirty="0" err="1" smtClean="0">
                <a:solidFill>
                  <a:schemeClr val="tx1"/>
                </a:solidFill>
                <a:effectLst/>
                <a:latin typeface="+mn-lt"/>
                <a:ea typeface="+mn-ea"/>
                <a:cs typeface="+mn-cs"/>
              </a:rPr>
              <a:t>Euffrastus</a:t>
            </a:r>
            <a:r>
              <a:rPr lang="cs-CZ" sz="1200" b="0" i="0" kern="1200" dirty="0" smtClean="0">
                <a:solidFill>
                  <a:schemeClr val="tx1"/>
                </a:solidFill>
                <a:effectLst/>
                <a:latin typeface="+mn-lt"/>
                <a:ea typeface="+mn-ea"/>
                <a:cs typeface="+mn-cs"/>
              </a:rPr>
              <a:t>) a patrně ve </a:t>
            </a:r>
            <a:r>
              <a:rPr lang="cs-CZ" sz="1200" b="0" i="0" u="none" strike="noStrike" kern="1200" dirty="0" smtClean="0">
                <a:solidFill>
                  <a:schemeClr val="tx1"/>
                </a:solidFill>
                <a:effectLst/>
                <a:latin typeface="+mn-lt"/>
                <a:ea typeface="+mn-ea"/>
                <a:cs typeface="+mn-cs"/>
                <a:hlinkClick r:id="rId115" tooltip="Znojmo"/>
              </a:rPr>
              <a:t>Znojmě</a:t>
            </a:r>
            <a:r>
              <a:rPr lang="cs-CZ" sz="1200" b="0" i="0" kern="1200" dirty="0" smtClean="0">
                <a:solidFill>
                  <a:schemeClr val="tx1"/>
                </a:solidFill>
                <a:effectLst/>
                <a:latin typeface="+mn-lt"/>
                <a:ea typeface="+mn-ea"/>
                <a:cs typeface="+mn-cs"/>
              </a:rPr>
              <a:t> došlo k nějakému soudnímu vyrovnání. Později </a:t>
            </a:r>
            <a:r>
              <a:rPr lang="cs-CZ" sz="1200" b="0" i="0" kern="1200" dirty="0" err="1" smtClean="0">
                <a:solidFill>
                  <a:schemeClr val="tx1"/>
                </a:solidFill>
                <a:effectLst/>
                <a:latin typeface="+mn-lt"/>
                <a:ea typeface="+mn-ea"/>
                <a:cs typeface="+mn-cs"/>
              </a:rPr>
              <a:t>Paracelsus</a:t>
            </a:r>
            <a:r>
              <a:rPr lang="cs-CZ" sz="1200" b="0" i="0" kern="1200" dirty="0" smtClean="0">
                <a:solidFill>
                  <a:schemeClr val="tx1"/>
                </a:solidFill>
                <a:effectLst/>
                <a:latin typeface="+mn-lt"/>
                <a:ea typeface="+mn-ea"/>
                <a:cs typeface="+mn-cs"/>
              </a:rPr>
              <a:t> putoval přes </a:t>
            </a:r>
            <a:r>
              <a:rPr lang="cs-CZ" sz="1200" b="0" i="0" u="none" strike="noStrike" kern="1200" dirty="0" smtClean="0">
                <a:solidFill>
                  <a:schemeClr val="tx1"/>
                </a:solidFill>
                <a:effectLst/>
                <a:latin typeface="+mn-lt"/>
                <a:ea typeface="+mn-ea"/>
                <a:cs typeface="+mn-cs"/>
                <a:hlinkClick r:id="rId116" tooltip="Bratislava"/>
              </a:rPr>
              <a:t>Bratislavu</a:t>
            </a:r>
            <a:r>
              <a:rPr lang="cs-CZ" sz="1200" b="0" i="0" kern="1200" dirty="0" smtClean="0">
                <a:solidFill>
                  <a:schemeClr val="tx1"/>
                </a:solidFill>
                <a:effectLst/>
                <a:latin typeface="+mn-lt"/>
                <a:ea typeface="+mn-ea"/>
                <a:cs typeface="+mn-cs"/>
              </a:rPr>
              <a:t> do Vídně.</a:t>
            </a:r>
          </a:p>
          <a:p>
            <a:r>
              <a:rPr lang="cs-CZ" sz="1200" b="1" i="0" kern="1200" dirty="0" smtClean="0">
                <a:solidFill>
                  <a:schemeClr val="tx1"/>
                </a:solidFill>
                <a:effectLst/>
                <a:latin typeface="+mn-lt"/>
                <a:ea typeface="+mn-ea"/>
                <a:cs typeface="+mn-cs"/>
              </a:rPr>
              <a:t>Konec života</a:t>
            </a:r>
            <a:r>
              <a:rPr lang="cs-CZ" sz="1200" b="0" i="0" kern="1200" dirty="0" smtClean="0">
                <a:solidFill>
                  <a:schemeClr val="tx1"/>
                </a:solidFill>
                <a:effectLst/>
                <a:latin typeface="+mn-lt"/>
                <a:ea typeface="+mn-ea"/>
                <a:cs typeface="+mn-cs"/>
              </a:rPr>
              <a:t>[</a:t>
            </a:r>
            <a:r>
              <a:rPr lang="cs-CZ" sz="1200" b="0" i="0" u="none" strike="noStrike" kern="1200" dirty="0" smtClean="0">
                <a:solidFill>
                  <a:schemeClr val="tx1"/>
                </a:solidFill>
                <a:effectLst/>
                <a:latin typeface="+mn-lt"/>
                <a:ea typeface="+mn-ea"/>
                <a:cs typeface="+mn-cs"/>
                <a:hlinkClick r:id="rId117" tooltip="Editace sekce: Konec života"/>
              </a:rPr>
              <a:t>editovat</a:t>
            </a:r>
            <a:r>
              <a:rPr lang="cs-CZ" sz="1200" b="0" i="0" kern="1200" dirty="0" smtClean="0">
                <a:solidFill>
                  <a:schemeClr val="tx1"/>
                </a:solidFill>
                <a:effectLst/>
                <a:latin typeface="+mn-lt"/>
                <a:ea typeface="+mn-ea"/>
                <a:cs typeface="+mn-cs"/>
              </a:rPr>
              <a:t> | </a:t>
            </a:r>
            <a:r>
              <a:rPr lang="cs-CZ" sz="1200" b="0" i="0" u="none" strike="noStrike" kern="1200" dirty="0" smtClean="0">
                <a:solidFill>
                  <a:schemeClr val="tx1"/>
                </a:solidFill>
                <a:effectLst/>
                <a:latin typeface="+mn-lt"/>
                <a:ea typeface="+mn-ea"/>
                <a:cs typeface="+mn-cs"/>
                <a:hlinkClick r:id="rId118" tooltip="Editace sekce: Konec života"/>
              </a:rPr>
              <a:t>editovat zdroj</a:t>
            </a:r>
            <a:r>
              <a:rPr lang="cs-CZ" sz="1200" b="0" i="0" kern="1200" dirty="0" smtClean="0">
                <a:solidFill>
                  <a:schemeClr val="tx1"/>
                </a:solidFill>
                <a:effectLst/>
                <a:latin typeface="+mn-lt"/>
                <a:ea typeface="+mn-ea"/>
                <a:cs typeface="+mn-cs"/>
              </a:rPr>
              <a:t>]</a:t>
            </a:r>
            <a:endParaRPr lang="cs-CZ" sz="1200" b="1"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Do završení života v roce </a:t>
            </a:r>
            <a:r>
              <a:rPr lang="cs-CZ" sz="1200" b="0" i="0" u="none" strike="noStrike" kern="1200" dirty="0" smtClean="0">
                <a:solidFill>
                  <a:schemeClr val="tx1"/>
                </a:solidFill>
                <a:effectLst/>
                <a:latin typeface="+mn-lt"/>
                <a:ea typeface="+mn-ea"/>
                <a:cs typeface="+mn-cs"/>
                <a:hlinkClick r:id="rId119" tooltip="1541"/>
              </a:rPr>
              <a:t>1541</a:t>
            </a:r>
            <a:r>
              <a:rPr lang="cs-CZ" sz="1200" b="0" i="0" kern="1200" dirty="0" smtClean="0">
                <a:solidFill>
                  <a:schemeClr val="tx1"/>
                </a:solidFill>
                <a:effectLst/>
                <a:latin typeface="+mn-lt"/>
                <a:ea typeface="+mn-ea"/>
                <a:cs typeface="+mn-cs"/>
              </a:rPr>
              <a:t> v Salcburku vedl potulný život a pod záštitou různých mecenášů sepisoval svoje dílo. O </a:t>
            </a:r>
            <a:r>
              <a:rPr lang="cs-CZ" sz="1200" b="0" i="0" kern="1200" dirty="0" err="1" smtClean="0">
                <a:solidFill>
                  <a:schemeClr val="tx1"/>
                </a:solidFill>
                <a:effectLst/>
                <a:latin typeface="+mn-lt"/>
                <a:ea typeface="+mn-ea"/>
                <a:cs typeface="+mn-cs"/>
              </a:rPr>
              <a:t>Paracelsově</a:t>
            </a:r>
            <a:r>
              <a:rPr lang="cs-CZ" sz="1200" b="0" i="0" kern="1200" dirty="0" smtClean="0">
                <a:solidFill>
                  <a:schemeClr val="tx1"/>
                </a:solidFill>
                <a:effectLst/>
                <a:latin typeface="+mn-lt"/>
                <a:ea typeface="+mn-ea"/>
                <a:cs typeface="+mn-cs"/>
              </a:rPr>
              <a:t> smrti kolovaly různé pověsti. Spekulovalo se o tom, že jej otrávili jeho nepřátelé. Podle jiných verzí zemřel jako alkoholik, spadl ze schodů, případně že byl ze schodů shozen na objednávku salcburských lékařů. Jiná legenda vypráví, že zemřel rukou svého pomocníka, který se tak chtěl zmocnit elixíru života. V letech </a:t>
            </a:r>
            <a:r>
              <a:rPr lang="cs-CZ" sz="1200" b="0" i="0" u="none" strike="noStrike" kern="1200" dirty="0" smtClean="0">
                <a:solidFill>
                  <a:schemeClr val="tx1"/>
                </a:solidFill>
                <a:effectLst/>
                <a:latin typeface="+mn-lt"/>
                <a:ea typeface="+mn-ea"/>
                <a:cs typeface="+mn-cs"/>
                <a:hlinkClick r:id="rId120" tooltip="1811"/>
              </a:rPr>
              <a:t>1811</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121" tooltip="1960"/>
              </a:rPr>
              <a:t>1960</a:t>
            </a:r>
            <a:r>
              <a:rPr lang="cs-CZ" sz="1200" b="0" i="0" kern="1200" dirty="0" smtClean="0">
                <a:solidFill>
                  <a:schemeClr val="tx1"/>
                </a:solidFill>
                <a:effectLst/>
                <a:latin typeface="+mn-lt"/>
                <a:ea typeface="+mn-ea"/>
                <a:cs typeface="+mn-cs"/>
              </a:rPr>
              <a:t> byly jeho pozůstatky podrobeny zkoumání a prokázalo se rozbití lebky na levém spánku, avšak pravděpodobně ještě za jeho života. Všeobecně se má za to, že </a:t>
            </a:r>
            <a:r>
              <a:rPr lang="cs-CZ" sz="1200" b="0" i="0" kern="1200" dirty="0" err="1" smtClean="0">
                <a:solidFill>
                  <a:schemeClr val="tx1"/>
                </a:solidFill>
                <a:effectLst/>
                <a:latin typeface="+mn-lt"/>
                <a:ea typeface="+mn-ea"/>
                <a:cs typeface="+mn-cs"/>
              </a:rPr>
              <a:t>Paracelsus</a:t>
            </a:r>
            <a:r>
              <a:rPr lang="cs-CZ" sz="1200" b="0" i="0" kern="1200" dirty="0" smtClean="0">
                <a:solidFill>
                  <a:schemeClr val="tx1"/>
                </a:solidFill>
                <a:effectLst/>
                <a:latin typeface="+mn-lt"/>
                <a:ea typeface="+mn-ea"/>
                <a:cs typeface="+mn-cs"/>
              </a:rPr>
              <a:t> zemřel na </a:t>
            </a:r>
            <a:r>
              <a:rPr lang="cs-CZ" sz="1200" b="0" i="0" u="none" strike="noStrike" kern="1200" dirty="0" smtClean="0">
                <a:solidFill>
                  <a:schemeClr val="tx1"/>
                </a:solidFill>
                <a:effectLst/>
                <a:latin typeface="+mn-lt"/>
                <a:ea typeface="+mn-ea"/>
                <a:cs typeface="+mn-cs"/>
                <a:hlinkClick r:id="rId122" tooltip="Rakovina"/>
              </a:rPr>
              <a:t>rakovinu</a:t>
            </a:r>
            <a:r>
              <a:rPr lang="cs-CZ" sz="1200" b="0" i="0" kern="1200" dirty="0" smtClean="0">
                <a:solidFill>
                  <a:schemeClr val="tx1"/>
                </a:solidFill>
                <a:effectLst/>
                <a:latin typeface="+mn-lt"/>
                <a:ea typeface="+mn-ea"/>
                <a:cs typeface="+mn-cs"/>
              </a:rPr>
              <a:t> nebo </a:t>
            </a:r>
            <a:r>
              <a:rPr lang="cs-CZ" sz="1200" b="0" i="0" u="none" strike="noStrike" kern="1200" dirty="0" smtClean="0">
                <a:solidFill>
                  <a:schemeClr val="tx1"/>
                </a:solidFill>
                <a:effectLst/>
                <a:latin typeface="+mn-lt"/>
                <a:ea typeface="+mn-ea"/>
                <a:cs typeface="+mn-cs"/>
                <a:hlinkClick r:id="rId123" tooltip="Jaterní cirhóza"/>
              </a:rPr>
              <a:t>cirhózu jater</a:t>
            </a:r>
            <a:r>
              <a:rPr lang="cs-CZ" sz="1200" b="0" i="0" kern="1200" dirty="0" smtClean="0">
                <a:solidFill>
                  <a:schemeClr val="tx1"/>
                </a:solidFill>
                <a:effectLst/>
                <a:latin typeface="+mn-lt"/>
                <a:ea typeface="+mn-ea"/>
                <a:cs typeface="+mn-cs"/>
              </a:rPr>
              <a:t> způsobenou trvalým kontaktem se rtutí či </a:t>
            </a:r>
            <a:r>
              <a:rPr lang="cs-CZ" sz="1200" b="0" i="0" u="none" strike="noStrike" kern="1200" dirty="0" smtClean="0">
                <a:solidFill>
                  <a:schemeClr val="tx1"/>
                </a:solidFill>
                <a:effectLst/>
                <a:latin typeface="+mn-lt"/>
                <a:ea typeface="+mn-ea"/>
                <a:cs typeface="+mn-cs"/>
                <a:hlinkClick r:id="rId24" tooltip="Arzén"/>
              </a:rPr>
              <a:t>arzénem</a:t>
            </a:r>
            <a:r>
              <a:rPr lang="cs-CZ" sz="1200" b="0" i="0" kern="1200" dirty="0" smtClean="0">
                <a:solidFill>
                  <a:schemeClr val="tx1"/>
                </a:solidFill>
                <a:effectLst/>
                <a:latin typeface="+mn-lt"/>
                <a:ea typeface="+mn-ea"/>
                <a:cs typeface="+mn-cs"/>
              </a:rPr>
              <a:t>.</a:t>
            </a:r>
          </a:p>
          <a:p>
            <a:r>
              <a:rPr lang="cs-CZ" sz="1200" b="0" i="0" kern="1200" dirty="0" smtClean="0">
                <a:solidFill>
                  <a:schemeClr val="tx1"/>
                </a:solidFill>
                <a:effectLst/>
                <a:latin typeface="+mn-lt"/>
                <a:ea typeface="+mn-ea"/>
                <a:cs typeface="+mn-cs"/>
              </a:rPr>
              <a:t>Byl pochován na hřbitově chudých a později přenesen do vedlejšího kostela sv. Šebestiána a jeho hrob byl opatřen náhrobní deskou. Téměř všechna důležitá díla byla zveřejněna až po smrti. Existuje řada </a:t>
            </a:r>
            <a:r>
              <a:rPr lang="cs-CZ" sz="1200" b="0" i="0" u="none" strike="noStrike" kern="1200" dirty="0" err="1" smtClean="0">
                <a:solidFill>
                  <a:schemeClr val="tx1"/>
                </a:solidFill>
                <a:effectLst/>
                <a:latin typeface="+mn-lt"/>
                <a:ea typeface="+mn-ea"/>
                <a:cs typeface="+mn-cs"/>
                <a:hlinkClick r:id="rId124" tooltip="Pseudoepigraf"/>
              </a:rPr>
              <a:t>pseudoepigrafů</a:t>
            </a:r>
            <a:r>
              <a:rPr lang="cs-CZ" sz="1200" b="0" i="0" kern="1200" dirty="0" smtClean="0">
                <a:solidFill>
                  <a:schemeClr val="tx1"/>
                </a:solidFill>
                <a:effectLst/>
                <a:latin typeface="+mn-lt"/>
                <a:ea typeface="+mn-ea"/>
                <a:cs typeface="+mn-cs"/>
              </a:rPr>
              <a:t>, které psali mistrovi žáci.</a:t>
            </a:r>
          </a:p>
          <a:p>
            <a:r>
              <a:rPr lang="cs-CZ" sz="1200" b="0" i="0" kern="1200" dirty="0" smtClean="0">
                <a:solidFill>
                  <a:schemeClr val="tx1"/>
                </a:solidFill>
                <a:effectLst/>
                <a:latin typeface="+mn-lt"/>
                <a:ea typeface="+mn-ea"/>
                <a:cs typeface="+mn-cs"/>
              </a:rPr>
              <a:t>Lékař a filosof[</a:t>
            </a:r>
            <a:r>
              <a:rPr lang="cs-CZ" sz="1200" b="0" i="0" u="none" strike="noStrike" kern="1200" dirty="0" smtClean="0">
                <a:solidFill>
                  <a:schemeClr val="tx1"/>
                </a:solidFill>
                <a:effectLst/>
                <a:latin typeface="+mn-lt"/>
                <a:ea typeface="+mn-ea"/>
                <a:cs typeface="+mn-cs"/>
                <a:hlinkClick r:id="rId125" tooltip="Editace sekce: Lékař a filosof"/>
              </a:rPr>
              <a:t>editovat</a:t>
            </a:r>
            <a:r>
              <a:rPr lang="cs-CZ" sz="1200" b="0" i="0" kern="1200" dirty="0" smtClean="0">
                <a:solidFill>
                  <a:schemeClr val="tx1"/>
                </a:solidFill>
                <a:effectLst/>
                <a:latin typeface="+mn-lt"/>
                <a:ea typeface="+mn-ea"/>
                <a:cs typeface="+mn-cs"/>
              </a:rPr>
              <a:t> | </a:t>
            </a:r>
            <a:r>
              <a:rPr lang="cs-CZ" sz="1200" b="0" i="0" u="none" strike="noStrike" kern="1200" dirty="0" smtClean="0">
                <a:solidFill>
                  <a:schemeClr val="tx1"/>
                </a:solidFill>
                <a:effectLst/>
                <a:latin typeface="+mn-lt"/>
                <a:ea typeface="+mn-ea"/>
                <a:cs typeface="+mn-cs"/>
                <a:hlinkClick r:id="rId126" tooltip="Editace sekce: Lékař a filosof"/>
              </a:rPr>
              <a:t>editovat zdroj</a:t>
            </a:r>
            <a:r>
              <a:rPr lang="cs-CZ" sz="1200" b="0" i="0" kern="1200" dirty="0" smtClean="0">
                <a:solidFill>
                  <a:schemeClr val="tx1"/>
                </a:solidFill>
                <a:effectLst/>
                <a:latin typeface="+mn-lt"/>
                <a:ea typeface="+mn-ea"/>
                <a:cs typeface="+mn-cs"/>
              </a:rPr>
              <a:t>]</a:t>
            </a:r>
          </a:p>
          <a:p>
            <a:r>
              <a:rPr lang="cs-CZ" sz="1200" b="0" i="0" kern="1200" dirty="0" err="1" smtClean="0">
                <a:solidFill>
                  <a:schemeClr val="tx1"/>
                </a:solidFill>
                <a:effectLst/>
                <a:latin typeface="+mn-lt"/>
                <a:ea typeface="+mn-ea"/>
                <a:cs typeface="+mn-cs"/>
              </a:rPr>
              <a:t>Paracelsus</a:t>
            </a:r>
            <a:r>
              <a:rPr lang="cs-CZ" sz="1200" b="0" i="0" kern="1200" dirty="0" smtClean="0">
                <a:solidFill>
                  <a:schemeClr val="tx1"/>
                </a:solidFill>
                <a:effectLst/>
                <a:latin typeface="+mn-lt"/>
                <a:ea typeface="+mn-ea"/>
                <a:cs typeface="+mn-cs"/>
              </a:rPr>
              <a:t> přišel s novou doktrínou o nemocech, pro něž nebyly v medicínské myšlenkové konstrukci starých lékařů nebo </a:t>
            </a:r>
            <a:r>
              <a:rPr lang="cs-CZ" sz="1200" b="0" i="0" u="none" strike="noStrike" kern="1200" dirty="0" smtClean="0">
                <a:solidFill>
                  <a:schemeClr val="tx1"/>
                </a:solidFill>
                <a:effectLst/>
                <a:latin typeface="+mn-lt"/>
                <a:ea typeface="+mn-ea"/>
                <a:cs typeface="+mn-cs"/>
                <a:hlinkClick r:id="rId127" tooltip="Scholastika"/>
              </a:rPr>
              <a:t>scholastické</a:t>
            </a:r>
            <a:r>
              <a:rPr lang="cs-CZ" sz="1200" b="0" i="0" kern="1200" dirty="0" smtClean="0">
                <a:solidFill>
                  <a:schemeClr val="tx1"/>
                </a:solidFill>
                <a:effectLst/>
                <a:latin typeface="+mn-lt"/>
                <a:ea typeface="+mn-ea"/>
                <a:cs typeface="+mn-cs"/>
              </a:rPr>
              <a:t> tradici pojmové předpoklady. Jeho hlavní výtku proti tradiční medicíně lze vyjádřit jako absenci obrazotvornosti v léčbě. Dával nemocem nová jména, zcela nově je klasifikoval jak podle příčin (</a:t>
            </a:r>
            <a:r>
              <a:rPr lang="cs-CZ" sz="1200" b="0" i="0" kern="1200" dirty="0" err="1" smtClean="0">
                <a:solidFill>
                  <a:schemeClr val="tx1"/>
                </a:solidFill>
                <a:effectLst/>
                <a:latin typeface="+mn-lt"/>
                <a:ea typeface="+mn-ea"/>
                <a:cs typeface="+mn-cs"/>
              </a:rPr>
              <a:t>entia</a:t>
            </a:r>
            <a:r>
              <a:rPr lang="cs-CZ" sz="1200" b="0" i="0" kern="1200" dirty="0" smtClean="0">
                <a:solidFill>
                  <a:schemeClr val="tx1"/>
                </a:solidFill>
                <a:effectLst/>
                <a:latin typeface="+mn-lt"/>
                <a:ea typeface="+mn-ea"/>
                <a:cs typeface="+mn-cs"/>
              </a:rPr>
              <a:t>), tak podle projevů. Rovněž prosazoval myšlenku, že znalost je zkušenost. Při stanovení povahy nemoci a její léčby spojoval </a:t>
            </a:r>
            <a:r>
              <a:rPr lang="cs-CZ" sz="1200" b="0" i="0" u="none" strike="noStrike" kern="1200" dirty="0" smtClean="0">
                <a:solidFill>
                  <a:schemeClr val="tx1"/>
                </a:solidFill>
                <a:effectLst/>
                <a:latin typeface="+mn-lt"/>
                <a:ea typeface="+mn-ea"/>
                <a:cs typeface="+mn-cs"/>
                <a:hlinkClick r:id="rId128" tooltip="Filosofie"/>
              </a:rPr>
              <a:t>filosofii</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129" tooltip="Chemie"/>
              </a:rPr>
              <a:t>chemii</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130" tooltip="Botanika"/>
              </a:rPr>
              <a:t>botaniku</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131" tooltip="Mineralogie"/>
              </a:rPr>
              <a:t>mineralogii</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132" tooltip="Astronomie"/>
              </a:rPr>
              <a:t>astronomii</a:t>
            </a:r>
            <a:r>
              <a:rPr lang="cs-CZ" sz="1200" b="0" i="0" kern="1200" dirty="0" smtClean="0">
                <a:solidFill>
                  <a:schemeClr val="tx1"/>
                </a:solidFill>
                <a:effectLst/>
                <a:latin typeface="+mn-lt"/>
                <a:ea typeface="+mn-ea"/>
                <a:cs typeface="+mn-cs"/>
              </a:rPr>
              <a:t>. Přiklonil se k antickému názoru, že člověk je </a:t>
            </a:r>
            <a:r>
              <a:rPr lang="cs-CZ" sz="1200" b="0" i="0" u="none" strike="noStrike" kern="1200" dirty="0" smtClean="0">
                <a:solidFill>
                  <a:schemeClr val="tx1"/>
                </a:solidFill>
                <a:effectLst/>
                <a:latin typeface="+mn-lt"/>
                <a:ea typeface="+mn-ea"/>
                <a:cs typeface="+mn-cs"/>
                <a:hlinkClick r:id="rId133" tooltip="Mikrokosmos"/>
              </a:rPr>
              <a:t>mikrokosmem</a:t>
            </a:r>
            <a:r>
              <a:rPr lang="cs-CZ" sz="1200" b="0" i="0" kern="1200" dirty="0" smtClean="0">
                <a:solidFill>
                  <a:schemeClr val="tx1"/>
                </a:solidFill>
                <a:effectLst/>
                <a:latin typeface="+mn-lt"/>
                <a:ea typeface="+mn-ea"/>
                <a:cs typeface="+mn-cs"/>
              </a:rPr>
              <a:t> a v lidské kůži je uzavřeno vše, co je pod oblohou. Jeho pohled na svět mu dovoloval pracovat se </a:t>
            </a:r>
            <a:r>
              <a:rPr lang="cs-CZ" sz="1200" b="0" i="0" u="none" strike="noStrike" kern="1200" dirty="0" smtClean="0">
                <a:solidFill>
                  <a:schemeClr val="tx1"/>
                </a:solidFill>
                <a:effectLst/>
                <a:latin typeface="+mn-lt"/>
                <a:ea typeface="+mn-ea"/>
                <a:cs typeface="+mn-cs"/>
                <a:hlinkClick r:id="rId134" tooltip="Signatura"/>
              </a:rPr>
              <a:t>signaturami</a:t>
            </a:r>
            <a:r>
              <a:rPr lang="cs-CZ" sz="1200" b="0" i="0" kern="1200" dirty="0" smtClean="0">
                <a:solidFill>
                  <a:schemeClr val="tx1"/>
                </a:solidFill>
                <a:effectLst/>
                <a:latin typeface="+mn-lt"/>
                <a:ea typeface="+mn-ea"/>
                <a:cs typeface="+mn-cs"/>
              </a:rPr>
              <a:t> rostlin i nerostů, které vede ke srovnávání bylin a nemocí podle podobné </a:t>
            </a:r>
            <a:r>
              <a:rPr lang="cs-CZ" sz="1200" b="0" i="0" u="none" strike="noStrike" kern="1200" dirty="0" smtClean="0">
                <a:solidFill>
                  <a:schemeClr val="tx1"/>
                </a:solidFill>
                <a:effectLst/>
                <a:latin typeface="+mn-lt"/>
                <a:ea typeface="+mn-ea"/>
                <a:cs typeface="+mn-cs"/>
                <a:hlinkClick r:id="rId135" tooltip="Anatomie"/>
              </a:rPr>
              <a:t>anatomie</a:t>
            </a:r>
            <a:r>
              <a:rPr lang="cs-CZ" sz="1200" b="0" i="0" kern="1200" dirty="0" smtClean="0">
                <a:solidFill>
                  <a:schemeClr val="tx1"/>
                </a:solidFill>
                <a:effectLst/>
                <a:latin typeface="+mn-lt"/>
                <a:ea typeface="+mn-ea"/>
                <a:cs typeface="+mn-cs"/>
              </a:rPr>
              <a:t> a tvaru. Vidí spřízněné podstaty sil (z hvězd a </a:t>
            </a:r>
            <a:r>
              <a:rPr lang="cs-CZ" sz="1200" b="0" i="0" u="none" strike="noStrike" kern="1200" dirty="0" smtClean="0">
                <a:solidFill>
                  <a:schemeClr val="tx1"/>
                </a:solidFill>
                <a:effectLst/>
                <a:latin typeface="+mn-lt"/>
                <a:ea typeface="+mn-ea"/>
                <a:cs typeface="+mn-cs"/>
                <a:hlinkClick r:id="rId136" tooltip="Živel"/>
              </a:rPr>
              <a:t>živlů</a:t>
            </a:r>
            <a:r>
              <a:rPr lang="cs-CZ" sz="1200" b="0" i="0" kern="1200" dirty="0" smtClean="0">
                <a:solidFill>
                  <a:schemeClr val="tx1"/>
                </a:solidFill>
                <a:effectLst/>
                <a:latin typeface="+mn-lt"/>
                <a:ea typeface="+mn-ea"/>
                <a:cs typeface="+mn-cs"/>
              </a:rPr>
              <a:t>), jejichž zdraví je analogií zdraví člověka, a jejich léčebné procesy jsou analogií léků. Zdroj mnoha nemocí hledal vně člověka. Lékař a lékařství se podle jeho názoru zabývaly siderickým a živelným tělem. Tyto neortodoxní názory jej přivedly do konfliktu s lékárníky a lékaři. Léčil choroby léky, v nichž byly tyto choroby ve zředěné formě obsaženy. V roce </a:t>
            </a:r>
            <a:r>
              <a:rPr lang="cs-CZ" sz="1200" b="0" i="0" u="none" strike="noStrike" kern="1200" dirty="0" smtClean="0">
                <a:solidFill>
                  <a:schemeClr val="tx1"/>
                </a:solidFill>
                <a:effectLst/>
                <a:latin typeface="+mn-lt"/>
                <a:ea typeface="+mn-ea"/>
                <a:cs typeface="+mn-cs"/>
                <a:hlinkClick r:id="rId137" tooltip="1534"/>
              </a:rPr>
              <a:t>1534</a:t>
            </a:r>
            <a:r>
              <a:rPr lang="cs-CZ" sz="1200" b="0" i="0" kern="1200" dirty="0" smtClean="0">
                <a:solidFill>
                  <a:schemeClr val="tx1"/>
                </a:solidFill>
                <a:effectLst/>
                <a:latin typeface="+mn-lt"/>
                <a:ea typeface="+mn-ea"/>
                <a:cs typeface="+mn-cs"/>
              </a:rPr>
              <a:t> léčil ve městě zasaženém morem tak, že použil špetku výkalů pacienta a přimísil jej do chleba. Navrhl řadu </a:t>
            </a:r>
            <a:r>
              <a:rPr lang="cs-CZ" sz="1200" b="0" i="0" u="none" strike="noStrike" kern="1200" dirty="0" smtClean="0">
                <a:solidFill>
                  <a:schemeClr val="tx1"/>
                </a:solidFill>
                <a:effectLst/>
                <a:latin typeface="+mn-lt"/>
                <a:ea typeface="+mn-ea"/>
                <a:cs typeface="+mn-cs"/>
                <a:hlinkClick r:id="rId138" tooltip="Amulet"/>
              </a:rPr>
              <a:t>amuletů</a:t>
            </a:r>
            <a:r>
              <a:rPr lang="cs-CZ" sz="1200" b="0" i="0" kern="1200" dirty="0" smtClean="0">
                <a:solidFill>
                  <a:schemeClr val="tx1"/>
                </a:solidFill>
                <a:effectLst/>
                <a:latin typeface="+mn-lt"/>
                <a:ea typeface="+mn-ea"/>
                <a:cs typeface="+mn-cs"/>
              </a:rPr>
              <a:t>, které překračují rámec medicíny ve spojení s magií, čímž si vysloužil pověst </a:t>
            </a:r>
            <a:r>
              <a:rPr lang="cs-CZ" sz="1200" b="0" i="0" u="none" strike="noStrike" kern="1200" dirty="0" smtClean="0">
                <a:solidFill>
                  <a:schemeClr val="tx1"/>
                </a:solidFill>
                <a:effectLst/>
                <a:latin typeface="+mn-lt"/>
                <a:ea typeface="+mn-ea"/>
                <a:cs typeface="+mn-cs"/>
                <a:hlinkClick r:id="rId139" tooltip="Čaroděj"/>
              </a:rPr>
              <a:t>čaroděje</a:t>
            </a:r>
            <a:r>
              <a:rPr lang="cs-CZ" sz="1200" b="0" i="0" kern="1200" dirty="0" smtClean="0">
                <a:solidFill>
                  <a:schemeClr val="tx1"/>
                </a:solidFill>
                <a:effectLst/>
                <a:latin typeface="+mn-lt"/>
                <a:ea typeface="+mn-ea"/>
                <a:cs typeface="+mn-cs"/>
              </a:rPr>
              <a:t>.</a:t>
            </a:r>
          </a:p>
          <a:p>
            <a:r>
              <a:rPr lang="cs-CZ" sz="1200" b="0" i="0" kern="1200" dirty="0" smtClean="0">
                <a:solidFill>
                  <a:schemeClr val="tx1"/>
                </a:solidFill>
                <a:effectLst/>
                <a:latin typeface="+mn-lt"/>
                <a:ea typeface="+mn-ea"/>
                <a:cs typeface="+mn-cs"/>
              </a:rPr>
              <a:t>Důvěřoval „skrytým silám přírody“, které vyléčí každou nemoc samy svým přičiněním. Naopak jedovatě napadal mnoho soudobých léčebných praktik a poškleboval se tišícím lékům, nálevům a balzámům, které neřešily příčiny nemocí. Prosazoval léčbu ran </a:t>
            </a:r>
            <a:r>
              <a:rPr lang="cs-CZ" sz="1200" b="0" i="0" u="none" strike="noStrike" kern="1200" dirty="0" smtClean="0">
                <a:solidFill>
                  <a:schemeClr val="tx1"/>
                </a:solidFill>
                <a:effectLst/>
                <a:latin typeface="+mn-lt"/>
                <a:ea typeface="+mn-ea"/>
                <a:cs typeface="+mn-cs"/>
                <a:hlinkClick r:id="rId140" tooltip="Drenáž (stránka neexistuje)"/>
              </a:rPr>
              <a:t>drenáží</a:t>
            </a:r>
            <a:r>
              <a:rPr lang="cs-CZ" sz="1200" b="0" i="0" kern="1200" dirty="0" smtClean="0">
                <a:solidFill>
                  <a:schemeClr val="tx1"/>
                </a:solidFill>
                <a:effectLst/>
                <a:latin typeface="+mn-lt"/>
                <a:ea typeface="+mn-ea"/>
                <a:cs typeface="+mn-cs"/>
              </a:rPr>
              <a:t>, jako prevenci proti </a:t>
            </a:r>
            <a:r>
              <a:rPr lang="cs-CZ" sz="1200" b="0" i="0" u="none" strike="noStrike" kern="1200" dirty="0" smtClean="0">
                <a:solidFill>
                  <a:schemeClr val="tx1"/>
                </a:solidFill>
                <a:effectLst/>
                <a:latin typeface="+mn-lt"/>
                <a:ea typeface="+mn-ea"/>
                <a:cs typeface="+mn-cs"/>
                <a:hlinkClick r:id="rId141" tooltip="Infekční onemocnění"/>
              </a:rPr>
              <a:t>infekci</a:t>
            </a:r>
            <a:r>
              <a:rPr lang="cs-CZ" sz="1200" b="0" i="0" kern="1200" dirty="0" smtClean="0">
                <a:solidFill>
                  <a:schemeClr val="tx1"/>
                </a:solidFill>
                <a:effectLst/>
                <a:latin typeface="+mn-lt"/>
                <a:ea typeface="+mn-ea"/>
                <a:cs typeface="+mn-cs"/>
              </a:rPr>
              <a:t> a následné </a:t>
            </a:r>
            <a:r>
              <a:rPr lang="cs-CZ" sz="1200" b="0" i="0" u="none" strike="noStrike" kern="1200" dirty="0" smtClean="0">
                <a:solidFill>
                  <a:schemeClr val="tx1"/>
                </a:solidFill>
                <a:effectLst/>
                <a:latin typeface="+mn-lt"/>
                <a:ea typeface="+mn-ea"/>
                <a:cs typeface="+mn-cs"/>
                <a:hlinkClick r:id="rId142" tooltip="Amputace"/>
              </a:rPr>
              <a:t>amputaci</a:t>
            </a:r>
            <a:r>
              <a:rPr lang="cs-CZ" sz="1200" b="0" i="0" kern="1200" dirty="0" smtClean="0">
                <a:solidFill>
                  <a:schemeClr val="tx1"/>
                </a:solidFill>
                <a:effectLst/>
                <a:latin typeface="+mn-lt"/>
                <a:ea typeface="+mn-ea"/>
                <a:cs typeface="+mn-cs"/>
              </a:rPr>
              <a:t>.</a:t>
            </a:r>
          </a:p>
          <a:p>
            <a:r>
              <a:rPr lang="cs-CZ" sz="1200" b="1" i="0" kern="1200" dirty="0" smtClean="0">
                <a:solidFill>
                  <a:schemeClr val="tx1"/>
                </a:solidFill>
                <a:effectLst/>
                <a:latin typeface="+mn-lt"/>
                <a:ea typeface="+mn-ea"/>
                <a:cs typeface="+mn-cs"/>
              </a:rPr>
              <a:t>Nauka o </a:t>
            </a:r>
            <a:r>
              <a:rPr lang="cs-CZ" sz="1200" b="1" i="0" kern="1200" dirty="0" err="1" smtClean="0">
                <a:solidFill>
                  <a:schemeClr val="tx1"/>
                </a:solidFill>
                <a:effectLst/>
                <a:latin typeface="+mn-lt"/>
                <a:ea typeface="+mn-ea"/>
                <a:cs typeface="+mn-cs"/>
              </a:rPr>
              <a:t>entiích</a:t>
            </a:r>
            <a:r>
              <a:rPr lang="cs-CZ" sz="1200" b="0" i="0" kern="1200" dirty="0" smtClean="0">
                <a:solidFill>
                  <a:schemeClr val="tx1"/>
                </a:solidFill>
                <a:effectLst/>
                <a:latin typeface="+mn-lt"/>
                <a:ea typeface="+mn-ea"/>
                <a:cs typeface="+mn-cs"/>
              </a:rPr>
              <a:t>[</a:t>
            </a:r>
            <a:r>
              <a:rPr lang="cs-CZ" sz="1200" b="0" i="0" u="none" strike="noStrike" kern="1200" dirty="0" smtClean="0">
                <a:solidFill>
                  <a:schemeClr val="tx1"/>
                </a:solidFill>
                <a:effectLst/>
                <a:latin typeface="+mn-lt"/>
                <a:ea typeface="+mn-ea"/>
                <a:cs typeface="+mn-cs"/>
                <a:hlinkClick r:id="rId143" tooltip="Editace sekce: Nauka o entiích"/>
              </a:rPr>
              <a:t>editovat</a:t>
            </a:r>
            <a:r>
              <a:rPr lang="cs-CZ" sz="1200" b="0" i="0" kern="1200" dirty="0" smtClean="0">
                <a:solidFill>
                  <a:schemeClr val="tx1"/>
                </a:solidFill>
                <a:effectLst/>
                <a:latin typeface="+mn-lt"/>
                <a:ea typeface="+mn-ea"/>
                <a:cs typeface="+mn-cs"/>
              </a:rPr>
              <a:t> | </a:t>
            </a:r>
            <a:r>
              <a:rPr lang="cs-CZ" sz="1200" b="0" i="0" u="none" strike="noStrike" kern="1200" dirty="0" smtClean="0">
                <a:solidFill>
                  <a:schemeClr val="tx1"/>
                </a:solidFill>
                <a:effectLst/>
                <a:latin typeface="+mn-lt"/>
                <a:ea typeface="+mn-ea"/>
                <a:cs typeface="+mn-cs"/>
                <a:hlinkClick r:id="rId144" tooltip="Editace sekce: Nauka o entiích"/>
              </a:rPr>
              <a:t>editovat zdroj</a:t>
            </a:r>
            <a:r>
              <a:rPr lang="cs-CZ" sz="1200" b="0" i="0" kern="1200" dirty="0" smtClean="0">
                <a:solidFill>
                  <a:schemeClr val="tx1"/>
                </a:solidFill>
                <a:effectLst/>
                <a:latin typeface="+mn-lt"/>
                <a:ea typeface="+mn-ea"/>
                <a:cs typeface="+mn-cs"/>
              </a:rPr>
              <a:t>]</a:t>
            </a:r>
            <a:endParaRPr lang="cs-CZ" sz="1200" b="1" i="0" kern="1200" dirty="0" smtClean="0">
              <a:solidFill>
                <a:schemeClr val="tx1"/>
              </a:solidFill>
              <a:effectLst/>
              <a:latin typeface="+mn-lt"/>
              <a:ea typeface="+mn-ea"/>
              <a:cs typeface="+mn-cs"/>
            </a:endParaRPr>
          </a:p>
          <a:p>
            <a:r>
              <a:rPr lang="cs-CZ" sz="1200" b="0" i="0" kern="1200" dirty="0" err="1" smtClean="0">
                <a:solidFill>
                  <a:schemeClr val="tx1"/>
                </a:solidFill>
                <a:effectLst/>
                <a:latin typeface="+mn-lt"/>
                <a:ea typeface="+mn-ea"/>
                <a:cs typeface="+mn-cs"/>
              </a:rPr>
              <a:t>Paracelsus</a:t>
            </a:r>
            <a:r>
              <a:rPr lang="cs-CZ" sz="1200" b="0" i="0" kern="1200" dirty="0" smtClean="0">
                <a:solidFill>
                  <a:schemeClr val="tx1"/>
                </a:solidFill>
                <a:effectLst/>
                <a:latin typeface="+mn-lt"/>
                <a:ea typeface="+mn-ea"/>
                <a:cs typeface="+mn-cs"/>
              </a:rPr>
              <a:t> rozdělil nemoci do pěti </a:t>
            </a:r>
            <a:r>
              <a:rPr lang="cs-CZ" sz="1200" b="0" i="0" kern="1200" dirty="0" err="1" smtClean="0">
                <a:solidFill>
                  <a:schemeClr val="tx1"/>
                </a:solidFill>
                <a:effectLst/>
                <a:latin typeface="+mn-lt"/>
                <a:ea typeface="+mn-ea"/>
                <a:cs typeface="+mn-cs"/>
              </a:rPr>
              <a:t>entií</a:t>
            </a:r>
            <a:r>
              <a:rPr lang="cs-CZ" sz="1200" b="0" i="0" kern="1200" dirty="0" smtClean="0">
                <a:solidFill>
                  <a:schemeClr val="tx1"/>
                </a:solidFill>
                <a:effectLst/>
                <a:latin typeface="+mn-lt"/>
                <a:ea typeface="+mn-ea"/>
                <a:cs typeface="+mn-cs"/>
              </a:rPr>
              <a:t> - možných důvodů nemoci:</a:t>
            </a:r>
          </a:p>
          <a:p>
            <a:r>
              <a:rPr lang="cs-CZ" sz="1200" b="1" i="0" kern="1200" dirty="0" smtClean="0">
                <a:solidFill>
                  <a:schemeClr val="tx1"/>
                </a:solidFill>
                <a:effectLst/>
                <a:latin typeface="+mn-lt"/>
                <a:ea typeface="+mn-ea"/>
                <a:cs typeface="+mn-cs"/>
              </a:rPr>
              <a:t>Ens </a:t>
            </a:r>
            <a:r>
              <a:rPr lang="cs-CZ" sz="1200" b="1" i="0" kern="1200" dirty="0" err="1" smtClean="0">
                <a:solidFill>
                  <a:schemeClr val="tx1"/>
                </a:solidFill>
                <a:effectLst/>
                <a:latin typeface="+mn-lt"/>
                <a:ea typeface="+mn-ea"/>
                <a:cs typeface="+mn-cs"/>
              </a:rPr>
              <a:t>astrale</a:t>
            </a:r>
            <a:r>
              <a:rPr lang="cs-CZ" sz="1200" b="0" i="0" kern="1200" dirty="0" smtClean="0">
                <a:solidFill>
                  <a:schemeClr val="tx1"/>
                </a:solidFill>
                <a:effectLst/>
                <a:latin typeface="+mn-lt"/>
                <a:ea typeface="+mn-ea"/>
                <a:cs typeface="+mn-cs"/>
              </a:rPr>
              <a:t> (příčina kosmická) - nemoci vyvolané zcela vnějšími vlivy jakou jsou hvězdy, </a:t>
            </a:r>
            <a:r>
              <a:rPr lang="cs-CZ" sz="1200" b="0" i="0" u="none" strike="noStrike" kern="1200" dirty="0" smtClean="0">
                <a:solidFill>
                  <a:schemeClr val="tx1"/>
                </a:solidFill>
                <a:effectLst/>
                <a:latin typeface="+mn-lt"/>
                <a:ea typeface="+mn-ea"/>
                <a:cs typeface="+mn-cs"/>
                <a:hlinkClick r:id="rId145" tooltip="Podnebí"/>
              </a:rPr>
              <a:t>klima</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146" tooltip="Geologie"/>
              </a:rPr>
              <a:t>geologie</a:t>
            </a:r>
            <a:endParaRPr lang="cs-CZ" sz="1200" b="0" i="0" kern="1200" dirty="0" smtClean="0">
              <a:solidFill>
                <a:schemeClr val="tx1"/>
              </a:solidFill>
              <a:effectLst/>
              <a:latin typeface="+mn-lt"/>
              <a:ea typeface="+mn-ea"/>
              <a:cs typeface="+mn-cs"/>
            </a:endParaRPr>
          </a:p>
          <a:p>
            <a:r>
              <a:rPr lang="cs-CZ" sz="1200" b="1" i="0" kern="1200" dirty="0" smtClean="0">
                <a:solidFill>
                  <a:schemeClr val="tx1"/>
                </a:solidFill>
                <a:effectLst/>
                <a:latin typeface="+mn-lt"/>
                <a:ea typeface="+mn-ea"/>
                <a:cs typeface="+mn-cs"/>
              </a:rPr>
              <a:t>Ens </a:t>
            </a:r>
            <a:r>
              <a:rPr lang="cs-CZ" sz="1200" b="1" i="0" kern="1200" dirty="0" err="1" smtClean="0">
                <a:solidFill>
                  <a:schemeClr val="tx1"/>
                </a:solidFill>
                <a:effectLst/>
                <a:latin typeface="+mn-lt"/>
                <a:ea typeface="+mn-ea"/>
                <a:cs typeface="+mn-cs"/>
              </a:rPr>
              <a:t>veneni</a:t>
            </a:r>
            <a:r>
              <a:rPr lang="cs-CZ" sz="1200" b="0" i="0" kern="1200" dirty="0" smtClean="0">
                <a:solidFill>
                  <a:schemeClr val="tx1"/>
                </a:solidFill>
                <a:effectLst/>
                <a:latin typeface="+mn-lt"/>
                <a:ea typeface="+mn-ea"/>
                <a:cs typeface="+mn-cs"/>
              </a:rPr>
              <a:t> (příčina v jedu) - nemoci vlivem </a:t>
            </a:r>
            <a:r>
              <a:rPr lang="cs-CZ" sz="1200" b="0" i="0" u="none" strike="noStrike" kern="1200" dirty="0" smtClean="0">
                <a:solidFill>
                  <a:schemeClr val="tx1"/>
                </a:solidFill>
                <a:effectLst/>
                <a:latin typeface="+mn-lt"/>
                <a:ea typeface="+mn-ea"/>
                <a:cs typeface="+mn-cs"/>
                <a:hlinkClick r:id="rId147" tooltip="Endogenní (stránka neexistuje)"/>
              </a:rPr>
              <a:t>endogenních</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148" tooltip="Exogenní (stránka neexistuje)"/>
              </a:rPr>
              <a:t>exogenních</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149" tooltip="Toxiny"/>
              </a:rPr>
              <a:t>toxinů</a:t>
            </a:r>
            <a:endParaRPr lang="cs-CZ" sz="1200" b="0" i="0" kern="1200" dirty="0" smtClean="0">
              <a:solidFill>
                <a:schemeClr val="tx1"/>
              </a:solidFill>
              <a:effectLst/>
              <a:latin typeface="+mn-lt"/>
              <a:ea typeface="+mn-ea"/>
              <a:cs typeface="+mn-cs"/>
            </a:endParaRPr>
          </a:p>
          <a:p>
            <a:r>
              <a:rPr lang="cs-CZ" sz="1200" b="1" i="0" kern="1200" dirty="0" smtClean="0">
                <a:solidFill>
                  <a:schemeClr val="tx1"/>
                </a:solidFill>
                <a:effectLst/>
                <a:latin typeface="+mn-lt"/>
                <a:ea typeface="+mn-ea"/>
                <a:cs typeface="+mn-cs"/>
              </a:rPr>
              <a:t>Ens naturale</a:t>
            </a:r>
            <a:r>
              <a:rPr lang="cs-CZ" sz="1200" b="0" i="0" kern="1200" dirty="0" smtClean="0">
                <a:solidFill>
                  <a:schemeClr val="tx1"/>
                </a:solidFill>
                <a:effectLst/>
                <a:latin typeface="+mn-lt"/>
                <a:ea typeface="+mn-ea"/>
                <a:cs typeface="+mn-cs"/>
              </a:rPr>
              <a:t> (příčina v přirozené konstituci) - nemoci ovlivněné vrozenými dispozicemi nemocného - </a:t>
            </a:r>
            <a:r>
              <a:rPr lang="cs-CZ" sz="1200" b="0" i="0" u="none" strike="noStrike" kern="1200" dirty="0" smtClean="0">
                <a:solidFill>
                  <a:schemeClr val="tx1"/>
                </a:solidFill>
                <a:effectLst/>
                <a:latin typeface="+mn-lt"/>
                <a:ea typeface="+mn-ea"/>
                <a:cs typeface="+mn-cs"/>
                <a:hlinkClick r:id="rId150" tooltip="Genetika"/>
              </a:rPr>
              <a:t>genetická</a:t>
            </a:r>
            <a:r>
              <a:rPr lang="cs-CZ" sz="1200" b="0" i="0" kern="1200" dirty="0" smtClean="0">
                <a:solidFill>
                  <a:schemeClr val="tx1"/>
                </a:solidFill>
                <a:effectLst/>
                <a:latin typeface="+mn-lt"/>
                <a:ea typeface="+mn-ea"/>
                <a:cs typeface="+mn-cs"/>
              </a:rPr>
              <a:t> konstrukce, ale i interakce lidské přirozenosti a hvězd, síly elementů, analogie s makrokosmem</a:t>
            </a:r>
          </a:p>
          <a:p>
            <a:r>
              <a:rPr lang="cs-CZ" sz="1200" b="1" i="0" kern="1200" dirty="0" smtClean="0">
                <a:solidFill>
                  <a:schemeClr val="tx1"/>
                </a:solidFill>
                <a:effectLst/>
                <a:latin typeface="+mn-lt"/>
                <a:ea typeface="+mn-ea"/>
                <a:cs typeface="+mn-cs"/>
              </a:rPr>
              <a:t>Ens </a:t>
            </a:r>
            <a:r>
              <a:rPr lang="cs-CZ" sz="1200" b="1" i="0" kern="1200" dirty="0" err="1" smtClean="0">
                <a:solidFill>
                  <a:schemeClr val="tx1"/>
                </a:solidFill>
                <a:effectLst/>
                <a:latin typeface="+mn-lt"/>
                <a:ea typeface="+mn-ea"/>
                <a:cs typeface="+mn-cs"/>
              </a:rPr>
              <a:t>spirituale</a:t>
            </a:r>
            <a:r>
              <a:rPr lang="cs-CZ" sz="1200" b="0" i="0" kern="1200" dirty="0" smtClean="0">
                <a:solidFill>
                  <a:schemeClr val="tx1"/>
                </a:solidFill>
                <a:effectLst/>
                <a:latin typeface="+mn-lt"/>
                <a:ea typeface="+mn-ea"/>
                <a:cs typeface="+mn-cs"/>
              </a:rPr>
              <a:t> (příčina duchovní) – </a:t>
            </a:r>
            <a:r>
              <a:rPr lang="cs-CZ" sz="1200" b="0" i="0" u="none" strike="noStrike" kern="1200" dirty="0" smtClean="0">
                <a:solidFill>
                  <a:schemeClr val="tx1"/>
                </a:solidFill>
                <a:effectLst/>
                <a:latin typeface="+mn-lt"/>
                <a:ea typeface="+mn-ea"/>
                <a:cs typeface="+mn-cs"/>
                <a:hlinkClick r:id="rId151" tooltip="Psychosociální (stránka neexistuje)"/>
              </a:rPr>
              <a:t>psychosociální</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152" tooltip="Psychosomatika"/>
              </a:rPr>
              <a:t>psychosomatické</a:t>
            </a:r>
            <a:r>
              <a:rPr lang="cs-CZ" sz="1200" b="0" i="0" kern="1200" dirty="0" smtClean="0">
                <a:solidFill>
                  <a:schemeClr val="tx1"/>
                </a:solidFill>
                <a:effectLst/>
                <a:latin typeface="+mn-lt"/>
                <a:ea typeface="+mn-ea"/>
                <a:cs typeface="+mn-cs"/>
              </a:rPr>
              <a:t> vlivy, mezi něž patřila i magie, která rámovala </a:t>
            </a:r>
            <a:r>
              <a:rPr lang="cs-CZ" sz="1200" b="0" i="0" kern="1200" dirty="0" err="1" smtClean="0">
                <a:solidFill>
                  <a:schemeClr val="tx1"/>
                </a:solidFill>
                <a:effectLst/>
                <a:latin typeface="+mn-lt"/>
                <a:ea typeface="+mn-ea"/>
                <a:cs typeface="+mn-cs"/>
              </a:rPr>
              <a:t>Paracelsovu</a:t>
            </a:r>
            <a:r>
              <a:rPr lang="cs-CZ" sz="1200" b="0" i="0" kern="1200" dirty="0" smtClean="0">
                <a:solidFill>
                  <a:schemeClr val="tx1"/>
                </a:solidFill>
                <a:effectLst/>
                <a:latin typeface="+mn-lt"/>
                <a:ea typeface="+mn-ea"/>
                <a:cs typeface="+mn-cs"/>
              </a:rPr>
              <a:t> realitu.</a:t>
            </a:r>
          </a:p>
          <a:p>
            <a:r>
              <a:rPr lang="cs-CZ" sz="1200" b="1" i="0" kern="1200" dirty="0" smtClean="0">
                <a:solidFill>
                  <a:schemeClr val="tx1"/>
                </a:solidFill>
                <a:effectLst/>
                <a:latin typeface="+mn-lt"/>
                <a:ea typeface="+mn-ea"/>
                <a:cs typeface="+mn-cs"/>
              </a:rPr>
              <a:t>Ens dei</a:t>
            </a:r>
            <a:r>
              <a:rPr lang="cs-CZ" sz="1200" b="0" i="0" kern="1200" dirty="0" smtClean="0">
                <a:solidFill>
                  <a:schemeClr val="tx1"/>
                </a:solidFill>
                <a:effectLst/>
                <a:latin typeface="+mn-lt"/>
                <a:ea typeface="+mn-ea"/>
                <a:cs typeface="+mn-cs"/>
              </a:rPr>
              <a:t> (příčina božská) – tato příčina má </a:t>
            </a:r>
            <a:r>
              <a:rPr lang="cs-CZ" sz="1200" b="0" i="0" u="none" strike="noStrike" kern="1200" dirty="0" smtClean="0">
                <a:solidFill>
                  <a:schemeClr val="tx1"/>
                </a:solidFill>
                <a:effectLst/>
                <a:latin typeface="+mn-lt"/>
                <a:ea typeface="+mn-ea"/>
                <a:cs typeface="+mn-cs"/>
                <a:hlinkClick r:id="rId153" tooltip="Metafyzika"/>
              </a:rPr>
              <a:t>metafyzickou</a:t>
            </a:r>
            <a:r>
              <a:rPr lang="cs-CZ" sz="1200" b="0" i="0" kern="1200" dirty="0" smtClean="0">
                <a:solidFill>
                  <a:schemeClr val="tx1"/>
                </a:solidFill>
                <a:effectLst/>
                <a:latin typeface="+mn-lt"/>
                <a:ea typeface="+mn-ea"/>
                <a:cs typeface="+mn-cs"/>
              </a:rPr>
              <a:t> povahu, je očištěním sesílaným prostřednictvím </a:t>
            </a:r>
            <a:r>
              <a:rPr lang="cs-CZ" sz="1200" b="0" i="0" u="none" strike="noStrike" kern="1200" dirty="0" smtClean="0">
                <a:solidFill>
                  <a:schemeClr val="tx1"/>
                </a:solidFill>
                <a:effectLst/>
                <a:latin typeface="+mn-lt"/>
                <a:ea typeface="+mn-ea"/>
                <a:cs typeface="+mn-cs"/>
                <a:hlinkClick r:id="rId154" tooltip="Bůh"/>
              </a:rPr>
              <a:t>Boha</a:t>
            </a:r>
            <a:r>
              <a:rPr lang="cs-CZ" sz="1200" b="0" i="0" kern="1200" dirty="0" smtClean="0">
                <a:solidFill>
                  <a:schemeClr val="tx1"/>
                </a:solidFill>
                <a:effectLst/>
                <a:latin typeface="+mn-lt"/>
                <a:ea typeface="+mn-ea"/>
                <a:cs typeface="+mn-cs"/>
              </a:rPr>
              <a:t> nebo je jeho znamením.</a:t>
            </a:r>
          </a:p>
          <a:p>
            <a:r>
              <a:rPr lang="cs-CZ" sz="1200" b="0" i="0" kern="1200" dirty="0" smtClean="0">
                <a:solidFill>
                  <a:schemeClr val="tx1"/>
                </a:solidFill>
                <a:effectLst/>
                <a:latin typeface="+mn-lt"/>
                <a:ea typeface="+mn-ea"/>
                <a:cs typeface="+mn-cs"/>
              </a:rPr>
              <a:t>Na průběhu nemoci se mohou podílet všechny </a:t>
            </a:r>
            <a:r>
              <a:rPr lang="cs-CZ" sz="1200" b="0" i="0" kern="1200" dirty="0" err="1" smtClean="0">
                <a:solidFill>
                  <a:schemeClr val="tx1"/>
                </a:solidFill>
                <a:effectLst/>
                <a:latin typeface="+mn-lt"/>
                <a:ea typeface="+mn-ea"/>
                <a:cs typeface="+mn-cs"/>
              </a:rPr>
              <a:t>entie</a:t>
            </a:r>
            <a:r>
              <a:rPr lang="cs-CZ" sz="1200" b="0" i="0" kern="1200" dirty="0" smtClean="0">
                <a:solidFill>
                  <a:schemeClr val="tx1"/>
                </a:solidFill>
                <a:effectLst/>
                <a:latin typeface="+mn-lt"/>
                <a:ea typeface="+mn-ea"/>
                <a:cs typeface="+mn-cs"/>
              </a:rPr>
              <a:t>. Vycházel též z předpokladu, že tělo a mysl se navzájem ovlivňují.</a:t>
            </a:r>
          </a:p>
          <a:p>
            <a:r>
              <a:rPr lang="cs-CZ" sz="1200" b="1" i="0" kern="1200" dirty="0" smtClean="0">
                <a:solidFill>
                  <a:schemeClr val="tx1"/>
                </a:solidFill>
                <a:effectLst/>
                <a:latin typeface="+mn-lt"/>
                <a:ea typeface="+mn-ea"/>
                <a:cs typeface="+mn-cs"/>
              </a:rPr>
              <a:t>Mikrokosmos v těle</a:t>
            </a:r>
            <a:r>
              <a:rPr lang="cs-CZ" sz="1200" b="0" i="0" kern="1200" dirty="0" smtClean="0">
                <a:solidFill>
                  <a:schemeClr val="tx1"/>
                </a:solidFill>
                <a:effectLst/>
                <a:latin typeface="+mn-lt"/>
                <a:ea typeface="+mn-ea"/>
                <a:cs typeface="+mn-cs"/>
              </a:rPr>
              <a:t>[</a:t>
            </a:r>
            <a:r>
              <a:rPr lang="cs-CZ" sz="1200" b="0" i="0" u="none" strike="noStrike" kern="1200" dirty="0" smtClean="0">
                <a:solidFill>
                  <a:schemeClr val="tx1"/>
                </a:solidFill>
                <a:effectLst/>
                <a:latin typeface="+mn-lt"/>
                <a:ea typeface="+mn-ea"/>
                <a:cs typeface="+mn-cs"/>
                <a:hlinkClick r:id="rId155" tooltip="Editace sekce: Mikrokosmos v těle"/>
              </a:rPr>
              <a:t>editovat</a:t>
            </a:r>
            <a:r>
              <a:rPr lang="cs-CZ" sz="1200" b="0" i="0" kern="1200" dirty="0" smtClean="0">
                <a:solidFill>
                  <a:schemeClr val="tx1"/>
                </a:solidFill>
                <a:effectLst/>
                <a:latin typeface="+mn-lt"/>
                <a:ea typeface="+mn-ea"/>
                <a:cs typeface="+mn-cs"/>
              </a:rPr>
              <a:t> | </a:t>
            </a:r>
            <a:r>
              <a:rPr lang="cs-CZ" sz="1200" b="0" i="0" u="none" strike="noStrike" kern="1200" dirty="0" smtClean="0">
                <a:solidFill>
                  <a:schemeClr val="tx1"/>
                </a:solidFill>
                <a:effectLst/>
                <a:latin typeface="+mn-lt"/>
                <a:ea typeface="+mn-ea"/>
                <a:cs typeface="+mn-cs"/>
                <a:hlinkClick r:id="rId156" tooltip="Editace sekce: Mikrokosmos v těle"/>
              </a:rPr>
              <a:t>editovat zdroj</a:t>
            </a:r>
            <a:r>
              <a:rPr lang="cs-CZ" sz="1200" b="0" i="0" kern="1200" dirty="0" smtClean="0">
                <a:solidFill>
                  <a:schemeClr val="tx1"/>
                </a:solidFill>
                <a:effectLst/>
                <a:latin typeface="+mn-lt"/>
                <a:ea typeface="+mn-ea"/>
                <a:cs typeface="+mn-cs"/>
              </a:rPr>
              <a:t>]</a:t>
            </a:r>
            <a:endParaRPr lang="cs-CZ" sz="1200" b="1"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Pro </a:t>
            </a:r>
            <a:r>
              <a:rPr lang="cs-CZ" sz="1200" b="0" i="0" kern="1200" dirty="0" err="1" smtClean="0">
                <a:solidFill>
                  <a:schemeClr val="tx1"/>
                </a:solidFill>
                <a:effectLst/>
                <a:latin typeface="+mn-lt"/>
                <a:ea typeface="+mn-ea"/>
                <a:cs typeface="+mn-cs"/>
              </a:rPr>
              <a:t>Paracelsa</a:t>
            </a:r>
            <a:r>
              <a:rPr lang="cs-CZ" sz="1200" b="0" i="0" kern="1200" dirty="0" smtClean="0">
                <a:solidFill>
                  <a:schemeClr val="tx1"/>
                </a:solidFill>
                <a:effectLst/>
                <a:latin typeface="+mn-lt"/>
                <a:ea typeface="+mn-ea"/>
                <a:cs typeface="+mn-cs"/>
              </a:rPr>
              <a:t> každá část těla náležela k nějakým nebeským regionům, „</a:t>
            </a:r>
            <a:r>
              <a:rPr lang="cs-CZ" sz="1200" b="0" i="0" kern="1200" dirty="0" err="1" smtClean="0">
                <a:solidFill>
                  <a:schemeClr val="tx1"/>
                </a:solidFill>
                <a:effectLst/>
                <a:latin typeface="+mn-lt"/>
                <a:ea typeface="+mn-ea"/>
                <a:cs typeface="+mn-cs"/>
              </a:rPr>
              <a:t>astrum</a:t>
            </a:r>
            <a:r>
              <a:rPr lang="cs-CZ" sz="1200" b="0" i="0" kern="1200" dirty="0" smtClean="0">
                <a:solidFill>
                  <a:schemeClr val="tx1"/>
                </a:solidFill>
                <a:effectLst/>
                <a:latin typeface="+mn-lt"/>
                <a:ea typeface="+mn-ea"/>
                <a:cs typeface="+mn-cs"/>
              </a:rPr>
              <a:t> in corpore“. Člověka pojímá jako mikrokosmos, v lidském těle je vnitřní nebe (corpus </a:t>
            </a:r>
            <a:r>
              <a:rPr lang="cs-CZ" sz="1200" b="0" i="0" kern="1200" dirty="0" err="1" smtClean="0">
                <a:solidFill>
                  <a:schemeClr val="tx1"/>
                </a:solidFill>
                <a:effectLst/>
                <a:latin typeface="+mn-lt"/>
                <a:ea typeface="+mn-ea"/>
                <a:cs typeface="+mn-cs"/>
              </a:rPr>
              <a:t>firmamentum</a:t>
            </a:r>
            <a:r>
              <a:rPr lang="cs-CZ" sz="1200" b="0" i="0" kern="1200" dirty="0" smtClean="0">
                <a:solidFill>
                  <a:schemeClr val="tx1"/>
                </a:solidFill>
                <a:effectLst/>
                <a:latin typeface="+mn-lt"/>
                <a:ea typeface="+mn-ea"/>
                <a:cs typeface="+mn-cs"/>
              </a:rPr>
              <a:t>), které označuje za </a:t>
            </a:r>
            <a:r>
              <a:rPr lang="cs-CZ" sz="1200" b="0" i="0" kern="1200" dirty="0" err="1" smtClean="0">
                <a:solidFill>
                  <a:schemeClr val="tx1"/>
                </a:solidFill>
                <a:effectLst/>
                <a:latin typeface="+mn-lt"/>
                <a:ea typeface="+mn-ea"/>
                <a:cs typeface="+mn-cs"/>
              </a:rPr>
              <a:t>sydus</a:t>
            </a:r>
            <a:r>
              <a:rPr lang="cs-CZ" sz="1200" b="0" i="0" kern="1200" dirty="0" smtClean="0">
                <a:solidFill>
                  <a:schemeClr val="tx1"/>
                </a:solidFill>
                <a:effectLst/>
                <a:latin typeface="+mn-lt"/>
                <a:ea typeface="+mn-ea"/>
                <a:cs typeface="+mn-cs"/>
              </a:rPr>
              <a:t> nebo </a:t>
            </a:r>
            <a:r>
              <a:rPr lang="cs-CZ" sz="1200" b="0" i="0" kern="1200" dirty="0" err="1" smtClean="0">
                <a:solidFill>
                  <a:schemeClr val="tx1"/>
                </a:solidFill>
                <a:effectLst/>
                <a:latin typeface="+mn-lt"/>
                <a:ea typeface="+mn-ea"/>
                <a:cs typeface="+mn-cs"/>
              </a:rPr>
              <a:t>astrum</a:t>
            </a:r>
            <a:r>
              <a:rPr lang="cs-CZ" sz="1200" b="0" i="0" kern="1200" dirty="0" smtClean="0">
                <a:solidFill>
                  <a:schemeClr val="tx1"/>
                </a:solidFill>
                <a:effectLst/>
                <a:latin typeface="+mn-lt"/>
                <a:ea typeface="+mn-ea"/>
                <a:cs typeface="+mn-cs"/>
              </a:rPr>
              <a:t>. Stejně jako člověk poznává a dělí kosmický svět, lze i na lidské tělo analogicky aplikovat kosmickou terminologii (např. východ, západ, v lidském těle jsou </a:t>
            </a:r>
            <a:r>
              <a:rPr lang="cs-CZ" sz="1200" b="0" i="0" u="none" strike="noStrike" kern="1200" dirty="0" smtClean="0">
                <a:solidFill>
                  <a:schemeClr val="tx1"/>
                </a:solidFill>
                <a:effectLst/>
                <a:latin typeface="+mn-lt"/>
                <a:ea typeface="+mn-ea"/>
                <a:cs typeface="+mn-cs"/>
                <a:hlinkClick r:id="rId157" tooltip="Pól"/>
              </a:rPr>
              <a:t>póly</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158" tooltip="Mléčná dráha"/>
              </a:rPr>
              <a:t>mléčná dráha</a:t>
            </a:r>
            <a:r>
              <a:rPr lang="cs-CZ" sz="1200" b="0" i="0" kern="1200" dirty="0" smtClean="0">
                <a:solidFill>
                  <a:schemeClr val="tx1"/>
                </a:solidFill>
                <a:effectLst/>
                <a:latin typeface="+mn-lt"/>
                <a:ea typeface="+mn-ea"/>
                <a:cs typeface="+mn-cs"/>
              </a:rPr>
              <a:t> - </a:t>
            </a:r>
            <a:r>
              <a:rPr lang="cs-CZ" sz="1200" b="0" i="0" kern="1200" dirty="0" err="1" smtClean="0">
                <a:solidFill>
                  <a:schemeClr val="tx1"/>
                </a:solidFill>
                <a:effectLst/>
                <a:latin typeface="+mn-lt"/>
                <a:ea typeface="+mn-ea"/>
                <a:cs typeface="+mn-cs"/>
              </a:rPr>
              <a:t>galaxa</a:t>
            </a:r>
            <a:r>
              <a:rPr lang="cs-CZ" sz="1200" b="0" i="0" kern="1200" dirty="0" smtClean="0">
                <a:solidFill>
                  <a:schemeClr val="tx1"/>
                </a:solidFill>
                <a:effectLst/>
                <a:latin typeface="+mn-lt"/>
                <a:ea typeface="+mn-ea"/>
                <a:cs typeface="+mn-cs"/>
              </a:rPr>
              <a:t> - prochází břichem). V lidském těle jsou </a:t>
            </a:r>
            <a:r>
              <a:rPr lang="cs-CZ" sz="1200" b="0" i="0" u="none" strike="noStrike" kern="1200" dirty="0" smtClean="0">
                <a:solidFill>
                  <a:schemeClr val="tx1"/>
                </a:solidFill>
                <a:effectLst/>
                <a:latin typeface="+mn-lt"/>
                <a:ea typeface="+mn-ea"/>
                <a:cs typeface="+mn-cs"/>
                <a:hlinkClick r:id="rId159" tooltip="Ascendent"/>
              </a:rPr>
              <a:t>ascendenty</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160" tooltip="Konjunkce"/>
              </a:rPr>
              <a:t>konjunkce</a:t>
            </a:r>
            <a:r>
              <a:rPr lang="cs-CZ" sz="1200" b="0" i="0" kern="1200" dirty="0" smtClean="0">
                <a:solidFill>
                  <a:schemeClr val="tx1"/>
                </a:solidFill>
                <a:effectLst/>
                <a:latin typeface="+mn-lt"/>
                <a:ea typeface="+mn-ea"/>
                <a:cs typeface="+mn-cs"/>
              </a:rPr>
              <a:t>. Praktické použití léků je také řízeno hvězdami. „Co tedy náleží </a:t>
            </a:r>
            <a:r>
              <a:rPr lang="cs-CZ" sz="1200" b="0" i="0" u="none" strike="noStrike" kern="1200" dirty="0" smtClean="0">
                <a:solidFill>
                  <a:schemeClr val="tx1"/>
                </a:solidFill>
                <a:effectLst/>
                <a:latin typeface="+mn-lt"/>
                <a:ea typeface="+mn-ea"/>
                <a:cs typeface="+mn-cs"/>
                <a:hlinkClick r:id="rId161" tooltip="Mozek"/>
              </a:rPr>
              <a:t>mozku</a:t>
            </a:r>
            <a:r>
              <a:rPr lang="cs-CZ" sz="1200" b="0" i="0" kern="1200" dirty="0" smtClean="0">
                <a:solidFill>
                  <a:schemeClr val="tx1"/>
                </a:solidFill>
                <a:effectLst/>
                <a:latin typeface="+mn-lt"/>
                <a:ea typeface="+mn-ea"/>
                <a:cs typeface="+mn-cs"/>
              </a:rPr>
              <a:t>, přivádí k mozku </a:t>
            </a:r>
            <a:r>
              <a:rPr lang="cs-CZ" sz="1200" b="0" i="0" u="none" strike="noStrike" kern="1200" dirty="0" smtClean="0">
                <a:solidFill>
                  <a:schemeClr val="tx1"/>
                </a:solidFill>
                <a:effectLst/>
                <a:latin typeface="+mn-lt"/>
                <a:ea typeface="+mn-ea"/>
                <a:cs typeface="+mn-cs"/>
                <a:hlinkClick r:id="rId162" tooltip="Luna"/>
              </a:rPr>
              <a:t>Luna</a:t>
            </a:r>
            <a:r>
              <a:rPr lang="cs-CZ" sz="1200" b="0" i="0" kern="1200" dirty="0" smtClean="0">
                <a:solidFill>
                  <a:schemeClr val="tx1"/>
                </a:solidFill>
                <a:effectLst/>
                <a:latin typeface="+mn-lt"/>
                <a:ea typeface="+mn-ea"/>
                <a:cs typeface="+mn-cs"/>
              </a:rPr>
              <a:t>; co patří slezině, přivádí ke slezině </a:t>
            </a:r>
            <a:r>
              <a:rPr lang="cs-CZ" sz="1200" b="0" i="0" u="none" strike="noStrike" kern="1200" dirty="0" smtClean="0">
                <a:solidFill>
                  <a:schemeClr val="tx1"/>
                </a:solidFill>
                <a:effectLst/>
                <a:latin typeface="+mn-lt"/>
                <a:ea typeface="+mn-ea"/>
                <a:cs typeface="+mn-cs"/>
                <a:hlinkClick r:id="rId163" tooltip="Saturn (planeta)"/>
              </a:rPr>
              <a:t>Saturn</a:t>
            </a:r>
            <a:r>
              <a:rPr lang="cs-CZ" sz="1200" b="0" i="0" kern="1200" dirty="0" smtClean="0">
                <a:solidFill>
                  <a:schemeClr val="tx1"/>
                </a:solidFill>
                <a:effectLst/>
                <a:latin typeface="+mn-lt"/>
                <a:ea typeface="+mn-ea"/>
                <a:cs typeface="+mn-cs"/>
              </a:rPr>
              <a:t>…“ Stejně tak názvy nemocí se musí uvádět do vztahu k astrologii. Vnější nebe a vnitřní nebe jsou na sebe navzájem převoditelné, stačí poznat jedno z nich a dá se usoudit na to druhé. Složky mikrokosmu a makrokosmu musí být v zájmu zachování </a:t>
            </a:r>
            <a:r>
              <a:rPr lang="cs-CZ" sz="1200" b="0" i="0" u="none" strike="noStrike" kern="1200" dirty="0" smtClean="0">
                <a:solidFill>
                  <a:schemeClr val="tx1"/>
                </a:solidFill>
                <a:effectLst/>
                <a:latin typeface="+mn-lt"/>
                <a:ea typeface="+mn-ea"/>
                <a:cs typeface="+mn-cs"/>
                <a:hlinkClick r:id="rId44" tooltip="Zdraví"/>
              </a:rPr>
              <a:t>zdraví</a:t>
            </a:r>
            <a:r>
              <a:rPr lang="cs-CZ" sz="1200" b="0" i="0" kern="1200" dirty="0" smtClean="0">
                <a:solidFill>
                  <a:schemeClr val="tx1"/>
                </a:solidFill>
                <a:effectLst/>
                <a:latin typeface="+mn-lt"/>
                <a:ea typeface="+mn-ea"/>
                <a:cs typeface="+mn-cs"/>
              </a:rPr>
              <a:t> v </a:t>
            </a:r>
            <a:r>
              <a:rPr lang="cs-CZ" sz="1200" b="0" i="0" u="none" strike="noStrike" kern="1200" dirty="0" smtClean="0">
                <a:solidFill>
                  <a:schemeClr val="tx1"/>
                </a:solidFill>
                <a:effectLst/>
                <a:latin typeface="+mn-lt"/>
                <a:ea typeface="+mn-ea"/>
                <a:cs typeface="+mn-cs"/>
                <a:hlinkClick r:id="rId164" tooltip="Harmonie"/>
              </a:rPr>
              <a:t>harmonii</a:t>
            </a:r>
            <a:r>
              <a:rPr lang="cs-CZ" sz="1200" b="0" i="0" kern="1200" dirty="0" smtClean="0">
                <a:solidFill>
                  <a:schemeClr val="tx1"/>
                </a:solidFill>
                <a:effectLst/>
                <a:latin typeface="+mn-lt"/>
                <a:ea typeface="+mn-ea"/>
                <a:cs typeface="+mn-cs"/>
              </a:rPr>
              <a:t>. Tento pohled umožňuje porozumění člověku a jeho zdraví. Zde je evidentní vliv hermetické myšlenky. Hledal </a:t>
            </a:r>
            <a:r>
              <a:rPr lang="cs-CZ" sz="1200" b="0" i="0" u="none" strike="noStrike" kern="1200" dirty="0" smtClean="0">
                <a:solidFill>
                  <a:schemeClr val="tx1"/>
                </a:solidFill>
                <a:effectLst/>
                <a:latin typeface="+mn-lt"/>
                <a:ea typeface="+mn-ea"/>
                <a:cs typeface="+mn-cs"/>
                <a:hlinkClick r:id="rId165" tooltip="Talisman"/>
              </a:rPr>
              <a:t>talismany</a:t>
            </a:r>
            <a:r>
              <a:rPr lang="cs-CZ" sz="1200" b="0" i="0" kern="1200" dirty="0" smtClean="0">
                <a:solidFill>
                  <a:schemeClr val="tx1"/>
                </a:solidFill>
                <a:effectLst/>
                <a:latin typeface="+mn-lt"/>
                <a:ea typeface="+mn-ea"/>
                <a:cs typeface="+mn-cs"/>
              </a:rPr>
              <a:t> proti nemocem pro lidi narozené v různých znameních </a:t>
            </a:r>
            <a:r>
              <a:rPr lang="cs-CZ" sz="1200" b="0" i="0" u="none" strike="noStrike" kern="1200" dirty="0" smtClean="0">
                <a:solidFill>
                  <a:schemeClr val="tx1"/>
                </a:solidFill>
                <a:effectLst/>
                <a:latin typeface="+mn-lt"/>
                <a:ea typeface="+mn-ea"/>
                <a:cs typeface="+mn-cs"/>
                <a:hlinkClick r:id="rId166" tooltip="Zvěrokruh"/>
              </a:rPr>
              <a:t>zvěrokruhu</a:t>
            </a:r>
            <a:r>
              <a:rPr lang="cs-CZ" sz="1200" b="0" i="0" kern="1200" dirty="0" smtClean="0">
                <a:solidFill>
                  <a:schemeClr val="tx1"/>
                </a:solidFill>
                <a:effectLst/>
                <a:latin typeface="+mn-lt"/>
                <a:ea typeface="+mn-ea"/>
                <a:cs typeface="+mn-cs"/>
              </a:rPr>
              <a:t>, přičemž kladl velký důraz na </a:t>
            </a:r>
            <a:r>
              <a:rPr lang="cs-CZ" sz="1200" b="0" i="0" u="none" strike="noStrike" kern="1200" dirty="0" smtClean="0">
                <a:solidFill>
                  <a:schemeClr val="tx1"/>
                </a:solidFill>
                <a:effectLst/>
                <a:latin typeface="+mn-lt"/>
                <a:ea typeface="+mn-ea"/>
                <a:cs typeface="+mn-cs"/>
                <a:hlinkClick r:id="rId23" tooltip="Minerál"/>
              </a:rPr>
              <a:t>minerály</a:t>
            </a:r>
            <a:r>
              <a:rPr lang="cs-CZ" sz="1200" b="0" i="0" kern="1200" dirty="0" smtClean="0">
                <a:solidFill>
                  <a:schemeClr val="tx1"/>
                </a:solidFill>
                <a:effectLst/>
                <a:latin typeface="+mn-lt"/>
                <a:ea typeface="+mn-ea"/>
                <a:cs typeface="+mn-cs"/>
              </a:rPr>
              <a:t>, a po alchymii chtěl, aby se místo tvorby drahého kamení raději zabývala jeho využitím k léčení. Astrologii zavrhoval jedině tehdy, pokud byla spojená s pověrou.</a:t>
            </a:r>
          </a:p>
          <a:p>
            <a:r>
              <a:rPr lang="cs-CZ" sz="1200" b="1" i="0" kern="1200" dirty="0" smtClean="0">
                <a:solidFill>
                  <a:schemeClr val="tx1"/>
                </a:solidFill>
                <a:effectLst/>
                <a:latin typeface="+mn-lt"/>
                <a:ea typeface="+mn-ea"/>
                <a:cs typeface="+mn-cs"/>
              </a:rPr>
              <a:t>Princip imaginace při léčbě</a:t>
            </a:r>
            <a:r>
              <a:rPr lang="cs-CZ" sz="1200" b="0" i="0" kern="1200" dirty="0" smtClean="0">
                <a:solidFill>
                  <a:schemeClr val="tx1"/>
                </a:solidFill>
                <a:effectLst/>
                <a:latin typeface="+mn-lt"/>
                <a:ea typeface="+mn-ea"/>
                <a:cs typeface="+mn-cs"/>
              </a:rPr>
              <a:t>[</a:t>
            </a:r>
            <a:r>
              <a:rPr lang="cs-CZ" sz="1200" b="0" i="0" u="none" strike="noStrike" kern="1200" dirty="0" smtClean="0">
                <a:solidFill>
                  <a:schemeClr val="tx1"/>
                </a:solidFill>
                <a:effectLst/>
                <a:latin typeface="+mn-lt"/>
                <a:ea typeface="+mn-ea"/>
                <a:cs typeface="+mn-cs"/>
                <a:hlinkClick r:id="rId167" tooltip="Editace sekce: Princip imaginace při léčbě"/>
              </a:rPr>
              <a:t>editovat</a:t>
            </a:r>
            <a:r>
              <a:rPr lang="cs-CZ" sz="1200" b="0" i="0" kern="1200" dirty="0" smtClean="0">
                <a:solidFill>
                  <a:schemeClr val="tx1"/>
                </a:solidFill>
                <a:effectLst/>
                <a:latin typeface="+mn-lt"/>
                <a:ea typeface="+mn-ea"/>
                <a:cs typeface="+mn-cs"/>
              </a:rPr>
              <a:t> | </a:t>
            </a:r>
            <a:r>
              <a:rPr lang="cs-CZ" sz="1200" b="0" i="0" u="none" strike="noStrike" kern="1200" dirty="0" smtClean="0">
                <a:solidFill>
                  <a:schemeClr val="tx1"/>
                </a:solidFill>
                <a:effectLst/>
                <a:latin typeface="+mn-lt"/>
                <a:ea typeface="+mn-ea"/>
                <a:cs typeface="+mn-cs"/>
                <a:hlinkClick r:id="rId168" tooltip="Editace sekce: Princip imaginace při léčbě"/>
              </a:rPr>
              <a:t>editovat zdroj</a:t>
            </a:r>
            <a:r>
              <a:rPr lang="cs-CZ" sz="1200" b="0" i="0" kern="1200" dirty="0" smtClean="0">
                <a:solidFill>
                  <a:schemeClr val="tx1"/>
                </a:solidFill>
                <a:effectLst/>
                <a:latin typeface="+mn-lt"/>
                <a:ea typeface="+mn-ea"/>
                <a:cs typeface="+mn-cs"/>
              </a:rPr>
              <a:t>]</a:t>
            </a:r>
            <a:endParaRPr lang="cs-CZ" sz="1200" b="1"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„Nestačí rozřezat tělo jako když sedlák zkoumá žaltář.“ V díle </a:t>
            </a:r>
            <a:r>
              <a:rPr lang="cs-CZ" sz="1200" b="0" i="0" kern="1200" dirty="0" err="1" smtClean="0">
                <a:solidFill>
                  <a:schemeClr val="tx1"/>
                </a:solidFill>
                <a:effectLst/>
                <a:latin typeface="+mn-lt"/>
                <a:ea typeface="+mn-ea"/>
                <a:cs typeface="+mn-cs"/>
              </a:rPr>
              <a:t>Labyrinthus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medicorum</a:t>
            </a:r>
            <a:r>
              <a:rPr lang="cs-CZ" sz="1200" b="0" i="0" kern="1200" dirty="0" smtClean="0">
                <a:solidFill>
                  <a:schemeClr val="tx1"/>
                </a:solidFill>
                <a:effectLst/>
                <a:latin typeface="+mn-lt"/>
                <a:ea typeface="+mn-ea"/>
                <a:cs typeface="+mn-cs"/>
              </a:rPr>
              <a:t> označuje slovem „</a:t>
            </a:r>
            <a:r>
              <a:rPr lang="cs-CZ" sz="1200" b="0" i="0" kern="1200" dirty="0" err="1" smtClean="0">
                <a:solidFill>
                  <a:schemeClr val="tx1"/>
                </a:solidFill>
                <a:effectLst/>
                <a:latin typeface="+mn-lt"/>
                <a:ea typeface="+mn-ea"/>
                <a:cs typeface="+mn-cs"/>
              </a:rPr>
              <a:t>anatomea</a:t>
            </a:r>
            <a:r>
              <a:rPr lang="cs-CZ" sz="1200" b="0" i="0" kern="1200" dirty="0" smtClean="0">
                <a:solidFill>
                  <a:schemeClr val="tx1"/>
                </a:solidFill>
                <a:effectLst/>
                <a:latin typeface="+mn-lt"/>
                <a:ea typeface="+mn-ea"/>
                <a:cs typeface="+mn-cs"/>
              </a:rPr>
              <a:t>“ cosi jako analýzu. Říká: „</a:t>
            </a:r>
            <a:r>
              <a:rPr lang="cs-CZ" sz="1200" b="0" i="0" kern="1200" dirty="0" err="1" smtClean="0">
                <a:solidFill>
                  <a:schemeClr val="tx1"/>
                </a:solidFill>
                <a:effectLst/>
                <a:latin typeface="+mn-lt"/>
                <a:ea typeface="+mn-ea"/>
                <a:cs typeface="+mn-cs"/>
              </a:rPr>
              <a:t>Magica</a:t>
            </a:r>
            <a:r>
              <a:rPr lang="cs-CZ" sz="1200" b="0" i="0" kern="1200" dirty="0" smtClean="0">
                <a:solidFill>
                  <a:schemeClr val="tx1"/>
                </a:solidFill>
                <a:effectLst/>
                <a:latin typeface="+mn-lt"/>
                <a:ea typeface="+mn-ea"/>
                <a:cs typeface="+mn-cs"/>
              </a:rPr>
              <a:t> je </a:t>
            </a:r>
            <a:r>
              <a:rPr lang="cs-CZ" sz="1200" b="0" i="0" kern="1200" dirty="0" err="1" smtClean="0">
                <a:solidFill>
                  <a:schemeClr val="tx1"/>
                </a:solidFill>
                <a:effectLst/>
                <a:latin typeface="+mn-lt"/>
                <a:ea typeface="+mn-ea"/>
                <a:cs typeface="+mn-cs"/>
              </a:rPr>
              <a:t>anatomia</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medicinae</a:t>
            </a:r>
            <a:r>
              <a:rPr lang="cs-CZ" sz="1200" b="0" i="0" kern="1200" dirty="0" smtClean="0">
                <a:solidFill>
                  <a:schemeClr val="tx1"/>
                </a:solidFill>
                <a:effectLst/>
                <a:latin typeface="+mn-lt"/>
                <a:ea typeface="+mn-ea"/>
                <a:cs typeface="+mn-cs"/>
              </a:rPr>
              <a:t> … a tak </a:t>
            </a:r>
            <a:r>
              <a:rPr lang="cs-CZ" sz="1200" b="0" i="0" kern="1200" dirty="0" err="1" smtClean="0">
                <a:solidFill>
                  <a:schemeClr val="tx1"/>
                </a:solidFill>
                <a:effectLst/>
                <a:latin typeface="+mn-lt"/>
                <a:ea typeface="+mn-ea"/>
                <a:cs typeface="+mn-cs"/>
              </a:rPr>
              <a:t>magica</a:t>
            </a:r>
            <a:r>
              <a:rPr lang="cs-CZ" sz="1200" b="0" i="0" kern="1200" dirty="0" smtClean="0">
                <a:solidFill>
                  <a:schemeClr val="tx1"/>
                </a:solidFill>
                <a:effectLst/>
                <a:latin typeface="+mn-lt"/>
                <a:ea typeface="+mn-ea"/>
                <a:cs typeface="+mn-cs"/>
              </a:rPr>
              <a:t> rozkládá všechna </a:t>
            </a:r>
            <a:r>
              <a:rPr lang="cs-CZ" sz="1200" b="0" i="0" kern="1200" dirty="0" err="1" smtClean="0">
                <a:solidFill>
                  <a:schemeClr val="tx1"/>
                </a:solidFill>
                <a:effectLst/>
                <a:latin typeface="+mn-lt"/>
                <a:ea typeface="+mn-ea"/>
                <a:cs typeface="+mn-cs"/>
              </a:rPr>
              <a:t>corpora</a:t>
            </a:r>
            <a:r>
              <a:rPr lang="cs-CZ" sz="1200" b="0" i="0" kern="1200" dirty="0" smtClean="0">
                <a:solidFill>
                  <a:schemeClr val="tx1"/>
                </a:solidFill>
                <a:effectLst/>
                <a:latin typeface="+mn-lt"/>
                <a:ea typeface="+mn-ea"/>
                <a:cs typeface="+mn-cs"/>
              </a:rPr>
              <a:t> medicíny.“ Anatomie je však pro něj také cosi jako vzpomínka na původní, vrozené vědění člověka, jež se mu zjevuje skrze lumen </a:t>
            </a:r>
            <a:r>
              <a:rPr lang="cs-CZ" sz="1200" b="0" i="0" kern="1200" dirty="0" err="1" smtClean="0">
                <a:solidFill>
                  <a:schemeClr val="tx1"/>
                </a:solidFill>
                <a:effectLst/>
                <a:latin typeface="+mn-lt"/>
                <a:ea typeface="+mn-ea"/>
                <a:cs typeface="+mn-cs"/>
              </a:rPr>
              <a:t>naturae</a:t>
            </a:r>
            <a:r>
              <a:rPr lang="cs-CZ" sz="1200" b="0" i="0" kern="1200" dirty="0" smtClean="0">
                <a:solidFill>
                  <a:schemeClr val="tx1"/>
                </a:solidFill>
                <a:effectLst/>
                <a:latin typeface="+mn-lt"/>
                <a:ea typeface="+mn-ea"/>
                <a:cs typeface="+mn-cs"/>
              </a:rPr>
              <a:t>. Toto světlo přírody (přirozenosti) také představuje soulad lidského mikrokosmu s makrokosmem či přírodou a je ovlivňován neviditelnými kosmickými silami – </a:t>
            </a:r>
            <a:r>
              <a:rPr lang="cs-CZ" sz="1200" b="0" i="0" u="none" strike="noStrike" kern="1200" dirty="0" smtClean="0">
                <a:solidFill>
                  <a:schemeClr val="tx1"/>
                </a:solidFill>
                <a:effectLst/>
                <a:latin typeface="+mn-lt"/>
                <a:ea typeface="+mn-ea"/>
                <a:cs typeface="+mn-cs"/>
                <a:hlinkClick r:id="rId169" tooltip="Arkány (stránka neexistuje)"/>
              </a:rPr>
              <a:t>arkány</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Paracelsus</a:t>
            </a:r>
            <a:r>
              <a:rPr lang="cs-CZ" sz="1200" b="0" i="0" kern="1200" dirty="0" smtClean="0">
                <a:solidFill>
                  <a:schemeClr val="tx1"/>
                </a:solidFill>
                <a:effectLst/>
                <a:latin typeface="+mn-lt"/>
                <a:ea typeface="+mn-ea"/>
                <a:cs typeface="+mn-cs"/>
              </a:rPr>
              <a:t> jim dává svérázná pojmenování mnohdy odvozená z kombinace lidové mluvy a alchymie.</a:t>
            </a:r>
          </a:p>
          <a:p>
            <a:r>
              <a:rPr lang="cs-CZ" sz="1200" b="0" i="0" kern="1200" dirty="0" smtClean="0">
                <a:solidFill>
                  <a:schemeClr val="tx1"/>
                </a:solidFill>
                <a:effectLst/>
                <a:latin typeface="+mn-lt"/>
                <a:ea typeface="+mn-ea"/>
                <a:cs typeface="+mn-cs"/>
              </a:rPr>
              <a:t>Jako </a:t>
            </a:r>
            <a:r>
              <a:rPr lang="cs-CZ" sz="1200" b="0" i="0" kern="1200" dirty="0" err="1" smtClean="0">
                <a:solidFill>
                  <a:schemeClr val="tx1"/>
                </a:solidFill>
                <a:effectLst/>
                <a:latin typeface="+mn-lt"/>
                <a:ea typeface="+mn-ea"/>
                <a:cs typeface="+mn-cs"/>
              </a:rPr>
              <a:t>Iliaster</a:t>
            </a:r>
            <a:r>
              <a:rPr lang="cs-CZ" sz="1200" b="0" i="0" kern="1200" dirty="0" smtClean="0">
                <a:solidFill>
                  <a:schemeClr val="tx1"/>
                </a:solidFill>
                <a:effectLst/>
                <a:latin typeface="+mn-lt"/>
                <a:ea typeface="+mn-ea"/>
                <a:cs typeface="+mn-cs"/>
              </a:rPr>
              <a:t> (též </a:t>
            </a:r>
            <a:r>
              <a:rPr lang="cs-CZ" sz="1200" b="0" i="0" kern="1200" dirty="0" err="1" smtClean="0">
                <a:solidFill>
                  <a:schemeClr val="tx1"/>
                </a:solidFill>
                <a:effectLst/>
                <a:latin typeface="+mn-lt"/>
                <a:ea typeface="+mn-ea"/>
                <a:cs typeface="+mn-cs"/>
              </a:rPr>
              <a:t>Eliaster</a:t>
            </a:r>
            <a:r>
              <a:rPr lang="cs-CZ" sz="1200" b="0" i="0" kern="1200" dirty="0" smtClean="0">
                <a:solidFill>
                  <a:schemeClr val="tx1"/>
                </a:solidFill>
                <a:effectLst/>
                <a:latin typeface="+mn-lt"/>
                <a:ea typeface="+mn-ea"/>
                <a:cs typeface="+mn-cs"/>
              </a:rPr>
              <a:t> nebo </a:t>
            </a:r>
            <a:r>
              <a:rPr lang="cs-CZ" sz="1200" b="0" i="0" kern="1200" dirty="0" err="1" smtClean="0">
                <a:solidFill>
                  <a:schemeClr val="tx1"/>
                </a:solidFill>
                <a:effectLst/>
                <a:latin typeface="+mn-lt"/>
                <a:ea typeface="+mn-ea"/>
                <a:cs typeface="+mn-cs"/>
              </a:rPr>
              <a:t>Iliadum</a:t>
            </a:r>
            <a:r>
              <a:rPr lang="cs-CZ" sz="1200" b="0" i="0" kern="1200" dirty="0" smtClean="0">
                <a:solidFill>
                  <a:schemeClr val="tx1"/>
                </a:solidFill>
                <a:effectLst/>
                <a:latin typeface="+mn-lt"/>
                <a:ea typeface="+mn-ea"/>
                <a:cs typeface="+mn-cs"/>
              </a:rPr>
              <a:t>, pravděpodobně HÝLÉ - </a:t>
            </a:r>
            <a:r>
              <a:rPr lang="cs-CZ" sz="1200" b="0" i="0" u="none" strike="noStrike" kern="1200" dirty="0" smtClean="0">
                <a:solidFill>
                  <a:schemeClr val="tx1"/>
                </a:solidFill>
                <a:effectLst/>
                <a:latin typeface="+mn-lt"/>
                <a:ea typeface="+mn-ea"/>
                <a:cs typeface="+mn-cs"/>
                <a:hlinkClick r:id="rId170" tooltip="Látka"/>
              </a:rPr>
              <a:t>látka</a:t>
            </a:r>
            <a:r>
              <a:rPr lang="cs-CZ" sz="1200" b="0" i="0" kern="1200" dirty="0" smtClean="0">
                <a:solidFill>
                  <a:schemeClr val="tx1"/>
                </a:solidFill>
                <a:effectLst/>
                <a:latin typeface="+mn-lt"/>
                <a:ea typeface="+mn-ea"/>
                <a:cs typeface="+mn-cs"/>
              </a:rPr>
              <a:t>, ASTRUM - hvězda) označuje princip života ve spojitosti s nesmrtelností. Jako léčivý prostředek (</a:t>
            </a:r>
            <a:r>
              <a:rPr lang="cs-CZ" sz="1200" b="0" i="0" u="none" strike="noStrike" kern="1200" dirty="0" smtClean="0">
                <a:solidFill>
                  <a:schemeClr val="tx1"/>
                </a:solidFill>
                <a:effectLst/>
                <a:latin typeface="+mn-lt"/>
                <a:ea typeface="+mn-ea"/>
                <a:cs typeface="+mn-cs"/>
                <a:hlinkClick r:id="rId171" tooltip="Balzám (stránka neexistuje)"/>
              </a:rPr>
              <a:t>balzám</a:t>
            </a:r>
            <a:r>
              <a:rPr lang="cs-CZ" sz="1200" b="0" i="0" kern="1200" dirty="0" smtClean="0">
                <a:solidFill>
                  <a:schemeClr val="tx1"/>
                </a:solidFill>
                <a:effectLst/>
                <a:latin typeface="+mn-lt"/>
                <a:ea typeface="+mn-ea"/>
                <a:cs typeface="+mn-cs"/>
              </a:rPr>
              <a:t>) oddalující </a:t>
            </a:r>
            <a:r>
              <a:rPr lang="cs-CZ" sz="1200" b="0" i="0" u="none" strike="noStrike" kern="1200" dirty="0" smtClean="0">
                <a:solidFill>
                  <a:schemeClr val="tx1"/>
                </a:solidFill>
                <a:effectLst/>
                <a:latin typeface="+mn-lt"/>
                <a:ea typeface="+mn-ea"/>
                <a:cs typeface="+mn-cs"/>
                <a:hlinkClick r:id="rId172" tooltip="Rozklad"/>
              </a:rPr>
              <a:t>rozklad</a:t>
            </a:r>
            <a:r>
              <a:rPr lang="cs-CZ" sz="1200" b="0" i="0" kern="1200" dirty="0" smtClean="0">
                <a:solidFill>
                  <a:schemeClr val="tx1"/>
                </a:solidFill>
                <a:effectLst/>
                <a:latin typeface="+mn-lt"/>
                <a:ea typeface="+mn-ea"/>
                <a:cs typeface="+mn-cs"/>
              </a:rPr>
              <a:t> a hnití má analogii v alchymistickém duchu </a:t>
            </a:r>
            <a:r>
              <a:rPr lang="cs-CZ" sz="1200" b="0" i="0" kern="1200" dirty="0" err="1" smtClean="0">
                <a:solidFill>
                  <a:schemeClr val="tx1"/>
                </a:solidFill>
                <a:effectLst/>
                <a:latin typeface="+mn-lt"/>
                <a:ea typeface="+mn-ea"/>
                <a:cs typeface="+mn-cs"/>
              </a:rPr>
              <a:t>Merkuriovi</a:t>
            </a:r>
            <a:r>
              <a:rPr lang="cs-CZ" sz="1200" b="0" i="0" kern="1200" dirty="0" smtClean="0">
                <a:solidFill>
                  <a:schemeClr val="tx1"/>
                </a:solidFill>
                <a:effectLst/>
                <a:latin typeface="+mn-lt"/>
                <a:ea typeface="+mn-ea"/>
                <a:cs typeface="+mn-cs"/>
              </a:rPr>
              <a:t>. Tento princip je vlastní každému tělesnému orgánu a nazývaný jako duch </a:t>
            </a:r>
            <a:r>
              <a:rPr lang="cs-CZ" sz="1200" b="0" i="0" kern="1200" dirty="0" err="1" smtClean="0">
                <a:solidFill>
                  <a:schemeClr val="tx1"/>
                </a:solidFill>
                <a:effectLst/>
                <a:latin typeface="+mn-lt"/>
                <a:ea typeface="+mn-ea"/>
                <a:cs typeface="+mn-cs"/>
              </a:rPr>
              <a:t>Archeus</a:t>
            </a:r>
            <a:r>
              <a:rPr lang="cs-CZ" sz="1200" b="0" i="0" kern="1200" dirty="0" smtClean="0">
                <a:solidFill>
                  <a:schemeClr val="tx1"/>
                </a:solidFill>
                <a:effectLst/>
                <a:latin typeface="+mn-lt"/>
                <a:ea typeface="+mn-ea"/>
                <a:cs typeface="+mn-cs"/>
              </a:rPr>
              <a:t> udržuje jejich funkci a smysl. Vedle tohoto duchovně dynamického principu organické konzistence bytosti a potažmo veškerého bytí se objevuje tzv. </a:t>
            </a:r>
            <a:r>
              <a:rPr lang="cs-CZ" sz="1200" b="0" i="0" kern="1200" dirty="0" err="1" smtClean="0">
                <a:solidFill>
                  <a:schemeClr val="tx1"/>
                </a:solidFill>
                <a:effectLst/>
                <a:latin typeface="+mn-lt"/>
                <a:ea typeface="+mn-ea"/>
                <a:cs typeface="+mn-cs"/>
              </a:rPr>
              <a:t>Aquaster</a:t>
            </a:r>
            <a:r>
              <a:rPr lang="cs-CZ" sz="1200" b="0" i="0" kern="1200" dirty="0" smtClean="0">
                <a:solidFill>
                  <a:schemeClr val="tx1"/>
                </a:solidFill>
                <a:effectLst/>
                <a:latin typeface="+mn-lt"/>
                <a:ea typeface="+mn-ea"/>
                <a:cs typeface="+mn-cs"/>
              </a:rPr>
              <a:t>. Svou vlhkou přirozeností je principem </a:t>
            </a:r>
            <a:r>
              <a:rPr lang="cs-CZ" sz="1200" b="0" i="0" u="none" strike="noStrike" kern="1200" dirty="0" smtClean="0">
                <a:solidFill>
                  <a:schemeClr val="tx1"/>
                </a:solidFill>
                <a:effectLst/>
                <a:latin typeface="+mn-lt"/>
                <a:ea typeface="+mn-ea"/>
                <a:cs typeface="+mn-cs"/>
                <a:hlinkClick r:id="rId173" tooltip="Duše"/>
              </a:rPr>
              <a:t>duše</a:t>
            </a:r>
            <a:r>
              <a:rPr lang="cs-CZ" sz="1200" b="0" i="0" kern="1200" dirty="0" smtClean="0">
                <a:solidFill>
                  <a:schemeClr val="tx1"/>
                </a:solidFill>
                <a:effectLst/>
                <a:latin typeface="+mn-lt"/>
                <a:ea typeface="+mn-ea"/>
                <a:cs typeface="+mn-cs"/>
              </a:rPr>
              <a:t> látkové povahy tak, že uvádí věci do pohybu. Tvůrčí formující sílu, která uvádí do života individuální </a:t>
            </a:r>
            <a:r>
              <a:rPr lang="cs-CZ" sz="1200" b="0" i="0" u="none" strike="noStrike" kern="1200" dirty="0" smtClean="0">
                <a:solidFill>
                  <a:schemeClr val="tx1"/>
                </a:solidFill>
                <a:effectLst/>
                <a:latin typeface="+mn-lt"/>
                <a:ea typeface="+mn-ea"/>
                <a:cs typeface="+mn-cs"/>
                <a:hlinkClick r:id="rId174" tooltip="Stvoření"/>
              </a:rPr>
              <a:t>stvoření</a:t>
            </a:r>
            <a:r>
              <a:rPr lang="cs-CZ" sz="1200" b="0" i="0" kern="1200" dirty="0" smtClean="0">
                <a:solidFill>
                  <a:schemeClr val="tx1"/>
                </a:solidFill>
                <a:effectLst/>
                <a:latin typeface="+mn-lt"/>
                <a:ea typeface="+mn-ea"/>
                <a:cs typeface="+mn-cs"/>
              </a:rPr>
              <a:t> označuje </a:t>
            </a:r>
            <a:r>
              <a:rPr lang="cs-CZ" sz="1200" b="0" i="0" kern="1200" dirty="0" err="1" smtClean="0">
                <a:solidFill>
                  <a:schemeClr val="tx1"/>
                </a:solidFill>
                <a:effectLst/>
                <a:latin typeface="+mn-lt"/>
                <a:ea typeface="+mn-ea"/>
                <a:cs typeface="+mn-cs"/>
              </a:rPr>
              <a:t>Paracelsus</a:t>
            </a:r>
            <a:r>
              <a:rPr lang="cs-CZ" sz="1200" b="0" i="0" kern="1200" dirty="0" smtClean="0">
                <a:solidFill>
                  <a:schemeClr val="tx1"/>
                </a:solidFill>
                <a:effectLst/>
                <a:latin typeface="+mn-lt"/>
                <a:ea typeface="+mn-ea"/>
                <a:cs typeface="+mn-cs"/>
              </a:rPr>
              <a:t> jménem Ares. V krvi jako sídle duše bytuje </a:t>
            </a:r>
            <a:r>
              <a:rPr lang="cs-CZ" sz="1200" b="0" i="0" u="none" strike="noStrike" kern="1200" dirty="0" smtClean="0">
                <a:solidFill>
                  <a:schemeClr val="tx1"/>
                </a:solidFill>
                <a:effectLst/>
                <a:latin typeface="+mn-lt"/>
                <a:ea typeface="+mn-ea"/>
                <a:cs typeface="+mn-cs"/>
                <a:hlinkClick r:id="rId175" tooltip="Meluzína"/>
              </a:rPr>
              <a:t>meluzína</a:t>
            </a:r>
            <a:r>
              <a:rPr lang="cs-CZ" sz="1200" b="0" i="0" kern="1200" dirty="0" smtClean="0">
                <a:solidFill>
                  <a:schemeClr val="tx1"/>
                </a:solidFill>
                <a:effectLst/>
                <a:latin typeface="+mn-lt"/>
                <a:ea typeface="+mn-ea"/>
                <a:cs typeface="+mn-cs"/>
              </a:rPr>
              <a:t>. Kouzelná bytost pocházející z lidového folklóru byla původně vodní bytostí a její varianta v pozdní renesanci označovala ducha </a:t>
            </a:r>
            <a:r>
              <a:rPr lang="cs-CZ" sz="1200" b="0" i="0" kern="1200" dirty="0" err="1" smtClean="0">
                <a:solidFill>
                  <a:schemeClr val="tx1"/>
                </a:solidFill>
                <a:effectLst/>
                <a:latin typeface="+mn-lt"/>
                <a:ea typeface="+mn-ea"/>
                <a:cs typeface="+mn-cs"/>
              </a:rPr>
              <a:t>Merkuria</a:t>
            </a:r>
            <a:r>
              <a:rPr lang="cs-CZ" sz="1200" b="0" i="0" kern="1200" dirty="0" smtClean="0">
                <a:solidFill>
                  <a:schemeClr val="tx1"/>
                </a:solidFill>
                <a:effectLst/>
                <a:latin typeface="+mn-lt"/>
                <a:ea typeface="+mn-ea"/>
                <a:cs typeface="+mn-cs"/>
              </a:rPr>
              <a:t> (rtuti), klíčový fenomén pro poznávání podstaty života. Vysvobození této bytosti znázorňované jako hadí panna nazývali alchymisté </a:t>
            </a:r>
            <a:r>
              <a:rPr lang="cs-CZ" sz="1200" b="0" i="0" u="none" strike="noStrike" kern="1200" dirty="0" smtClean="0">
                <a:solidFill>
                  <a:schemeClr val="tx1"/>
                </a:solidFill>
                <a:effectLst/>
                <a:latin typeface="+mn-lt"/>
                <a:ea typeface="+mn-ea"/>
                <a:cs typeface="+mn-cs"/>
                <a:hlinkClick r:id="rId176" tooltip="Nanebevzetí"/>
              </a:rPr>
              <a:t>nanebevzetím</a:t>
            </a:r>
            <a:r>
              <a:rPr lang="cs-CZ" sz="1200" b="0" i="0" kern="1200" dirty="0" smtClean="0">
                <a:solidFill>
                  <a:schemeClr val="tx1"/>
                </a:solidFill>
                <a:effectLst/>
                <a:latin typeface="+mn-lt"/>
                <a:ea typeface="+mn-ea"/>
                <a:cs typeface="+mn-cs"/>
              </a:rPr>
              <a:t> a korunováním </a:t>
            </a:r>
            <a:r>
              <a:rPr lang="cs-CZ" sz="1200" b="0" i="0" u="none" strike="noStrike" kern="1200" dirty="0" smtClean="0">
                <a:solidFill>
                  <a:schemeClr val="tx1"/>
                </a:solidFill>
                <a:effectLst/>
                <a:latin typeface="+mn-lt"/>
                <a:ea typeface="+mn-ea"/>
                <a:cs typeface="+mn-cs"/>
                <a:hlinkClick r:id="rId177" tooltip="Maria (matka Ježíšova)"/>
              </a:rPr>
              <a:t>Panny Marie</a:t>
            </a:r>
            <a:r>
              <a:rPr lang="cs-CZ" sz="1200" b="0" i="0" kern="1200" dirty="0" smtClean="0">
                <a:solidFill>
                  <a:schemeClr val="tx1"/>
                </a:solidFill>
                <a:effectLst/>
                <a:latin typeface="+mn-lt"/>
                <a:ea typeface="+mn-ea"/>
                <a:cs typeface="+mn-cs"/>
              </a:rPr>
              <a:t> jako výsledek touhy vodní víly po oduševnění a spáse. Jménem </a:t>
            </a:r>
            <a:r>
              <a:rPr lang="cs-CZ" sz="1200" b="0" i="0" kern="1200" dirty="0" err="1" smtClean="0">
                <a:solidFill>
                  <a:schemeClr val="tx1"/>
                </a:solidFill>
                <a:effectLst/>
                <a:latin typeface="+mn-lt"/>
                <a:ea typeface="+mn-ea"/>
                <a:cs typeface="+mn-cs"/>
              </a:rPr>
              <a:t>Filius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regius</a:t>
            </a:r>
            <a:r>
              <a:rPr lang="cs-CZ" sz="1200" b="0" i="0" kern="1200" dirty="0" smtClean="0">
                <a:solidFill>
                  <a:schemeClr val="tx1"/>
                </a:solidFill>
                <a:effectLst/>
                <a:latin typeface="+mn-lt"/>
                <a:ea typeface="+mn-ea"/>
                <a:cs typeface="+mn-cs"/>
              </a:rPr>
              <a:t> označuje královského syna zajatého v mořské hlubině. Není však v materii uvězněn nějakým hříšným pádem, jak fenomén pojímá křesťanská </a:t>
            </a:r>
            <a:r>
              <a:rPr lang="cs-CZ" sz="1200" b="0" i="0" u="none" strike="noStrike" kern="1200" dirty="0" smtClean="0">
                <a:solidFill>
                  <a:schemeClr val="tx1"/>
                </a:solidFill>
                <a:effectLst/>
                <a:latin typeface="+mn-lt"/>
                <a:ea typeface="+mn-ea"/>
                <a:cs typeface="+mn-cs"/>
                <a:hlinkClick r:id="rId178" tooltip="Patristika"/>
              </a:rPr>
              <a:t>patristická</a:t>
            </a:r>
            <a:r>
              <a:rPr lang="cs-CZ" sz="1200" b="0" i="0" kern="1200" dirty="0" smtClean="0">
                <a:solidFill>
                  <a:schemeClr val="tx1"/>
                </a:solidFill>
                <a:effectLst/>
                <a:latin typeface="+mn-lt"/>
                <a:ea typeface="+mn-ea"/>
                <a:cs typeface="+mn-cs"/>
              </a:rPr>
              <a:t> tradice, ale je králem, který si žádá vysvobození, aby byl korunován diadémem (</a:t>
            </a:r>
            <a:r>
              <a:rPr lang="cs-CZ" sz="1200" b="0" i="0" kern="1200" dirty="0" err="1" smtClean="0">
                <a:solidFill>
                  <a:schemeClr val="tx1"/>
                </a:solidFill>
                <a:effectLst/>
                <a:latin typeface="+mn-lt"/>
                <a:ea typeface="+mn-ea"/>
                <a:cs typeface="+mn-cs"/>
              </a:rPr>
              <a:t>rex</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coronatus</a:t>
            </a:r>
            <a:r>
              <a:rPr lang="cs-CZ" sz="1200" b="0" i="0" kern="1200" dirty="0" smtClean="0">
                <a:solidFill>
                  <a:schemeClr val="tx1"/>
                </a:solidFill>
                <a:effectLst/>
                <a:latin typeface="+mn-lt"/>
                <a:ea typeface="+mn-ea"/>
                <a:cs typeface="+mn-cs"/>
              </a:rPr>
              <a:t>). </a:t>
            </a:r>
            <a:r>
              <a:rPr lang="cs-CZ" sz="1200" b="0" i="0" u="none" strike="noStrike" kern="1200" dirty="0" err="1" smtClean="0">
                <a:solidFill>
                  <a:schemeClr val="tx1"/>
                </a:solidFill>
                <a:effectLst/>
                <a:latin typeface="+mn-lt"/>
                <a:ea typeface="+mn-ea"/>
                <a:cs typeface="+mn-cs"/>
                <a:hlinkClick r:id="rId179" tooltip="Carl Gustav Jung"/>
              </a:rPr>
              <a:t>C.G.Jung</a:t>
            </a:r>
            <a:r>
              <a:rPr lang="cs-CZ" sz="1200" b="0" i="0" kern="1200" dirty="0" smtClean="0">
                <a:solidFill>
                  <a:schemeClr val="tx1"/>
                </a:solidFill>
                <a:effectLst/>
                <a:latin typeface="+mn-lt"/>
                <a:ea typeface="+mn-ea"/>
                <a:cs typeface="+mn-cs"/>
              </a:rPr>
              <a:t> spatřuje v arkánech </a:t>
            </a:r>
            <a:r>
              <a:rPr lang="cs-CZ" sz="1200" b="0" i="0" u="none" strike="noStrike" kern="1200" dirty="0" smtClean="0">
                <a:solidFill>
                  <a:schemeClr val="tx1"/>
                </a:solidFill>
                <a:effectLst/>
                <a:latin typeface="+mn-lt"/>
                <a:ea typeface="+mn-ea"/>
                <a:cs typeface="+mn-cs"/>
                <a:hlinkClick r:id="rId180" tooltip="Archetyp"/>
              </a:rPr>
              <a:t>archetypálně</a:t>
            </a:r>
            <a:r>
              <a:rPr lang="cs-CZ" sz="1200" b="0" i="0" kern="1200" dirty="0" smtClean="0">
                <a:solidFill>
                  <a:schemeClr val="tx1"/>
                </a:solidFill>
                <a:effectLst/>
                <a:latin typeface="+mn-lt"/>
                <a:ea typeface="+mn-ea"/>
                <a:cs typeface="+mn-cs"/>
              </a:rPr>
              <a:t> popsaný psychický proces </a:t>
            </a:r>
            <a:r>
              <a:rPr lang="cs-CZ" sz="1200" b="0" i="0" u="none" strike="noStrike" kern="1200" dirty="0" smtClean="0">
                <a:solidFill>
                  <a:schemeClr val="tx1"/>
                </a:solidFill>
                <a:effectLst/>
                <a:latin typeface="+mn-lt"/>
                <a:ea typeface="+mn-ea"/>
                <a:cs typeface="+mn-cs"/>
                <a:hlinkClick r:id="rId181" tooltip="Individuace"/>
              </a:rPr>
              <a:t>individuace</a:t>
            </a:r>
            <a:r>
              <a:rPr lang="cs-CZ" sz="1200" b="0" i="0" kern="1200" dirty="0" smtClean="0">
                <a:solidFill>
                  <a:schemeClr val="tx1"/>
                </a:solidFill>
                <a:effectLst/>
                <a:latin typeface="+mn-lt"/>
                <a:ea typeface="+mn-ea"/>
                <a:cs typeface="+mn-cs"/>
              </a:rPr>
              <a:t>.</a:t>
            </a:r>
          </a:p>
          <a:p>
            <a:r>
              <a:rPr lang="cs-CZ" sz="1200" b="0" i="0" kern="1200" dirty="0" smtClean="0">
                <a:solidFill>
                  <a:schemeClr val="tx1"/>
                </a:solidFill>
                <a:effectLst/>
                <a:latin typeface="+mn-lt"/>
                <a:ea typeface="+mn-ea"/>
                <a:cs typeface="+mn-cs"/>
              </a:rPr>
              <a:t>Pro </a:t>
            </a:r>
            <a:r>
              <a:rPr lang="cs-CZ" sz="1200" b="0" i="0" kern="1200" dirty="0" err="1" smtClean="0">
                <a:solidFill>
                  <a:schemeClr val="tx1"/>
                </a:solidFill>
                <a:effectLst/>
                <a:latin typeface="+mn-lt"/>
                <a:ea typeface="+mn-ea"/>
                <a:cs typeface="+mn-cs"/>
              </a:rPr>
              <a:t>Paracelsa</a:t>
            </a:r>
            <a:r>
              <a:rPr lang="cs-CZ" sz="1200" b="0" i="0" kern="1200" dirty="0" smtClean="0">
                <a:solidFill>
                  <a:schemeClr val="tx1"/>
                </a:solidFill>
                <a:effectLst/>
                <a:latin typeface="+mn-lt"/>
                <a:ea typeface="+mn-ea"/>
                <a:cs typeface="+mn-cs"/>
              </a:rPr>
              <a:t> měly všechny arkány konkrétní význam v léčebném procesu. Jako součásti alchymické procedury měly za cíl proměnu, uvolnění většího člověka, a na tomto principu koncipuje </a:t>
            </a:r>
            <a:r>
              <a:rPr lang="cs-CZ" sz="1200" b="0" i="0" u="none" strike="noStrike" kern="1200" dirty="0" err="1" smtClean="0">
                <a:solidFill>
                  <a:schemeClr val="tx1"/>
                </a:solidFill>
                <a:effectLst/>
                <a:latin typeface="+mn-lt"/>
                <a:ea typeface="+mn-ea"/>
                <a:cs typeface="+mn-cs"/>
                <a:hlinkClick r:id="rId182" tooltip="Panacea"/>
              </a:rPr>
              <a:t>panaceu</a:t>
            </a:r>
            <a:r>
              <a:rPr lang="cs-CZ" sz="1200" b="0" i="0" kern="1200" dirty="0" smtClean="0">
                <a:solidFill>
                  <a:schemeClr val="tx1"/>
                </a:solidFill>
                <a:effectLst/>
                <a:latin typeface="+mn-lt"/>
                <a:ea typeface="+mn-ea"/>
                <a:cs typeface="+mn-cs"/>
              </a:rPr>
              <a:t> (všelék). Pojem proměny </a:t>
            </a:r>
            <a:r>
              <a:rPr lang="cs-CZ" sz="1200" b="0" i="0" kern="1200" dirty="0" err="1" smtClean="0">
                <a:solidFill>
                  <a:schemeClr val="tx1"/>
                </a:solidFill>
                <a:effectLst/>
                <a:latin typeface="+mn-lt"/>
                <a:ea typeface="+mn-ea"/>
                <a:cs typeface="+mn-cs"/>
              </a:rPr>
              <a:t>iliasteru</a:t>
            </a:r>
            <a:r>
              <a:rPr lang="cs-CZ" sz="1200" b="0" i="0" kern="1200" dirty="0" smtClean="0">
                <a:solidFill>
                  <a:schemeClr val="tx1"/>
                </a:solidFill>
                <a:effectLst/>
                <a:latin typeface="+mn-lt"/>
                <a:ea typeface="+mn-ea"/>
                <a:cs typeface="+mn-cs"/>
              </a:rPr>
              <a:t> například souvisí s detoxikací organismu.</a:t>
            </a:r>
          </a:p>
          <a:p>
            <a:r>
              <a:rPr lang="cs-CZ" sz="1200" b="1" i="0" kern="1200" dirty="0" smtClean="0">
                <a:solidFill>
                  <a:schemeClr val="tx1"/>
                </a:solidFill>
                <a:effectLst/>
                <a:latin typeface="+mn-lt"/>
                <a:ea typeface="+mn-ea"/>
                <a:cs typeface="+mn-cs"/>
              </a:rPr>
              <a:t>Alchymie</a:t>
            </a:r>
            <a:r>
              <a:rPr lang="cs-CZ" sz="1200" b="0" i="0" kern="1200" dirty="0" smtClean="0">
                <a:solidFill>
                  <a:schemeClr val="tx1"/>
                </a:solidFill>
                <a:effectLst/>
                <a:latin typeface="+mn-lt"/>
                <a:ea typeface="+mn-ea"/>
                <a:cs typeface="+mn-cs"/>
              </a:rPr>
              <a:t>[</a:t>
            </a:r>
            <a:r>
              <a:rPr lang="cs-CZ" sz="1200" b="0" i="0" u="none" strike="noStrike" kern="1200" dirty="0" smtClean="0">
                <a:solidFill>
                  <a:schemeClr val="tx1"/>
                </a:solidFill>
                <a:effectLst/>
                <a:latin typeface="+mn-lt"/>
                <a:ea typeface="+mn-ea"/>
                <a:cs typeface="+mn-cs"/>
                <a:hlinkClick r:id="rId183" tooltip="Editace sekce: Alchymie"/>
              </a:rPr>
              <a:t>editovat</a:t>
            </a:r>
            <a:r>
              <a:rPr lang="cs-CZ" sz="1200" b="0" i="0" kern="1200" dirty="0" smtClean="0">
                <a:solidFill>
                  <a:schemeClr val="tx1"/>
                </a:solidFill>
                <a:effectLst/>
                <a:latin typeface="+mn-lt"/>
                <a:ea typeface="+mn-ea"/>
                <a:cs typeface="+mn-cs"/>
              </a:rPr>
              <a:t> | </a:t>
            </a:r>
            <a:r>
              <a:rPr lang="cs-CZ" sz="1200" b="0" i="0" u="none" strike="noStrike" kern="1200" dirty="0" smtClean="0">
                <a:solidFill>
                  <a:schemeClr val="tx1"/>
                </a:solidFill>
                <a:effectLst/>
                <a:latin typeface="+mn-lt"/>
                <a:ea typeface="+mn-ea"/>
                <a:cs typeface="+mn-cs"/>
                <a:hlinkClick r:id="rId184" tooltip="Editace sekce: Alchymie"/>
              </a:rPr>
              <a:t>editovat zdroj</a:t>
            </a:r>
            <a:r>
              <a:rPr lang="cs-CZ" sz="1200" b="0" i="0" kern="1200" dirty="0" smtClean="0">
                <a:solidFill>
                  <a:schemeClr val="tx1"/>
                </a:solidFill>
                <a:effectLst/>
                <a:latin typeface="+mn-lt"/>
                <a:ea typeface="+mn-ea"/>
                <a:cs typeface="+mn-cs"/>
              </a:rPr>
              <a:t>]</a:t>
            </a:r>
            <a:endParaRPr lang="cs-CZ" sz="1200" b="1"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Zatímco </a:t>
            </a:r>
            <a:r>
              <a:rPr lang="cs-CZ" sz="1200" b="0" i="0" kern="1200" dirty="0" err="1" smtClean="0">
                <a:solidFill>
                  <a:schemeClr val="tx1"/>
                </a:solidFill>
                <a:effectLst/>
                <a:latin typeface="+mn-lt"/>
                <a:ea typeface="+mn-ea"/>
                <a:cs typeface="+mn-cs"/>
              </a:rPr>
              <a:t>Paracelsus</a:t>
            </a:r>
            <a:r>
              <a:rPr lang="cs-CZ" sz="1200" b="0" i="0" kern="1200" dirty="0" smtClean="0">
                <a:solidFill>
                  <a:schemeClr val="tx1"/>
                </a:solidFill>
                <a:effectLst/>
                <a:latin typeface="+mn-lt"/>
                <a:ea typeface="+mn-ea"/>
                <a:cs typeface="+mn-cs"/>
              </a:rPr>
              <a:t> odmítal některé antické autority jako byli </a:t>
            </a:r>
            <a:r>
              <a:rPr lang="cs-CZ" sz="1200" b="0" i="0" u="none" strike="noStrike" kern="1200" dirty="0" err="1" smtClean="0">
                <a:solidFill>
                  <a:schemeClr val="tx1"/>
                </a:solidFill>
                <a:effectLst/>
                <a:latin typeface="+mn-lt"/>
                <a:ea typeface="+mn-ea"/>
                <a:cs typeface="+mn-cs"/>
                <a:hlinkClick r:id="rId185" tooltip="Rhazes"/>
              </a:rPr>
              <a:t>Rhazes</a:t>
            </a:r>
            <a:r>
              <a:rPr lang="cs-CZ" sz="1200" b="0" i="0" kern="1200" dirty="0" smtClean="0">
                <a:solidFill>
                  <a:schemeClr val="tx1"/>
                </a:solidFill>
                <a:effectLst/>
                <a:latin typeface="+mn-lt"/>
                <a:ea typeface="+mn-ea"/>
                <a:cs typeface="+mn-cs"/>
              </a:rPr>
              <a:t>, </a:t>
            </a:r>
            <a:r>
              <a:rPr lang="cs-CZ" sz="1200" b="0" i="0" u="none" strike="noStrike" kern="1200" dirty="0" err="1" smtClean="0">
                <a:solidFill>
                  <a:schemeClr val="tx1"/>
                </a:solidFill>
                <a:effectLst/>
                <a:latin typeface="+mn-lt"/>
                <a:ea typeface="+mn-ea"/>
                <a:cs typeface="+mn-cs"/>
                <a:hlinkClick r:id="rId42" tooltip="Avicenna"/>
              </a:rPr>
              <a:t>Avicenna</a:t>
            </a:r>
            <a:r>
              <a:rPr lang="cs-CZ" sz="1200" b="0" i="0" kern="1200" dirty="0" smtClean="0">
                <a:solidFill>
                  <a:schemeClr val="tx1"/>
                </a:solidFill>
                <a:effectLst/>
                <a:latin typeface="+mn-lt"/>
                <a:ea typeface="+mn-ea"/>
                <a:cs typeface="+mn-cs"/>
              </a:rPr>
              <a:t> nebo </a:t>
            </a:r>
            <a:r>
              <a:rPr lang="cs-CZ" sz="1200" b="0" i="0" u="none" strike="noStrike" kern="1200" dirty="0" err="1" smtClean="0">
                <a:solidFill>
                  <a:schemeClr val="tx1"/>
                </a:solidFill>
                <a:effectLst/>
                <a:latin typeface="+mn-lt"/>
                <a:ea typeface="+mn-ea"/>
                <a:cs typeface="+mn-cs"/>
                <a:hlinkClick r:id="rId186" tooltip="Galén"/>
              </a:rPr>
              <a:t>Galén</a:t>
            </a:r>
            <a:r>
              <a:rPr lang="cs-CZ" sz="1200" b="0" i="0" kern="1200" dirty="0" smtClean="0">
                <a:solidFill>
                  <a:schemeClr val="tx1"/>
                </a:solidFill>
                <a:effectLst/>
                <a:latin typeface="+mn-lt"/>
                <a:ea typeface="+mn-ea"/>
                <a:cs typeface="+mn-cs"/>
              </a:rPr>
              <a:t>, jiné alchymistické autority (</a:t>
            </a:r>
            <a:r>
              <a:rPr lang="cs-CZ" sz="1200" b="0" i="0" u="none" strike="noStrike" kern="1200" dirty="0" err="1" smtClean="0">
                <a:solidFill>
                  <a:schemeClr val="tx1"/>
                </a:solidFill>
                <a:effectLst/>
                <a:latin typeface="+mn-lt"/>
                <a:ea typeface="+mn-ea"/>
                <a:cs typeface="+mn-cs"/>
                <a:hlinkClick r:id="rId187" tooltip="Morienus (stránka neexistuje)"/>
              </a:rPr>
              <a:t>Morienus</a:t>
            </a:r>
            <a:r>
              <a:rPr lang="cs-CZ" sz="1200" b="0" i="0" kern="1200" dirty="0" smtClean="0">
                <a:solidFill>
                  <a:schemeClr val="tx1"/>
                </a:solidFill>
                <a:effectLst/>
                <a:latin typeface="+mn-lt"/>
                <a:ea typeface="+mn-ea"/>
                <a:cs typeface="+mn-cs"/>
              </a:rPr>
              <a:t>, </a:t>
            </a:r>
            <a:r>
              <a:rPr lang="cs-CZ" sz="1200" b="0" i="0" u="none" strike="noStrike" kern="1200" dirty="0" err="1" smtClean="0">
                <a:solidFill>
                  <a:schemeClr val="tx1"/>
                </a:solidFill>
                <a:effectLst/>
                <a:latin typeface="+mn-lt"/>
                <a:ea typeface="+mn-ea"/>
                <a:cs typeface="+mn-cs"/>
                <a:hlinkClick r:id="rId188" tooltip="Hermes Trismegistos"/>
              </a:rPr>
              <a:t>Hermés</a:t>
            </a:r>
            <a:r>
              <a:rPr lang="cs-CZ" sz="1200" b="0" i="0" kern="1200" dirty="0" smtClean="0">
                <a:solidFill>
                  <a:schemeClr val="tx1"/>
                </a:solidFill>
                <a:effectLst/>
                <a:latin typeface="+mn-lt"/>
                <a:ea typeface="+mn-ea"/>
                <a:cs typeface="+mn-cs"/>
              </a:rPr>
              <a:t>, </a:t>
            </a:r>
            <a:r>
              <a:rPr lang="cs-CZ" sz="1200" b="0" i="0" u="none" strike="noStrike" kern="1200" dirty="0" err="1" smtClean="0">
                <a:solidFill>
                  <a:schemeClr val="tx1"/>
                </a:solidFill>
                <a:effectLst/>
                <a:latin typeface="+mn-lt"/>
                <a:ea typeface="+mn-ea"/>
                <a:cs typeface="+mn-cs"/>
                <a:hlinkClick r:id="rId189" tooltip="Archeláos (stránka neexistuje)"/>
              </a:rPr>
              <a:t>Archeláos</a:t>
            </a:r>
            <a:r>
              <a:rPr lang="cs-CZ" sz="1200" b="0" i="0" kern="1200" dirty="0" smtClean="0">
                <a:solidFill>
                  <a:schemeClr val="tx1"/>
                </a:solidFill>
                <a:effectLst/>
                <a:latin typeface="+mn-lt"/>
                <a:ea typeface="+mn-ea"/>
                <a:cs typeface="+mn-cs"/>
              </a:rPr>
              <a:t>) upřednostňoval. Odmítal též magické koncepty a teorie </a:t>
            </a:r>
            <a:r>
              <a:rPr lang="cs-CZ" sz="1200" b="0" i="0" u="none" strike="noStrike" kern="1200" dirty="0" err="1" smtClean="0">
                <a:solidFill>
                  <a:schemeClr val="tx1"/>
                </a:solidFill>
                <a:effectLst/>
                <a:latin typeface="+mn-lt"/>
                <a:ea typeface="+mn-ea"/>
                <a:cs typeface="+mn-cs"/>
                <a:hlinkClick r:id="rId190" tooltip="Heinrich Cornelius Agrippa von Nettesheim"/>
              </a:rPr>
              <a:t>Agrippy</a:t>
            </a:r>
            <a:r>
              <a:rPr lang="cs-CZ" sz="1200" b="0" i="0" u="none" strike="noStrike" kern="1200" dirty="0" smtClean="0">
                <a:solidFill>
                  <a:schemeClr val="tx1"/>
                </a:solidFill>
                <a:effectLst/>
                <a:latin typeface="+mn-lt"/>
                <a:ea typeface="+mn-ea"/>
                <a:cs typeface="+mn-cs"/>
                <a:hlinkClick r:id="rId190" tooltip="Heinrich Cornelius Agrippa von Nettesheim"/>
              </a:rPr>
              <a:t> z </a:t>
            </a:r>
            <a:r>
              <a:rPr lang="cs-CZ" sz="1200" b="0" i="0" u="none" strike="noStrike" kern="1200" dirty="0" err="1" smtClean="0">
                <a:solidFill>
                  <a:schemeClr val="tx1"/>
                </a:solidFill>
                <a:effectLst/>
                <a:latin typeface="+mn-lt"/>
                <a:ea typeface="+mn-ea"/>
                <a:cs typeface="+mn-cs"/>
                <a:hlinkClick r:id="rId190" tooltip="Heinrich Cornelius Agrippa von Nettesheim"/>
              </a:rPr>
              <a:t>Nettesheimu</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191" tooltip="Nicolas Flamel"/>
              </a:rPr>
              <a:t>Nicolase </a:t>
            </a:r>
            <a:r>
              <a:rPr lang="cs-CZ" sz="1200" b="0" i="0" u="none" strike="noStrike" kern="1200" dirty="0" err="1" smtClean="0">
                <a:solidFill>
                  <a:schemeClr val="tx1"/>
                </a:solidFill>
                <a:effectLst/>
                <a:latin typeface="+mn-lt"/>
                <a:ea typeface="+mn-ea"/>
                <a:cs typeface="+mn-cs"/>
                <a:hlinkClick r:id="rId191" tooltip="Nicolas Flamel"/>
              </a:rPr>
              <a:t>Flamela</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75" tooltip="Alchymie"/>
              </a:rPr>
              <a:t>Alchymie</a:t>
            </a:r>
            <a:r>
              <a:rPr lang="cs-CZ" sz="1200" b="0" i="0" kern="1200" dirty="0" smtClean="0">
                <a:solidFill>
                  <a:schemeClr val="tx1"/>
                </a:solidFill>
                <a:effectLst/>
                <a:latin typeface="+mn-lt"/>
                <a:ea typeface="+mn-ea"/>
                <a:cs typeface="+mn-cs"/>
              </a:rPr>
              <a:t> pro něj znamenala především hledání léků, oddělování nečistých látek od čistých a nalézání užitečných vlastností látek. Svůj postoj k dobovým trendům vyjádřil takto: </a:t>
            </a:r>
            <a:r>
              <a:rPr lang="cs-CZ" sz="1200" b="0" i="1" kern="1200" dirty="0" smtClean="0">
                <a:solidFill>
                  <a:schemeClr val="tx1"/>
                </a:solidFill>
                <a:effectLst/>
                <a:latin typeface="+mn-lt"/>
                <a:ea typeface="+mn-ea"/>
                <a:cs typeface="+mn-cs"/>
              </a:rPr>
              <a:t>„Mnozí si myslí, že alchymie slouží jen pro výrobu zlata a stříbra. Pro mě to není cílem, její ctnost a síla spočívá v lékařství.“</a:t>
            </a:r>
            <a:r>
              <a:rPr lang="cs-CZ" sz="1200" b="0" i="0" kern="1200" dirty="0" smtClean="0">
                <a:solidFill>
                  <a:schemeClr val="tx1"/>
                </a:solidFill>
                <a:effectLst/>
                <a:latin typeface="+mn-lt"/>
                <a:ea typeface="+mn-ea"/>
                <a:cs typeface="+mn-cs"/>
              </a:rPr>
              <a:t> Hlubší pochopení vyjadřuje v názoru, že prostřednictvím alchymie se i lékař stává zralým.</a:t>
            </a:r>
          </a:p>
          <a:p>
            <a:r>
              <a:rPr lang="cs-CZ" sz="1200" b="0" i="0" kern="1200" dirty="0" smtClean="0">
                <a:solidFill>
                  <a:schemeClr val="tx1"/>
                </a:solidFill>
                <a:effectLst/>
                <a:latin typeface="+mn-lt"/>
                <a:ea typeface="+mn-ea"/>
                <a:cs typeface="+mn-cs"/>
              </a:rPr>
              <a:t>Svou léčbou syfilidy se výrazně dotkl oblasti, kterou se dnes zabývá </a:t>
            </a:r>
            <a:r>
              <a:rPr lang="cs-CZ" sz="1200" b="0" i="0" u="none" strike="noStrike" kern="1200" dirty="0" smtClean="0">
                <a:solidFill>
                  <a:schemeClr val="tx1"/>
                </a:solidFill>
                <a:effectLst/>
                <a:latin typeface="+mn-lt"/>
                <a:ea typeface="+mn-ea"/>
                <a:cs typeface="+mn-cs"/>
                <a:hlinkClick r:id="rId192" tooltip="Toxikologie"/>
              </a:rPr>
              <a:t>toxikologie</a:t>
            </a:r>
            <a:r>
              <a:rPr lang="cs-CZ" sz="1200" b="0" i="0" kern="1200" dirty="0" smtClean="0">
                <a:solidFill>
                  <a:schemeClr val="tx1"/>
                </a:solidFill>
                <a:effectLst/>
                <a:latin typeface="+mn-lt"/>
                <a:ea typeface="+mn-ea"/>
                <a:cs typeface="+mn-cs"/>
              </a:rPr>
              <a:t>. Popsal příznaky různých nemocí, které se snažil léčit pomocí minerálů např. </a:t>
            </a:r>
            <a:r>
              <a:rPr lang="cs-CZ" sz="1200" b="0" i="0" u="none" strike="noStrike" kern="1200" dirty="0" smtClean="0">
                <a:solidFill>
                  <a:schemeClr val="tx1"/>
                </a:solidFill>
                <a:effectLst/>
                <a:latin typeface="+mn-lt"/>
                <a:ea typeface="+mn-ea"/>
                <a:cs typeface="+mn-cs"/>
                <a:hlinkClick r:id="rId193" tooltip="Struma (medicína)"/>
              </a:rPr>
              <a:t>štítnou žlázu</a:t>
            </a:r>
            <a:r>
              <a:rPr lang="cs-CZ" sz="1200" b="0" i="0" kern="1200" dirty="0" smtClean="0">
                <a:solidFill>
                  <a:schemeClr val="tx1"/>
                </a:solidFill>
                <a:effectLst/>
                <a:latin typeface="+mn-lt"/>
                <a:ea typeface="+mn-ea"/>
                <a:cs typeface="+mn-cs"/>
              </a:rPr>
              <a:t>), poukázal na účinnost vnitřně podávané rtuti. Prosazoval, že takzvanou </a:t>
            </a:r>
            <a:r>
              <a:rPr lang="cs-CZ" sz="1200" b="0" i="1" kern="1200" dirty="0" smtClean="0">
                <a:solidFill>
                  <a:schemeClr val="tx1"/>
                </a:solidFill>
                <a:effectLst/>
                <a:latin typeface="+mn-lt"/>
                <a:ea typeface="+mn-ea"/>
                <a:cs typeface="+mn-cs"/>
              </a:rPr>
              <a:t>nemoc horníků</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194" tooltip="Silikóza"/>
              </a:rPr>
              <a:t>silikózu</a:t>
            </a:r>
            <a:r>
              <a:rPr lang="cs-CZ" sz="1200" b="0" i="0" kern="1200" dirty="0" smtClean="0">
                <a:solidFill>
                  <a:schemeClr val="tx1"/>
                </a:solidFill>
                <a:effectLst/>
                <a:latin typeface="+mn-lt"/>
                <a:ea typeface="+mn-ea"/>
                <a:cs typeface="+mn-cs"/>
              </a:rPr>
              <a:t>) způsobuje vdechování výparů kovů a není trestem nazlobených duchů hory.</a:t>
            </a:r>
          </a:p>
          <a:p>
            <a:r>
              <a:rPr lang="cs-CZ" sz="1200" b="0" i="0" kern="1200" dirty="0" smtClean="0">
                <a:solidFill>
                  <a:schemeClr val="tx1"/>
                </a:solidFill>
                <a:effectLst/>
                <a:latin typeface="+mn-lt"/>
                <a:ea typeface="+mn-ea"/>
                <a:cs typeface="+mn-cs"/>
              </a:rPr>
              <a:t>Použil označení „</a:t>
            </a:r>
            <a:r>
              <a:rPr lang="cs-CZ" sz="1200" b="0" i="0" u="none" strike="noStrike" kern="1200" dirty="0" smtClean="0">
                <a:solidFill>
                  <a:schemeClr val="tx1"/>
                </a:solidFill>
                <a:effectLst/>
                <a:latin typeface="+mn-lt"/>
                <a:ea typeface="+mn-ea"/>
                <a:cs typeface="+mn-cs"/>
                <a:hlinkClick r:id="rId195" tooltip="Zinek"/>
              </a:rPr>
              <a:t>zinek</a:t>
            </a:r>
            <a:r>
              <a:rPr lang="cs-CZ" sz="1200" b="0" i="0" kern="1200" dirty="0" smtClean="0">
                <a:solidFill>
                  <a:schemeClr val="tx1"/>
                </a:solidFill>
                <a:effectLst/>
                <a:latin typeface="+mn-lt"/>
                <a:ea typeface="+mn-ea"/>
                <a:cs typeface="+mn-cs"/>
              </a:rPr>
              <a:t>“ pro prvek okolo roku </a:t>
            </a:r>
            <a:r>
              <a:rPr lang="cs-CZ" sz="1200" b="0" i="0" u="none" strike="noStrike" kern="1200" dirty="0" smtClean="0">
                <a:solidFill>
                  <a:schemeClr val="tx1"/>
                </a:solidFill>
                <a:effectLst/>
                <a:latin typeface="+mn-lt"/>
                <a:ea typeface="+mn-ea"/>
                <a:cs typeface="+mn-cs"/>
                <a:hlinkClick r:id="rId196" tooltip="1526"/>
              </a:rPr>
              <a:t>1526</a:t>
            </a:r>
            <a:r>
              <a:rPr lang="cs-CZ" sz="1200" b="0" i="0" kern="1200" dirty="0" smtClean="0">
                <a:solidFill>
                  <a:schemeClr val="tx1"/>
                </a:solidFill>
                <a:effectLst/>
                <a:latin typeface="+mn-lt"/>
                <a:ea typeface="+mn-ea"/>
                <a:cs typeface="+mn-cs"/>
              </a:rPr>
              <a:t>. Jméno založil na německém slově </a:t>
            </a:r>
            <a:r>
              <a:rPr lang="cs-CZ" sz="1200" b="0" i="0" kern="1200" dirty="0" err="1" smtClean="0">
                <a:solidFill>
                  <a:schemeClr val="tx1"/>
                </a:solidFill>
                <a:effectLst/>
                <a:latin typeface="+mn-lt"/>
                <a:ea typeface="+mn-ea"/>
                <a:cs typeface="+mn-cs"/>
              </a:rPr>
              <a:t>zinke</a:t>
            </a:r>
            <a:r>
              <a:rPr lang="cs-CZ" sz="1200" b="0" i="0" kern="1200" dirty="0" smtClean="0">
                <a:solidFill>
                  <a:schemeClr val="tx1"/>
                </a:solidFill>
                <a:effectLst/>
                <a:latin typeface="+mn-lt"/>
                <a:ea typeface="+mn-ea"/>
                <a:cs typeface="+mn-cs"/>
              </a:rPr>
              <a:t>, což je označení pro tvar krystalů při tavení. Zinková mast uváděná v jeho receptáři měla ošetřovat kůži. Poprvé použil slovo </a:t>
            </a:r>
            <a:r>
              <a:rPr lang="cs-CZ" sz="1200" b="0" i="0" u="none" strike="noStrike" kern="1200" dirty="0" smtClean="0">
                <a:solidFill>
                  <a:schemeClr val="tx1"/>
                </a:solidFill>
                <a:effectLst/>
                <a:latin typeface="+mn-lt"/>
                <a:ea typeface="+mn-ea"/>
                <a:cs typeface="+mn-cs"/>
                <a:hlinkClick r:id="rId197" tooltip="Alkoholický nápoj"/>
              </a:rPr>
              <a:t>alkohol</a:t>
            </a:r>
            <a:r>
              <a:rPr lang="cs-CZ" sz="1200" b="0" i="0" kern="1200" dirty="0" smtClean="0">
                <a:solidFill>
                  <a:schemeClr val="tx1"/>
                </a:solidFill>
                <a:effectLst/>
                <a:latin typeface="+mn-lt"/>
                <a:ea typeface="+mn-ea"/>
                <a:cs typeface="+mn-cs"/>
              </a:rPr>
              <a:t> ve smyslu, v jakém jej používáme dnes. </a:t>
            </a:r>
            <a:r>
              <a:rPr lang="cs-CZ" sz="1200" b="0" i="0" u="none" strike="noStrike" kern="1200" dirty="0" smtClean="0">
                <a:solidFill>
                  <a:schemeClr val="tx1"/>
                </a:solidFill>
                <a:effectLst/>
                <a:latin typeface="+mn-lt"/>
                <a:ea typeface="+mn-ea"/>
                <a:cs typeface="+mn-cs"/>
                <a:hlinkClick r:id="rId198" tooltip="Destilace"/>
              </a:rPr>
              <a:t>Destilaci</a:t>
            </a:r>
            <a:r>
              <a:rPr lang="cs-CZ" sz="1200" b="0" i="0" kern="1200" dirty="0" smtClean="0">
                <a:solidFill>
                  <a:schemeClr val="tx1"/>
                </a:solidFill>
                <a:effectLst/>
                <a:latin typeface="+mn-lt"/>
                <a:ea typeface="+mn-ea"/>
                <a:cs typeface="+mn-cs"/>
              </a:rPr>
              <a:t> vína pojmenoval termínem </a:t>
            </a:r>
            <a:r>
              <a:rPr lang="cs-CZ" sz="1200" b="0" i="1" kern="1200" dirty="0" err="1" smtClean="0">
                <a:solidFill>
                  <a:schemeClr val="tx1"/>
                </a:solidFill>
                <a:effectLst/>
                <a:latin typeface="+mn-lt"/>
                <a:ea typeface="+mn-ea"/>
                <a:cs typeface="+mn-cs"/>
              </a:rPr>
              <a:t>alcool</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vini</a:t>
            </a:r>
            <a:r>
              <a:rPr lang="cs-CZ" sz="1200" b="0" i="0" kern="1200" dirty="0" smtClean="0">
                <a:solidFill>
                  <a:schemeClr val="tx1"/>
                </a:solidFill>
                <a:effectLst/>
                <a:latin typeface="+mn-lt"/>
                <a:ea typeface="+mn-ea"/>
                <a:cs typeface="+mn-cs"/>
              </a:rPr>
              <a:t> jako označení pro konzistenci látky.</a:t>
            </a:r>
          </a:p>
          <a:p>
            <a:r>
              <a:rPr lang="cs-CZ" sz="1200" b="0" i="0" kern="1200" dirty="0" smtClean="0">
                <a:solidFill>
                  <a:schemeClr val="tx1"/>
                </a:solidFill>
                <a:effectLst/>
                <a:latin typeface="+mn-lt"/>
                <a:ea typeface="+mn-ea"/>
                <a:cs typeface="+mn-cs"/>
              </a:rPr>
              <a:t>Získával reakcí železa s kyselinou sírovou plyn, který nazval ,,hořlavý vzduch". Šlo o vodík vznikající podle rovnice: </a:t>
            </a:r>
            <a:r>
              <a:rPr lang="cs-CZ" sz="1200" b="0" i="0" kern="1200" dirty="0" err="1" smtClean="0">
                <a:solidFill>
                  <a:schemeClr val="tx1"/>
                </a:solidFill>
                <a:effectLst/>
                <a:latin typeface="+mn-lt"/>
                <a:ea typeface="+mn-ea"/>
                <a:cs typeface="+mn-cs"/>
              </a:rPr>
              <a:t>Fe</a:t>
            </a:r>
            <a:r>
              <a:rPr lang="cs-CZ" sz="1200" b="0" i="0" kern="1200" dirty="0" smtClean="0">
                <a:solidFill>
                  <a:schemeClr val="tx1"/>
                </a:solidFill>
                <a:effectLst/>
                <a:latin typeface="+mn-lt"/>
                <a:ea typeface="+mn-ea"/>
                <a:cs typeface="+mn-cs"/>
              </a:rPr>
              <a:t> + H</a:t>
            </a:r>
            <a:r>
              <a:rPr lang="cs-CZ" sz="1200" b="0" i="0" kern="1200" baseline="-25000" dirty="0" smtClean="0">
                <a:solidFill>
                  <a:schemeClr val="tx1"/>
                </a:solidFill>
                <a:effectLst/>
                <a:latin typeface="+mn-lt"/>
                <a:ea typeface="+mn-ea"/>
                <a:cs typeface="+mn-cs"/>
              </a:rPr>
              <a:t>2</a:t>
            </a:r>
            <a:r>
              <a:rPr lang="cs-CZ" sz="1200" b="0" i="0" kern="1200" dirty="0" smtClean="0">
                <a:solidFill>
                  <a:schemeClr val="tx1"/>
                </a:solidFill>
                <a:effectLst/>
                <a:latin typeface="+mn-lt"/>
                <a:ea typeface="+mn-ea"/>
                <a:cs typeface="+mn-cs"/>
              </a:rPr>
              <a:t>SO</a:t>
            </a:r>
            <a:r>
              <a:rPr lang="cs-CZ" sz="1200" b="0" i="0" kern="1200" baseline="-25000" dirty="0" smtClean="0">
                <a:solidFill>
                  <a:schemeClr val="tx1"/>
                </a:solidFill>
                <a:effectLst/>
                <a:latin typeface="+mn-lt"/>
                <a:ea typeface="+mn-ea"/>
                <a:cs typeface="+mn-cs"/>
              </a:rPr>
              <a:t>4</a:t>
            </a:r>
            <a:r>
              <a:rPr lang="cs-CZ" sz="1200" b="0" i="0" kern="1200" dirty="0" smtClean="0">
                <a:solidFill>
                  <a:schemeClr val="tx1"/>
                </a:solidFill>
                <a:effectLst/>
                <a:latin typeface="+mn-lt"/>
                <a:ea typeface="+mn-ea"/>
                <a:cs typeface="+mn-cs"/>
              </a:rPr>
              <a:t> → FeSO</a:t>
            </a:r>
            <a:r>
              <a:rPr lang="cs-CZ" sz="1200" b="0" i="0" kern="1200" baseline="-25000" dirty="0" smtClean="0">
                <a:solidFill>
                  <a:schemeClr val="tx1"/>
                </a:solidFill>
                <a:effectLst/>
                <a:latin typeface="+mn-lt"/>
                <a:ea typeface="+mn-ea"/>
                <a:cs typeface="+mn-cs"/>
              </a:rPr>
              <a:t>4</a:t>
            </a:r>
            <a:r>
              <a:rPr lang="cs-CZ" sz="1200" b="0" i="0" kern="1200" dirty="0" smtClean="0">
                <a:solidFill>
                  <a:schemeClr val="tx1"/>
                </a:solidFill>
                <a:effectLst/>
                <a:latin typeface="+mn-lt"/>
                <a:ea typeface="+mn-ea"/>
                <a:cs typeface="+mn-cs"/>
              </a:rPr>
              <a:t> + H</a:t>
            </a:r>
            <a:r>
              <a:rPr lang="cs-CZ" sz="1200" b="0" i="0" kern="1200" baseline="-25000" dirty="0" smtClean="0">
                <a:solidFill>
                  <a:schemeClr val="tx1"/>
                </a:solidFill>
                <a:effectLst/>
                <a:latin typeface="+mn-lt"/>
                <a:ea typeface="+mn-ea"/>
                <a:cs typeface="+mn-cs"/>
              </a:rPr>
              <a:t>2</a:t>
            </a:r>
            <a:r>
              <a:rPr lang="cs-CZ" sz="1200" b="0" i="0" kern="1200" dirty="0" smtClean="0">
                <a:solidFill>
                  <a:schemeClr val="tx1"/>
                </a:solidFill>
                <a:effectLst/>
                <a:latin typeface="+mn-lt"/>
                <a:ea typeface="+mn-ea"/>
                <a:cs typeface="+mn-cs"/>
              </a:rPr>
              <a:t>.</a:t>
            </a:r>
          </a:p>
          <a:p>
            <a:r>
              <a:rPr lang="cs-CZ" sz="1200" b="1" i="0" kern="1200" dirty="0" err="1" smtClean="0">
                <a:solidFill>
                  <a:schemeClr val="tx1"/>
                </a:solidFill>
                <a:effectLst/>
                <a:latin typeface="+mn-lt"/>
                <a:ea typeface="+mn-ea"/>
                <a:cs typeface="+mn-cs"/>
              </a:rPr>
              <a:t>Laudanum</a:t>
            </a:r>
            <a:r>
              <a:rPr lang="cs-CZ" sz="1200" b="0" i="0" kern="1200" dirty="0" smtClean="0">
                <a:solidFill>
                  <a:schemeClr val="tx1"/>
                </a:solidFill>
                <a:effectLst/>
                <a:latin typeface="+mn-lt"/>
                <a:ea typeface="+mn-ea"/>
                <a:cs typeface="+mn-cs"/>
              </a:rPr>
              <a:t>[</a:t>
            </a:r>
            <a:r>
              <a:rPr lang="cs-CZ" sz="1200" b="0" i="0" u="none" strike="noStrike" kern="1200" dirty="0" smtClean="0">
                <a:solidFill>
                  <a:schemeClr val="tx1"/>
                </a:solidFill>
                <a:effectLst/>
                <a:latin typeface="+mn-lt"/>
                <a:ea typeface="+mn-ea"/>
                <a:cs typeface="+mn-cs"/>
                <a:hlinkClick r:id="rId199" tooltip="Editace sekce: Laudanum"/>
              </a:rPr>
              <a:t>editovat</a:t>
            </a:r>
            <a:r>
              <a:rPr lang="cs-CZ" sz="1200" b="0" i="0" kern="1200" dirty="0" smtClean="0">
                <a:solidFill>
                  <a:schemeClr val="tx1"/>
                </a:solidFill>
                <a:effectLst/>
                <a:latin typeface="+mn-lt"/>
                <a:ea typeface="+mn-ea"/>
                <a:cs typeface="+mn-cs"/>
              </a:rPr>
              <a:t> | </a:t>
            </a:r>
            <a:r>
              <a:rPr lang="cs-CZ" sz="1200" b="0" i="0" u="none" strike="noStrike" kern="1200" dirty="0" smtClean="0">
                <a:solidFill>
                  <a:schemeClr val="tx1"/>
                </a:solidFill>
                <a:effectLst/>
                <a:latin typeface="+mn-lt"/>
                <a:ea typeface="+mn-ea"/>
                <a:cs typeface="+mn-cs"/>
                <a:hlinkClick r:id="rId200" tooltip="Editace sekce: Laudanum"/>
              </a:rPr>
              <a:t>editovat zdroj</a:t>
            </a:r>
            <a:r>
              <a:rPr lang="cs-CZ" sz="1200" b="0" i="0" kern="1200" dirty="0" smtClean="0">
                <a:solidFill>
                  <a:schemeClr val="tx1"/>
                </a:solidFill>
                <a:effectLst/>
                <a:latin typeface="+mn-lt"/>
                <a:ea typeface="+mn-ea"/>
                <a:cs typeface="+mn-cs"/>
              </a:rPr>
              <a:t>]</a:t>
            </a:r>
            <a:endParaRPr lang="cs-CZ" sz="1200" b="1" i="0" kern="1200" dirty="0" smtClean="0">
              <a:solidFill>
                <a:schemeClr val="tx1"/>
              </a:solidFill>
              <a:effectLst/>
              <a:latin typeface="+mn-lt"/>
              <a:ea typeface="+mn-ea"/>
              <a:cs typeface="+mn-cs"/>
            </a:endParaRPr>
          </a:p>
          <a:p>
            <a:r>
              <a:rPr lang="cs-CZ" sz="1200" b="0" i="0" u="none" strike="noStrike" kern="1200" dirty="0" err="1" smtClean="0">
                <a:solidFill>
                  <a:schemeClr val="tx1"/>
                </a:solidFill>
                <a:effectLst/>
                <a:latin typeface="+mn-lt"/>
                <a:ea typeface="+mn-ea"/>
                <a:cs typeface="+mn-cs"/>
                <a:hlinkClick r:id="rId201" tooltip="Laudanum (stránka neexistuje)"/>
              </a:rPr>
              <a:t>Laudanum</a:t>
            </a:r>
            <a:r>
              <a:rPr lang="cs-CZ" sz="1200" b="0" i="0" kern="1200" dirty="0" smtClean="0">
                <a:solidFill>
                  <a:schemeClr val="tx1"/>
                </a:solidFill>
                <a:effectLst/>
                <a:latin typeface="+mn-lt"/>
                <a:ea typeface="+mn-ea"/>
                <a:cs typeface="+mn-cs"/>
              </a:rPr>
              <a:t> bylo </a:t>
            </a:r>
            <a:r>
              <a:rPr lang="cs-CZ" sz="1200" b="0" i="0" kern="1200" dirty="0" err="1" smtClean="0">
                <a:solidFill>
                  <a:schemeClr val="tx1"/>
                </a:solidFill>
                <a:effectLst/>
                <a:latin typeface="+mn-lt"/>
                <a:ea typeface="+mn-ea"/>
                <a:cs typeface="+mn-cs"/>
              </a:rPr>
              <a:t>Paracelsovým</a:t>
            </a:r>
            <a:r>
              <a:rPr lang="cs-CZ" sz="1200" b="0" i="0" kern="1200" dirty="0" smtClean="0">
                <a:solidFill>
                  <a:schemeClr val="tx1"/>
                </a:solidFill>
                <a:effectLst/>
                <a:latin typeface="+mn-lt"/>
                <a:ea typeface="+mn-ea"/>
                <a:cs typeface="+mn-cs"/>
              </a:rPr>
              <a:t> tajným prostředkem. O této látce vypráví legenda, že ji přechovával v jílci meče, který nosil při sobě a o němž šířil pověst, že je darem od </a:t>
            </a:r>
            <a:r>
              <a:rPr lang="cs-CZ" sz="1200" b="0" i="0" u="none" strike="noStrike" kern="1200" dirty="0" smtClean="0">
                <a:solidFill>
                  <a:schemeClr val="tx1"/>
                </a:solidFill>
                <a:effectLst/>
                <a:latin typeface="+mn-lt"/>
                <a:ea typeface="+mn-ea"/>
                <a:cs typeface="+mn-cs"/>
                <a:hlinkClick r:id="rId202" tooltip="Kat"/>
              </a:rPr>
              <a:t>kata</a:t>
            </a:r>
            <a:r>
              <a:rPr lang="cs-CZ" sz="1200" b="0" i="0" kern="1200" dirty="0" smtClean="0">
                <a:solidFill>
                  <a:schemeClr val="tx1"/>
                </a:solidFill>
                <a:effectLst/>
                <a:latin typeface="+mn-lt"/>
                <a:ea typeface="+mn-ea"/>
                <a:cs typeface="+mn-cs"/>
              </a:rPr>
              <a:t>. Podle svědectví jeho žáka </a:t>
            </a:r>
            <a:r>
              <a:rPr lang="cs-CZ" sz="1200" b="0" i="0" u="none" strike="noStrike" kern="1200" dirty="0" err="1" smtClean="0">
                <a:solidFill>
                  <a:schemeClr val="tx1"/>
                </a:solidFill>
                <a:effectLst/>
                <a:latin typeface="+mn-lt"/>
                <a:ea typeface="+mn-ea"/>
                <a:cs typeface="+mn-cs"/>
                <a:hlinkClick r:id="rId92" tooltip="Johannes Oporinus (stránka neexistuje)"/>
              </a:rPr>
              <a:t>Oporina</a:t>
            </a:r>
            <a:r>
              <a:rPr lang="cs-CZ" sz="1200" b="0" i="0" kern="1200" dirty="0" smtClean="0">
                <a:solidFill>
                  <a:schemeClr val="tx1"/>
                </a:solidFill>
                <a:effectLst/>
                <a:latin typeface="+mn-lt"/>
                <a:ea typeface="+mn-ea"/>
                <a:cs typeface="+mn-cs"/>
              </a:rPr>
              <a:t> </a:t>
            </a:r>
            <a:r>
              <a:rPr lang="cs-CZ" sz="1200" b="0" i="1" kern="1200" dirty="0" smtClean="0">
                <a:solidFill>
                  <a:schemeClr val="tx1"/>
                </a:solidFill>
                <a:effectLst/>
                <a:latin typeface="+mn-lt"/>
                <a:ea typeface="+mn-ea"/>
                <a:cs typeface="+mn-cs"/>
              </a:rPr>
              <a:t>„</a:t>
            </a:r>
            <a:r>
              <a:rPr lang="cs-CZ" sz="1200" b="0" i="1" kern="1200" dirty="0" err="1" smtClean="0">
                <a:solidFill>
                  <a:schemeClr val="tx1"/>
                </a:solidFill>
                <a:effectLst/>
                <a:latin typeface="+mn-lt"/>
                <a:ea typeface="+mn-ea"/>
                <a:cs typeface="+mn-cs"/>
              </a:rPr>
              <a:t>laudanem</a:t>
            </a:r>
            <a:r>
              <a:rPr lang="cs-CZ" sz="1200" b="0" i="1" kern="1200" dirty="0" smtClean="0">
                <a:solidFill>
                  <a:schemeClr val="tx1"/>
                </a:solidFill>
                <a:effectLst/>
                <a:latin typeface="+mn-lt"/>
                <a:ea typeface="+mn-ea"/>
                <a:cs typeface="+mn-cs"/>
              </a:rPr>
              <a:t> nazýval pilulky ve formě myšího trusu, jež podával v různém množství při nemocech v největší nouzi.“</a:t>
            </a:r>
            <a:r>
              <a:rPr lang="cs-CZ" sz="1200" b="0" i="0" kern="1200" dirty="0" smtClean="0">
                <a:solidFill>
                  <a:schemeClr val="tx1"/>
                </a:solidFill>
                <a:effectLst/>
                <a:latin typeface="+mn-lt"/>
                <a:ea typeface="+mn-ea"/>
                <a:cs typeface="+mn-cs"/>
              </a:rPr>
              <a:t> Panuje shoda, že </a:t>
            </a:r>
            <a:r>
              <a:rPr lang="cs-CZ" sz="1200" b="0" i="0" kern="1200" dirty="0" err="1" smtClean="0">
                <a:solidFill>
                  <a:schemeClr val="tx1"/>
                </a:solidFill>
                <a:effectLst/>
                <a:latin typeface="+mn-lt"/>
                <a:ea typeface="+mn-ea"/>
                <a:cs typeface="+mn-cs"/>
              </a:rPr>
              <a:t>Paracelsovo</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laudanum</a:t>
            </a:r>
            <a:r>
              <a:rPr lang="cs-CZ" sz="1200" b="0" i="0" kern="1200" dirty="0" smtClean="0">
                <a:solidFill>
                  <a:schemeClr val="tx1"/>
                </a:solidFill>
                <a:effectLst/>
                <a:latin typeface="+mn-lt"/>
                <a:ea typeface="+mn-ea"/>
                <a:cs typeface="+mn-cs"/>
              </a:rPr>
              <a:t> byla látka na bázi </a:t>
            </a:r>
            <a:r>
              <a:rPr lang="cs-CZ" sz="1200" b="0" i="0" u="none" strike="noStrike" kern="1200" dirty="0" smtClean="0">
                <a:solidFill>
                  <a:schemeClr val="tx1"/>
                </a:solidFill>
                <a:effectLst/>
                <a:latin typeface="+mn-lt"/>
                <a:ea typeface="+mn-ea"/>
                <a:cs typeface="+mn-cs"/>
                <a:hlinkClick r:id="rId203" tooltip="Opium"/>
              </a:rPr>
              <a:t>opia</a:t>
            </a:r>
            <a:r>
              <a:rPr lang="cs-CZ" sz="1200" b="0" i="0" kern="1200" dirty="0" smtClean="0">
                <a:solidFill>
                  <a:schemeClr val="tx1"/>
                </a:solidFill>
                <a:effectLst/>
                <a:latin typeface="+mn-lt"/>
                <a:ea typeface="+mn-ea"/>
                <a:cs typeface="+mn-cs"/>
              </a:rPr>
              <a:t>.</a:t>
            </a:r>
          </a:p>
          <a:p>
            <a:r>
              <a:rPr lang="cs-CZ" sz="1200" b="0" i="0" kern="1200" dirty="0" smtClean="0">
                <a:solidFill>
                  <a:schemeClr val="tx1"/>
                </a:solidFill>
                <a:effectLst/>
                <a:latin typeface="+mn-lt"/>
                <a:ea typeface="+mn-ea"/>
                <a:cs typeface="+mn-cs"/>
              </a:rPr>
              <a:t>Dílo[</a:t>
            </a:r>
            <a:r>
              <a:rPr lang="cs-CZ" sz="1200" b="0" i="0" u="none" strike="noStrike" kern="1200" dirty="0" smtClean="0">
                <a:solidFill>
                  <a:schemeClr val="tx1"/>
                </a:solidFill>
                <a:effectLst/>
                <a:latin typeface="+mn-lt"/>
                <a:ea typeface="+mn-ea"/>
                <a:cs typeface="+mn-cs"/>
                <a:hlinkClick r:id="rId204" tooltip="Editace sekce: Dílo"/>
              </a:rPr>
              <a:t>editovat</a:t>
            </a:r>
            <a:r>
              <a:rPr lang="cs-CZ" sz="1200" b="0" i="0" kern="1200" dirty="0" smtClean="0">
                <a:solidFill>
                  <a:schemeClr val="tx1"/>
                </a:solidFill>
                <a:effectLst/>
                <a:latin typeface="+mn-lt"/>
                <a:ea typeface="+mn-ea"/>
                <a:cs typeface="+mn-cs"/>
              </a:rPr>
              <a:t> | </a:t>
            </a:r>
            <a:r>
              <a:rPr lang="cs-CZ" sz="1200" b="0" i="0" u="none" strike="noStrike" kern="1200" dirty="0" smtClean="0">
                <a:solidFill>
                  <a:schemeClr val="tx1"/>
                </a:solidFill>
                <a:effectLst/>
                <a:latin typeface="+mn-lt"/>
                <a:ea typeface="+mn-ea"/>
                <a:cs typeface="+mn-cs"/>
                <a:hlinkClick r:id="rId205" tooltip="Editace sekce: Dílo"/>
              </a:rPr>
              <a:t>editovat zdroj</a:t>
            </a:r>
            <a:r>
              <a:rPr lang="cs-CZ" sz="1200" b="0" i="0" kern="1200" dirty="0" smtClean="0">
                <a:solidFill>
                  <a:schemeClr val="tx1"/>
                </a:solidFill>
                <a:effectLst/>
                <a:latin typeface="+mn-lt"/>
                <a:ea typeface="+mn-ea"/>
                <a:cs typeface="+mn-cs"/>
              </a:rPr>
              <a:t>]</a:t>
            </a:r>
          </a:p>
          <a:p>
            <a:endParaRPr lang="cs-CZ" dirty="0"/>
          </a:p>
        </p:txBody>
      </p:sp>
      <p:sp>
        <p:nvSpPr>
          <p:cNvPr id="4" name="Zástupný symbol pro číslo snímku 3"/>
          <p:cNvSpPr>
            <a:spLocks noGrp="1"/>
          </p:cNvSpPr>
          <p:nvPr>
            <p:ph type="sldNum" sz="quarter" idx="10"/>
          </p:nvPr>
        </p:nvSpPr>
        <p:spPr/>
        <p:txBody>
          <a:bodyPr/>
          <a:lstStyle/>
          <a:p>
            <a:fld id="{C6FD8AB6-3496-423D-AF6E-2552B9774789}" type="slidenum">
              <a:rPr lang="cs-CZ" smtClean="0"/>
              <a:t>2</a:t>
            </a:fld>
            <a:endParaRPr lang="cs-CZ"/>
          </a:p>
        </p:txBody>
      </p:sp>
    </p:spTree>
    <p:extLst>
      <p:ext uri="{BB962C8B-B14F-4D97-AF65-F5344CB8AC3E}">
        <p14:creationId xmlns:p14="http://schemas.microsoft.com/office/powerpoint/2010/main" val="201996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Narodil se v Paříži jako syn bohatého právníka. Již v devíti letech studoval na prestižní </a:t>
            </a:r>
            <a:r>
              <a:rPr lang="cs-CZ" dirty="0" err="1" smtClean="0">
                <a:hlinkClick r:id="rId3" tooltip="Collège des Quatre-Nations"/>
              </a:rPr>
              <a:t>Collége</a:t>
            </a:r>
            <a:r>
              <a:rPr lang="cs-CZ" dirty="0" smtClean="0">
                <a:hlinkClick r:id="rId3" tooltip="Collège des Quatre-Nations"/>
              </a:rPr>
              <a:t> </a:t>
            </a:r>
            <a:r>
              <a:rPr lang="cs-CZ" dirty="0" err="1" smtClean="0">
                <a:hlinkClick r:id="rId3" tooltip="Collège des Quatre-Nations"/>
              </a:rPr>
              <a:t>Mazarin</a:t>
            </a:r>
            <a:r>
              <a:rPr lang="cs-CZ" dirty="0" smtClean="0"/>
              <a:t>. Jeho zájem v učení upoutala především </a:t>
            </a:r>
            <a:r>
              <a:rPr lang="cs-CZ" dirty="0" smtClean="0">
                <a:hlinkClick r:id="rId4" tooltip="Matematika"/>
              </a:rPr>
              <a:t>matematika</a:t>
            </a:r>
            <a:r>
              <a:rPr lang="cs-CZ" dirty="0" smtClean="0"/>
              <a:t>, </a:t>
            </a:r>
            <a:r>
              <a:rPr lang="cs-CZ" dirty="0" smtClean="0">
                <a:hlinkClick r:id="rId5" tooltip="Chemie"/>
              </a:rPr>
              <a:t>chemie</a:t>
            </a:r>
            <a:r>
              <a:rPr lang="cs-CZ" dirty="0" smtClean="0"/>
              <a:t> a </a:t>
            </a:r>
            <a:r>
              <a:rPr lang="cs-CZ" dirty="0" smtClean="0">
                <a:hlinkClick r:id="rId6" tooltip="Fyzika"/>
              </a:rPr>
              <a:t>fyzika</a:t>
            </a:r>
            <a:r>
              <a:rPr lang="cs-CZ" dirty="0" smtClean="0"/>
              <a:t>. Byl to mimořádně pilný, energický a ctižádostivý člověk. Tyto vlastnosti mu také dopomohly k tomu, aby se stal ředitelem </a:t>
            </a:r>
            <a:r>
              <a:rPr lang="cs-CZ" dirty="0" smtClean="0">
                <a:hlinkClick r:id="rId7" tooltip="Akademie věd (Francie) (stránka neexistuje)"/>
              </a:rPr>
              <a:t>Akademie věd</a:t>
            </a:r>
            <a:r>
              <a:rPr lang="cs-CZ" dirty="0" smtClean="0"/>
              <a:t>. Jako jeden z prvních zavedl do chemické analýzy váhy, a tím vytvořil základy moderní chemie. Roku 1765 podal akademii práci </a:t>
            </a:r>
            <a:r>
              <a:rPr lang="cs-CZ" i="1" dirty="0" smtClean="0"/>
              <a:t>O různých druzích sádry</a:t>
            </a:r>
            <a:r>
              <a:rPr lang="cs-CZ" dirty="0" smtClean="0"/>
              <a:t>, v níž jako prvý vysvětlil příčinu tvrdnutí pálené sádry s vodou.</a:t>
            </a:r>
            <a:r>
              <a:rPr lang="cs-CZ" baseline="30000" dirty="0" smtClean="0">
                <a:hlinkClick r:id="rId8"/>
              </a:rPr>
              <a:t>[1]</a:t>
            </a:r>
            <a:r>
              <a:rPr lang="cs-CZ" dirty="0" smtClean="0"/>
              <a:t> Za tuto práci obdržel zlatou medaili Akademie věd.</a:t>
            </a:r>
            <a:r>
              <a:rPr lang="cs-CZ" baseline="30000" dirty="0" smtClean="0">
                <a:hlinkClick r:id="rId9"/>
              </a:rPr>
              <a:t>[2]</a:t>
            </a:r>
            <a:r>
              <a:rPr lang="cs-CZ" dirty="0" smtClean="0"/>
              <a:t> Roku 1774 zformuloval zákon o zachování hmoty a definitivně vyvrátil teorii </a:t>
            </a:r>
            <a:r>
              <a:rPr lang="cs-CZ" dirty="0" smtClean="0">
                <a:hlinkClick r:id="rId10" tooltip="Flogiston"/>
              </a:rPr>
              <a:t>flogistonu</a:t>
            </a:r>
            <a:r>
              <a:rPr lang="cs-CZ" dirty="0" smtClean="0"/>
              <a:t>. Roku 1787 vydal spis o chemickém názvosloví a v roce 1789 publikoval </a:t>
            </a:r>
            <a:r>
              <a:rPr lang="cs-CZ" i="1" dirty="0" smtClean="0"/>
              <a:t>Pojednání o základech chemie</a:t>
            </a:r>
            <a:r>
              <a:rPr lang="cs-CZ" dirty="0" smtClean="0"/>
              <a:t>.</a:t>
            </a:r>
          </a:p>
          <a:p>
            <a:r>
              <a:rPr lang="cs-CZ" dirty="0" smtClean="0"/>
              <a:t>Roku 1771 se oženil se svou čtrnáctiletou asistentkou. Jejich manželství bylo šťastné i přesto, že bylo bezdětné. Když vypukla </a:t>
            </a:r>
            <a:r>
              <a:rPr lang="cs-CZ" dirty="0" smtClean="0">
                <a:hlinkClick r:id="rId11" tooltip="Velká francouzská revoluce"/>
              </a:rPr>
              <a:t>Velká francouzská revoluce</a:t>
            </a:r>
            <a:r>
              <a:rPr lang="cs-CZ" dirty="0" smtClean="0"/>
              <a:t>, </a:t>
            </a:r>
            <a:r>
              <a:rPr lang="cs-CZ" dirty="0" err="1" smtClean="0"/>
              <a:t>Lavoisier</a:t>
            </a:r>
            <a:r>
              <a:rPr lang="cs-CZ" dirty="0" smtClean="0"/>
              <a:t> byl zatčen a 8. května 1794 pod </a:t>
            </a:r>
            <a:r>
              <a:rPr lang="cs-CZ" dirty="0" smtClean="0">
                <a:hlinkClick r:id="rId12" tooltip="Gilotina"/>
              </a:rPr>
              <a:t>gilotinou</a:t>
            </a:r>
            <a:r>
              <a:rPr lang="cs-CZ" dirty="0" smtClean="0"/>
              <a:t> popraven.</a:t>
            </a:r>
          </a:p>
          <a:p>
            <a:r>
              <a:rPr lang="cs-CZ" sz="1200" b="0" i="0" kern="1200" dirty="0" smtClean="0">
                <a:solidFill>
                  <a:schemeClr val="tx1"/>
                </a:solidFill>
                <a:effectLst/>
                <a:latin typeface="+mn-lt"/>
                <a:ea typeface="+mn-ea"/>
                <a:cs typeface="+mn-cs"/>
              </a:rPr>
              <a:t>Je zakladatelem </a:t>
            </a:r>
            <a:r>
              <a:rPr lang="cs-CZ" sz="1200" b="0" i="0" u="none" strike="noStrike" kern="1200" dirty="0" smtClean="0">
                <a:solidFill>
                  <a:schemeClr val="tx1"/>
                </a:solidFill>
                <a:effectLst/>
                <a:latin typeface="+mn-lt"/>
                <a:ea typeface="+mn-ea"/>
                <a:cs typeface="+mn-cs"/>
                <a:hlinkClick r:id="rId13" tooltip="Kalorimetrie"/>
              </a:rPr>
              <a:t>kalorimetrie</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14" tooltip="Termochemie"/>
              </a:rPr>
              <a:t>termochemie</a:t>
            </a:r>
            <a:r>
              <a:rPr lang="cs-CZ" sz="1200" b="0" i="0" kern="1200" dirty="0" smtClean="0">
                <a:solidFill>
                  <a:schemeClr val="tx1"/>
                </a:solidFill>
                <a:effectLst/>
                <a:latin typeface="+mn-lt"/>
                <a:ea typeface="+mn-ea"/>
                <a:cs typeface="+mn-cs"/>
              </a:rPr>
              <a:t> a často se označuje za otce moderní </a:t>
            </a:r>
            <a:r>
              <a:rPr lang="cs-CZ" sz="1200" b="0" i="0" u="none" strike="noStrike" kern="1200" dirty="0" smtClean="0">
                <a:solidFill>
                  <a:schemeClr val="tx1"/>
                </a:solidFill>
                <a:effectLst/>
                <a:latin typeface="+mn-lt"/>
                <a:ea typeface="+mn-ea"/>
                <a:cs typeface="+mn-cs"/>
                <a:hlinkClick r:id="rId5" tooltip="Chemie"/>
              </a:rPr>
              <a:t>chemie</a:t>
            </a:r>
            <a:r>
              <a:rPr lang="cs-CZ" sz="1200" b="0" i="0" kern="1200" dirty="0" smtClean="0">
                <a:solidFill>
                  <a:schemeClr val="tx1"/>
                </a:solidFill>
                <a:effectLst/>
                <a:latin typeface="+mn-lt"/>
                <a:ea typeface="+mn-ea"/>
                <a:cs typeface="+mn-cs"/>
              </a:rPr>
              <a:t>. Vytvořil chemickou terminologii a nezávisle na </a:t>
            </a:r>
            <a:r>
              <a:rPr lang="cs-CZ" sz="1200" b="0" i="0" u="none" strike="noStrike" kern="1200" dirty="0" smtClean="0">
                <a:solidFill>
                  <a:schemeClr val="tx1"/>
                </a:solidFill>
                <a:effectLst/>
                <a:latin typeface="+mn-lt"/>
                <a:ea typeface="+mn-ea"/>
                <a:cs typeface="+mn-cs"/>
                <a:hlinkClick r:id="rId15" tooltip="Michail Vasiljevič Lomonosov"/>
              </a:rPr>
              <a:t>Michailu Lomonosovovi</a:t>
            </a:r>
            <a:r>
              <a:rPr lang="cs-CZ" sz="1200" b="0" i="0" kern="1200" dirty="0" smtClean="0">
                <a:solidFill>
                  <a:schemeClr val="tx1"/>
                </a:solidFill>
                <a:effectLst/>
                <a:latin typeface="+mn-lt"/>
                <a:ea typeface="+mn-ea"/>
                <a:cs typeface="+mn-cs"/>
              </a:rPr>
              <a:t> zformuloval </a:t>
            </a:r>
            <a:r>
              <a:rPr lang="cs-CZ" sz="1200" b="0" i="0" u="none" strike="noStrike" kern="1200" dirty="0" smtClean="0">
                <a:solidFill>
                  <a:schemeClr val="tx1"/>
                </a:solidFill>
                <a:effectLst/>
                <a:latin typeface="+mn-lt"/>
                <a:ea typeface="+mn-ea"/>
                <a:cs typeface="+mn-cs"/>
                <a:hlinkClick r:id="rId16" tooltip="Zákon zachování hmotnosti"/>
              </a:rPr>
              <a:t>zákon zachování hmotnosti</a:t>
            </a:r>
            <a:r>
              <a:rPr lang="cs-CZ" sz="1200" b="0" i="0" kern="1200" dirty="0" smtClean="0">
                <a:solidFill>
                  <a:schemeClr val="tx1"/>
                </a:solidFill>
                <a:effectLst/>
                <a:latin typeface="+mn-lt"/>
                <a:ea typeface="+mn-ea"/>
                <a:cs typeface="+mn-cs"/>
              </a:rPr>
              <a:t>. Objasnil roli </a:t>
            </a:r>
            <a:r>
              <a:rPr lang="cs-CZ" sz="1200" b="0" i="0" u="none" strike="noStrike" kern="1200" dirty="0" smtClean="0">
                <a:solidFill>
                  <a:schemeClr val="tx1"/>
                </a:solidFill>
                <a:effectLst/>
                <a:latin typeface="+mn-lt"/>
                <a:ea typeface="+mn-ea"/>
                <a:cs typeface="+mn-cs"/>
                <a:hlinkClick r:id="rId17" tooltip="Kyslík"/>
              </a:rPr>
              <a:t>kyslíku</a:t>
            </a:r>
            <a:r>
              <a:rPr lang="cs-CZ" sz="1200" b="0" i="0" kern="1200" dirty="0" smtClean="0">
                <a:solidFill>
                  <a:schemeClr val="tx1"/>
                </a:solidFill>
                <a:effectLst/>
                <a:latin typeface="+mn-lt"/>
                <a:ea typeface="+mn-ea"/>
                <a:cs typeface="+mn-cs"/>
              </a:rPr>
              <a:t> při spalování, okysličování a dýchaní. Vyvrátil tak </a:t>
            </a:r>
            <a:r>
              <a:rPr lang="cs-CZ" sz="1200" b="0" i="0" u="none" strike="noStrike" kern="1200" dirty="0" smtClean="0">
                <a:solidFill>
                  <a:schemeClr val="tx1"/>
                </a:solidFill>
                <a:effectLst/>
                <a:latin typeface="+mn-lt"/>
                <a:ea typeface="+mn-ea"/>
                <a:cs typeface="+mn-cs"/>
                <a:hlinkClick r:id="rId10" tooltip="Flogiston"/>
              </a:rPr>
              <a:t>flogistonovou</a:t>
            </a:r>
            <a:r>
              <a:rPr lang="cs-CZ" sz="1200" b="0" i="0" kern="1200" dirty="0" smtClean="0">
                <a:solidFill>
                  <a:schemeClr val="tx1"/>
                </a:solidFill>
                <a:effectLst/>
                <a:latin typeface="+mn-lt"/>
                <a:ea typeface="+mn-ea"/>
                <a:cs typeface="+mn-cs"/>
              </a:rPr>
              <a:t> teorii hoření.</a:t>
            </a:r>
          </a:p>
          <a:p>
            <a:r>
              <a:rPr lang="cs-CZ" sz="1200" b="0" i="0" kern="1200" dirty="0" smtClean="0">
                <a:solidFill>
                  <a:schemeClr val="tx1"/>
                </a:solidFill>
                <a:effectLst/>
                <a:latin typeface="+mn-lt"/>
                <a:ea typeface="+mn-ea"/>
                <a:cs typeface="+mn-cs"/>
              </a:rPr>
              <a:t>Je jedním ze </a:t>
            </a:r>
            <a:r>
              <a:rPr lang="cs-CZ" sz="1200" b="0" i="0" u="none" strike="noStrike" kern="1200" dirty="0" smtClean="0">
                <a:solidFill>
                  <a:schemeClr val="tx1"/>
                </a:solidFill>
                <a:effectLst/>
                <a:latin typeface="+mn-lt"/>
                <a:ea typeface="+mn-ea"/>
                <a:cs typeface="+mn-cs"/>
                <a:hlinkClick r:id="rId18" tooltip="72 jmen na Eiffelově věži"/>
              </a:rPr>
              <a:t>72 významných mužů</a:t>
            </a:r>
            <a:r>
              <a:rPr lang="cs-CZ" sz="1200" b="0" i="0" kern="1200" dirty="0" smtClean="0">
                <a:solidFill>
                  <a:schemeClr val="tx1"/>
                </a:solidFill>
                <a:effectLst/>
                <a:latin typeface="+mn-lt"/>
                <a:ea typeface="+mn-ea"/>
                <a:cs typeface="+mn-cs"/>
              </a:rPr>
              <a:t>, jejichž jméno je zapsáno na </a:t>
            </a:r>
            <a:r>
              <a:rPr lang="cs-CZ" sz="1200" b="0" i="0" u="none" strike="noStrike" kern="1200" dirty="0" err="1" smtClean="0">
                <a:solidFill>
                  <a:schemeClr val="tx1"/>
                </a:solidFill>
                <a:effectLst/>
                <a:latin typeface="+mn-lt"/>
                <a:ea typeface="+mn-ea"/>
                <a:cs typeface="+mn-cs"/>
                <a:hlinkClick r:id="rId19" tooltip="Eiffelova věž"/>
              </a:rPr>
              <a:t>Eiffelově</a:t>
            </a:r>
            <a:r>
              <a:rPr lang="cs-CZ" sz="1200" b="0" i="0" u="none" strike="noStrike" kern="1200" dirty="0" smtClean="0">
                <a:solidFill>
                  <a:schemeClr val="tx1"/>
                </a:solidFill>
                <a:effectLst/>
                <a:latin typeface="+mn-lt"/>
                <a:ea typeface="+mn-ea"/>
                <a:cs typeface="+mn-cs"/>
                <a:hlinkClick r:id="rId19" tooltip="Eiffelova věž"/>
              </a:rPr>
              <a:t> věži</a:t>
            </a:r>
            <a:r>
              <a:rPr lang="cs-CZ" sz="1200" b="0" i="0" kern="1200" dirty="0" smtClean="0">
                <a:solidFill>
                  <a:schemeClr val="tx1"/>
                </a:solidFill>
                <a:effectLst/>
                <a:latin typeface="+mn-lt"/>
                <a:ea typeface="+mn-ea"/>
                <a:cs typeface="+mn-cs"/>
              </a:rPr>
              <a:t> v </a:t>
            </a:r>
            <a:r>
              <a:rPr lang="cs-CZ" sz="1200" b="0" i="0" u="none" strike="noStrike" kern="1200" dirty="0" smtClean="0">
                <a:solidFill>
                  <a:schemeClr val="tx1"/>
                </a:solidFill>
                <a:effectLst/>
                <a:latin typeface="+mn-lt"/>
                <a:ea typeface="+mn-ea"/>
                <a:cs typeface="+mn-cs"/>
                <a:hlinkClick r:id="rId20" tooltip="Paříž"/>
              </a:rPr>
              <a:t>Paříži</a:t>
            </a:r>
            <a:r>
              <a:rPr lang="cs-CZ" sz="1200" b="0" i="0" kern="1200" dirty="0" smtClean="0">
                <a:solidFill>
                  <a:schemeClr val="tx1"/>
                </a:solidFill>
                <a:effectLst/>
                <a:latin typeface="+mn-lt"/>
                <a:ea typeface="+mn-ea"/>
                <a:cs typeface="+mn-cs"/>
              </a:rPr>
              <a:t>.</a:t>
            </a: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C6FD8AB6-3496-423D-AF6E-2552B9774789}" type="slidenum">
              <a:rPr lang="cs-CZ" smtClean="0"/>
              <a:t>3</a:t>
            </a:fld>
            <a:endParaRPr lang="cs-CZ"/>
          </a:p>
        </p:txBody>
      </p:sp>
    </p:spTree>
    <p:extLst>
      <p:ext uri="{BB962C8B-B14F-4D97-AF65-F5344CB8AC3E}">
        <p14:creationId xmlns:p14="http://schemas.microsoft.com/office/powerpoint/2010/main" val="73156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err="1" smtClean="0">
                <a:solidFill>
                  <a:schemeClr val="tx1"/>
                </a:solidFill>
                <a:effectLst/>
                <a:latin typeface="+mn-lt"/>
                <a:ea typeface="+mn-ea"/>
                <a:cs typeface="+mn-cs"/>
              </a:rPr>
              <a:t>Liebig</a:t>
            </a:r>
            <a:r>
              <a:rPr lang="cs-CZ" sz="1200" b="0" i="0" kern="1200" dirty="0" smtClean="0">
                <a:solidFill>
                  <a:schemeClr val="tx1"/>
                </a:solidFill>
                <a:effectLst/>
                <a:latin typeface="+mn-lt"/>
                <a:ea typeface="+mn-ea"/>
                <a:cs typeface="+mn-cs"/>
              </a:rPr>
              <a:t> byl synem drogisty a své vzdělání zahájil v jedné z </a:t>
            </a:r>
            <a:r>
              <a:rPr lang="cs-CZ" sz="1200" b="0" i="0" u="none" strike="noStrike" kern="1200" dirty="0" smtClean="0">
                <a:solidFill>
                  <a:schemeClr val="tx1"/>
                </a:solidFill>
                <a:effectLst/>
                <a:latin typeface="+mn-lt"/>
                <a:ea typeface="+mn-ea"/>
                <a:cs typeface="+mn-cs"/>
                <a:hlinkClick r:id="rId3" tooltip="Mnichov"/>
              </a:rPr>
              <a:t>mnichovských</a:t>
            </a:r>
            <a:r>
              <a:rPr lang="cs-CZ" sz="1200" b="0" i="0" kern="1200" dirty="0" smtClean="0">
                <a:solidFill>
                  <a:schemeClr val="tx1"/>
                </a:solidFill>
                <a:effectLst/>
                <a:latin typeface="+mn-lt"/>
                <a:ea typeface="+mn-ea"/>
                <a:cs typeface="+mn-cs"/>
              </a:rPr>
              <a:t> lékáren a pokračoval od roku </a:t>
            </a:r>
            <a:r>
              <a:rPr lang="cs-CZ" sz="1200" b="0" i="0" u="none" strike="noStrike" kern="1200" dirty="0" smtClean="0">
                <a:solidFill>
                  <a:schemeClr val="tx1"/>
                </a:solidFill>
                <a:effectLst/>
                <a:latin typeface="+mn-lt"/>
                <a:ea typeface="+mn-ea"/>
                <a:cs typeface="+mn-cs"/>
                <a:hlinkClick r:id="rId4" tooltip="1820"/>
              </a:rPr>
              <a:t>1820</a:t>
            </a:r>
            <a:r>
              <a:rPr lang="cs-CZ" sz="1200" b="0" i="0" kern="1200" dirty="0" smtClean="0">
                <a:solidFill>
                  <a:schemeClr val="tx1"/>
                </a:solidFill>
                <a:effectLst/>
                <a:latin typeface="+mn-lt"/>
                <a:ea typeface="+mn-ea"/>
                <a:cs typeface="+mn-cs"/>
              </a:rPr>
              <a:t> studiem chemie na univerzitě v </a:t>
            </a:r>
            <a:r>
              <a:rPr lang="cs-CZ" sz="1200" b="0" i="0" u="none" strike="noStrike" kern="1200" dirty="0" smtClean="0">
                <a:solidFill>
                  <a:schemeClr val="tx1"/>
                </a:solidFill>
                <a:effectLst/>
                <a:latin typeface="+mn-lt"/>
                <a:ea typeface="+mn-ea"/>
                <a:cs typeface="+mn-cs"/>
                <a:hlinkClick r:id="rId5" tooltip="Bonn"/>
              </a:rPr>
              <a:t>Bonnu</a:t>
            </a:r>
            <a:r>
              <a:rPr lang="cs-CZ" sz="1200" b="0" i="0" kern="1200" dirty="0" smtClean="0">
                <a:solidFill>
                  <a:schemeClr val="tx1"/>
                </a:solidFill>
                <a:effectLst/>
                <a:latin typeface="+mn-lt"/>
                <a:ea typeface="+mn-ea"/>
                <a:cs typeface="+mn-cs"/>
              </a:rPr>
              <a:t>. V březnu </a:t>
            </a:r>
            <a:r>
              <a:rPr lang="cs-CZ" sz="1200" b="0" i="0" u="none" strike="noStrike" kern="1200" dirty="0" smtClean="0">
                <a:solidFill>
                  <a:schemeClr val="tx1"/>
                </a:solidFill>
                <a:effectLst/>
                <a:latin typeface="+mn-lt"/>
                <a:ea typeface="+mn-ea"/>
                <a:cs typeface="+mn-cs"/>
                <a:hlinkClick r:id="rId6" tooltip="1822"/>
              </a:rPr>
              <a:t>1822</a:t>
            </a:r>
            <a:r>
              <a:rPr lang="cs-CZ" sz="1200" b="0" i="0" kern="1200" dirty="0" smtClean="0">
                <a:solidFill>
                  <a:schemeClr val="tx1"/>
                </a:solidFill>
                <a:effectLst/>
                <a:latin typeface="+mn-lt"/>
                <a:ea typeface="+mn-ea"/>
                <a:cs typeface="+mn-cs"/>
              </a:rPr>
              <a:t> musel studia přerušit, protože se zúčastnil studentských bouří a byl členem zakázaného </a:t>
            </a:r>
            <a:r>
              <a:rPr lang="cs-CZ" sz="1200" b="0" i="0" u="none" strike="noStrike" kern="1200" dirty="0" err="1" smtClean="0">
                <a:solidFill>
                  <a:schemeClr val="tx1"/>
                </a:solidFill>
                <a:effectLst/>
                <a:latin typeface="+mn-lt"/>
                <a:ea typeface="+mn-ea"/>
                <a:cs typeface="+mn-cs"/>
                <a:hlinkClick r:id="rId7" tooltip="Buršácký spolek"/>
              </a:rPr>
              <a:t>Burschenschaftu</a:t>
            </a:r>
            <a:r>
              <a:rPr lang="cs-CZ" sz="1200" b="0" i="0" kern="1200" dirty="0" smtClean="0">
                <a:solidFill>
                  <a:schemeClr val="tx1"/>
                </a:solidFill>
                <a:effectLst/>
                <a:latin typeface="+mn-lt"/>
                <a:ea typeface="+mn-ea"/>
                <a:cs typeface="+mn-cs"/>
              </a:rPr>
              <a:t>. Vrátil se do </a:t>
            </a:r>
            <a:r>
              <a:rPr lang="cs-CZ" sz="1200" b="0" i="0" u="none" strike="noStrike" kern="1200" dirty="0" smtClean="0">
                <a:solidFill>
                  <a:schemeClr val="tx1"/>
                </a:solidFill>
                <a:effectLst/>
                <a:latin typeface="+mn-lt"/>
                <a:ea typeface="+mn-ea"/>
                <a:cs typeface="+mn-cs"/>
                <a:hlinkClick r:id="rId8" tooltip="Darmstadt"/>
              </a:rPr>
              <a:t>Darmstadtu</a:t>
            </a:r>
            <a:r>
              <a:rPr lang="cs-CZ" sz="1200" b="0" i="0" kern="1200" dirty="0" smtClean="0">
                <a:solidFill>
                  <a:schemeClr val="tx1"/>
                </a:solidFill>
                <a:effectLst/>
                <a:latin typeface="+mn-lt"/>
                <a:ea typeface="+mn-ea"/>
                <a:cs typeface="+mn-cs"/>
              </a:rPr>
              <a:t>, kde se z téhož důvodu ocitl v městském vězení. Přesto měl ještě téhož roku odjet na základě velkovévodského stipendia do </a:t>
            </a:r>
            <a:r>
              <a:rPr lang="cs-CZ" sz="1200" b="0" i="0" u="none" strike="noStrike" kern="1200" dirty="0" smtClean="0">
                <a:solidFill>
                  <a:schemeClr val="tx1"/>
                </a:solidFill>
                <a:effectLst/>
                <a:latin typeface="+mn-lt"/>
                <a:ea typeface="+mn-ea"/>
                <a:cs typeface="+mn-cs"/>
                <a:hlinkClick r:id="rId9" tooltip="Paříž"/>
              </a:rPr>
              <a:t>Paříže</a:t>
            </a:r>
            <a:r>
              <a:rPr lang="cs-CZ" sz="1200" b="0" i="0" kern="1200" dirty="0" smtClean="0">
                <a:solidFill>
                  <a:schemeClr val="tx1"/>
                </a:solidFill>
                <a:effectLst/>
                <a:latin typeface="+mn-lt"/>
                <a:ea typeface="+mn-ea"/>
                <a:cs typeface="+mn-cs"/>
              </a:rPr>
              <a:t>, kde pracoval v laboratoři francouzského chemika </a:t>
            </a:r>
            <a:r>
              <a:rPr lang="cs-CZ" sz="1200" b="0" i="0" u="none" strike="noStrike" kern="1200" dirty="0" smtClean="0">
                <a:solidFill>
                  <a:schemeClr val="tx1"/>
                </a:solidFill>
                <a:effectLst/>
                <a:latin typeface="+mn-lt"/>
                <a:ea typeface="+mn-ea"/>
                <a:cs typeface="+mn-cs"/>
                <a:hlinkClick r:id="rId10" tooltip="Joseph Louis Gay-Lussac"/>
              </a:rPr>
              <a:t>J. L. Gay-</a:t>
            </a:r>
            <a:r>
              <a:rPr lang="cs-CZ" sz="1200" b="0" i="0" u="none" strike="noStrike" kern="1200" dirty="0" err="1" smtClean="0">
                <a:solidFill>
                  <a:schemeClr val="tx1"/>
                </a:solidFill>
                <a:effectLst/>
                <a:latin typeface="+mn-lt"/>
                <a:ea typeface="+mn-ea"/>
                <a:cs typeface="+mn-cs"/>
                <a:hlinkClick r:id="rId10" tooltip="Joseph Louis Gay-Lussac"/>
              </a:rPr>
              <a:t>Lussaca</a:t>
            </a:r>
            <a:r>
              <a:rPr lang="cs-CZ" sz="1200" b="0" i="0" kern="1200" dirty="0" smtClean="0">
                <a:solidFill>
                  <a:schemeClr val="tx1"/>
                </a:solidFill>
                <a:effectLst/>
                <a:latin typeface="+mn-lt"/>
                <a:ea typeface="+mn-ea"/>
                <a:cs typeface="+mn-cs"/>
              </a:rPr>
              <a:t> (1778–1850). Na doporučení německého učence </a:t>
            </a:r>
            <a:r>
              <a:rPr lang="cs-CZ" sz="1200" b="0" i="0" u="none" strike="noStrike" kern="1200" dirty="0" smtClean="0">
                <a:solidFill>
                  <a:schemeClr val="tx1"/>
                </a:solidFill>
                <a:effectLst/>
                <a:latin typeface="+mn-lt"/>
                <a:ea typeface="+mn-ea"/>
                <a:cs typeface="+mn-cs"/>
                <a:hlinkClick r:id="rId11" tooltip="Alexander von Humboldt"/>
              </a:rPr>
              <a:t>A. von Humboldta</a:t>
            </a:r>
            <a:r>
              <a:rPr lang="cs-CZ" sz="1200" b="0" i="0" kern="1200" dirty="0" smtClean="0">
                <a:solidFill>
                  <a:schemeClr val="tx1"/>
                </a:solidFill>
                <a:effectLst/>
                <a:latin typeface="+mn-lt"/>
                <a:ea typeface="+mn-ea"/>
                <a:cs typeface="+mn-cs"/>
              </a:rPr>
              <a:t> (1769–1859) byl roku </a:t>
            </a:r>
            <a:r>
              <a:rPr lang="cs-CZ" sz="1200" b="0" i="0" u="none" strike="noStrike" kern="1200" dirty="0" smtClean="0">
                <a:solidFill>
                  <a:schemeClr val="tx1"/>
                </a:solidFill>
                <a:effectLst/>
                <a:latin typeface="+mn-lt"/>
                <a:ea typeface="+mn-ea"/>
                <a:cs typeface="+mn-cs"/>
                <a:hlinkClick r:id="rId12" tooltip="1824"/>
              </a:rPr>
              <a:t>1824</a:t>
            </a:r>
            <a:r>
              <a:rPr lang="cs-CZ" sz="1200" b="0" i="0" kern="1200" dirty="0" smtClean="0">
                <a:solidFill>
                  <a:schemeClr val="tx1"/>
                </a:solidFill>
                <a:effectLst/>
                <a:latin typeface="+mn-lt"/>
                <a:ea typeface="+mn-ea"/>
                <a:cs typeface="+mn-cs"/>
              </a:rPr>
              <a:t> povolán jako mimořádný profesor na univerzitu do </a:t>
            </a:r>
            <a:r>
              <a:rPr lang="cs-CZ" sz="1200" b="0" i="0" u="none" strike="noStrike" kern="1200" dirty="0" err="1" smtClean="0">
                <a:solidFill>
                  <a:schemeClr val="tx1"/>
                </a:solidFill>
                <a:effectLst/>
                <a:latin typeface="+mn-lt"/>
                <a:ea typeface="+mn-ea"/>
                <a:cs typeface="+mn-cs"/>
                <a:hlinkClick r:id="rId13" tooltip="Giessen"/>
              </a:rPr>
              <a:t>Giessenu</a:t>
            </a:r>
            <a:r>
              <a:rPr lang="cs-CZ" sz="1200" b="0" i="0" kern="1200" dirty="0" smtClean="0">
                <a:solidFill>
                  <a:schemeClr val="tx1"/>
                </a:solidFill>
                <a:effectLst/>
                <a:latin typeface="+mn-lt"/>
                <a:ea typeface="+mn-ea"/>
                <a:cs typeface="+mn-cs"/>
              </a:rPr>
              <a:t>, kde proslul založením vynikající laboratoře. Když se stal roku </a:t>
            </a:r>
            <a:r>
              <a:rPr lang="cs-CZ" sz="1200" b="0" i="0" u="none" strike="noStrike" kern="1200" dirty="0" smtClean="0">
                <a:solidFill>
                  <a:schemeClr val="tx1"/>
                </a:solidFill>
                <a:effectLst/>
                <a:latin typeface="+mn-lt"/>
                <a:ea typeface="+mn-ea"/>
                <a:cs typeface="+mn-cs"/>
                <a:hlinkClick r:id="rId14" tooltip="1825"/>
              </a:rPr>
              <a:t>1825</a:t>
            </a:r>
            <a:r>
              <a:rPr lang="cs-CZ" sz="1200" b="0" i="0" kern="1200" dirty="0" smtClean="0">
                <a:solidFill>
                  <a:schemeClr val="tx1"/>
                </a:solidFill>
                <a:effectLst/>
                <a:latin typeface="+mn-lt"/>
                <a:ea typeface="+mn-ea"/>
                <a:cs typeface="+mn-cs"/>
              </a:rPr>
              <a:t> řádným profesorem, vybudoval chemicko-farmaceutický ústav, první v Německu, kde byla praktická cvičení studentů neoddělitelným doplňkem přednášek z chemie.</a:t>
            </a:r>
            <a:r>
              <a:rPr lang="cs-CZ" sz="1200" b="0" i="0" u="none" strike="noStrike" kern="1200" baseline="30000" dirty="0" smtClean="0">
                <a:solidFill>
                  <a:schemeClr val="tx1"/>
                </a:solidFill>
                <a:effectLst/>
                <a:latin typeface="+mn-lt"/>
                <a:ea typeface="+mn-ea"/>
                <a:cs typeface="+mn-cs"/>
                <a:hlinkClick r:id="rId15"/>
              </a:rPr>
              <a:t>[1]</a:t>
            </a:r>
            <a:r>
              <a:rPr lang="cs-CZ" sz="1200" b="0" i="0" kern="1200" dirty="0" smtClean="0">
                <a:solidFill>
                  <a:schemeClr val="tx1"/>
                </a:solidFill>
                <a:effectLst/>
                <a:latin typeface="+mn-lt"/>
                <a:ea typeface="+mn-ea"/>
                <a:cs typeface="+mn-cs"/>
              </a:rPr>
              <a:t> V roce </a:t>
            </a:r>
            <a:r>
              <a:rPr lang="cs-CZ" sz="1200" b="0" i="0" u="none" strike="noStrike" kern="1200" dirty="0" smtClean="0">
                <a:solidFill>
                  <a:schemeClr val="tx1"/>
                </a:solidFill>
                <a:effectLst/>
                <a:latin typeface="+mn-lt"/>
                <a:ea typeface="+mn-ea"/>
                <a:cs typeface="+mn-cs"/>
                <a:hlinkClick r:id="rId16" tooltip="1845"/>
              </a:rPr>
              <a:t>1845</a:t>
            </a:r>
            <a:r>
              <a:rPr lang="cs-CZ" sz="1200" b="0" i="0" kern="1200" dirty="0" smtClean="0">
                <a:solidFill>
                  <a:schemeClr val="tx1"/>
                </a:solidFill>
                <a:effectLst/>
                <a:latin typeface="+mn-lt"/>
                <a:ea typeface="+mn-ea"/>
                <a:cs typeface="+mn-cs"/>
              </a:rPr>
              <a:t> byl povýšen do dědičného šlechtického stavu barona jako Svobodný pan z </a:t>
            </a:r>
            <a:r>
              <a:rPr lang="cs-CZ" sz="1200" b="0" i="0" kern="1200" dirty="0" err="1" smtClean="0">
                <a:solidFill>
                  <a:schemeClr val="tx1"/>
                </a:solidFill>
                <a:effectLst/>
                <a:latin typeface="+mn-lt"/>
                <a:ea typeface="+mn-ea"/>
                <a:cs typeface="+mn-cs"/>
              </a:rPr>
              <a:t>Liebigu</a:t>
            </a:r>
            <a:r>
              <a:rPr lang="cs-CZ" sz="1200" b="0" i="0" kern="1200" dirty="0" smtClean="0">
                <a:solidFill>
                  <a:schemeClr val="tx1"/>
                </a:solidFill>
                <a:effectLst/>
                <a:latin typeface="+mn-lt"/>
                <a:ea typeface="+mn-ea"/>
                <a:cs typeface="+mn-cs"/>
              </a:rPr>
              <a:t>. V roce </a:t>
            </a:r>
            <a:r>
              <a:rPr lang="cs-CZ" sz="1200" b="0" i="0" u="none" strike="noStrike" kern="1200" dirty="0" smtClean="0">
                <a:solidFill>
                  <a:schemeClr val="tx1"/>
                </a:solidFill>
                <a:effectLst/>
                <a:latin typeface="+mn-lt"/>
                <a:ea typeface="+mn-ea"/>
                <a:cs typeface="+mn-cs"/>
                <a:hlinkClick r:id="rId17" tooltip="1852"/>
              </a:rPr>
              <a:t>1852</a:t>
            </a:r>
            <a:r>
              <a:rPr lang="cs-CZ" sz="1200" b="0" i="0" kern="1200" dirty="0" smtClean="0">
                <a:solidFill>
                  <a:schemeClr val="tx1"/>
                </a:solidFill>
                <a:effectLst/>
                <a:latin typeface="+mn-lt"/>
                <a:ea typeface="+mn-ea"/>
                <a:cs typeface="+mn-cs"/>
              </a:rPr>
              <a:t> přijal pozvání bavorské vlády, aby nastoupil jako řádný profesor na Mnichovskou univerzitu, kde setrval až do své smrti roku </a:t>
            </a:r>
            <a:r>
              <a:rPr lang="cs-CZ" sz="1200" b="0" i="0" u="none" strike="noStrike" kern="1200" dirty="0" smtClean="0">
                <a:solidFill>
                  <a:schemeClr val="tx1"/>
                </a:solidFill>
                <a:effectLst/>
                <a:latin typeface="+mn-lt"/>
                <a:ea typeface="+mn-ea"/>
                <a:cs typeface="+mn-cs"/>
                <a:hlinkClick r:id="rId18" tooltip="1873"/>
              </a:rPr>
              <a:t>1873</a:t>
            </a:r>
            <a:r>
              <a:rPr lang="cs-CZ" sz="1200" b="0" i="0" kern="1200" dirty="0" smtClean="0">
                <a:solidFill>
                  <a:schemeClr val="tx1"/>
                </a:solidFill>
                <a:effectLst/>
                <a:latin typeface="+mn-lt"/>
                <a:ea typeface="+mn-ea"/>
                <a:cs typeface="+mn-cs"/>
              </a:rPr>
              <a:t>.</a:t>
            </a:r>
            <a:r>
              <a:rPr lang="cs-CZ" sz="1200" b="0" i="0" u="none" strike="noStrike" kern="1200" baseline="30000" dirty="0" smtClean="0">
                <a:solidFill>
                  <a:schemeClr val="tx1"/>
                </a:solidFill>
                <a:effectLst/>
                <a:latin typeface="+mn-lt"/>
                <a:ea typeface="+mn-ea"/>
                <a:cs typeface="+mn-cs"/>
                <a:hlinkClick r:id="rId19"/>
              </a:rPr>
              <a:t>[2]</a:t>
            </a:r>
            <a:endParaRPr lang="cs-CZ" sz="1200" b="0" i="0" u="none" strike="noStrike" kern="1200" baseline="300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Do období pobytu v Paříži u </a:t>
            </a:r>
            <a:r>
              <a:rPr lang="cs-CZ" sz="1200" b="0" i="0" u="none" strike="noStrike" kern="1200" dirty="0" smtClean="0">
                <a:solidFill>
                  <a:schemeClr val="tx1"/>
                </a:solidFill>
                <a:effectLst/>
                <a:latin typeface="+mn-lt"/>
                <a:ea typeface="+mn-ea"/>
                <a:cs typeface="+mn-cs"/>
                <a:hlinkClick r:id="rId10" tooltip="Joseph Louis Gay-Lussac"/>
              </a:rPr>
              <a:t>J. L. Gay-</a:t>
            </a:r>
            <a:r>
              <a:rPr lang="cs-CZ" sz="1200" b="0" i="0" u="none" strike="noStrike" kern="1200" dirty="0" err="1" smtClean="0">
                <a:solidFill>
                  <a:schemeClr val="tx1"/>
                </a:solidFill>
                <a:effectLst/>
                <a:latin typeface="+mn-lt"/>
                <a:ea typeface="+mn-ea"/>
                <a:cs typeface="+mn-cs"/>
                <a:hlinkClick r:id="rId10" tooltip="Joseph Louis Gay-Lussac"/>
              </a:rPr>
              <a:t>Lussaca</a:t>
            </a:r>
            <a:r>
              <a:rPr lang="cs-CZ" sz="1200" b="0" i="0" kern="1200" dirty="0" smtClean="0">
                <a:solidFill>
                  <a:schemeClr val="tx1"/>
                </a:solidFill>
                <a:effectLst/>
                <a:latin typeface="+mn-lt"/>
                <a:ea typeface="+mn-ea"/>
                <a:cs typeface="+mn-cs"/>
              </a:rPr>
              <a:t> spadá </a:t>
            </a:r>
            <a:r>
              <a:rPr lang="cs-CZ" sz="1200" b="0" i="0" kern="1200" dirty="0" err="1" smtClean="0">
                <a:solidFill>
                  <a:schemeClr val="tx1"/>
                </a:solidFill>
                <a:effectLst/>
                <a:latin typeface="+mn-lt"/>
                <a:ea typeface="+mn-ea"/>
                <a:cs typeface="+mn-cs"/>
              </a:rPr>
              <a:t>Liebigovo</a:t>
            </a:r>
            <a:r>
              <a:rPr lang="cs-CZ" sz="1200" b="0" i="0" kern="1200" dirty="0" smtClean="0">
                <a:solidFill>
                  <a:schemeClr val="tx1"/>
                </a:solidFill>
                <a:effectLst/>
                <a:latin typeface="+mn-lt"/>
                <a:ea typeface="+mn-ea"/>
                <a:cs typeface="+mn-cs"/>
              </a:rPr>
              <a:t> studium </a:t>
            </a:r>
            <a:r>
              <a:rPr lang="cs-CZ" sz="1200" b="0" i="0" u="none" strike="noStrike" kern="1200" dirty="0" smtClean="0">
                <a:solidFill>
                  <a:schemeClr val="tx1"/>
                </a:solidFill>
                <a:effectLst/>
                <a:latin typeface="+mn-lt"/>
                <a:ea typeface="+mn-ea"/>
                <a:cs typeface="+mn-cs"/>
                <a:hlinkClick r:id="rId20" tooltip="Třaskavé stříbro (stránka neexistuje)"/>
              </a:rPr>
              <a:t>třaskavého stříbra</a:t>
            </a:r>
            <a:r>
              <a:rPr lang="cs-CZ" sz="1200" b="0" i="0" kern="1200" dirty="0" smtClean="0">
                <a:solidFill>
                  <a:schemeClr val="tx1"/>
                </a:solidFill>
                <a:effectLst/>
                <a:latin typeface="+mn-lt"/>
                <a:ea typeface="+mn-ea"/>
                <a:cs typeface="+mn-cs"/>
              </a:rPr>
              <a:t> (</a:t>
            </a:r>
            <a:r>
              <a:rPr lang="cs-CZ" sz="1200" b="0" i="0" u="none" strike="noStrike" kern="1200" dirty="0" err="1" smtClean="0">
                <a:solidFill>
                  <a:schemeClr val="tx1"/>
                </a:solidFill>
                <a:effectLst/>
                <a:latin typeface="+mn-lt"/>
                <a:ea typeface="+mn-ea"/>
                <a:cs typeface="+mn-cs"/>
                <a:hlinkClick r:id="rId21" tooltip="Fulminan stříbrný (stránka neexistuje)"/>
              </a:rPr>
              <a:t>fulminanu</a:t>
            </a:r>
            <a:r>
              <a:rPr lang="cs-CZ" sz="1200" b="0" i="0" u="none" strike="noStrike" kern="1200" dirty="0" smtClean="0">
                <a:solidFill>
                  <a:schemeClr val="tx1"/>
                </a:solidFill>
                <a:effectLst/>
                <a:latin typeface="+mn-lt"/>
                <a:ea typeface="+mn-ea"/>
                <a:cs typeface="+mn-cs"/>
                <a:hlinkClick r:id="rId21" tooltip="Fulminan stříbrný (stránka neexistuje)"/>
              </a:rPr>
              <a:t> stříbrného</a:t>
            </a:r>
            <a:r>
              <a:rPr lang="cs-CZ" sz="1200" b="0" i="0" kern="1200" dirty="0" smtClean="0">
                <a:solidFill>
                  <a:schemeClr val="tx1"/>
                </a:solidFill>
                <a:effectLst/>
                <a:latin typeface="+mn-lt"/>
                <a:ea typeface="+mn-ea"/>
                <a:cs typeface="+mn-cs"/>
              </a:rPr>
              <a:t>), jež vedlo k objevu </a:t>
            </a:r>
            <a:r>
              <a:rPr lang="cs-CZ" sz="1200" b="0" i="0" u="none" strike="noStrike" kern="1200" dirty="0" smtClean="0">
                <a:solidFill>
                  <a:schemeClr val="tx1"/>
                </a:solidFill>
                <a:effectLst/>
                <a:latin typeface="+mn-lt"/>
                <a:ea typeface="+mn-ea"/>
                <a:cs typeface="+mn-cs"/>
                <a:hlinkClick r:id="rId22" tooltip="Izomerie"/>
              </a:rPr>
              <a:t>izomerie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Liebig</a:t>
            </a:r>
            <a:r>
              <a:rPr lang="cs-CZ" sz="1200" b="0" i="0" kern="1200" dirty="0" smtClean="0">
                <a:solidFill>
                  <a:schemeClr val="tx1"/>
                </a:solidFill>
                <a:effectLst/>
                <a:latin typeface="+mn-lt"/>
                <a:ea typeface="+mn-ea"/>
                <a:cs typeface="+mn-cs"/>
              </a:rPr>
              <a:t> byl první, kterému se podařilo připravit </a:t>
            </a:r>
            <a:r>
              <a:rPr lang="cs-CZ" sz="1200" b="0" i="0" u="none" strike="noStrike" kern="1200" dirty="0" smtClean="0">
                <a:solidFill>
                  <a:schemeClr val="tx1"/>
                </a:solidFill>
                <a:effectLst/>
                <a:latin typeface="+mn-lt"/>
                <a:ea typeface="+mn-ea"/>
                <a:cs typeface="+mn-cs"/>
                <a:hlinkClick r:id="rId23" tooltip="Brom"/>
              </a:rPr>
              <a:t>brom</a:t>
            </a:r>
            <a:r>
              <a:rPr lang="cs-CZ" sz="1200" b="0" i="0" kern="1200" dirty="0" smtClean="0">
                <a:solidFill>
                  <a:schemeClr val="tx1"/>
                </a:solidFill>
                <a:effectLst/>
                <a:latin typeface="+mn-lt"/>
                <a:ea typeface="+mn-ea"/>
                <a:cs typeface="+mn-cs"/>
              </a:rPr>
              <a:t>. Protože </a:t>
            </a:r>
            <a:r>
              <a:rPr lang="cs-CZ" sz="1200" b="0" i="0" kern="1200" dirty="0" err="1" smtClean="0">
                <a:solidFill>
                  <a:schemeClr val="tx1"/>
                </a:solidFill>
                <a:effectLst/>
                <a:latin typeface="+mn-lt"/>
                <a:ea typeface="+mn-ea"/>
                <a:cs typeface="+mn-cs"/>
              </a:rPr>
              <a:t>Liebig</a:t>
            </a:r>
            <a:r>
              <a:rPr lang="cs-CZ" sz="1200" b="0" i="0" kern="1200" dirty="0" smtClean="0">
                <a:solidFill>
                  <a:schemeClr val="tx1"/>
                </a:solidFill>
                <a:effectLst/>
                <a:latin typeface="+mn-lt"/>
                <a:ea typeface="+mn-ea"/>
                <a:cs typeface="+mn-cs"/>
              </a:rPr>
              <a:t> uvolnil brom chlorovou vodu (destilovaná voda nasycená chlorem) z matečných louhů po vykrystalizování soli z mořské vody, dal mu jméno </a:t>
            </a:r>
            <a:r>
              <a:rPr lang="cs-CZ" sz="1200" b="0" i="0" kern="1200" dirty="0" err="1" smtClean="0">
                <a:solidFill>
                  <a:schemeClr val="tx1"/>
                </a:solidFill>
                <a:effectLst/>
                <a:latin typeface="+mn-lt"/>
                <a:ea typeface="+mn-ea"/>
                <a:cs typeface="+mn-cs"/>
              </a:rPr>
              <a:t>murid</a:t>
            </a:r>
            <a:r>
              <a:rPr lang="cs-CZ" sz="1200" b="0" i="0" kern="1200" dirty="0" smtClean="0">
                <a:solidFill>
                  <a:schemeClr val="tx1"/>
                </a:solidFill>
                <a:effectLst/>
                <a:latin typeface="+mn-lt"/>
                <a:ea typeface="+mn-ea"/>
                <a:cs typeface="+mn-cs"/>
              </a:rPr>
              <a:t> (těmto louhům se latinsky říkalo </a:t>
            </a:r>
            <a:r>
              <a:rPr lang="cs-CZ" sz="1200" b="0" i="0" kern="1200" dirty="0" err="1" smtClean="0">
                <a:solidFill>
                  <a:schemeClr val="tx1"/>
                </a:solidFill>
                <a:effectLst/>
                <a:latin typeface="+mn-lt"/>
                <a:ea typeface="+mn-ea"/>
                <a:cs typeface="+mn-cs"/>
              </a:rPr>
              <a:t>muria</a:t>
            </a:r>
            <a:r>
              <a:rPr lang="cs-CZ" sz="1200" b="0" i="0" kern="1200" dirty="0" smtClean="0">
                <a:solidFill>
                  <a:schemeClr val="tx1"/>
                </a:solidFill>
                <a:effectLst/>
                <a:latin typeface="+mn-lt"/>
                <a:ea typeface="+mn-ea"/>
                <a:cs typeface="+mn-cs"/>
              </a:rPr>
              <a:t>). Ovšem </a:t>
            </a:r>
            <a:r>
              <a:rPr lang="cs-CZ" sz="1200" b="0" i="0" kern="1200" dirty="0" err="1" smtClean="0">
                <a:solidFill>
                  <a:schemeClr val="tx1"/>
                </a:solidFill>
                <a:effectLst/>
                <a:latin typeface="+mn-lt"/>
                <a:ea typeface="+mn-ea"/>
                <a:cs typeface="+mn-cs"/>
              </a:rPr>
              <a:t>Liebig</a:t>
            </a:r>
            <a:r>
              <a:rPr lang="cs-CZ" sz="1200" b="0" i="0" kern="1200" dirty="0" smtClean="0">
                <a:solidFill>
                  <a:schemeClr val="tx1"/>
                </a:solidFill>
                <a:effectLst/>
                <a:latin typeface="+mn-lt"/>
                <a:ea typeface="+mn-ea"/>
                <a:cs typeface="+mn-cs"/>
              </a:rPr>
              <a:t> přehlédl elementární povahu uvolněného plynu, neboť ho pokládal za chlorid jodu, a tak prvenství objevu bromu připadlo </a:t>
            </a:r>
            <a:r>
              <a:rPr lang="cs-CZ" sz="1200" b="0" i="0" u="none" strike="noStrike" kern="1200" dirty="0" smtClean="0">
                <a:solidFill>
                  <a:schemeClr val="tx1"/>
                </a:solidFill>
                <a:effectLst/>
                <a:latin typeface="+mn-lt"/>
                <a:ea typeface="+mn-ea"/>
                <a:cs typeface="+mn-cs"/>
                <a:hlinkClick r:id="rId24" tooltip="A. J. Balard (stránka neexistuje)"/>
              </a:rPr>
              <a:t>A. J. </a:t>
            </a:r>
            <a:r>
              <a:rPr lang="cs-CZ" sz="1200" b="0" i="0" u="none" strike="noStrike" kern="1200" dirty="0" err="1" smtClean="0">
                <a:solidFill>
                  <a:schemeClr val="tx1"/>
                </a:solidFill>
                <a:effectLst/>
                <a:latin typeface="+mn-lt"/>
                <a:ea typeface="+mn-ea"/>
                <a:cs typeface="+mn-cs"/>
                <a:hlinkClick r:id="rId24" tooltip="A. J. Balard (stránka neexistuje)"/>
              </a:rPr>
              <a:t>Balardovi</a:t>
            </a:r>
            <a:r>
              <a:rPr lang="cs-CZ" sz="1200" b="0" i="0" kern="1200" dirty="0" smtClean="0">
                <a:solidFill>
                  <a:schemeClr val="tx1"/>
                </a:solidFill>
                <a:effectLst/>
                <a:latin typeface="+mn-lt"/>
                <a:ea typeface="+mn-ea"/>
                <a:cs typeface="+mn-cs"/>
              </a:rPr>
              <a:t> roku </a:t>
            </a:r>
            <a:r>
              <a:rPr lang="cs-CZ" sz="1200" b="0" i="0" u="none" strike="noStrike" kern="1200" dirty="0" smtClean="0">
                <a:solidFill>
                  <a:schemeClr val="tx1"/>
                </a:solidFill>
                <a:effectLst/>
                <a:latin typeface="+mn-lt"/>
                <a:ea typeface="+mn-ea"/>
                <a:cs typeface="+mn-cs"/>
                <a:hlinkClick r:id="rId25" tooltip="1826"/>
              </a:rPr>
              <a:t>1826</a:t>
            </a:r>
            <a:r>
              <a:rPr lang="cs-CZ" sz="1200" b="0" i="0" kern="1200" dirty="0" smtClean="0">
                <a:solidFill>
                  <a:schemeClr val="tx1"/>
                </a:solidFill>
                <a:effectLst/>
                <a:latin typeface="+mn-lt"/>
                <a:ea typeface="+mn-ea"/>
                <a:cs typeface="+mn-cs"/>
              </a:rPr>
              <a:t>.</a:t>
            </a:r>
            <a:r>
              <a:rPr lang="cs-CZ" sz="1200" b="0" i="0" u="none" strike="noStrike" kern="1200" baseline="30000" dirty="0" smtClean="0">
                <a:solidFill>
                  <a:schemeClr val="tx1"/>
                </a:solidFill>
                <a:effectLst/>
                <a:latin typeface="+mn-lt"/>
                <a:ea typeface="+mn-ea"/>
                <a:cs typeface="+mn-cs"/>
                <a:hlinkClick r:id="rId26"/>
              </a:rPr>
              <a:t>[3]</a:t>
            </a:r>
            <a:endParaRPr lang="cs-CZ" sz="1200" b="0" i="0" kern="1200" dirty="0" smtClean="0">
              <a:solidFill>
                <a:schemeClr val="tx1"/>
              </a:solidFill>
              <a:effectLst/>
              <a:latin typeface="+mn-lt"/>
              <a:ea typeface="+mn-ea"/>
              <a:cs typeface="+mn-cs"/>
            </a:endParaRPr>
          </a:p>
          <a:p>
            <a:r>
              <a:rPr lang="cs-CZ" sz="1200" b="0" i="0" kern="1200" dirty="0" err="1" smtClean="0">
                <a:solidFill>
                  <a:schemeClr val="tx1"/>
                </a:solidFill>
                <a:effectLst/>
                <a:latin typeface="+mn-lt"/>
                <a:ea typeface="+mn-ea"/>
                <a:cs typeface="+mn-cs"/>
              </a:rPr>
              <a:t>Liebig</a:t>
            </a:r>
            <a:r>
              <a:rPr lang="cs-CZ" sz="1200" b="0" i="0" kern="1200" dirty="0" smtClean="0">
                <a:solidFill>
                  <a:schemeClr val="tx1"/>
                </a:solidFill>
                <a:effectLst/>
                <a:latin typeface="+mn-lt"/>
                <a:ea typeface="+mn-ea"/>
                <a:cs typeface="+mn-cs"/>
              </a:rPr>
              <a:t> se v té době ale především věnoval analýze organických látek – </a:t>
            </a:r>
            <a:r>
              <a:rPr lang="cs-CZ" sz="1200" b="0" i="0" u="none" strike="noStrike" kern="1200" dirty="0" smtClean="0">
                <a:solidFill>
                  <a:schemeClr val="tx1"/>
                </a:solidFill>
                <a:effectLst/>
                <a:latin typeface="+mn-lt"/>
                <a:ea typeface="+mn-ea"/>
                <a:cs typeface="+mn-cs"/>
                <a:hlinkClick r:id="rId27" tooltip="Kyselina močová"/>
              </a:rPr>
              <a:t>kyseliny močové</a:t>
            </a:r>
            <a:r>
              <a:rPr lang="cs-CZ" sz="1200" b="0" i="0" kern="1200" dirty="0" smtClean="0">
                <a:solidFill>
                  <a:schemeClr val="tx1"/>
                </a:solidFill>
                <a:effectLst/>
                <a:latin typeface="+mn-lt"/>
                <a:ea typeface="+mn-ea"/>
                <a:cs typeface="+mn-cs"/>
              </a:rPr>
              <a:t>, </a:t>
            </a:r>
            <a:r>
              <a:rPr lang="cs-CZ" sz="1200" b="0" i="0" u="none" strike="noStrike" kern="1200" dirty="0" err="1" smtClean="0">
                <a:solidFill>
                  <a:schemeClr val="tx1"/>
                </a:solidFill>
                <a:effectLst/>
                <a:latin typeface="+mn-lt"/>
                <a:ea typeface="+mn-ea"/>
                <a:cs typeface="+mn-cs"/>
                <a:hlinkClick r:id="rId28" tooltip="Kyselina hippurová"/>
              </a:rPr>
              <a:t>hippurové</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29" tooltip="Kafr"/>
              </a:rPr>
              <a:t>kafru</a:t>
            </a:r>
            <a:r>
              <a:rPr lang="cs-CZ" sz="1200" b="0" i="0" kern="1200" dirty="0" smtClean="0">
                <a:solidFill>
                  <a:schemeClr val="tx1"/>
                </a:solidFill>
                <a:effectLst/>
                <a:latin typeface="+mn-lt"/>
                <a:ea typeface="+mn-ea"/>
                <a:cs typeface="+mn-cs"/>
              </a:rPr>
              <a:t> a jiných – a shledal, že používané postupy jsou komplikované a pomalé. Švédský chemik </a:t>
            </a:r>
            <a:r>
              <a:rPr lang="cs-CZ" sz="1200" b="0" i="0" u="none" strike="noStrike" kern="1200" dirty="0" smtClean="0">
                <a:solidFill>
                  <a:schemeClr val="tx1"/>
                </a:solidFill>
                <a:effectLst/>
                <a:latin typeface="+mn-lt"/>
                <a:ea typeface="+mn-ea"/>
                <a:cs typeface="+mn-cs"/>
                <a:hlinkClick r:id="rId30" tooltip="Jöns Jacob Berzelius"/>
              </a:rPr>
              <a:t>J. J. </a:t>
            </a:r>
            <a:r>
              <a:rPr lang="cs-CZ" sz="1200" b="0" i="0" u="none" strike="noStrike" kern="1200" dirty="0" err="1" smtClean="0">
                <a:solidFill>
                  <a:schemeClr val="tx1"/>
                </a:solidFill>
                <a:effectLst/>
                <a:latin typeface="+mn-lt"/>
                <a:ea typeface="+mn-ea"/>
                <a:cs typeface="+mn-cs"/>
                <a:hlinkClick r:id="rId30" tooltip="Jöns Jacob Berzelius"/>
              </a:rPr>
              <a:t>Berzelius</a:t>
            </a:r>
            <a:r>
              <a:rPr lang="cs-CZ" sz="1200" b="0" i="0" kern="1200" dirty="0" smtClean="0">
                <a:solidFill>
                  <a:schemeClr val="tx1"/>
                </a:solidFill>
                <a:effectLst/>
                <a:latin typeface="+mn-lt"/>
                <a:ea typeface="+mn-ea"/>
                <a:cs typeface="+mn-cs"/>
              </a:rPr>
              <a:t> (1779–1848) potřeboval například k analýze 7 sloučenin 18 měsíců. </a:t>
            </a:r>
            <a:r>
              <a:rPr lang="cs-CZ" sz="1200" b="0" i="0" kern="1200" dirty="0" err="1" smtClean="0">
                <a:solidFill>
                  <a:schemeClr val="tx1"/>
                </a:solidFill>
                <a:effectLst/>
                <a:latin typeface="+mn-lt"/>
                <a:ea typeface="+mn-ea"/>
                <a:cs typeface="+mn-cs"/>
              </a:rPr>
              <a:t>Liebig</a:t>
            </a:r>
            <a:r>
              <a:rPr lang="cs-CZ" sz="1200" b="0" i="0" kern="1200" dirty="0" smtClean="0">
                <a:solidFill>
                  <a:schemeClr val="tx1"/>
                </a:solidFill>
                <a:effectLst/>
                <a:latin typeface="+mn-lt"/>
                <a:ea typeface="+mn-ea"/>
                <a:cs typeface="+mn-cs"/>
              </a:rPr>
              <a:t>, jehož zajímala i aparaturní stránka, vypracoval v roce 1831 nový systém a stal se zakladatelem moderní organické analýzy. Dodnes je běžně používán </a:t>
            </a:r>
            <a:r>
              <a:rPr lang="cs-CZ" sz="1200" b="0" i="0" u="none" strike="noStrike" kern="1200" dirty="0" err="1" smtClean="0">
                <a:solidFill>
                  <a:schemeClr val="tx1"/>
                </a:solidFill>
                <a:effectLst/>
                <a:latin typeface="+mn-lt"/>
                <a:ea typeface="+mn-ea"/>
                <a:cs typeface="+mn-cs"/>
                <a:hlinkClick r:id="rId31" tooltip="Liebigův chladič (stránka neexistuje)"/>
              </a:rPr>
              <a:t>Liebigův</a:t>
            </a:r>
            <a:r>
              <a:rPr lang="cs-CZ" sz="1200" b="0" i="0" u="none" strike="noStrike" kern="1200" dirty="0" smtClean="0">
                <a:solidFill>
                  <a:schemeClr val="tx1"/>
                </a:solidFill>
                <a:effectLst/>
                <a:latin typeface="+mn-lt"/>
                <a:ea typeface="+mn-ea"/>
                <a:cs typeface="+mn-cs"/>
                <a:hlinkClick r:id="rId31" tooltip="Liebigův chladič (stránka neexistuje)"/>
              </a:rPr>
              <a:t> chladič</a:t>
            </a:r>
            <a:r>
              <a:rPr lang="cs-CZ" sz="1200" b="0" i="0" kern="1200" dirty="0" smtClean="0">
                <a:solidFill>
                  <a:schemeClr val="tx1"/>
                </a:solidFill>
                <a:effectLst/>
                <a:latin typeface="+mn-lt"/>
                <a:ea typeface="+mn-ea"/>
                <a:cs typeface="+mn-cs"/>
              </a:rPr>
              <a:t>; oproti tomu se spíše raritou stal tzv. </a:t>
            </a:r>
            <a:r>
              <a:rPr lang="cs-CZ" sz="1200" b="0" i="0" u="none" strike="noStrike" kern="1200" dirty="0" err="1" smtClean="0">
                <a:solidFill>
                  <a:schemeClr val="tx1"/>
                </a:solidFill>
                <a:effectLst/>
                <a:latin typeface="+mn-lt"/>
                <a:ea typeface="+mn-ea"/>
                <a:cs typeface="+mn-cs"/>
                <a:hlinkClick r:id="rId32" tooltip="Kalyaparát (stránka neexistuje)"/>
              </a:rPr>
              <a:t>kalyaparát</a:t>
            </a:r>
            <a:r>
              <a:rPr lang="cs-CZ" sz="1200" b="0" i="0" kern="1200" dirty="0" smtClean="0">
                <a:solidFill>
                  <a:schemeClr val="tx1"/>
                </a:solidFill>
                <a:effectLst/>
                <a:latin typeface="+mn-lt"/>
                <a:ea typeface="+mn-ea"/>
                <a:cs typeface="+mn-cs"/>
              </a:rPr>
              <a:t>. Jeho postup, známý jako </a:t>
            </a:r>
            <a:r>
              <a:rPr lang="cs-CZ" sz="1200" b="0" i="0" kern="1200" dirty="0" err="1" smtClean="0">
                <a:solidFill>
                  <a:schemeClr val="tx1"/>
                </a:solidFill>
                <a:effectLst/>
                <a:latin typeface="+mn-lt"/>
                <a:ea typeface="+mn-ea"/>
                <a:cs typeface="+mn-cs"/>
              </a:rPr>
              <a:t>Liebigova</a:t>
            </a:r>
            <a:r>
              <a:rPr lang="cs-CZ" sz="1200" b="0" i="0" kern="1200" dirty="0" smtClean="0">
                <a:solidFill>
                  <a:schemeClr val="tx1"/>
                </a:solidFill>
                <a:effectLst/>
                <a:latin typeface="+mn-lt"/>
                <a:ea typeface="+mn-ea"/>
                <a:cs typeface="+mn-cs"/>
              </a:rPr>
              <a:t> elementární analýza, celý proces zrychlil, takže </a:t>
            </a:r>
            <a:r>
              <a:rPr lang="cs-CZ" sz="1200" b="0" i="0" kern="1200" dirty="0" err="1" smtClean="0">
                <a:solidFill>
                  <a:schemeClr val="tx1"/>
                </a:solidFill>
                <a:effectLst/>
                <a:latin typeface="+mn-lt"/>
                <a:ea typeface="+mn-ea"/>
                <a:cs typeface="+mn-cs"/>
              </a:rPr>
              <a:t>Liebig</a:t>
            </a:r>
            <a:r>
              <a:rPr lang="cs-CZ" sz="1200" b="0" i="0" kern="1200" dirty="0" smtClean="0">
                <a:solidFill>
                  <a:schemeClr val="tx1"/>
                </a:solidFill>
                <a:effectLst/>
                <a:latin typeface="+mn-lt"/>
                <a:ea typeface="+mn-ea"/>
                <a:cs typeface="+mn-cs"/>
              </a:rPr>
              <a:t> dokázal analyzovat 72 sloučenin během 3 měsíců. Patřily mezi ně např. </a:t>
            </a:r>
            <a:r>
              <a:rPr lang="cs-CZ" sz="1200" b="0" i="0" u="none" strike="noStrike" kern="1200" dirty="0" smtClean="0">
                <a:solidFill>
                  <a:schemeClr val="tx1"/>
                </a:solidFill>
                <a:effectLst/>
                <a:latin typeface="+mn-lt"/>
                <a:ea typeface="+mn-ea"/>
                <a:cs typeface="+mn-cs"/>
                <a:hlinkClick r:id="rId33" tooltip="Koniin (stránka neexistuje)"/>
              </a:rPr>
              <a:t>koniin</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34" tooltip="Kofein"/>
              </a:rPr>
              <a:t>kofein</a:t>
            </a:r>
            <a:r>
              <a:rPr lang="cs-CZ" sz="1200" b="0" i="0" kern="1200" dirty="0" smtClean="0">
                <a:solidFill>
                  <a:schemeClr val="tx1"/>
                </a:solidFill>
                <a:effectLst/>
                <a:latin typeface="+mn-lt"/>
                <a:ea typeface="+mn-ea"/>
                <a:cs typeface="+mn-cs"/>
              </a:rPr>
              <a:t>. O rok později připravil některé </a:t>
            </a:r>
            <a:r>
              <a:rPr lang="cs-CZ" sz="1200" b="0" i="0" kern="1200" dirty="0" err="1" smtClean="0">
                <a:solidFill>
                  <a:schemeClr val="tx1"/>
                </a:solidFill>
                <a:effectLst/>
                <a:latin typeface="+mn-lt"/>
                <a:ea typeface="+mn-ea"/>
                <a:cs typeface="+mn-cs"/>
              </a:rPr>
              <a:t>chlorderiváty</a:t>
            </a:r>
            <a:r>
              <a:rPr lang="cs-CZ" sz="1200" b="0" i="0" kern="1200" dirty="0" smtClean="0">
                <a:solidFill>
                  <a:schemeClr val="tx1"/>
                </a:solidFill>
                <a:effectLst/>
                <a:latin typeface="+mn-lt"/>
                <a:ea typeface="+mn-ea"/>
                <a:cs typeface="+mn-cs"/>
              </a:rPr>
              <a:t> uhlovodíků, mj. </a:t>
            </a:r>
            <a:r>
              <a:rPr lang="cs-CZ" sz="1200" b="0" i="0" u="none" strike="noStrike" kern="1200" dirty="0" smtClean="0">
                <a:solidFill>
                  <a:schemeClr val="tx1"/>
                </a:solidFill>
                <a:effectLst/>
                <a:latin typeface="+mn-lt"/>
                <a:ea typeface="+mn-ea"/>
                <a:cs typeface="+mn-cs"/>
                <a:hlinkClick r:id="rId35" tooltip="Chloroform"/>
              </a:rPr>
              <a:t>chloroform</a:t>
            </a:r>
            <a:r>
              <a:rPr lang="cs-CZ" sz="1200" b="0" i="0" kern="1200" dirty="0" smtClean="0">
                <a:solidFill>
                  <a:schemeClr val="tx1"/>
                </a:solidFill>
                <a:effectLst/>
                <a:latin typeface="+mn-lt"/>
                <a:ea typeface="+mn-ea"/>
                <a:cs typeface="+mn-cs"/>
              </a:rPr>
              <a:t>, a spolu s německým chemikem </a:t>
            </a:r>
            <a:r>
              <a:rPr lang="cs-CZ" sz="1200" b="0" i="0" u="none" strike="noStrike" kern="1200" dirty="0" smtClean="0">
                <a:solidFill>
                  <a:schemeClr val="tx1"/>
                </a:solidFill>
                <a:effectLst/>
                <a:latin typeface="+mn-lt"/>
                <a:ea typeface="+mn-ea"/>
                <a:cs typeface="+mn-cs"/>
                <a:hlinkClick r:id="rId36" tooltip="Friedrich Wöhler"/>
              </a:rPr>
              <a:t>F. </a:t>
            </a:r>
            <a:r>
              <a:rPr lang="cs-CZ" sz="1200" b="0" i="0" u="none" strike="noStrike" kern="1200" dirty="0" err="1" smtClean="0">
                <a:solidFill>
                  <a:schemeClr val="tx1"/>
                </a:solidFill>
                <a:effectLst/>
                <a:latin typeface="+mn-lt"/>
                <a:ea typeface="+mn-ea"/>
                <a:cs typeface="+mn-cs"/>
                <a:hlinkClick r:id="rId36" tooltip="Friedrich Wöhler"/>
              </a:rPr>
              <a:t>Wöhlerem</a:t>
            </a:r>
            <a:r>
              <a:rPr lang="cs-CZ" sz="1200" b="0" i="0" kern="1200" dirty="0" smtClean="0">
                <a:solidFill>
                  <a:schemeClr val="tx1"/>
                </a:solidFill>
                <a:effectLst/>
                <a:latin typeface="+mn-lt"/>
                <a:ea typeface="+mn-ea"/>
                <a:cs typeface="+mn-cs"/>
              </a:rPr>
              <a:t> (1800–1882) vypracoval představu o </a:t>
            </a:r>
            <a:r>
              <a:rPr lang="cs-CZ" sz="1200" b="0" i="0" u="none" strike="noStrike" kern="1200" dirty="0" smtClean="0">
                <a:solidFill>
                  <a:schemeClr val="tx1"/>
                </a:solidFill>
                <a:effectLst/>
                <a:latin typeface="+mn-lt"/>
                <a:ea typeface="+mn-ea"/>
                <a:cs typeface="+mn-cs"/>
                <a:hlinkClick r:id="rId37" tooltip="Radikál"/>
              </a:rPr>
              <a:t>radikálech</a:t>
            </a:r>
            <a:r>
              <a:rPr lang="cs-CZ" sz="1200" b="0" i="0" kern="1200" dirty="0" smtClean="0">
                <a:solidFill>
                  <a:schemeClr val="tx1"/>
                </a:solidFill>
                <a:effectLst/>
                <a:latin typeface="+mn-lt"/>
                <a:ea typeface="+mn-ea"/>
                <a:cs typeface="+mn-cs"/>
              </a:rPr>
              <a:t> jako skupinách atomů, které jsou přítomné v určitých třídách sloučenin. První z radikálů, které spolu objevili, nazvali </a:t>
            </a:r>
            <a:r>
              <a:rPr lang="cs-CZ" sz="1200" b="0" i="0" u="none" strike="noStrike" kern="1200" dirty="0" smtClean="0">
                <a:solidFill>
                  <a:schemeClr val="tx1"/>
                </a:solidFill>
                <a:effectLst/>
                <a:latin typeface="+mn-lt"/>
                <a:ea typeface="+mn-ea"/>
                <a:cs typeface="+mn-cs"/>
                <a:hlinkClick r:id="rId38" tooltip="Benzoyl (stránka neexistuje)"/>
              </a:rPr>
              <a:t>benzoyl</a:t>
            </a:r>
            <a:r>
              <a:rPr lang="cs-CZ" sz="1200" b="0" i="0" kern="1200" dirty="0" smtClean="0">
                <a:solidFill>
                  <a:schemeClr val="tx1"/>
                </a:solidFill>
                <a:effectLst/>
                <a:latin typeface="+mn-lt"/>
                <a:ea typeface="+mn-ea"/>
                <a:cs typeface="+mn-cs"/>
              </a:rPr>
              <a:t>, protože pocházel z </a:t>
            </a:r>
            <a:r>
              <a:rPr lang="cs-CZ" sz="1200" b="0" i="0" u="none" strike="noStrike" kern="1200" dirty="0" smtClean="0">
                <a:solidFill>
                  <a:schemeClr val="tx1"/>
                </a:solidFill>
                <a:effectLst/>
                <a:latin typeface="+mn-lt"/>
                <a:ea typeface="+mn-ea"/>
                <a:cs typeface="+mn-cs"/>
                <a:hlinkClick r:id="rId39" tooltip="Kyselina benzoová"/>
              </a:rPr>
              <a:t>kyseliny benzoové</a:t>
            </a:r>
            <a:r>
              <a:rPr lang="cs-CZ" sz="1200" b="0" i="0" kern="1200" dirty="0" smtClean="0">
                <a:solidFill>
                  <a:schemeClr val="tx1"/>
                </a:solidFill>
                <a:effectLst/>
                <a:latin typeface="+mn-lt"/>
                <a:ea typeface="+mn-ea"/>
                <a:cs typeface="+mn-cs"/>
              </a:rPr>
              <a:t>, přičemž koncovku „</a:t>
            </a:r>
            <a:r>
              <a:rPr lang="cs-CZ" sz="1200" b="0" i="0" kern="1200" dirty="0" err="1" smtClean="0">
                <a:solidFill>
                  <a:schemeClr val="tx1"/>
                </a:solidFill>
                <a:effectLst/>
                <a:latin typeface="+mn-lt"/>
                <a:ea typeface="+mn-ea"/>
                <a:cs typeface="+mn-cs"/>
              </a:rPr>
              <a:t>yl</a:t>
            </a:r>
            <a:r>
              <a:rPr lang="cs-CZ" sz="1200" b="0" i="0" kern="1200" dirty="0" smtClean="0">
                <a:solidFill>
                  <a:schemeClr val="tx1"/>
                </a:solidFill>
                <a:effectLst/>
                <a:latin typeface="+mn-lt"/>
                <a:ea typeface="+mn-ea"/>
                <a:cs typeface="+mn-cs"/>
              </a:rPr>
              <a:t>“ použili z řečtiny, kde „</a:t>
            </a:r>
            <a:r>
              <a:rPr lang="cs-CZ" sz="1200" b="0" i="0" kern="1200" dirty="0" err="1" smtClean="0">
                <a:solidFill>
                  <a:schemeClr val="tx1"/>
                </a:solidFill>
                <a:effectLst/>
                <a:latin typeface="+mn-lt"/>
                <a:ea typeface="+mn-ea"/>
                <a:cs typeface="+mn-cs"/>
              </a:rPr>
              <a:t>hyle</a:t>
            </a:r>
            <a:r>
              <a:rPr lang="cs-CZ" sz="1200" b="0" i="0" kern="1200" dirty="0" smtClean="0">
                <a:solidFill>
                  <a:schemeClr val="tx1"/>
                </a:solidFill>
                <a:effectLst/>
                <a:latin typeface="+mn-lt"/>
                <a:ea typeface="+mn-ea"/>
                <a:cs typeface="+mn-cs"/>
              </a:rPr>
              <a:t>“ znamená hmotu.</a:t>
            </a:r>
          </a:p>
          <a:p>
            <a:r>
              <a:rPr lang="cs-CZ" sz="1200" b="0" i="0" kern="1200" dirty="0" smtClean="0">
                <a:solidFill>
                  <a:schemeClr val="tx1"/>
                </a:solidFill>
                <a:effectLst/>
                <a:latin typeface="+mn-lt"/>
                <a:ea typeface="+mn-ea"/>
                <a:cs typeface="+mn-cs"/>
              </a:rPr>
              <a:t>V roce 1837 pobýval </a:t>
            </a:r>
            <a:r>
              <a:rPr lang="cs-CZ" sz="1200" b="0" i="0" kern="1200" dirty="0" err="1" smtClean="0">
                <a:solidFill>
                  <a:schemeClr val="tx1"/>
                </a:solidFill>
                <a:effectLst/>
                <a:latin typeface="+mn-lt"/>
                <a:ea typeface="+mn-ea"/>
                <a:cs typeface="+mn-cs"/>
              </a:rPr>
              <a:t>Liebig</a:t>
            </a:r>
            <a:r>
              <a:rPr lang="cs-CZ" sz="1200" b="0" i="0" kern="1200" dirty="0" smtClean="0">
                <a:solidFill>
                  <a:schemeClr val="tx1"/>
                </a:solidFill>
                <a:effectLst/>
                <a:latin typeface="+mn-lt"/>
                <a:ea typeface="+mn-ea"/>
                <a:cs typeface="+mn-cs"/>
              </a:rPr>
              <a:t> v </a:t>
            </a:r>
            <a:r>
              <a:rPr lang="cs-CZ" sz="1200" b="0" i="0" u="none" strike="noStrike" kern="1200" dirty="0" smtClean="0">
                <a:solidFill>
                  <a:schemeClr val="tx1"/>
                </a:solidFill>
                <a:effectLst/>
                <a:latin typeface="+mn-lt"/>
                <a:ea typeface="+mn-ea"/>
                <a:cs typeface="+mn-cs"/>
                <a:hlinkClick r:id="rId40" tooltip="Anglie"/>
              </a:rPr>
              <a:t>Anglii</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41" tooltip="Irsko"/>
              </a:rPr>
              <a:t>Irsku</a:t>
            </a:r>
            <a:r>
              <a:rPr lang="cs-CZ" sz="1200" b="0" i="0" kern="1200" dirty="0" smtClean="0">
                <a:solidFill>
                  <a:schemeClr val="tx1"/>
                </a:solidFill>
                <a:effectLst/>
                <a:latin typeface="+mn-lt"/>
                <a:ea typeface="+mn-ea"/>
                <a:cs typeface="+mn-cs"/>
              </a:rPr>
              <a:t>, kde se zajímal o průmysl a zemědělství a soustředil se na zemědělskou chemii, jejímž zakladatelem se stal. Původně se domníval, že rostliny získávají </a:t>
            </a:r>
            <a:r>
              <a:rPr lang="cs-CZ" sz="1200" b="0" i="0" u="none" strike="noStrike" kern="1200" dirty="0" smtClean="0">
                <a:solidFill>
                  <a:schemeClr val="tx1"/>
                </a:solidFill>
                <a:effectLst/>
                <a:latin typeface="+mn-lt"/>
                <a:ea typeface="+mn-ea"/>
                <a:cs typeface="+mn-cs"/>
                <a:hlinkClick r:id="rId42" tooltip="Dusík"/>
              </a:rPr>
              <a:t>dusík</a:t>
            </a:r>
            <a:r>
              <a:rPr lang="cs-CZ" sz="1200" b="0" i="0" kern="1200" dirty="0" smtClean="0">
                <a:solidFill>
                  <a:schemeClr val="tx1"/>
                </a:solidFill>
                <a:effectLst/>
                <a:latin typeface="+mn-lt"/>
                <a:ea typeface="+mn-ea"/>
                <a:cs typeface="+mn-cs"/>
              </a:rPr>
              <a:t> přímo ze vzduchu, ale na svém experimentálním poli v </a:t>
            </a:r>
            <a:r>
              <a:rPr lang="cs-CZ" sz="1200" b="0" i="0" kern="1200" dirty="0" err="1" smtClean="0">
                <a:solidFill>
                  <a:schemeClr val="tx1"/>
                </a:solidFill>
                <a:effectLst/>
                <a:latin typeface="+mn-lt"/>
                <a:ea typeface="+mn-ea"/>
                <a:cs typeface="+mn-cs"/>
              </a:rPr>
              <a:t>Giessenu</a:t>
            </a:r>
            <a:r>
              <a:rPr lang="cs-CZ" sz="1200" b="0" i="0" kern="1200" dirty="0" smtClean="0">
                <a:solidFill>
                  <a:schemeClr val="tx1"/>
                </a:solidFill>
                <a:effectLst/>
                <a:latin typeface="+mn-lt"/>
                <a:ea typeface="+mn-ea"/>
                <a:cs typeface="+mn-cs"/>
              </a:rPr>
              <a:t> se přesvědčil o složitosti problému.</a:t>
            </a:r>
            <a:r>
              <a:rPr lang="cs-CZ" sz="1200" b="0" i="0" u="none" strike="noStrike" kern="1200" baseline="30000" dirty="0" smtClean="0">
                <a:solidFill>
                  <a:schemeClr val="tx1"/>
                </a:solidFill>
                <a:effectLst/>
                <a:latin typeface="+mn-lt"/>
                <a:ea typeface="+mn-ea"/>
                <a:cs typeface="+mn-cs"/>
                <a:hlinkClick r:id="rId15"/>
              </a:rPr>
              <a:t>[1]</a:t>
            </a:r>
            <a:r>
              <a:rPr lang="cs-CZ" sz="1200" b="0" i="0" kern="1200" dirty="0" smtClean="0">
                <a:solidFill>
                  <a:schemeClr val="tx1"/>
                </a:solidFill>
                <a:effectLst/>
                <a:latin typeface="+mn-lt"/>
                <a:ea typeface="+mn-ea"/>
                <a:cs typeface="+mn-cs"/>
              </a:rPr>
              <a:t> Ve svém díle </a:t>
            </a:r>
            <a:r>
              <a:rPr lang="cs-CZ" sz="1200" b="0" i="1" kern="1200" dirty="0" smtClean="0">
                <a:solidFill>
                  <a:schemeClr val="tx1"/>
                </a:solidFill>
                <a:effectLst/>
                <a:latin typeface="+mn-lt"/>
                <a:ea typeface="+mn-ea"/>
                <a:cs typeface="+mn-cs"/>
              </a:rPr>
              <a:t>„Die Chemie in </a:t>
            </a:r>
            <a:r>
              <a:rPr lang="cs-CZ" sz="1200" b="0" i="1" kern="1200" dirty="0" err="1" smtClean="0">
                <a:solidFill>
                  <a:schemeClr val="tx1"/>
                </a:solidFill>
                <a:effectLst/>
                <a:latin typeface="+mn-lt"/>
                <a:ea typeface="+mn-ea"/>
                <a:cs typeface="+mn-cs"/>
              </a:rPr>
              <a:t>ihrer</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Anwendung</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auf</a:t>
            </a:r>
            <a:r>
              <a:rPr lang="cs-CZ" sz="1200" b="0" i="1" kern="1200" dirty="0" smtClean="0">
                <a:solidFill>
                  <a:schemeClr val="tx1"/>
                </a:solidFill>
                <a:effectLst/>
                <a:latin typeface="+mn-lt"/>
                <a:ea typeface="+mn-ea"/>
                <a:cs typeface="+mn-cs"/>
              </a:rPr>
              <a:t> Agrikultur </a:t>
            </a:r>
            <a:r>
              <a:rPr lang="cs-CZ" sz="1200" b="0" i="1" kern="1200" dirty="0" err="1" smtClean="0">
                <a:solidFill>
                  <a:schemeClr val="tx1"/>
                </a:solidFill>
                <a:effectLst/>
                <a:latin typeface="+mn-lt"/>
                <a:ea typeface="+mn-ea"/>
                <a:cs typeface="+mn-cs"/>
              </a:rPr>
              <a:t>und</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Physiologie</a:t>
            </a:r>
            <a:r>
              <a:rPr lang="cs-CZ" sz="1200" b="0" i="1" kern="1200" dirty="0" smtClean="0">
                <a:solidFill>
                  <a:schemeClr val="tx1"/>
                </a:solidFill>
                <a:effectLst/>
                <a:latin typeface="+mn-lt"/>
                <a:ea typeface="+mn-ea"/>
                <a:cs typeface="+mn-cs"/>
              </a:rPr>
              <a:t>“</a:t>
            </a:r>
            <a:r>
              <a:rPr lang="cs-CZ" sz="1200" b="0" i="0" kern="1200" dirty="0" smtClean="0">
                <a:solidFill>
                  <a:schemeClr val="tx1"/>
                </a:solidFill>
                <a:effectLst/>
                <a:latin typeface="+mn-lt"/>
                <a:ea typeface="+mn-ea"/>
                <a:cs typeface="+mn-cs"/>
              </a:rPr>
              <a:t> z roku </a:t>
            </a:r>
            <a:r>
              <a:rPr lang="cs-CZ" sz="1200" b="0" i="0" u="none" strike="noStrike" kern="1200" dirty="0" smtClean="0">
                <a:solidFill>
                  <a:schemeClr val="tx1"/>
                </a:solidFill>
                <a:effectLst/>
                <a:latin typeface="+mn-lt"/>
                <a:ea typeface="+mn-ea"/>
                <a:cs typeface="+mn-cs"/>
                <a:hlinkClick r:id="rId43" tooltip="1840"/>
              </a:rPr>
              <a:t>1840</a:t>
            </a:r>
            <a:r>
              <a:rPr lang="cs-CZ" sz="1200" b="0" i="0" kern="1200" dirty="0" smtClean="0">
                <a:solidFill>
                  <a:schemeClr val="tx1"/>
                </a:solidFill>
                <a:effectLst/>
                <a:latin typeface="+mn-lt"/>
                <a:ea typeface="+mn-ea"/>
                <a:cs typeface="+mn-cs"/>
              </a:rPr>
              <a:t> upozornil na ohromná množství živin, které rostliny odnímají každou sklizní sezonu a na základě četných rozborů kulturních plodin dovodil, že </a:t>
            </a:r>
            <a:r>
              <a:rPr lang="cs-CZ" sz="1200" b="0" i="0" u="none" strike="noStrike" kern="1200" dirty="0" smtClean="0">
                <a:solidFill>
                  <a:schemeClr val="tx1"/>
                </a:solidFill>
                <a:effectLst/>
                <a:latin typeface="+mn-lt"/>
                <a:ea typeface="+mn-ea"/>
                <a:cs typeface="+mn-cs"/>
                <a:hlinkClick r:id="rId44" tooltip="Chlévská mrva"/>
              </a:rPr>
              <a:t>chlévská mrva</a:t>
            </a:r>
            <a:r>
              <a:rPr lang="cs-CZ" sz="1200" b="0" i="0" kern="1200" dirty="0" smtClean="0">
                <a:solidFill>
                  <a:schemeClr val="tx1"/>
                </a:solidFill>
                <a:effectLst/>
                <a:latin typeface="+mn-lt"/>
                <a:ea typeface="+mn-ea"/>
                <a:cs typeface="+mn-cs"/>
              </a:rPr>
              <a:t> nemůže nahradit v dostatečném množství ztráty způsobené sklizní. </a:t>
            </a:r>
            <a:r>
              <a:rPr lang="cs-CZ" sz="1200" b="0" i="0" kern="1200" dirty="0" err="1" smtClean="0">
                <a:solidFill>
                  <a:schemeClr val="tx1"/>
                </a:solidFill>
                <a:effectLst/>
                <a:latin typeface="+mn-lt"/>
                <a:ea typeface="+mn-ea"/>
                <a:cs typeface="+mn-cs"/>
              </a:rPr>
              <a:t>Liebig</a:t>
            </a:r>
            <a:r>
              <a:rPr lang="cs-CZ" sz="1200" b="0" i="0" kern="1200" dirty="0" smtClean="0">
                <a:solidFill>
                  <a:schemeClr val="tx1"/>
                </a:solidFill>
                <a:effectLst/>
                <a:latin typeface="+mn-lt"/>
                <a:ea typeface="+mn-ea"/>
                <a:cs typeface="+mn-cs"/>
              </a:rPr>
              <a:t> na základě svých zkušeností také vyslovil známý </a:t>
            </a:r>
            <a:r>
              <a:rPr lang="cs-CZ" sz="1200" b="0" i="0" u="none" strike="noStrike" kern="1200" dirty="0" smtClean="0">
                <a:solidFill>
                  <a:schemeClr val="tx1"/>
                </a:solidFill>
                <a:effectLst/>
                <a:latin typeface="+mn-lt"/>
                <a:ea typeface="+mn-ea"/>
                <a:cs typeface="+mn-cs"/>
                <a:hlinkClick r:id="rId45" tooltip="Zákon minima (stránka neexistuje)"/>
              </a:rPr>
              <a:t>zákon minima</a:t>
            </a:r>
            <a:r>
              <a:rPr lang="cs-CZ" sz="1200" b="0" i="0" kern="1200" dirty="0" smtClean="0">
                <a:solidFill>
                  <a:schemeClr val="tx1"/>
                </a:solidFill>
                <a:effectLst/>
                <a:latin typeface="+mn-lt"/>
                <a:ea typeface="+mn-ea"/>
                <a:cs typeface="+mn-cs"/>
              </a:rPr>
              <a:t>. Přispěl tak k zavedení a rozvoji výroby průmyslových hnojiv.</a:t>
            </a:r>
            <a:r>
              <a:rPr lang="cs-CZ" sz="1200" b="0" i="0" u="none" strike="noStrike" kern="1200" baseline="30000" dirty="0" smtClean="0">
                <a:solidFill>
                  <a:schemeClr val="tx1"/>
                </a:solidFill>
                <a:effectLst/>
                <a:latin typeface="+mn-lt"/>
                <a:ea typeface="+mn-ea"/>
                <a:cs typeface="+mn-cs"/>
                <a:hlinkClick r:id="rId46"/>
              </a:rPr>
              <a:t>[4]</a:t>
            </a:r>
            <a:endParaRPr lang="cs-CZ" sz="1200" b="0"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Roku </a:t>
            </a:r>
            <a:r>
              <a:rPr lang="cs-CZ" sz="1200" b="0" i="0" u="none" strike="noStrike" kern="1200" dirty="0" smtClean="0">
                <a:solidFill>
                  <a:schemeClr val="tx1"/>
                </a:solidFill>
                <a:effectLst/>
                <a:latin typeface="+mn-lt"/>
                <a:ea typeface="+mn-ea"/>
                <a:cs typeface="+mn-cs"/>
                <a:hlinkClick r:id="rId47" tooltip="1842"/>
              </a:rPr>
              <a:t>1842</a:t>
            </a:r>
            <a:r>
              <a:rPr lang="cs-CZ" sz="1200" b="0" i="0" kern="1200" dirty="0" smtClean="0">
                <a:solidFill>
                  <a:schemeClr val="tx1"/>
                </a:solidFill>
                <a:effectLst/>
                <a:latin typeface="+mn-lt"/>
                <a:ea typeface="+mn-ea"/>
                <a:cs typeface="+mn-cs"/>
              </a:rPr>
              <a:t> se jako první pokusil v odborném spise položit přírodovědné základy </a:t>
            </a:r>
            <a:r>
              <a:rPr lang="cs-CZ" sz="1200" b="0" i="0" u="none" strike="noStrike" kern="1200" dirty="0" smtClean="0">
                <a:solidFill>
                  <a:schemeClr val="tx1"/>
                </a:solidFill>
                <a:effectLst/>
                <a:latin typeface="+mn-lt"/>
                <a:ea typeface="+mn-ea"/>
                <a:cs typeface="+mn-cs"/>
                <a:hlinkClick r:id="rId48" tooltip="Medicína"/>
              </a:rPr>
              <a:t>medicíny</a:t>
            </a:r>
            <a:r>
              <a:rPr lang="cs-CZ" sz="1200" b="0" i="0" kern="1200" dirty="0" smtClean="0">
                <a:solidFill>
                  <a:schemeClr val="tx1"/>
                </a:solidFill>
                <a:effectLst/>
                <a:latin typeface="+mn-lt"/>
                <a:ea typeface="+mn-ea"/>
                <a:cs typeface="+mn-cs"/>
              </a:rPr>
              <a:t>. O pět let později jeho studie masa a vývaru z něj vedly k založení firmy </a:t>
            </a:r>
            <a:r>
              <a:rPr lang="cs-CZ" sz="1200" b="0" i="1" kern="1200" dirty="0" err="1" smtClean="0">
                <a:solidFill>
                  <a:schemeClr val="tx1"/>
                </a:solidFill>
                <a:effectLst/>
                <a:latin typeface="+mn-lt"/>
                <a:ea typeface="+mn-ea"/>
                <a:cs typeface="+mn-cs"/>
              </a:rPr>
              <a:t>Liebig’s</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Extract</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of</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Meat</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Company</a:t>
            </a:r>
            <a:r>
              <a:rPr lang="cs-CZ" sz="1200" b="0" i="0" kern="1200" dirty="0" smtClean="0">
                <a:solidFill>
                  <a:schemeClr val="tx1"/>
                </a:solidFill>
                <a:effectLst/>
                <a:latin typeface="+mn-lt"/>
                <a:ea typeface="+mn-ea"/>
                <a:cs typeface="+mn-cs"/>
              </a:rPr>
              <a:t>, vyrábějící masový extrakt doporučovaný jako posilující potravina. Firma si později registrovala </a:t>
            </a:r>
            <a:r>
              <a:rPr lang="cs-CZ" sz="1200" b="0" i="0" u="none" strike="noStrike" kern="1200" dirty="0" smtClean="0">
                <a:solidFill>
                  <a:schemeClr val="tx1"/>
                </a:solidFill>
                <a:effectLst/>
                <a:latin typeface="+mn-lt"/>
                <a:ea typeface="+mn-ea"/>
                <a:cs typeface="+mn-cs"/>
                <a:hlinkClick r:id="rId49" tooltip="Ochranná známka"/>
              </a:rPr>
              <a:t>ochrannou známku</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Oxo</a:t>
            </a:r>
            <a:r>
              <a:rPr lang="cs-CZ" sz="1200" b="0" i="0" kern="1200" dirty="0" smtClean="0">
                <a:solidFill>
                  <a:schemeClr val="tx1"/>
                </a:solidFill>
                <a:effectLst/>
                <a:latin typeface="+mn-lt"/>
                <a:ea typeface="+mn-ea"/>
                <a:cs typeface="+mn-cs"/>
              </a:rPr>
              <a:t> na kostky masového bujónu. Roku </a:t>
            </a:r>
            <a:r>
              <a:rPr lang="cs-CZ" sz="1200" b="0" i="0" u="none" strike="noStrike" kern="1200" dirty="0" smtClean="0">
                <a:solidFill>
                  <a:schemeClr val="tx1"/>
                </a:solidFill>
                <a:effectLst/>
                <a:latin typeface="+mn-lt"/>
                <a:ea typeface="+mn-ea"/>
                <a:cs typeface="+mn-cs"/>
                <a:hlinkClick r:id="rId17" tooltip="1852"/>
              </a:rPr>
              <a:t>1852</a:t>
            </a:r>
            <a:r>
              <a:rPr lang="cs-CZ" sz="1200" b="0" i="0" kern="1200" dirty="0" smtClean="0">
                <a:solidFill>
                  <a:schemeClr val="tx1"/>
                </a:solidFill>
                <a:effectLst/>
                <a:latin typeface="+mn-lt"/>
                <a:ea typeface="+mn-ea"/>
                <a:cs typeface="+mn-cs"/>
              </a:rPr>
              <a:t> byl povolán do </a:t>
            </a:r>
            <a:r>
              <a:rPr lang="cs-CZ" sz="1200" b="0" i="0" u="none" strike="noStrike" kern="1200" dirty="0" smtClean="0">
                <a:solidFill>
                  <a:schemeClr val="tx1"/>
                </a:solidFill>
                <a:effectLst/>
                <a:latin typeface="+mn-lt"/>
                <a:ea typeface="+mn-ea"/>
                <a:cs typeface="+mn-cs"/>
                <a:hlinkClick r:id="rId3" tooltip="Mnichov"/>
              </a:rPr>
              <a:t>Mnichova</a:t>
            </a:r>
            <a:r>
              <a:rPr lang="cs-CZ" sz="1200" b="0" i="0" kern="1200" dirty="0" smtClean="0">
                <a:solidFill>
                  <a:schemeClr val="tx1"/>
                </a:solidFill>
                <a:effectLst/>
                <a:latin typeface="+mn-lt"/>
                <a:ea typeface="+mn-ea"/>
                <a:cs typeface="+mn-cs"/>
              </a:rPr>
              <a:t>, kde se nadále věnoval praktickým problémům jako byla výroba </a:t>
            </a:r>
            <a:r>
              <a:rPr lang="cs-CZ" sz="1200" b="0" i="0" u="none" strike="noStrike" kern="1200" dirty="0" smtClean="0">
                <a:solidFill>
                  <a:schemeClr val="tx1"/>
                </a:solidFill>
                <a:effectLst/>
                <a:latin typeface="+mn-lt"/>
                <a:ea typeface="+mn-ea"/>
                <a:cs typeface="+mn-cs"/>
                <a:hlinkClick r:id="rId50" tooltip="Kypřicí prášek"/>
              </a:rPr>
              <a:t>kypřícího prášku do pečiva</a:t>
            </a:r>
            <a:r>
              <a:rPr lang="cs-CZ" sz="1200" b="0" i="0" kern="1200" dirty="0" smtClean="0">
                <a:solidFill>
                  <a:schemeClr val="tx1"/>
                </a:solidFill>
                <a:effectLst/>
                <a:latin typeface="+mn-lt"/>
                <a:ea typeface="+mn-ea"/>
                <a:cs typeface="+mn-cs"/>
              </a:rPr>
              <a:t> nebo potravy pro kojence.</a:t>
            </a:r>
            <a:r>
              <a:rPr lang="cs-CZ" sz="1200" b="0" i="0" u="none" strike="noStrike" kern="1200" baseline="30000" dirty="0" smtClean="0">
                <a:solidFill>
                  <a:schemeClr val="tx1"/>
                </a:solidFill>
                <a:effectLst/>
                <a:latin typeface="+mn-lt"/>
                <a:ea typeface="+mn-ea"/>
                <a:cs typeface="+mn-cs"/>
                <a:hlinkClick r:id="rId15"/>
              </a:rPr>
              <a:t>[1]</a:t>
            </a:r>
            <a:endParaRPr lang="cs-CZ" sz="1200" b="0"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V roce 1832 založil časopis </a:t>
            </a:r>
            <a:r>
              <a:rPr lang="cs-CZ" sz="1200" b="0" i="1" kern="1200" dirty="0" err="1" smtClean="0">
                <a:solidFill>
                  <a:schemeClr val="tx1"/>
                </a:solidFill>
                <a:effectLst/>
                <a:latin typeface="+mn-lt"/>
                <a:ea typeface="+mn-ea"/>
                <a:cs typeface="+mn-cs"/>
              </a:rPr>
              <a:t>Annalen</a:t>
            </a:r>
            <a:r>
              <a:rPr lang="cs-CZ" sz="1200" b="0" i="1" kern="1200" dirty="0" smtClean="0">
                <a:solidFill>
                  <a:schemeClr val="tx1"/>
                </a:solidFill>
                <a:effectLst/>
                <a:latin typeface="+mn-lt"/>
                <a:ea typeface="+mn-ea"/>
                <a:cs typeface="+mn-cs"/>
              </a:rPr>
              <a:t> der </a:t>
            </a:r>
            <a:r>
              <a:rPr lang="cs-CZ" sz="1200" b="0" i="1" kern="1200" dirty="0" err="1" smtClean="0">
                <a:solidFill>
                  <a:schemeClr val="tx1"/>
                </a:solidFill>
                <a:effectLst/>
                <a:latin typeface="+mn-lt"/>
                <a:ea typeface="+mn-ea"/>
                <a:cs typeface="+mn-cs"/>
              </a:rPr>
              <a:t>Pharmacie</a:t>
            </a:r>
            <a:r>
              <a:rPr lang="cs-CZ" sz="1200" b="0" i="0" kern="1200" dirty="0" smtClean="0">
                <a:solidFill>
                  <a:schemeClr val="tx1"/>
                </a:solidFill>
                <a:effectLst/>
                <a:latin typeface="+mn-lt"/>
                <a:ea typeface="+mn-ea"/>
                <a:cs typeface="+mn-cs"/>
              </a:rPr>
              <a:t>, který uveřejňoval hlavně nové práce z organické chemie. Po jeho smrti byl časopis v roce 1873 přejmenován na </a:t>
            </a:r>
            <a:r>
              <a:rPr lang="cs-CZ" sz="1200" b="0" i="1" kern="1200" dirty="0" err="1" smtClean="0">
                <a:solidFill>
                  <a:schemeClr val="tx1"/>
                </a:solidFill>
                <a:effectLst/>
                <a:latin typeface="+mn-lt"/>
                <a:ea typeface="+mn-ea"/>
                <a:cs typeface="+mn-cs"/>
              </a:rPr>
              <a:t>Justus</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Liebig's</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Annalen</a:t>
            </a:r>
            <a:r>
              <a:rPr lang="cs-CZ" sz="1200" b="0" i="1" kern="1200" dirty="0" smtClean="0">
                <a:solidFill>
                  <a:schemeClr val="tx1"/>
                </a:solidFill>
                <a:effectLst/>
                <a:latin typeface="+mn-lt"/>
                <a:ea typeface="+mn-ea"/>
                <a:cs typeface="+mn-cs"/>
              </a:rPr>
              <a:t> der Chemie</a:t>
            </a:r>
            <a:r>
              <a:rPr lang="cs-CZ" sz="1200" b="0" i="0" kern="1200" dirty="0" smtClean="0">
                <a:solidFill>
                  <a:schemeClr val="tx1"/>
                </a:solidFill>
                <a:effectLst/>
                <a:latin typeface="+mn-lt"/>
                <a:ea typeface="+mn-ea"/>
                <a:cs typeface="+mn-cs"/>
              </a:rPr>
              <a:t>, jak je znám dodnes.</a:t>
            </a:r>
            <a:r>
              <a:rPr lang="cs-CZ" sz="1200" b="0" i="0" u="none" strike="noStrike" kern="1200" baseline="30000" dirty="0" smtClean="0">
                <a:solidFill>
                  <a:schemeClr val="tx1"/>
                </a:solidFill>
                <a:effectLst/>
                <a:latin typeface="+mn-lt"/>
                <a:ea typeface="+mn-ea"/>
                <a:cs typeface="+mn-cs"/>
                <a:hlinkClick r:id="rId15"/>
              </a:rPr>
              <a:t>[1]</a:t>
            </a:r>
            <a:endParaRPr lang="cs-CZ" sz="1200" b="0" i="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C6FD8AB6-3496-423D-AF6E-2552B9774789}" type="slidenum">
              <a:rPr lang="cs-CZ" smtClean="0"/>
              <a:t>4</a:t>
            </a:fld>
            <a:endParaRPr lang="cs-CZ"/>
          </a:p>
        </p:txBody>
      </p:sp>
    </p:spTree>
    <p:extLst>
      <p:ext uri="{BB962C8B-B14F-4D97-AF65-F5344CB8AC3E}">
        <p14:creationId xmlns:p14="http://schemas.microsoft.com/office/powerpoint/2010/main" val="254392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err="1" smtClean="0">
                <a:solidFill>
                  <a:schemeClr val="tx1"/>
                </a:solidFill>
                <a:effectLst/>
                <a:latin typeface="+mn-lt"/>
                <a:ea typeface="+mn-ea"/>
                <a:cs typeface="+mn-cs"/>
              </a:rPr>
              <a:t>Liebig</a:t>
            </a:r>
            <a:r>
              <a:rPr lang="cs-CZ" sz="1200" b="0" i="0" kern="1200" dirty="0" smtClean="0">
                <a:solidFill>
                  <a:schemeClr val="tx1"/>
                </a:solidFill>
                <a:effectLst/>
                <a:latin typeface="+mn-lt"/>
                <a:ea typeface="+mn-ea"/>
                <a:cs typeface="+mn-cs"/>
              </a:rPr>
              <a:t> byl synem drogisty a své vzdělání zahájil v jedné z </a:t>
            </a:r>
            <a:r>
              <a:rPr lang="cs-CZ" sz="1200" b="0" i="0" u="none" strike="noStrike" kern="1200" dirty="0" smtClean="0">
                <a:solidFill>
                  <a:schemeClr val="tx1"/>
                </a:solidFill>
                <a:effectLst/>
                <a:latin typeface="+mn-lt"/>
                <a:ea typeface="+mn-ea"/>
                <a:cs typeface="+mn-cs"/>
                <a:hlinkClick r:id="rId3" tooltip="Mnichov"/>
              </a:rPr>
              <a:t>mnichovských</a:t>
            </a:r>
            <a:r>
              <a:rPr lang="cs-CZ" sz="1200" b="0" i="0" kern="1200" dirty="0" smtClean="0">
                <a:solidFill>
                  <a:schemeClr val="tx1"/>
                </a:solidFill>
                <a:effectLst/>
                <a:latin typeface="+mn-lt"/>
                <a:ea typeface="+mn-ea"/>
                <a:cs typeface="+mn-cs"/>
              </a:rPr>
              <a:t> lékáren a pokračoval od roku </a:t>
            </a:r>
            <a:r>
              <a:rPr lang="cs-CZ" sz="1200" b="0" i="0" u="none" strike="noStrike" kern="1200" dirty="0" smtClean="0">
                <a:solidFill>
                  <a:schemeClr val="tx1"/>
                </a:solidFill>
                <a:effectLst/>
                <a:latin typeface="+mn-lt"/>
                <a:ea typeface="+mn-ea"/>
                <a:cs typeface="+mn-cs"/>
                <a:hlinkClick r:id="rId4" tooltip="1820"/>
              </a:rPr>
              <a:t>1820</a:t>
            </a:r>
            <a:r>
              <a:rPr lang="cs-CZ" sz="1200" b="0" i="0" kern="1200" dirty="0" smtClean="0">
                <a:solidFill>
                  <a:schemeClr val="tx1"/>
                </a:solidFill>
                <a:effectLst/>
                <a:latin typeface="+mn-lt"/>
                <a:ea typeface="+mn-ea"/>
                <a:cs typeface="+mn-cs"/>
              </a:rPr>
              <a:t> studiem chemie na univerzitě v </a:t>
            </a:r>
            <a:r>
              <a:rPr lang="cs-CZ" sz="1200" b="0" i="0" u="none" strike="noStrike" kern="1200" dirty="0" smtClean="0">
                <a:solidFill>
                  <a:schemeClr val="tx1"/>
                </a:solidFill>
                <a:effectLst/>
                <a:latin typeface="+mn-lt"/>
                <a:ea typeface="+mn-ea"/>
                <a:cs typeface="+mn-cs"/>
                <a:hlinkClick r:id="rId5" tooltip="Bonn"/>
              </a:rPr>
              <a:t>Bonnu</a:t>
            </a:r>
            <a:r>
              <a:rPr lang="cs-CZ" sz="1200" b="0" i="0" kern="1200" dirty="0" smtClean="0">
                <a:solidFill>
                  <a:schemeClr val="tx1"/>
                </a:solidFill>
                <a:effectLst/>
                <a:latin typeface="+mn-lt"/>
                <a:ea typeface="+mn-ea"/>
                <a:cs typeface="+mn-cs"/>
              </a:rPr>
              <a:t>. V březnu </a:t>
            </a:r>
            <a:r>
              <a:rPr lang="cs-CZ" sz="1200" b="0" i="0" u="none" strike="noStrike" kern="1200" dirty="0" smtClean="0">
                <a:solidFill>
                  <a:schemeClr val="tx1"/>
                </a:solidFill>
                <a:effectLst/>
                <a:latin typeface="+mn-lt"/>
                <a:ea typeface="+mn-ea"/>
                <a:cs typeface="+mn-cs"/>
                <a:hlinkClick r:id="rId6" tooltip="1822"/>
              </a:rPr>
              <a:t>1822</a:t>
            </a:r>
            <a:r>
              <a:rPr lang="cs-CZ" sz="1200" b="0" i="0" kern="1200" dirty="0" smtClean="0">
                <a:solidFill>
                  <a:schemeClr val="tx1"/>
                </a:solidFill>
                <a:effectLst/>
                <a:latin typeface="+mn-lt"/>
                <a:ea typeface="+mn-ea"/>
                <a:cs typeface="+mn-cs"/>
              </a:rPr>
              <a:t> musel studia přerušit, protože se zúčastnil studentských bouří a byl členem zakázaného </a:t>
            </a:r>
            <a:r>
              <a:rPr lang="cs-CZ" sz="1200" b="0" i="0" u="none" strike="noStrike" kern="1200" dirty="0" err="1" smtClean="0">
                <a:solidFill>
                  <a:schemeClr val="tx1"/>
                </a:solidFill>
                <a:effectLst/>
                <a:latin typeface="+mn-lt"/>
                <a:ea typeface="+mn-ea"/>
                <a:cs typeface="+mn-cs"/>
                <a:hlinkClick r:id="rId7" tooltip="Buršácký spolek"/>
              </a:rPr>
              <a:t>Burschenschaftu</a:t>
            </a:r>
            <a:r>
              <a:rPr lang="cs-CZ" sz="1200" b="0" i="0" kern="1200" dirty="0" smtClean="0">
                <a:solidFill>
                  <a:schemeClr val="tx1"/>
                </a:solidFill>
                <a:effectLst/>
                <a:latin typeface="+mn-lt"/>
                <a:ea typeface="+mn-ea"/>
                <a:cs typeface="+mn-cs"/>
              </a:rPr>
              <a:t>. Vrátil se do </a:t>
            </a:r>
            <a:r>
              <a:rPr lang="cs-CZ" sz="1200" b="0" i="0" u="none" strike="noStrike" kern="1200" dirty="0" smtClean="0">
                <a:solidFill>
                  <a:schemeClr val="tx1"/>
                </a:solidFill>
                <a:effectLst/>
                <a:latin typeface="+mn-lt"/>
                <a:ea typeface="+mn-ea"/>
                <a:cs typeface="+mn-cs"/>
                <a:hlinkClick r:id="rId8" tooltip="Darmstadt"/>
              </a:rPr>
              <a:t>Darmstadtu</a:t>
            </a:r>
            <a:r>
              <a:rPr lang="cs-CZ" sz="1200" b="0" i="0" kern="1200" dirty="0" smtClean="0">
                <a:solidFill>
                  <a:schemeClr val="tx1"/>
                </a:solidFill>
                <a:effectLst/>
                <a:latin typeface="+mn-lt"/>
                <a:ea typeface="+mn-ea"/>
                <a:cs typeface="+mn-cs"/>
              </a:rPr>
              <a:t>, kde se z téhož důvodu ocitl v městském vězení. Přesto měl ještě téhož roku odjet na základě velkovévodského stipendia do </a:t>
            </a:r>
            <a:r>
              <a:rPr lang="cs-CZ" sz="1200" b="0" i="0" u="none" strike="noStrike" kern="1200" dirty="0" smtClean="0">
                <a:solidFill>
                  <a:schemeClr val="tx1"/>
                </a:solidFill>
                <a:effectLst/>
                <a:latin typeface="+mn-lt"/>
                <a:ea typeface="+mn-ea"/>
                <a:cs typeface="+mn-cs"/>
                <a:hlinkClick r:id="rId9" tooltip="Paříž"/>
              </a:rPr>
              <a:t>Paříže</a:t>
            </a:r>
            <a:r>
              <a:rPr lang="cs-CZ" sz="1200" b="0" i="0" kern="1200" dirty="0" smtClean="0">
                <a:solidFill>
                  <a:schemeClr val="tx1"/>
                </a:solidFill>
                <a:effectLst/>
                <a:latin typeface="+mn-lt"/>
                <a:ea typeface="+mn-ea"/>
                <a:cs typeface="+mn-cs"/>
              </a:rPr>
              <a:t>, kde pracoval v laboratoři francouzského chemika </a:t>
            </a:r>
            <a:r>
              <a:rPr lang="cs-CZ" sz="1200" b="0" i="0" u="none" strike="noStrike" kern="1200" dirty="0" smtClean="0">
                <a:solidFill>
                  <a:schemeClr val="tx1"/>
                </a:solidFill>
                <a:effectLst/>
                <a:latin typeface="+mn-lt"/>
                <a:ea typeface="+mn-ea"/>
                <a:cs typeface="+mn-cs"/>
                <a:hlinkClick r:id="rId10" tooltip="Joseph Louis Gay-Lussac"/>
              </a:rPr>
              <a:t>J. L. Gay-</a:t>
            </a:r>
            <a:r>
              <a:rPr lang="cs-CZ" sz="1200" b="0" i="0" u="none" strike="noStrike" kern="1200" dirty="0" err="1" smtClean="0">
                <a:solidFill>
                  <a:schemeClr val="tx1"/>
                </a:solidFill>
                <a:effectLst/>
                <a:latin typeface="+mn-lt"/>
                <a:ea typeface="+mn-ea"/>
                <a:cs typeface="+mn-cs"/>
                <a:hlinkClick r:id="rId10" tooltip="Joseph Louis Gay-Lussac"/>
              </a:rPr>
              <a:t>Lussaca</a:t>
            </a:r>
            <a:r>
              <a:rPr lang="cs-CZ" sz="1200" b="0" i="0" kern="1200" dirty="0" smtClean="0">
                <a:solidFill>
                  <a:schemeClr val="tx1"/>
                </a:solidFill>
                <a:effectLst/>
                <a:latin typeface="+mn-lt"/>
                <a:ea typeface="+mn-ea"/>
                <a:cs typeface="+mn-cs"/>
              </a:rPr>
              <a:t> (1778–1850). Na doporučení německého učence </a:t>
            </a:r>
            <a:r>
              <a:rPr lang="cs-CZ" sz="1200" b="0" i="0" u="none" strike="noStrike" kern="1200" dirty="0" smtClean="0">
                <a:solidFill>
                  <a:schemeClr val="tx1"/>
                </a:solidFill>
                <a:effectLst/>
                <a:latin typeface="+mn-lt"/>
                <a:ea typeface="+mn-ea"/>
                <a:cs typeface="+mn-cs"/>
                <a:hlinkClick r:id="rId11" tooltip="Alexander von Humboldt"/>
              </a:rPr>
              <a:t>A. von Humboldta</a:t>
            </a:r>
            <a:r>
              <a:rPr lang="cs-CZ" sz="1200" b="0" i="0" kern="1200" dirty="0" smtClean="0">
                <a:solidFill>
                  <a:schemeClr val="tx1"/>
                </a:solidFill>
                <a:effectLst/>
                <a:latin typeface="+mn-lt"/>
                <a:ea typeface="+mn-ea"/>
                <a:cs typeface="+mn-cs"/>
              </a:rPr>
              <a:t> (1769–1859) byl roku </a:t>
            </a:r>
            <a:r>
              <a:rPr lang="cs-CZ" sz="1200" b="0" i="0" u="none" strike="noStrike" kern="1200" dirty="0" smtClean="0">
                <a:solidFill>
                  <a:schemeClr val="tx1"/>
                </a:solidFill>
                <a:effectLst/>
                <a:latin typeface="+mn-lt"/>
                <a:ea typeface="+mn-ea"/>
                <a:cs typeface="+mn-cs"/>
                <a:hlinkClick r:id="rId12" tooltip="1824"/>
              </a:rPr>
              <a:t>1824</a:t>
            </a:r>
            <a:r>
              <a:rPr lang="cs-CZ" sz="1200" b="0" i="0" kern="1200" dirty="0" smtClean="0">
                <a:solidFill>
                  <a:schemeClr val="tx1"/>
                </a:solidFill>
                <a:effectLst/>
                <a:latin typeface="+mn-lt"/>
                <a:ea typeface="+mn-ea"/>
                <a:cs typeface="+mn-cs"/>
              </a:rPr>
              <a:t> povolán jako mimořádný profesor na univerzitu do </a:t>
            </a:r>
            <a:r>
              <a:rPr lang="cs-CZ" sz="1200" b="0" i="0" u="none" strike="noStrike" kern="1200" dirty="0" err="1" smtClean="0">
                <a:solidFill>
                  <a:schemeClr val="tx1"/>
                </a:solidFill>
                <a:effectLst/>
                <a:latin typeface="+mn-lt"/>
                <a:ea typeface="+mn-ea"/>
                <a:cs typeface="+mn-cs"/>
                <a:hlinkClick r:id="rId13" tooltip="Giessen"/>
              </a:rPr>
              <a:t>Giessenu</a:t>
            </a:r>
            <a:r>
              <a:rPr lang="cs-CZ" sz="1200" b="0" i="0" kern="1200" dirty="0" smtClean="0">
                <a:solidFill>
                  <a:schemeClr val="tx1"/>
                </a:solidFill>
                <a:effectLst/>
                <a:latin typeface="+mn-lt"/>
                <a:ea typeface="+mn-ea"/>
                <a:cs typeface="+mn-cs"/>
              </a:rPr>
              <a:t>, kde proslul založením vynikající laboratoře. Když se stal roku </a:t>
            </a:r>
            <a:r>
              <a:rPr lang="cs-CZ" sz="1200" b="0" i="0" u="none" strike="noStrike" kern="1200" dirty="0" smtClean="0">
                <a:solidFill>
                  <a:schemeClr val="tx1"/>
                </a:solidFill>
                <a:effectLst/>
                <a:latin typeface="+mn-lt"/>
                <a:ea typeface="+mn-ea"/>
                <a:cs typeface="+mn-cs"/>
                <a:hlinkClick r:id="rId14" tooltip="1825"/>
              </a:rPr>
              <a:t>1825</a:t>
            </a:r>
            <a:r>
              <a:rPr lang="cs-CZ" sz="1200" b="0" i="0" kern="1200" dirty="0" smtClean="0">
                <a:solidFill>
                  <a:schemeClr val="tx1"/>
                </a:solidFill>
                <a:effectLst/>
                <a:latin typeface="+mn-lt"/>
                <a:ea typeface="+mn-ea"/>
                <a:cs typeface="+mn-cs"/>
              </a:rPr>
              <a:t> řádným profesorem, vybudoval chemicko-farmaceutický ústav, první v Německu, kde byla praktická cvičení studentů neoddělitelným doplňkem přednášek z chemie.</a:t>
            </a:r>
            <a:r>
              <a:rPr lang="cs-CZ" sz="1200" b="0" i="0" u="none" strike="noStrike" kern="1200" baseline="30000" dirty="0" smtClean="0">
                <a:solidFill>
                  <a:schemeClr val="tx1"/>
                </a:solidFill>
                <a:effectLst/>
                <a:latin typeface="+mn-lt"/>
                <a:ea typeface="+mn-ea"/>
                <a:cs typeface="+mn-cs"/>
                <a:hlinkClick r:id="rId15"/>
              </a:rPr>
              <a:t>[1]</a:t>
            </a:r>
            <a:r>
              <a:rPr lang="cs-CZ" sz="1200" b="0" i="0" kern="1200" dirty="0" smtClean="0">
                <a:solidFill>
                  <a:schemeClr val="tx1"/>
                </a:solidFill>
                <a:effectLst/>
                <a:latin typeface="+mn-lt"/>
                <a:ea typeface="+mn-ea"/>
                <a:cs typeface="+mn-cs"/>
              </a:rPr>
              <a:t> V roce </a:t>
            </a:r>
            <a:r>
              <a:rPr lang="cs-CZ" sz="1200" b="0" i="0" u="none" strike="noStrike" kern="1200" dirty="0" smtClean="0">
                <a:solidFill>
                  <a:schemeClr val="tx1"/>
                </a:solidFill>
                <a:effectLst/>
                <a:latin typeface="+mn-lt"/>
                <a:ea typeface="+mn-ea"/>
                <a:cs typeface="+mn-cs"/>
                <a:hlinkClick r:id="rId16" tooltip="1845"/>
              </a:rPr>
              <a:t>1845</a:t>
            </a:r>
            <a:r>
              <a:rPr lang="cs-CZ" sz="1200" b="0" i="0" kern="1200" dirty="0" smtClean="0">
                <a:solidFill>
                  <a:schemeClr val="tx1"/>
                </a:solidFill>
                <a:effectLst/>
                <a:latin typeface="+mn-lt"/>
                <a:ea typeface="+mn-ea"/>
                <a:cs typeface="+mn-cs"/>
              </a:rPr>
              <a:t> byl povýšen do dědičného šlechtického stavu barona jako Svobodný pan z </a:t>
            </a:r>
            <a:r>
              <a:rPr lang="cs-CZ" sz="1200" b="0" i="0" kern="1200" dirty="0" err="1" smtClean="0">
                <a:solidFill>
                  <a:schemeClr val="tx1"/>
                </a:solidFill>
                <a:effectLst/>
                <a:latin typeface="+mn-lt"/>
                <a:ea typeface="+mn-ea"/>
                <a:cs typeface="+mn-cs"/>
              </a:rPr>
              <a:t>Liebigu</a:t>
            </a:r>
            <a:r>
              <a:rPr lang="cs-CZ" sz="1200" b="0" i="0" kern="1200" dirty="0" smtClean="0">
                <a:solidFill>
                  <a:schemeClr val="tx1"/>
                </a:solidFill>
                <a:effectLst/>
                <a:latin typeface="+mn-lt"/>
                <a:ea typeface="+mn-ea"/>
                <a:cs typeface="+mn-cs"/>
              </a:rPr>
              <a:t>. V roce </a:t>
            </a:r>
            <a:r>
              <a:rPr lang="cs-CZ" sz="1200" b="0" i="0" u="none" strike="noStrike" kern="1200" dirty="0" smtClean="0">
                <a:solidFill>
                  <a:schemeClr val="tx1"/>
                </a:solidFill>
                <a:effectLst/>
                <a:latin typeface="+mn-lt"/>
                <a:ea typeface="+mn-ea"/>
                <a:cs typeface="+mn-cs"/>
                <a:hlinkClick r:id="rId17" tooltip="1852"/>
              </a:rPr>
              <a:t>1852</a:t>
            </a:r>
            <a:r>
              <a:rPr lang="cs-CZ" sz="1200" b="0" i="0" kern="1200" dirty="0" smtClean="0">
                <a:solidFill>
                  <a:schemeClr val="tx1"/>
                </a:solidFill>
                <a:effectLst/>
                <a:latin typeface="+mn-lt"/>
                <a:ea typeface="+mn-ea"/>
                <a:cs typeface="+mn-cs"/>
              </a:rPr>
              <a:t> přijal pozvání bavorské vlády, aby nastoupil jako řádný profesor na Mnichovskou univerzitu, kde setrval až do své smrti roku </a:t>
            </a:r>
            <a:r>
              <a:rPr lang="cs-CZ" sz="1200" b="0" i="0" u="none" strike="noStrike" kern="1200" dirty="0" smtClean="0">
                <a:solidFill>
                  <a:schemeClr val="tx1"/>
                </a:solidFill>
                <a:effectLst/>
                <a:latin typeface="+mn-lt"/>
                <a:ea typeface="+mn-ea"/>
                <a:cs typeface="+mn-cs"/>
                <a:hlinkClick r:id="rId18" tooltip="1873"/>
              </a:rPr>
              <a:t>1873</a:t>
            </a:r>
            <a:r>
              <a:rPr lang="cs-CZ" sz="1200" b="0" i="0" kern="1200" dirty="0" smtClean="0">
                <a:solidFill>
                  <a:schemeClr val="tx1"/>
                </a:solidFill>
                <a:effectLst/>
                <a:latin typeface="+mn-lt"/>
                <a:ea typeface="+mn-ea"/>
                <a:cs typeface="+mn-cs"/>
              </a:rPr>
              <a:t>.</a:t>
            </a:r>
            <a:r>
              <a:rPr lang="cs-CZ" sz="1200" b="0" i="0" u="none" strike="noStrike" kern="1200" baseline="30000" dirty="0" smtClean="0">
                <a:solidFill>
                  <a:schemeClr val="tx1"/>
                </a:solidFill>
                <a:effectLst/>
                <a:latin typeface="+mn-lt"/>
                <a:ea typeface="+mn-ea"/>
                <a:cs typeface="+mn-cs"/>
                <a:hlinkClick r:id="rId19"/>
              </a:rPr>
              <a:t>[2]</a:t>
            </a:r>
            <a:endParaRPr lang="cs-CZ" sz="1200" b="0" i="0" u="none" strike="noStrike" kern="1200" baseline="300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Do období pobytu v Paříži u </a:t>
            </a:r>
            <a:r>
              <a:rPr lang="cs-CZ" sz="1200" b="0" i="0" u="none" strike="noStrike" kern="1200" dirty="0" smtClean="0">
                <a:solidFill>
                  <a:schemeClr val="tx1"/>
                </a:solidFill>
                <a:effectLst/>
                <a:latin typeface="+mn-lt"/>
                <a:ea typeface="+mn-ea"/>
                <a:cs typeface="+mn-cs"/>
                <a:hlinkClick r:id="rId10" tooltip="Joseph Louis Gay-Lussac"/>
              </a:rPr>
              <a:t>J. L. Gay-</a:t>
            </a:r>
            <a:r>
              <a:rPr lang="cs-CZ" sz="1200" b="0" i="0" u="none" strike="noStrike" kern="1200" dirty="0" err="1" smtClean="0">
                <a:solidFill>
                  <a:schemeClr val="tx1"/>
                </a:solidFill>
                <a:effectLst/>
                <a:latin typeface="+mn-lt"/>
                <a:ea typeface="+mn-ea"/>
                <a:cs typeface="+mn-cs"/>
                <a:hlinkClick r:id="rId10" tooltip="Joseph Louis Gay-Lussac"/>
              </a:rPr>
              <a:t>Lussaca</a:t>
            </a:r>
            <a:r>
              <a:rPr lang="cs-CZ" sz="1200" b="0" i="0" kern="1200" dirty="0" smtClean="0">
                <a:solidFill>
                  <a:schemeClr val="tx1"/>
                </a:solidFill>
                <a:effectLst/>
                <a:latin typeface="+mn-lt"/>
                <a:ea typeface="+mn-ea"/>
                <a:cs typeface="+mn-cs"/>
              </a:rPr>
              <a:t> spadá </a:t>
            </a:r>
            <a:r>
              <a:rPr lang="cs-CZ" sz="1200" b="0" i="0" kern="1200" dirty="0" err="1" smtClean="0">
                <a:solidFill>
                  <a:schemeClr val="tx1"/>
                </a:solidFill>
                <a:effectLst/>
                <a:latin typeface="+mn-lt"/>
                <a:ea typeface="+mn-ea"/>
                <a:cs typeface="+mn-cs"/>
              </a:rPr>
              <a:t>Liebigovo</a:t>
            </a:r>
            <a:r>
              <a:rPr lang="cs-CZ" sz="1200" b="0" i="0" kern="1200" dirty="0" smtClean="0">
                <a:solidFill>
                  <a:schemeClr val="tx1"/>
                </a:solidFill>
                <a:effectLst/>
                <a:latin typeface="+mn-lt"/>
                <a:ea typeface="+mn-ea"/>
                <a:cs typeface="+mn-cs"/>
              </a:rPr>
              <a:t> studium </a:t>
            </a:r>
            <a:r>
              <a:rPr lang="cs-CZ" sz="1200" b="0" i="0" u="none" strike="noStrike" kern="1200" dirty="0" smtClean="0">
                <a:solidFill>
                  <a:schemeClr val="tx1"/>
                </a:solidFill>
                <a:effectLst/>
                <a:latin typeface="+mn-lt"/>
                <a:ea typeface="+mn-ea"/>
                <a:cs typeface="+mn-cs"/>
                <a:hlinkClick r:id="rId20" tooltip="Třaskavé stříbro (stránka neexistuje)"/>
              </a:rPr>
              <a:t>třaskavého stříbra</a:t>
            </a:r>
            <a:r>
              <a:rPr lang="cs-CZ" sz="1200" b="0" i="0" kern="1200" dirty="0" smtClean="0">
                <a:solidFill>
                  <a:schemeClr val="tx1"/>
                </a:solidFill>
                <a:effectLst/>
                <a:latin typeface="+mn-lt"/>
                <a:ea typeface="+mn-ea"/>
                <a:cs typeface="+mn-cs"/>
              </a:rPr>
              <a:t> (</a:t>
            </a:r>
            <a:r>
              <a:rPr lang="cs-CZ" sz="1200" b="0" i="0" u="none" strike="noStrike" kern="1200" dirty="0" err="1" smtClean="0">
                <a:solidFill>
                  <a:schemeClr val="tx1"/>
                </a:solidFill>
                <a:effectLst/>
                <a:latin typeface="+mn-lt"/>
                <a:ea typeface="+mn-ea"/>
                <a:cs typeface="+mn-cs"/>
                <a:hlinkClick r:id="rId21" tooltip="Fulminan stříbrný (stránka neexistuje)"/>
              </a:rPr>
              <a:t>fulminanu</a:t>
            </a:r>
            <a:r>
              <a:rPr lang="cs-CZ" sz="1200" b="0" i="0" u="none" strike="noStrike" kern="1200" dirty="0" smtClean="0">
                <a:solidFill>
                  <a:schemeClr val="tx1"/>
                </a:solidFill>
                <a:effectLst/>
                <a:latin typeface="+mn-lt"/>
                <a:ea typeface="+mn-ea"/>
                <a:cs typeface="+mn-cs"/>
                <a:hlinkClick r:id="rId21" tooltip="Fulminan stříbrný (stránka neexistuje)"/>
              </a:rPr>
              <a:t> stříbrného</a:t>
            </a:r>
            <a:r>
              <a:rPr lang="cs-CZ" sz="1200" b="0" i="0" kern="1200" dirty="0" smtClean="0">
                <a:solidFill>
                  <a:schemeClr val="tx1"/>
                </a:solidFill>
                <a:effectLst/>
                <a:latin typeface="+mn-lt"/>
                <a:ea typeface="+mn-ea"/>
                <a:cs typeface="+mn-cs"/>
              </a:rPr>
              <a:t>), jež vedlo k objevu </a:t>
            </a:r>
            <a:r>
              <a:rPr lang="cs-CZ" sz="1200" b="0" i="0" u="none" strike="noStrike" kern="1200" dirty="0" smtClean="0">
                <a:solidFill>
                  <a:schemeClr val="tx1"/>
                </a:solidFill>
                <a:effectLst/>
                <a:latin typeface="+mn-lt"/>
                <a:ea typeface="+mn-ea"/>
                <a:cs typeface="+mn-cs"/>
                <a:hlinkClick r:id="rId22" tooltip="Izomerie"/>
              </a:rPr>
              <a:t>izomerie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Liebig</a:t>
            </a:r>
            <a:r>
              <a:rPr lang="cs-CZ" sz="1200" b="0" i="0" kern="1200" dirty="0" smtClean="0">
                <a:solidFill>
                  <a:schemeClr val="tx1"/>
                </a:solidFill>
                <a:effectLst/>
                <a:latin typeface="+mn-lt"/>
                <a:ea typeface="+mn-ea"/>
                <a:cs typeface="+mn-cs"/>
              </a:rPr>
              <a:t> byl první, kterému se podařilo připravit </a:t>
            </a:r>
            <a:r>
              <a:rPr lang="cs-CZ" sz="1200" b="0" i="0" u="none" strike="noStrike" kern="1200" dirty="0" smtClean="0">
                <a:solidFill>
                  <a:schemeClr val="tx1"/>
                </a:solidFill>
                <a:effectLst/>
                <a:latin typeface="+mn-lt"/>
                <a:ea typeface="+mn-ea"/>
                <a:cs typeface="+mn-cs"/>
                <a:hlinkClick r:id="rId23" tooltip="Brom"/>
              </a:rPr>
              <a:t>brom</a:t>
            </a:r>
            <a:r>
              <a:rPr lang="cs-CZ" sz="1200" b="0" i="0" kern="1200" dirty="0" smtClean="0">
                <a:solidFill>
                  <a:schemeClr val="tx1"/>
                </a:solidFill>
                <a:effectLst/>
                <a:latin typeface="+mn-lt"/>
                <a:ea typeface="+mn-ea"/>
                <a:cs typeface="+mn-cs"/>
              </a:rPr>
              <a:t>. Protože </a:t>
            </a:r>
            <a:r>
              <a:rPr lang="cs-CZ" sz="1200" b="0" i="0" kern="1200" dirty="0" err="1" smtClean="0">
                <a:solidFill>
                  <a:schemeClr val="tx1"/>
                </a:solidFill>
                <a:effectLst/>
                <a:latin typeface="+mn-lt"/>
                <a:ea typeface="+mn-ea"/>
                <a:cs typeface="+mn-cs"/>
              </a:rPr>
              <a:t>Liebig</a:t>
            </a:r>
            <a:r>
              <a:rPr lang="cs-CZ" sz="1200" b="0" i="0" kern="1200" dirty="0" smtClean="0">
                <a:solidFill>
                  <a:schemeClr val="tx1"/>
                </a:solidFill>
                <a:effectLst/>
                <a:latin typeface="+mn-lt"/>
                <a:ea typeface="+mn-ea"/>
                <a:cs typeface="+mn-cs"/>
              </a:rPr>
              <a:t> uvolnil brom chlorovou vodu (destilovaná voda nasycená chlorem) z matečných louhů po vykrystalizování soli z mořské vody, dal mu jméno </a:t>
            </a:r>
            <a:r>
              <a:rPr lang="cs-CZ" sz="1200" b="0" i="0" kern="1200" dirty="0" err="1" smtClean="0">
                <a:solidFill>
                  <a:schemeClr val="tx1"/>
                </a:solidFill>
                <a:effectLst/>
                <a:latin typeface="+mn-lt"/>
                <a:ea typeface="+mn-ea"/>
                <a:cs typeface="+mn-cs"/>
              </a:rPr>
              <a:t>murid</a:t>
            </a:r>
            <a:r>
              <a:rPr lang="cs-CZ" sz="1200" b="0" i="0" kern="1200" dirty="0" smtClean="0">
                <a:solidFill>
                  <a:schemeClr val="tx1"/>
                </a:solidFill>
                <a:effectLst/>
                <a:latin typeface="+mn-lt"/>
                <a:ea typeface="+mn-ea"/>
                <a:cs typeface="+mn-cs"/>
              </a:rPr>
              <a:t> (těmto louhům se latinsky říkalo </a:t>
            </a:r>
            <a:r>
              <a:rPr lang="cs-CZ" sz="1200" b="0" i="0" kern="1200" dirty="0" err="1" smtClean="0">
                <a:solidFill>
                  <a:schemeClr val="tx1"/>
                </a:solidFill>
                <a:effectLst/>
                <a:latin typeface="+mn-lt"/>
                <a:ea typeface="+mn-ea"/>
                <a:cs typeface="+mn-cs"/>
              </a:rPr>
              <a:t>muria</a:t>
            </a:r>
            <a:r>
              <a:rPr lang="cs-CZ" sz="1200" b="0" i="0" kern="1200" dirty="0" smtClean="0">
                <a:solidFill>
                  <a:schemeClr val="tx1"/>
                </a:solidFill>
                <a:effectLst/>
                <a:latin typeface="+mn-lt"/>
                <a:ea typeface="+mn-ea"/>
                <a:cs typeface="+mn-cs"/>
              </a:rPr>
              <a:t>). Ovšem </a:t>
            </a:r>
            <a:r>
              <a:rPr lang="cs-CZ" sz="1200" b="0" i="0" kern="1200" dirty="0" err="1" smtClean="0">
                <a:solidFill>
                  <a:schemeClr val="tx1"/>
                </a:solidFill>
                <a:effectLst/>
                <a:latin typeface="+mn-lt"/>
                <a:ea typeface="+mn-ea"/>
                <a:cs typeface="+mn-cs"/>
              </a:rPr>
              <a:t>Liebig</a:t>
            </a:r>
            <a:r>
              <a:rPr lang="cs-CZ" sz="1200" b="0" i="0" kern="1200" dirty="0" smtClean="0">
                <a:solidFill>
                  <a:schemeClr val="tx1"/>
                </a:solidFill>
                <a:effectLst/>
                <a:latin typeface="+mn-lt"/>
                <a:ea typeface="+mn-ea"/>
                <a:cs typeface="+mn-cs"/>
              </a:rPr>
              <a:t> přehlédl elementární povahu uvolněného plynu, neboť ho pokládal za chlorid jodu, a tak prvenství objevu bromu připadlo </a:t>
            </a:r>
            <a:r>
              <a:rPr lang="cs-CZ" sz="1200" b="0" i="0" u="none" strike="noStrike" kern="1200" dirty="0" smtClean="0">
                <a:solidFill>
                  <a:schemeClr val="tx1"/>
                </a:solidFill>
                <a:effectLst/>
                <a:latin typeface="+mn-lt"/>
                <a:ea typeface="+mn-ea"/>
                <a:cs typeface="+mn-cs"/>
                <a:hlinkClick r:id="rId24" tooltip="A. J. Balard (stránka neexistuje)"/>
              </a:rPr>
              <a:t>A. J. </a:t>
            </a:r>
            <a:r>
              <a:rPr lang="cs-CZ" sz="1200" b="0" i="0" u="none" strike="noStrike" kern="1200" dirty="0" err="1" smtClean="0">
                <a:solidFill>
                  <a:schemeClr val="tx1"/>
                </a:solidFill>
                <a:effectLst/>
                <a:latin typeface="+mn-lt"/>
                <a:ea typeface="+mn-ea"/>
                <a:cs typeface="+mn-cs"/>
                <a:hlinkClick r:id="rId24" tooltip="A. J. Balard (stránka neexistuje)"/>
              </a:rPr>
              <a:t>Balardovi</a:t>
            </a:r>
            <a:r>
              <a:rPr lang="cs-CZ" sz="1200" b="0" i="0" kern="1200" dirty="0" smtClean="0">
                <a:solidFill>
                  <a:schemeClr val="tx1"/>
                </a:solidFill>
                <a:effectLst/>
                <a:latin typeface="+mn-lt"/>
                <a:ea typeface="+mn-ea"/>
                <a:cs typeface="+mn-cs"/>
              </a:rPr>
              <a:t> roku </a:t>
            </a:r>
            <a:r>
              <a:rPr lang="cs-CZ" sz="1200" b="0" i="0" u="none" strike="noStrike" kern="1200" dirty="0" smtClean="0">
                <a:solidFill>
                  <a:schemeClr val="tx1"/>
                </a:solidFill>
                <a:effectLst/>
                <a:latin typeface="+mn-lt"/>
                <a:ea typeface="+mn-ea"/>
                <a:cs typeface="+mn-cs"/>
                <a:hlinkClick r:id="rId25" tooltip="1826"/>
              </a:rPr>
              <a:t>1826</a:t>
            </a:r>
            <a:r>
              <a:rPr lang="cs-CZ" sz="1200" b="0" i="0" kern="1200" dirty="0" smtClean="0">
                <a:solidFill>
                  <a:schemeClr val="tx1"/>
                </a:solidFill>
                <a:effectLst/>
                <a:latin typeface="+mn-lt"/>
                <a:ea typeface="+mn-ea"/>
                <a:cs typeface="+mn-cs"/>
              </a:rPr>
              <a:t>.</a:t>
            </a:r>
            <a:r>
              <a:rPr lang="cs-CZ" sz="1200" b="0" i="0" u="none" strike="noStrike" kern="1200" baseline="30000" dirty="0" smtClean="0">
                <a:solidFill>
                  <a:schemeClr val="tx1"/>
                </a:solidFill>
                <a:effectLst/>
                <a:latin typeface="+mn-lt"/>
                <a:ea typeface="+mn-ea"/>
                <a:cs typeface="+mn-cs"/>
                <a:hlinkClick r:id="rId26"/>
              </a:rPr>
              <a:t>[3]</a:t>
            </a:r>
            <a:endParaRPr lang="cs-CZ" sz="1200" b="0" i="0" kern="1200" dirty="0" smtClean="0">
              <a:solidFill>
                <a:schemeClr val="tx1"/>
              </a:solidFill>
              <a:effectLst/>
              <a:latin typeface="+mn-lt"/>
              <a:ea typeface="+mn-ea"/>
              <a:cs typeface="+mn-cs"/>
            </a:endParaRPr>
          </a:p>
          <a:p>
            <a:r>
              <a:rPr lang="cs-CZ" sz="1200" b="0" i="0" kern="1200" dirty="0" err="1" smtClean="0">
                <a:solidFill>
                  <a:schemeClr val="tx1"/>
                </a:solidFill>
                <a:effectLst/>
                <a:latin typeface="+mn-lt"/>
                <a:ea typeface="+mn-ea"/>
                <a:cs typeface="+mn-cs"/>
              </a:rPr>
              <a:t>Liebig</a:t>
            </a:r>
            <a:r>
              <a:rPr lang="cs-CZ" sz="1200" b="0" i="0" kern="1200" dirty="0" smtClean="0">
                <a:solidFill>
                  <a:schemeClr val="tx1"/>
                </a:solidFill>
                <a:effectLst/>
                <a:latin typeface="+mn-lt"/>
                <a:ea typeface="+mn-ea"/>
                <a:cs typeface="+mn-cs"/>
              </a:rPr>
              <a:t> se v té době ale především věnoval analýze organických látek – </a:t>
            </a:r>
            <a:r>
              <a:rPr lang="cs-CZ" sz="1200" b="0" i="0" u="none" strike="noStrike" kern="1200" dirty="0" smtClean="0">
                <a:solidFill>
                  <a:schemeClr val="tx1"/>
                </a:solidFill>
                <a:effectLst/>
                <a:latin typeface="+mn-lt"/>
                <a:ea typeface="+mn-ea"/>
                <a:cs typeface="+mn-cs"/>
                <a:hlinkClick r:id="rId27" tooltip="Kyselina močová"/>
              </a:rPr>
              <a:t>kyseliny močové</a:t>
            </a:r>
            <a:r>
              <a:rPr lang="cs-CZ" sz="1200" b="0" i="0" kern="1200" dirty="0" smtClean="0">
                <a:solidFill>
                  <a:schemeClr val="tx1"/>
                </a:solidFill>
                <a:effectLst/>
                <a:latin typeface="+mn-lt"/>
                <a:ea typeface="+mn-ea"/>
                <a:cs typeface="+mn-cs"/>
              </a:rPr>
              <a:t>, </a:t>
            </a:r>
            <a:r>
              <a:rPr lang="cs-CZ" sz="1200" b="0" i="0" u="none" strike="noStrike" kern="1200" dirty="0" err="1" smtClean="0">
                <a:solidFill>
                  <a:schemeClr val="tx1"/>
                </a:solidFill>
                <a:effectLst/>
                <a:latin typeface="+mn-lt"/>
                <a:ea typeface="+mn-ea"/>
                <a:cs typeface="+mn-cs"/>
                <a:hlinkClick r:id="rId28" tooltip="Kyselina hippurová"/>
              </a:rPr>
              <a:t>hippurové</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29" tooltip="Kafr"/>
              </a:rPr>
              <a:t>kafru</a:t>
            </a:r>
            <a:r>
              <a:rPr lang="cs-CZ" sz="1200" b="0" i="0" kern="1200" dirty="0" smtClean="0">
                <a:solidFill>
                  <a:schemeClr val="tx1"/>
                </a:solidFill>
                <a:effectLst/>
                <a:latin typeface="+mn-lt"/>
                <a:ea typeface="+mn-ea"/>
                <a:cs typeface="+mn-cs"/>
              </a:rPr>
              <a:t> a jiných – a shledal, že používané postupy jsou komplikované a pomalé. Švédský chemik </a:t>
            </a:r>
            <a:r>
              <a:rPr lang="cs-CZ" sz="1200" b="0" i="0" u="none" strike="noStrike" kern="1200" dirty="0" smtClean="0">
                <a:solidFill>
                  <a:schemeClr val="tx1"/>
                </a:solidFill>
                <a:effectLst/>
                <a:latin typeface="+mn-lt"/>
                <a:ea typeface="+mn-ea"/>
                <a:cs typeface="+mn-cs"/>
                <a:hlinkClick r:id="rId30" tooltip="Jöns Jacob Berzelius"/>
              </a:rPr>
              <a:t>J. J. </a:t>
            </a:r>
            <a:r>
              <a:rPr lang="cs-CZ" sz="1200" b="0" i="0" u="none" strike="noStrike" kern="1200" dirty="0" err="1" smtClean="0">
                <a:solidFill>
                  <a:schemeClr val="tx1"/>
                </a:solidFill>
                <a:effectLst/>
                <a:latin typeface="+mn-lt"/>
                <a:ea typeface="+mn-ea"/>
                <a:cs typeface="+mn-cs"/>
                <a:hlinkClick r:id="rId30" tooltip="Jöns Jacob Berzelius"/>
              </a:rPr>
              <a:t>Berzelius</a:t>
            </a:r>
            <a:r>
              <a:rPr lang="cs-CZ" sz="1200" b="0" i="0" kern="1200" dirty="0" smtClean="0">
                <a:solidFill>
                  <a:schemeClr val="tx1"/>
                </a:solidFill>
                <a:effectLst/>
                <a:latin typeface="+mn-lt"/>
                <a:ea typeface="+mn-ea"/>
                <a:cs typeface="+mn-cs"/>
              </a:rPr>
              <a:t> (1779–1848) potřeboval například k analýze 7 sloučenin 18 měsíců. </a:t>
            </a:r>
            <a:r>
              <a:rPr lang="cs-CZ" sz="1200" b="0" i="0" kern="1200" dirty="0" err="1" smtClean="0">
                <a:solidFill>
                  <a:schemeClr val="tx1"/>
                </a:solidFill>
                <a:effectLst/>
                <a:latin typeface="+mn-lt"/>
                <a:ea typeface="+mn-ea"/>
                <a:cs typeface="+mn-cs"/>
              </a:rPr>
              <a:t>Liebig</a:t>
            </a:r>
            <a:r>
              <a:rPr lang="cs-CZ" sz="1200" b="0" i="0" kern="1200" dirty="0" smtClean="0">
                <a:solidFill>
                  <a:schemeClr val="tx1"/>
                </a:solidFill>
                <a:effectLst/>
                <a:latin typeface="+mn-lt"/>
                <a:ea typeface="+mn-ea"/>
                <a:cs typeface="+mn-cs"/>
              </a:rPr>
              <a:t>, jehož zajímala i aparaturní stránka, vypracoval v roce 1831 nový systém a stal se zakladatelem moderní organické analýzy. Dodnes je běžně používán </a:t>
            </a:r>
            <a:r>
              <a:rPr lang="cs-CZ" sz="1200" b="0" i="0" u="none" strike="noStrike" kern="1200" dirty="0" err="1" smtClean="0">
                <a:solidFill>
                  <a:schemeClr val="tx1"/>
                </a:solidFill>
                <a:effectLst/>
                <a:latin typeface="+mn-lt"/>
                <a:ea typeface="+mn-ea"/>
                <a:cs typeface="+mn-cs"/>
                <a:hlinkClick r:id="rId31" tooltip="Liebigův chladič (stránka neexistuje)"/>
              </a:rPr>
              <a:t>Liebigův</a:t>
            </a:r>
            <a:r>
              <a:rPr lang="cs-CZ" sz="1200" b="0" i="0" u="none" strike="noStrike" kern="1200" dirty="0" smtClean="0">
                <a:solidFill>
                  <a:schemeClr val="tx1"/>
                </a:solidFill>
                <a:effectLst/>
                <a:latin typeface="+mn-lt"/>
                <a:ea typeface="+mn-ea"/>
                <a:cs typeface="+mn-cs"/>
                <a:hlinkClick r:id="rId31" tooltip="Liebigův chladič (stránka neexistuje)"/>
              </a:rPr>
              <a:t> chladič</a:t>
            </a:r>
            <a:r>
              <a:rPr lang="cs-CZ" sz="1200" b="0" i="0" kern="1200" dirty="0" smtClean="0">
                <a:solidFill>
                  <a:schemeClr val="tx1"/>
                </a:solidFill>
                <a:effectLst/>
                <a:latin typeface="+mn-lt"/>
                <a:ea typeface="+mn-ea"/>
                <a:cs typeface="+mn-cs"/>
              </a:rPr>
              <a:t>; oproti tomu se spíše raritou stal tzv. </a:t>
            </a:r>
            <a:r>
              <a:rPr lang="cs-CZ" sz="1200" b="0" i="0" u="none" strike="noStrike" kern="1200" dirty="0" err="1" smtClean="0">
                <a:solidFill>
                  <a:schemeClr val="tx1"/>
                </a:solidFill>
                <a:effectLst/>
                <a:latin typeface="+mn-lt"/>
                <a:ea typeface="+mn-ea"/>
                <a:cs typeface="+mn-cs"/>
                <a:hlinkClick r:id="rId32" tooltip="Kalyaparát (stránka neexistuje)"/>
              </a:rPr>
              <a:t>kalyaparát</a:t>
            </a:r>
            <a:r>
              <a:rPr lang="cs-CZ" sz="1200" b="0" i="0" kern="1200" dirty="0" smtClean="0">
                <a:solidFill>
                  <a:schemeClr val="tx1"/>
                </a:solidFill>
                <a:effectLst/>
                <a:latin typeface="+mn-lt"/>
                <a:ea typeface="+mn-ea"/>
                <a:cs typeface="+mn-cs"/>
              </a:rPr>
              <a:t>. Jeho postup, známý jako </a:t>
            </a:r>
            <a:r>
              <a:rPr lang="cs-CZ" sz="1200" b="0" i="0" kern="1200" dirty="0" err="1" smtClean="0">
                <a:solidFill>
                  <a:schemeClr val="tx1"/>
                </a:solidFill>
                <a:effectLst/>
                <a:latin typeface="+mn-lt"/>
                <a:ea typeface="+mn-ea"/>
                <a:cs typeface="+mn-cs"/>
              </a:rPr>
              <a:t>Liebigova</a:t>
            </a:r>
            <a:r>
              <a:rPr lang="cs-CZ" sz="1200" b="0" i="0" kern="1200" dirty="0" smtClean="0">
                <a:solidFill>
                  <a:schemeClr val="tx1"/>
                </a:solidFill>
                <a:effectLst/>
                <a:latin typeface="+mn-lt"/>
                <a:ea typeface="+mn-ea"/>
                <a:cs typeface="+mn-cs"/>
              </a:rPr>
              <a:t> elementární analýza, celý proces zrychlil, takže </a:t>
            </a:r>
            <a:r>
              <a:rPr lang="cs-CZ" sz="1200" b="0" i="0" kern="1200" dirty="0" err="1" smtClean="0">
                <a:solidFill>
                  <a:schemeClr val="tx1"/>
                </a:solidFill>
                <a:effectLst/>
                <a:latin typeface="+mn-lt"/>
                <a:ea typeface="+mn-ea"/>
                <a:cs typeface="+mn-cs"/>
              </a:rPr>
              <a:t>Liebig</a:t>
            </a:r>
            <a:r>
              <a:rPr lang="cs-CZ" sz="1200" b="0" i="0" kern="1200" dirty="0" smtClean="0">
                <a:solidFill>
                  <a:schemeClr val="tx1"/>
                </a:solidFill>
                <a:effectLst/>
                <a:latin typeface="+mn-lt"/>
                <a:ea typeface="+mn-ea"/>
                <a:cs typeface="+mn-cs"/>
              </a:rPr>
              <a:t> dokázal analyzovat 72 sloučenin během 3 měsíců. Patřily mezi ně např. </a:t>
            </a:r>
            <a:r>
              <a:rPr lang="cs-CZ" sz="1200" b="0" i="0" u="none" strike="noStrike" kern="1200" dirty="0" smtClean="0">
                <a:solidFill>
                  <a:schemeClr val="tx1"/>
                </a:solidFill>
                <a:effectLst/>
                <a:latin typeface="+mn-lt"/>
                <a:ea typeface="+mn-ea"/>
                <a:cs typeface="+mn-cs"/>
                <a:hlinkClick r:id="rId33" tooltip="Koniin (stránka neexistuje)"/>
              </a:rPr>
              <a:t>koniin</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34" tooltip="Kofein"/>
              </a:rPr>
              <a:t>kofein</a:t>
            </a:r>
            <a:r>
              <a:rPr lang="cs-CZ" sz="1200" b="0" i="0" kern="1200" dirty="0" smtClean="0">
                <a:solidFill>
                  <a:schemeClr val="tx1"/>
                </a:solidFill>
                <a:effectLst/>
                <a:latin typeface="+mn-lt"/>
                <a:ea typeface="+mn-ea"/>
                <a:cs typeface="+mn-cs"/>
              </a:rPr>
              <a:t>. O rok později připravil některé </a:t>
            </a:r>
            <a:r>
              <a:rPr lang="cs-CZ" sz="1200" b="0" i="0" kern="1200" dirty="0" err="1" smtClean="0">
                <a:solidFill>
                  <a:schemeClr val="tx1"/>
                </a:solidFill>
                <a:effectLst/>
                <a:latin typeface="+mn-lt"/>
                <a:ea typeface="+mn-ea"/>
                <a:cs typeface="+mn-cs"/>
              </a:rPr>
              <a:t>chlorderiváty</a:t>
            </a:r>
            <a:r>
              <a:rPr lang="cs-CZ" sz="1200" b="0" i="0" kern="1200" dirty="0" smtClean="0">
                <a:solidFill>
                  <a:schemeClr val="tx1"/>
                </a:solidFill>
                <a:effectLst/>
                <a:latin typeface="+mn-lt"/>
                <a:ea typeface="+mn-ea"/>
                <a:cs typeface="+mn-cs"/>
              </a:rPr>
              <a:t> uhlovodíků, mj. </a:t>
            </a:r>
            <a:r>
              <a:rPr lang="cs-CZ" sz="1200" b="0" i="0" u="none" strike="noStrike" kern="1200" dirty="0" smtClean="0">
                <a:solidFill>
                  <a:schemeClr val="tx1"/>
                </a:solidFill>
                <a:effectLst/>
                <a:latin typeface="+mn-lt"/>
                <a:ea typeface="+mn-ea"/>
                <a:cs typeface="+mn-cs"/>
                <a:hlinkClick r:id="rId35" tooltip="Chloroform"/>
              </a:rPr>
              <a:t>chloroform</a:t>
            </a:r>
            <a:r>
              <a:rPr lang="cs-CZ" sz="1200" b="0" i="0" kern="1200" dirty="0" smtClean="0">
                <a:solidFill>
                  <a:schemeClr val="tx1"/>
                </a:solidFill>
                <a:effectLst/>
                <a:latin typeface="+mn-lt"/>
                <a:ea typeface="+mn-ea"/>
                <a:cs typeface="+mn-cs"/>
              </a:rPr>
              <a:t>, a spolu s německým chemikem </a:t>
            </a:r>
            <a:r>
              <a:rPr lang="cs-CZ" sz="1200" b="0" i="0" u="none" strike="noStrike" kern="1200" dirty="0" smtClean="0">
                <a:solidFill>
                  <a:schemeClr val="tx1"/>
                </a:solidFill>
                <a:effectLst/>
                <a:latin typeface="+mn-lt"/>
                <a:ea typeface="+mn-ea"/>
                <a:cs typeface="+mn-cs"/>
                <a:hlinkClick r:id="rId36" tooltip="Friedrich Wöhler"/>
              </a:rPr>
              <a:t>F. </a:t>
            </a:r>
            <a:r>
              <a:rPr lang="cs-CZ" sz="1200" b="0" i="0" u="none" strike="noStrike" kern="1200" dirty="0" err="1" smtClean="0">
                <a:solidFill>
                  <a:schemeClr val="tx1"/>
                </a:solidFill>
                <a:effectLst/>
                <a:latin typeface="+mn-lt"/>
                <a:ea typeface="+mn-ea"/>
                <a:cs typeface="+mn-cs"/>
                <a:hlinkClick r:id="rId36" tooltip="Friedrich Wöhler"/>
              </a:rPr>
              <a:t>Wöhlerem</a:t>
            </a:r>
            <a:r>
              <a:rPr lang="cs-CZ" sz="1200" b="0" i="0" kern="1200" dirty="0" smtClean="0">
                <a:solidFill>
                  <a:schemeClr val="tx1"/>
                </a:solidFill>
                <a:effectLst/>
                <a:latin typeface="+mn-lt"/>
                <a:ea typeface="+mn-ea"/>
                <a:cs typeface="+mn-cs"/>
              </a:rPr>
              <a:t> (1800–1882) vypracoval představu o </a:t>
            </a:r>
            <a:r>
              <a:rPr lang="cs-CZ" sz="1200" b="0" i="0" u="none" strike="noStrike" kern="1200" dirty="0" smtClean="0">
                <a:solidFill>
                  <a:schemeClr val="tx1"/>
                </a:solidFill>
                <a:effectLst/>
                <a:latin typeface="+mn-lt"/>
                <a:ea typeface="+mn-ea"/>
                <a:cs typeface="+mn-cs"/>
                <a:hlinkClick r:id="rId37" tooltip="Radikál"/>
              </a:rPr>
              <a:t>radikálech</a:t>
            </a:r>
            <a:r>
              <a:rPr lang="cs-CZ" sz="1200" b="0" i="0" kern="1200" dirty="0" smtClean="0">
                <a:solidFill>
                  <a:schemeClr val="tx1"/>
                </a:solidFill>
                <a:effectLst/>
                <a:latin typeface="+mn-lt"/>
                <a:ea typeface="+mn-ea"/>
                <a:cs typeface="+mn-cs"/>
              </a:rPr>
              <a:t> jako skupinách atomů, které jsou přítomné v určitých třídách sloučenin. První z radikálů, které spolu objevili, nazvali </a:t>
            </a:r>
            <a:r>
              <a:rPr lang="cs-CZ" sz="1200" b="0" i="0" u="none" strike="noStrike" kern="1200" dirty="0" smtClean="0">
                <a:solidFill>
                  <a:schemeClr val="tx1"/>
                </a:solidFill>
                <a:effectLst/>
                <a:latin typeface="+mn-lt"/>
                <a:ea typeface="+mn-ea"/>
                <a:cs typeface="+mn-cs"/>
                <a:hlinkClick r:id="rId38" tooltip="Benzoyl (stránka neexistuje)"/>
              </a:rPr>
              <a:t>benzoyl</a:t>
            </a:r>
            <a:r>
              <a:rPr lang="cs-CZ" sz="1200" b="0" i="0" kern="1200" dirty="0" smtClean="0">
                <a:solidFill>
                  <a:schemeClr val="tx1"/>
                </a:solidFill>
                <a:effectLst/>
                <a:latin typeface="+mn-lt"/>
                <a:ea typeface="+mn-ea"/>
                <a:cs typeface="+mn-cs"/>
              </a:rPr>
              <a:t>, protože pocházel z </a:t>
            </a:r>
            <a:r>
              <a:rPr lang="cs-CZ" sz="1200" b="0" i="0" u="none" strike="noStrike" kern="1200" dirty="0" smtClean="0">
                <a:solidFill>
                  <a:schemeClr val="tx1"/>
                </a:solidFill>
                <a:effectLst/>
                <a:latin typeface="+mn-lt"/>
                <a:ea typeface="+mn-ea"/>
                <a:cs typeface="+mn-cs"/>
                <a:hlinkClick r:id="rId39" tooltip="Kyselina benzoová"/>
              </a:rPr>
              <a:t>kyseliny benzoové</a:t>
            </a:r>
            <a:r>
              <a:rPr lang="cs-CZ" sz="1200" b="0" i="0" kern="1200" dirty="0" smtClean="0">
                <a:solidFill>
                  <a:schemeClr val="tx1"/>
                </a:solidFill>
                <a:effectLst/>
                <a:latin typeface="+mn-lt"/>
                <a:ea typeface="+mn-ea"/>
                <a:cs typeface="+mn-cs"/>
              </a:rPr>
              <a:t>, přičemž koncovku „</a:t>
            </a:r>
            <a:r>
              <a:rPr lang="cs-CZ" sz="1200" b="0" i="0" kern="1200" dirty="0" err="1" smtClean="0">
                <a:solidFill>
                  <a:schemeClr val="tx1"/>
                </a:solidFill>
                <a:effectLst/>
                <a:latin typeface="+mn-lt"/>
                <a:ea typeface="+mn-ea"/>
                <a:cs typeface="+mn-cs"/>
              </a:rPr>
              <a:t>yl</a:t>
            </a:r>
            <a:r>
              <a:rPr lang="cs-CZ" sz="1200" b="0" i="0" kern="1200" dirty="0" smtClean="0">
                <a:solidFill>
                  <a:schemeClr val="tx1"/>
                </a:solidFill>
                <a:effectLst/>
                <a:latin typeface="+mn-lt"/>
                <a:ea typeface="+mn-ea"/>
                <a:cs typeface="+mn-cs"/>
              </a:rPr>
              <a:t>“ použili z řečtiny, kde „</a:t>
            </a:r>
            <a:r>
              <a:rPr lang="cs-CZ" sz="1200" b="0" i="0" kern="1200" dirty="0" err="1" smtClean="0">
                <a:solidFill>
                  <a:schemeClr val="tx1"/>
                </a:solidFill>
                <a:effectLst/>
                <a:latin typeface="+mn-lt"/>
                <a:ea typeface="+mn-ea"/>
                <a:cs typeface="+mn-cs"/>
              </a:rPr>
              <a:t>hyle</a:t>
            </a:r>
            <a:r>
              <a:rPr lang="cs-CZ" sz="1200" b="0" i="0" kern="1200" dirty="0" smtClean="0">
                <a:solidFill>
                  <a:schemeClr val="tx1"/>
                </a:solidFill>
                <a:effectLst/>
                <a:latin typeface="+mn-lt"/>
                <a:ea typeface="+mn-ea"/>
                <a:cs typeface="+mn-cs"/>
              </a:rPr>
              <a:t>“ znamená hmotu.</a:t>
            </a:r>
          </a:p>
          <a:p>
            <a:r>
              <a:rPr lang="cs-CZ" sz="1200" b="0" i="0" kern="1200" dirty="0" smtClean="0">
                <a:solidFill>
                  <a:schemeClr val="tx1"/>
                </a:solidFill>
                <a:effectLst/>
                <a:latin typeface="+mn-lt"/>
                <a:ea typeface="+mn-ea"/>
                <a:cs typeface="+mn-cs"/>
              </a:rPr>
              <a:t>V roce 1837 pobýval </a:t>
            </a:r>
            <a:r>
              <a:rPr lang="cs-CZ" sz="1200" b="0" i="0" kern="1200" dirty="0" err="1" smtClean="0">
                <a:solidFill>
                  <a:schemeClr val="tx1"/>
                </a:solidFill>
                <a:effectLst/>
                <a:latin typeface="+mn-lt"/>
                <a:ea typeface="+mn-ea"/>
                <a:cs typeface="+mn-cs"/>
              </a:rPr>
              <a:t>Liebig</a:t>
            </a:r>
            <a:r>
              <a:rPr lang="cs-CZ" sz="1200" b="0" i="0" kern="1200" dirty="0" smtClean="0">
                <a:solidFill>
                  <a:schemeClr val="tx1"/>
                </a:solidFill>
                <a:effectLst/>
                <a:latin typeface="+mn-lt"/>
                <a:ea typeface="+mn-ea"/>
                <a:cs typeface="+mn-cs"/>
              </a:rPr>
              <a:t> v </a:t>
            </a:r>
            <a:r>
              <a:rPr lang="cs-CZ" sz="1200" b="0" i="0" u="none" strike="noStrike" kern="1200" dirty="0" smtClean="0">
                <a:solidFill>
                  <a:schemeClr val="tx1"/>
                </a:solidFill>
                <a:effectLst/>
                <a:latin typeface="+mn-lt"/>
                <a:ea typeface="+mn-ea"/>
                <a:cs typeface="+mn-cs"/>
                <a:hlinkClick r:id="rId40" tooltip="Anglie"/>
              </a:rPr>
              <a:t>Anglii</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41" tooltip="Irsko"/>
              </a:rPr>
              <a:t>Irsku</a:t>
            </a:r>
            <a:r>
              <a:rPr lang="cs-CZ" sz="1200" b="0" i="0" kern="1200" dirty="0" smtClean="0">
                <a:solidFill>
                  <a:schemeClr val="tx1"/>
                </a:solidFill>
                <a:effectLst/>
                <a:latin typeface="+mn-lt"/>
                <a:ea typeface="+mn-ea"/>
                <a:cs typeface="+mn-cs"/>
              </a:rPr>
              <a:t>, kde se zajímal o průmysl a zemědělství a soustředil se na zemědělskou chemii, jejímž zakladatelem se stal. Původně se domníval, že rostliny získávají </a:t>
            </a:r>
            <a:r>
              <a:rPr lang="cs-CZ" sz="1200" b="0" i="0" u="none" strike="noStrike" kern="1200" dirty="0" smtClean="0">
                <a:solidFill>
                  <a:schemeClr val="tx1"/>
                </a:solidFill>
                <a:effectLst/>
                <a:latin typeface="+mn-lt"/>
                <a:ea typeface="+mn-ea"/>
                <a:cs typeface="+mn-cs"/>
                <a:hlinkClick r:id="rId42" tooltip="Dusík"/>
              </a:rPr>
              <a:t>dusík</a:t>
            </a:r>
            <a:r>
              <a:rPr lang="cs-CZ" sz="1200" b="0" i="0" kern="1200" dirty="0" smtClean="0">
                <a:solidFill>
                  <a:schemeClr val="tx1"/>
                </a:solidFill>
                <a:effectLst/>
                <a:latin typeface="+mn-lt"/>
                <a:ea typeface="+mn-ea"/>
                <a:cs typeface="+mn-cs"/>
              </a:rPr>
              <a:t> přímo ze vzduchu, ale na svém experimentálním poli v </a:t>
            </a:r>
            <a:r>
              <a:rPr lang="cs-CZ" sz="1200" b="0" i="0" kern="1200" dirty="0" err="1" smtClean="0">
                <a:solidFill>
                  <a:schemeClr val="tx1"/>
                </a:solidFill>
                <a:effectLst/>
                <a:latin typeface="+mn-lt"/>
                <a:ea typeface="+mn-ea"/>
                <a:cs typeface="+mn-cs"/>
              </a:rPr>
              <a:t>Giessenu</a:t>
            </a:r>
            <a:r>
              <a:rPr lang="cs-CZ" sz="1200" b="0" i="0" kern="1200" dirty="0" smtClean="0">
                <a:solidFill>
                  <a:schemeClr val="tx1"/>
                </a:solidFill>
                <a:effectLst/>
                <a:latin typeface="+mn-lt"/>
                <a:ea typeface="+mn-ea"/>
                <a:cs typeface="+mn-cs"/>
              </a:rPr>
              <a:t> se přesvědčil o složitosti problému.</a:t>
            </a:r>
            <a:r>
              <a:rPr lang="cs-CZ" sz="1200" b="0" i="0" u="none" strike="noStrike" kern="1200" baseline="30000" dirty="0" smtClean="0">
                <a:solidFill>
                  <a:schemeClr val="tx1"/>
                </a:solidFill>
                <a:effectLst/>
                <a:latin typeface="+mn-lt"/>
                <a:ea typeface="+mn-ea"/>
                <a:cs typeface="+mn-cs"/>
                <a:hlinkClick r:id="rId15"/>
              </a:rPr>
              <a:t>[1]</a:t>
            </a:r>
            <a:r>
              <a:rPr lang="cs-CZ" sz="1200" b="0" i="0" kern="1200" dirty="0" smtClean="0">
                <a:solidFill>
                  <a:schemeClr val="tx1"/>
                </a:solidFill>
                <a:effectLst/>
                <a:latin typeface="+mn-lt"/>
                <a:ea typeface="+mn-ea"/>
                <a:cs typeface="+mn-cs"/>
              </a:rPr>
              <a:t> Ve svém díle </a:t>
            </a:r>
            <a:r>
              <a:rPr lang="cs-CZ" sz="1200" b="0" i="1" kern="1200" dirty="0" smtClean="0">
                <a:solidFill>
                  <a:schemeClr val="tx1"/>
                </a:solidFill>
                <a:effectLst/>
                <a:latin typeface="+mn-lt"/>
                <a:ea typeface="+mn-ea"/>
                <a:cs typeface="+mn-cs"/>
              </a:rPr>
              <a:t>„Die Chemie in </a:t>
            </a:r>
            <a:r>
              <a:rPr lang="cs-CZ" sz="1200" b="0" i="1" kern="1200" dirty="0" err="1" smtClean="0">
                <a:solidFill>
                  <a:schemeClr val="tx1"/>
                </a:solidFill>
                <a:effectLst/>
                <a:latin typeface="+mn-lt"/>
                <a:ea typeface="+mn-ea"/>
                <a:cs typeface="+mn-cs"/>
              </a:rPr>
              <a:t>ihrer</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Anwendung</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auf</a:t>
            </a:r>
            <a:r>
              <a:rPr lang="cs-CZ" sz="1200" b="0" i="1" kern="1200" dirty="0" smtClean="0">
                <a:solidFill>
                  <a:schemeClr val="tx1"/>
                </a:solidFill>
                <a:effectLst/>
                <a:latin typeface="+mn-lt"/>
                <a:ea typeface="+mn-ea"/>
                <a:cs typeface="+mn-cs"/>
              </a:rPr>
              <a:t> Agrikultur </a:t>
            </a:r>
            <a:r>
              <a:rPr lang="cs-CZ" sz="1200" b="0" i="1" kern="1200" dirty="0" err="1" smtClean="0">
                <a:solidFill>
                  <a:schemeClr val="tx1"/>
                </a:solidFill>
                <a:effectLst/>
                <a:latin typeface="+mn-lt"/>
                <a:ea typeface="+mn-ea"/>
                <a:cs typeface="+mn-cs"/>
              </a:rPr>
              <a:t>und</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Physiologie</a:t>
            </a:r>
            <a:r>
              <a:rPr lang="cs-CZ" sz="1200" b="0" i="1" kern="1200" dirty="0" smtClean="0">
                <a:solidFill>
                  <a:schemeClr val="tx1"/>
                </a:solidFill>
                <a:effectLst/>
                <a:latin typeface="+mn-lt"/>
                <a:ea typeface="+mn-ea"/>
                <a:cs typeface="+mn-cs"/>
              </a:rPr>
              <a:t>“</a:t>
            </a:r>
            <a:r>
              <a:rPr lang="cs-CZ" sz="1200" b="0" i="0" kern="1200" dirty="0" smtClean="0">
                <a:solidFill>
                  <a:schemeClr val="tx1"/>
                </a:solidFill>
                <a:effectLst/>
                <a:latin typeface="+mn-lt"/>
                <a:ea typeface="+mn-ea"/>
                <a:cs typeface="+mn-cs"/>
              </a:rPr>
              <a:t> z roku </a:t>
            </a:r>
            <a:r>
              <a:rPr lang="cs-CZ" sz="1200" b="0" i="0" u="none" strike="noStrike" kern="1200" dirty="0" smtClean="0">
                <a:solidFill>
                  <a:schemeClr val="tx1"/>
                </a:solidFill>
                <a:effectLst/>
                <a:latin typeface="+mn-lt"/>
                <a:ea typeface="+mn-ea"/>
                <a:cs typeface="+mn-cs"/>
                <a:hlinkClick r:id="rId43" tooltip="1840"/>
              </a:rPr>
              <a:t>1840</a:t>
            </a:r>
            <a:r>
              <a:rPr lang="cs-CZ" sz="1200" b="0" i="0" kern="1200" dirty="0" smtClean="0">
                <a:solidFill>
                  <a:schemeClr val="tx1"/>
                </a:solidFill>
                <a:effectLst/>
                <a:latin typeface="+mn-lt"/>
                <a:ea typeface="+mn-ea"/>
                <a:cs typeface="+mn-cs"/>
              </a:rPr>
              <a:t> upozornil na ohromná množství živin, které rostliny odnímají každou sklizní sezonu a na základě četných rozborů kulturních plodin dovodil, že </a:t>
            </a:r>
            <a:r>
              <a:rPr lang="cs-CZ" sz="1200" b="0" i="0" u="none" strike="noStrike" kern="1200" dirty="0" smtClean="0">
                <a:solidFill>
                  <a:schemeClr val="tx1"/>
                </a:solidFill>
                <a:effectLst/>
                <a:latin typeface="+mn-lt"/>
                <a:ea typeface="+mn-ea"/>
                <a:cs typeface="+mn-cs"/>
                <a:hlinkClick r:id="rId44" tooltip="Chlévská mrva"/>
              </a:rPr>
              <a:t>chlévská mrva</a:t>
            </a:r>
            <a:r>
              <a:rPr lang="cs-CZ" sz="1200" b="0" i="0" kern="1200" dirty="0" smtClean="0">
                <a:solidFill>
                  <a:schemeClr val="tx1"/>
                </a:solidFill>
                <a:effectLst/>
                <a:latin typeface="+mn-lt"/>
                <a:ea typeface="+mn-ea"/>
                <a:cs typeface="+mn-cs"/>
              </a:rPr>
              <a:t> nemůže nahradit v dostatečném množství ztráty způsobené sklizní. </a:t>
            </a:r>
            <a:r>
              <a:rPr lang="cs-CZ" sz="1200" b="0" i="0" kern="1200" dirty="0" err="1" smtClean="0">
                <a:solidFill>
                  <a:schemeClr val="tx1"/>
                </a:solidFill>
                <a:effectLst/>
                <a:latin typeface="+mn-lt"/>
                <a:ea typeface="+mn-ea"/>
                <a:cs typeface="+mn-cs"/>
              </a:rPr>
              <a:t>Liebig</a:t>
            </a:r>
            <a:r>
              <a:rPr lang="cs-CZ" sz="1200" b="0" i="0" kern="1200" dirty="0" smtClean="0">
                <a:solidFill>
                  <a:schemeClr val="tx1"/>
                </a:solidFill>
                <a:effectLst/>
                <a:latin typeface="+mn-lt"/>
                <a:ea typeface="+mn-ea"/>
                <a:cs typeface="+mn-cs"/>
              </a:rPr>
              <a:t> na základě svých zkušeností také vyslovil známý </a:t>
            </a:r>
            <a:r>
              <a:rPr lang="cs-CZ" sz="1200" b="0" i="0" u="none" strike="noStrike" kern="1200" dirty="0" smtClean="0">
                <a:solidFill>
                  <a:schemeClr val="tx1"/>
                </a:solidFill>
                <a:effectLst/>
                <a:latin typeface="+mn-lt"/>
                <a:ea typeface="+mn-ea"/>
                <a:cs typeface="+mn-cs"/>
                <a:hlinkClick r:id="rId45" tooltip="Zákon minima (stránka neexistuje)"/>
              </a:rPr>
              <a:t>zákon minima</a:t>
            </a:r>
            <a:r>
              <a:rPr lang="cs-CZ" sz="1200" b="0" i="0" kern="1200" dirty="0" smtClean="0">
                <a:solidFill>
                  <a:schemeClr val="tx1"/>
                </a:solidFill>
                <a:effectLst/>
                <a:latin typeface="+mn-lt"/>
                <a:ea typeface="+mn-ea"/>
                <a:cs typeface="+mn-cs"/>
              </a:rPr>
              <a:t>. Přispěl tak k zavedení a rozvoji výroby průmyslových hnojiv.</a:t>
            </a:r>
            <a:r>
              <a:rPr lang="cs-CZ" sz="1200" b="0" i="0" u="none" strike="noStrike" kern="1200" baseline="30000" dirty="0" smtClean="0">
                <a:solidFill>
                  <a:schemeClr val="tx1"/>
                </a:solidFill>
                <a:effectLst/>
                <a:latin typeface="+mn-lt"/>
                <a:ea typeface="+mn-ea"/>
                <a:cs typeface="+mn-cs"/>
                <a:hlinkClick r:id="rId46"/>
              </a:rPr>
              <a:t>[4]</a:t>
            </a:r>
            <a:endParaRPr lang="cs-CZ" sz="1200" b="0"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Roku </a:t>
            </a:r>
            <a:r>
              <a:rPr lang="cs-CZ" sz="1200" b="0" i="0" u="none" strike="noStrike" kern="1200" dirty="0" smtClean="0">
                <a:solidFill>
                  <a:schemeClr val="tx1"/>
                </a:solidFill>
                <a:effectLst/>
                <a:latin typeface="+mn-lt"/>
                <a:ea typeface="+mn-ea"/>
                <a:cs typeface="+mn-cs"/>
                <a:hlinkClick r:id="rId47" tooltip="1842"/>
              </a:rPr>
              <a:t>1842</a:t>
            </a:r>
            <a:r>
              <a:rPr lang="cs-CZ" sz="1200" b="0" i="0" kern="1200" dirty="0" smtClean="0">
                <a:solidFill>
                  <a:schemeClr val="tx1"/>
                </a:solidFill>
                <a:effectLst/>
                <a:latin typeface="+mn-lt"/>
                <a:ea typeface="+mn-ea"/>
                <a:cs typeface="+mn-cs"/>
              </a:rPr>
              <a:t> se jako první pokusil v odborném spise položit přírodovědné základy </a:t>
            </a:r>
            <a:r>
              <a:rPr lang="cs-CZ" sz="1200" b="0" i="0" u="none" strike="noStrike" kern="1200" dirty="0" smtClean="0">
                <a:solidFill>
                  <a:schemeClr val="tx1"/>
                </a:solidFill>
                <a:effectLst/>
                <a:latin typeface="+mn-lt"/>
                <a:ea typeface="+mn-ea"/>
                <a:cs typeface="+mn-cs"/>
                <a:hlinkClick r:id="rId48" tooltip="Medicína"/>
              </a:rPr>
              <a:t>medicíny</a:t>
            </a:r>
            <a:r>
              <a:rPr lang="cs-CZ" sz="1200" b="0" i="0" kern="1200" dirty="0" smtClean="0">
                <a:solidFill>
                  <a:schemeClr val="tx1"/>
                </a:solidFill>
                <a:effectLst/>
                <a:latin typeface="+mn-lt"/>
                <a:ea typeface="+mn-ea"/>
                <a:cs typeface="+mn-cs"/>
              </a:rPr>
              <a:t>. O pět let později jeho studie masa a vývaru z něj vedly k založení firmy </a:t>
            </a:r>
            <a:r>
              <a:rPr lang="cs-CZ" sz="1200" b="0" i="1" kern="1200" dirty="0" err="1" smtClean="0">
                <a:solidFill>
                  <a:schemeClr val="tx1"/>
                </a:solidFill>
                <a:effectLst/>
                <a:latin typeface="+mn-lt"/>
                <a:ea typeface="+mn-ea"/>
                <a:cs typeface="+mn-cs"/>
              </a:rPr>
              <a:t>Liebig’s</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Extract</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of</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Meat</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Company</a:t>
            </a:r>
            <a:r>
              <a:rPr lang="cs-CZ" sz="1200" b="0" i="0" kern="1200" dirty="0" smtClean="0">
                <a:solidFill>
                  <a:schemeClr val="tx1"/>
                </a:solidFill>
                <a:effectLst/>
                <a:latin typeface="+mn-lt"/>
                <a:ea typeface="+mn-ea"/>
                <a:cs typeface="+mn-cs"/>
              </a:rPr>
              <a:t>, vyrábějící masový extrakt doporučovaný jako posilující potravina. Firma si později registrovala </a:t>
            </a:r>
            <a:r>
              <a:rPr lang="cs-CZ" sz="1200" b="0" i="0" u="none" strike="noStrike" kern="1200" dirty="0" smtClean="0">
                <a:solidFill>
                  <a:schemeClr val="tx1"/>
                </a:solidFill>
                <a:effectLst/>
                <a:latin typeface="+mn-lt"/>
                <a:ea typeface="+mn-ea"/>
                <a:cs typeface="+mn-cs"/>
                <a:hlinkClick r:id="rId49" tooltip="Ochranná známka"/>
              </a:rPr>
              <a:t>ochrannou známku</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Oxo</a:t>
            </a:r>
            <a:r>
              <a:rPr lang="cs-CZ" sz="1200" b="0" i="0" kern="1200" dirty="0" smtClean="0">
                <a:solidFill>
                  <a:schemeClr val="tx1"/>
                </a:solidFill>
                <a:effectLst/>
                <a:latin typeface="+mn-lt"/>
                <a:ea typeface="+mn-ea"/>
                <a:cs typeface="+mn-cs"/>
              </a:rPr>
              <a:t> na kostky masového bujónu. Roku </a:t>
            </a:r>
            <a:r>
              <a:rPr lang="cs-CZ" sz="1200" b="0" i="0" u="none" strike="noStrike" kern="1200" dirty="0" smtClean="0">
                <a:solidFill>
                  <a:schemeClr val="tx1"/>
                </a:solidFill>
                <a:effectLst/>
                <a:latin typeface="+mn-lt"/>
                <a:ea typeface="+mn-ea"/>
                <a:cs typeface="+mn-cs"/>
                <a:hlinkClick r:id="rId17" tooltip="1852"/>
              </a:rPr>
              <a:t>1852</a:t>
            </a:r>
            <a:r>
              <a:rPr lang="cs-CZ" sz="1200" b="0" i="0" kern="1200" dirty="0" smtClean="0">
                <a:solidFill>
                  <a:schemeClr val="tx1"/>
                </a:solidFill>
                <a:effectLst/>
                <a:latin typeface="+mn-lt"/>
                <a:ea typeface="+mn-ea"/>
                <a:cs typeface="+mn-cs"/>
              </a:rPr>
              <a:t> byl povolán do </a:t>
            </a:r>
            <a:r>
              <a:rPr lang="cs-CZ" sz="1200" b="0" i="0" u="none" strike="noStrike" kern="1200" dirty="0" smtClean="0">
                <a:solidFill>
                  <a:schemeClr val="tx1"/>
                </a:solidFill>
                <a:effectLst/>
                <a:latin typeface="+mn-lt"/>
                <a:ea typeface="+mn-ea"/>
                <a:cs typeface="+mn-cs"/>
                <a:hlinkClick r:id="rId3" tooltip="Mnichov"/>
              </a:rPr>
              <a:t>Mnichova</a:t>
            </a:r>
            <a:r>
              <a:rPr lang="cs-CZ" sz="1200" b="0" i="0" kern="1200" dirty="0" smtClean="0">
                <a:solidFill>
                  <a:schemeClr val="tx1"/>
                </a:solidFill>
                <a:effectLst/>
                <a:latin typeface="+mn-lt"/>
                <a:ea typeface="+mn-ea"/>
                <a:cs typeface="+mn-cs"/>
              </a:rPr>
              <a:t>, kde se nadále věnoval praktickým problémům jako byla výroba </a:t>
            </a:r>
            <a:r>
              <a:rPr lang="cs-CZ" sz="1200" b="0" i="0" u="none" strike="noStrike" kern="1200" dirty="0" smtClean="0">
                <a:solidFill>
                  <a:schemeClr val="tx1"/>
                </a:solidFill>
                <a:effectLst/>
                <a:latin typeface="+mn-lt"/>
                <a:ea typeface="+mn-ea"/>
                <a:cs typeface="+mn-cs"/>
                <a:hlinkClick r:id="rId50" tooltip="Kypřicí prášek"/>
              </a:rPr>
              <a:t>kypřícího prášku do pečiva</a:t>
            </a:r>
            <a:r>
              <a:rPr lang="cs-CZ" sz="1200" b="0" i="0" kern="1200" dirty="0" smtClean="0">
                <a:solidFill>
                  <a:schemeClr val="tx1"/>
                </a:solidFill>
                <a:effectLst/>
                <a:latin typeface="+mn-lt"/>
                <a:ea typeface="+mn-ea"/>
                <a:cs typeface="+mn-cs"/>
              </a:rPr>
              <a:t> nebo potravy pro kojence.</a:t>
            </a:r>
            <a:r>
              <a:rPr lang="cs-CZ" sz="1200" b="0" i="0" u="none" strike="noStrike" kern="1200" baseline="30000" dirty="0" smtClean="0">
                <a:solidFill>
                  <a:schemeClr val="tx1"/>
                </a:solidFill>
                <a:effectLst/>
                <a:latin typeface="+mn-lt"/>
                <a:ea typeface="+mn-ea"/>
                <a:cs typeface="+mn-cs"/>
                <a:hlinkClick r:id="rId15"/>
              </a:rPr>
              <a:t>[1]</a:t>
            </a:r>
            <a:endParaRPr lang="cs-CZ" sz="1200" b="0"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V roce 1832 založil časopis </a:t>
            </a:r>
            <a:r>
              <a:rPr lang="cs-CZ" sz="1200" b="0" i="1" kern="1200" dirty="0" err="1" smtClean="0">
                <a:solidFill>
                  <a:schemeClr val="tx1"/>
                </a:solidFill>
                <a:effectLst/>
                <a:latin typeface="+mn-lt"/>
                <a:ea typeface="+mn-ea"/>
                <a:cs typeface="+mn-cs"/>
              </a:rPr>
              <a:t>Annalen</a:t>
            </a:r>
            <a:r>
              <a:rPr lang="cs-CZ" sz="1200" b="0" i="1" kern="1200" dirty="0" smtClean="0">
                <a:solidFill>
                  <a:schemeClr val="tx1"/>
                </a:solidFill>
                <a:effectLst/>
                <a:latin typeface="+mn-lt"/>
                <a:ea typeface="+mn-ea"/>
                <a:cs typeface="+mn-cs"/>
              </a:rPr>
              <a:t> der </a:t>
            </a:r>
            <a:r>
              <a:rPr lang="cs-CZ" sz="1200" b="0" i="1" kern="1200" dirty="0" err="1" smtClean="0">
                <a:solidFill>
                  <a:schemeClr val="tx1"/>
                </a:solidFill>
                <a:effectLst/>
                <a:latin typeface="+mn-lt"/>
                <a:ea typeface="+mn-ea"/>
                <a:cs typeface="+mn-cs"/>
              </a:rPr>
              <a:t>Pharmacie</a:t>
            </a:r>
            <a:r>
              <a:rPr lang="cs-CZ" sz="1200" b="0" i="0" kern="1200" dirty="0" smtClean="0">
                <a:solidFill>
                  <a:schemeClr val="tx1"/>
                </a:solidFill>
                <a:effectLst/>
                <a:latin typeface="+mn-lt"/>
                <a:ea typeface="+mn-ea"/>
                <a:cs typeface="+mn-cs"/>
              </a:rPr>
              <a:t>, který uveřejňoval hlavně nové práce z organické chemie. Po jeho smrti byl časopis v roce 1873 přejmenován na </a:t>
            </a:r>
            <a:r>
              <a:rPr lang="cs-CZ" sz="1200" b="0" i="1" kern="1200" dirty="0" err="1" smtClean="0">
                <a:solidFill>
                  <a:schemeClr val="tx1"/>
                </a:solidFill>
                <a:effectLst/>
                <a:latin typeface="+mn-lt"/>
                <a:ea typeface="+mn-ea"/>
                <a:cs typeface="+mn-cs"/>
              </a:rPr>
              <a:t>Justus</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Liebig's</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Annalen</a:t>
            </a:r>
            <a:r>
              <a:rPr lang="cs-CZ" sz="1200" b="0" i="1" kern="1200" dirty="0" smtClean="0">
                <a:solidFill>
                  <a:schemeClr val="tx1"/>
                </a:solidFill>
                <a:effectLst/>
                <a:latin typeface="+mn-lt"/>
                <a:ea typeface="+mn-ea"/>
                <a:cs typeface="+mn-cs"/>
              </a:rPr>
              <a:t> der Chemie</a:t>
            </a:r>
            <a:r>
              <a:rPr lang="cs-CZ" sz="1200" b="0" i="0" kern="1200" dirty="0" smtClean="0">
                <a:solidFill>
                  <a:schemeClr val="tx1"/>
                </a:solidFill>
                <a:effectLst/>
                <a:latin typeface="+mn-lt"/>
                <a:ea typeface="+mn-ea"/>
                <a:cs typeface="+mn-cs"/>
              </a:rPr>
              <a:t>, jak je znám dodnes.</a:t>
            </a:r>
            <a:r>
              <a:rPr lang="cs-CZ" sz="1200" b="0" i="0" u="none" strike="noStrike" kern="1200" baseline="30000" dirty="0" smtClean="0">
                <a:solidFill>
                  <a:schemeClr val="tx1"/>
                </a:solidFill>
                <a:effectLst/>
                <a:latin typeface="+mn-lt"/>
                <a:ea typeface="+mn-ea"/>
                <a:cs typeface="+mn-cs"/>
                <a:hlinkClick r:id="rId15"/>
              </a:rPr>
              <a:t>[1]</a:t>
            </a:r>
            <a:endParaRPr lang="cs-CZ" sz="1200" b="0" i="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C6FD8AB6-3496-423D-AF6E-2552B9774789}" type="slidenum">
              <a:rPr lang="cs-CZ" smtClean="0"/>
              <a:t>5</a:t>
            </a:fld>
            <a:endParaRPr lang="cs-CZ"/>
          </a:p>
        </p:txBody>
      </p:sp>
    </p:spTree>
    <p:extLst>
      <p:ext uri="{BB962C8B-B14F-4D97-AF65-F5344CB8AC3E}">
        <p14:creationId xmlns:p14="http://schemas.microsoft.com/office/powerpoint/2010/main" val="995828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kern="1200" dirty="0" err="1" smtClean="0">
                <a:solidFill>
                  <a:schemeClr val="tx1"/>
                </a:solidFill>
                <a:effectLst/>
                <a:latin typeface="+mn-lt"/>
                <a:ea typeface="+mn-ea"/>
                <a:cs typeface="+mn-cs"/>
              </a:rPr>
              <a:t>Berzelius</a:t>
            </a:r>
            <a:endParaRPr lang="cs-CZ" sz="1200" b="1"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Vyvinul systém jednoduchých chemických značek, například O pro kyslík, </a:t>
            </a:r>
            <a:r>
              <a:rPr lang="cs-CZ" sz="1200" b="0" i="0" kern="1200" dirty="0" err="1" smtClean="0">
                <a:solidFill>
                  <a:schemeClr val="tx1"/>
                </a:solidFill>
                <a:effectLst/>
                <a:latin typeface="+mn-lt"/>
                <a:ea typeface="+mn-ea"/>
                <a:cs typeface="+mn-cs"/>
              </a:rPr>
              <a:t>Fe</a:t>
            </a:r>
            <a:r>
              <a:rPr lang="cs-CZ" sz="1200" b="0" i="0" kern="1200" dirty="0" smtClean="0">
                <a:solidFill>
                  <a:schemeClr val="tx1"/>
                </a:solidFill>
                <a:effectLst/>
                <a:latin typeface="+mn-lt"/>
                <a:ea typeface="+mn-ea"/>
                <a:cs typeface="+mn-cs"/>
              </a:rPr>
              <a:t> pro železo. Téměř stejný systém používáme dnes s malou změnou. V originále byl použit horní index místo dolního (H</a:t>
            </a:r>
            <a:r>
              <a:rPr lang="cs-CZ" sz="1200" b="0" i="0" kern="1200" baseline="30000" dirty="0" smtClean="0">
                <a:solidFill>
                  <a:schemeClr val="tx1"/>
                </a:solidFill>
                <a:effectLst/>
                <a:latin typeface="+mn-lt"/>
                <a:ea typeface="+mn-ea"/>
                <a:cs typeface="+mn-cs"/>
              </a:rPr>
              <a:t>2</a:t>
            </a:r>
            <a:r>
              <a:rPr lang="cs-CZ" sz="1200" b="0" i="0" kern="1200" dirty="0" smtClean="0">
                <a:solidFill>
                  <a:schemeClr val="tx1"/>
                </a:solidFill>
                <a:effectLst/>
                <a:latin typeface="+mn-lt"/>
                <a:ea typeface="+mn-ea"/>
                <a:cs typeface="+mn-cs"/>
              </a:rPr>
              <a:t>O místo H</a:t>
            </a:r>
            <a:r>
              <a:rPr lang="cs-CZ" sz="1200" b="0" i="0" kern="1200" baseline="-25000" dirty="0" smtClean="0">
                <a:solidFill>
                  <a:schemeClr val="tx1"/>
                </a:solidFill>
                <a:effectLst/>
                <a:latin typeface="+mn-lt"/>
                <a:ea typeface="+mn-ea"/>
                <a:cs typeface="+mn-cs"/>
              </a:rPr>
              <a:t>2</a:t>
            </a:r>
            <a:r>
              <a:rPr lang="cs-CZ" sz="1200" b="0" i="0" kern="1200" dirty="0" smtClean="0">
                <a:solidFill>
                  <a:schemeClr val="tx1"/>
                </a:solidFill>
                <a:effectLst/>
                <a:latin typeface="+mn-lt"/>
                <a:ea typeface="+mn-ea"/>
                <a:cs typeface="+mn-cs"/>
              </a:rPr>
              <a:t>O). Kromě návrhu chemického názvosloví určil složení více než dvou tisíc chemických sloučenin a vyvodil relativní atomové hmotnosti 45 chemických prvků. Mezi dalšími prvky identifikoval </a:t>
            </a:r>
            <a:r>
              <a:rPr lang="cs-CZ" sz="1200" b="0" i="0" u="none" strike="noStrike" kern="1200" dirty="0" smtClean="0">
                <a:solidFill>
                  <a:schemeClr val="tx1"/>
                </a:solidFill>
                <a:effectLst/>
                <a:latin typeface="+mn-lt"/>
                <a:ea typeface="+mn-ea"/>
                <a:cs typeface="+mn-cs"/>
                <a:hlinkClick r:id="rId3" tooltip="Křemík"/>
              </a:rPr>
              <a:t>křemík</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4" tooltip="Selen"/>
              </a:rPr>
              <a:t>selen</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5" tooltip="Thorium"/>
              </a:rPr>
              <a:t>thorium</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6" tooltip="Cer"/>
              </a:rPr>
              <a:t>cer</a:t>
            </a:r>
            <a:r>
              <a:rPr lang="cs-CZ" sz="1200" b="0" i="0" kern="1200" dirty="0" smtClean="0">
                <a:solidFill>
                  <a:schemeClr val="tx1"/>
                </a:solidFill>
                <a:effectLst/>
                <a:latin typeface="+mn-lt"/>
                <a:ea typeface="+mn-ea"/>
                <a:cs typeface="+mn-cs"/>
              </a:rPr>
              <a:t>. Jeho studenti pak </a:t>
            </a:r>
            <a:r>
              <a:rPr lang="cs-CZ" sz="1200" b="0" i="0" u="none" strike="noStrike" kern="1200" dirty="0" smtClean="0">
                <a:solidFill>
                  <a:schemeClr val="tx1"/>
                </a:solidFill>
                <a:effectLst/>
                <a:latin typeface="+mn-lt"/>
                <a:ea typeface="+mn-ea"/>
                <a:cs typeface="+mn-cs"/>
                <a:hlinkClick r:id="rId7" tooltip="Lithium"/>
              </a:rPr>
              <a:t>lithium</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8" tooltip="Vanad"/>
              </a:rPr>
              <a:t>vanad</a:t>
            </a:r>
            <a:r>
              <a:rPr lang="cs-CZ" sz="1200" b="0" i="0" kern="1200" dirty="0" smtClean="0">
                <a:solidFill>
                  <a:schemeClr val="tx1"/>
                </a:solidFill>
                <a:effectLst/>
                <a:latin typeface="+mn-lt"/>
                <a:ea typeface="+mn-ea"/>
                <a:cs typeface="+mn-cs"/>
              </a:rPr>
              <a:t>. Současná symbolika, jeho symbolika, se používá v chemii dodnes.</a:t>
            </a:r>
          </a:p>
          <a:p>
            <a:r>
              <a:rPr lang="cs-CZ" sz="1200" b="0" i="0" kern="1200" dirty="0" smtClean="0">
                <a:solidFill>
                  <a:schemeClr val="tx1"/>
                </a:solidFill>
                <a:effectLst/>
                <a:latin typeface="+mn-lt"/>
                <a:ea typeface="+mn-ea"/>
                <a:cs typeface="+mn-cs"/>
              </a:rPr>
              <a:t>Mimo jiné se také </a:t>
            </a:r>
            <a:r>
              <a:rPr lang="cs-CZ" sz="1200" b="0" i="0" kern="1200" dirty="0" err="1" smtClean="0">
                <a:solidFill>
                  <a:schemeClr val="tx1"/>
                </a:solidFill>
                <a:effectLst/>
                <a:latin typeface="+mn-lt"/>
                <a:ea typeface="+mn-ea"/>
                <a:cs typeface="+mn-cs"/>
              </a:rPr>
              <a:t>Berzelius</a:t>
            </a:r>
            <a:r>
              <a:rPr lang="cs-CZ" sz="1200" b="0" i="0" kern="1200" dirty="0" smtClean="0">
                <a:solidFill>
                  <a:schemeClr val="tx1"/>
                </a:solidFill>
                <a:effectLst/>
                <a:latin typeface="+mn-lt"/>
                <a:ea typeface="+mn-ea"/>
                <a:cs typeface="+mn-cs"/>
              </a:rPr>
              <a:t> podílel spolu s </a:t>
            </a:r>
            <a:r>
              <a:rPr lang="cs-CZ" sz="1200" b="0" i="0" u="none" strike="noStrike" kern="1200" dirty="0" smtClean="0">
                <a:solidFill>
                  <a:schemeClr val="tx1"/>
                </a:solidFill>
                <a:effectLst/>
                <a:latin typeface="+mn-lt"/>
                <a:ea typeface="+mn-ea"/>
                <a:cs typeface="+mn-cs"/>
                <a:hlinkClick r:id="rId9" tooltip="Kašpar Šternberg"/>
              </a:rPr>
              <a:t>Kašparem ze </a:t>
            </a:r>
            <a:r>
              <a:rPr lang="cs-CZ" sz="1200" b="0" i="0" u="none" strike="noStrike" kern="1200" dirty="0" err="1" smtClean="0">
                <a:solidFill>
                  <a:schemeClr val="tx1"/>
                </a:solidFill>
                <a:effectLst/>
                <a:latin typeface="+mn-lt"/>
                <a:ea typeface="+mn-ea"/>
                <a:cs typeface="+mn-cs"/>
                <a:hlinkClick r:id="rId9" tooltip="Kašpar Šternberg"/>
              </a:rPr>
              <a:t>Šternberga</a:t>
            </a:r>
            <a:r>
              <a:rPr lang="cs-CZ" sz="1200" b="0" i="0" kern="1200" dirty="0" smtClean="0">
                <a:solidFill>
                  <a:schemeClr val="tx1"/>
                </a:solidFill>
                <a:effectLst/>
                <a:latin typeface="+mn-lt"/>
                <a:ea typeface="+mn-ea"/>
                <a:cs typeface="+mn-cs"/>
              </a:rPr>
              <a:t> na podzemní štole vykopané do </a:t>
            </a:r>
            <a:r>
              <a:rPr lang="cs-CZ" sz="1200" b="0" i="0" u="none" strike="noStrike" kern="1200" dirty="0" smtClean="0">
                <a:solidFill>
                  <a:schemeClr val="tx1"/>
                </a:solidFill>
                <a:effectLst/>
                <a:latin typeface="+mn-lt"/>
                <a:ea typeface="+mn-ea"/>
                <a:cs typeface="+mn-cs"/>
                <a:hlinkClick r:id="rId10" tooltip="Komorní hůrka"/>
              </a:rPr>
              <a:t>Komorní hůrky</a:t>
            </a:r>
            <a:r>
              <a:rPr lang="cs-CZ" sz="1200" b="0" i="0" kern="1200" dirty="0" smtClean="0">
                <a:solidFill>
                  <a:schemeClr val="tx1"/>
                </a:solidFill>
                <a:effectLst/>
                <a:latin typeface="+mn-lt"/>
                <a:ea typeface="+mn-ea"/>
                <a:cs typeface="+mn-cs"/>
              </a:rPr>
              <a:t> v rámci ukončení sporu mezi </a:t>
            </a:r>
            <a:r>
              <a:rPr lang="cs-CZ" sz="1200" b="0" i="0" kern="1200" dirty="0" err="1" smtClean="0">
                <a:solidFill>
                  <a:schemeClr val="tx1"/>
                </a:solidFill>
                <a:effectLst/>
                <a:latin typeface="+mn-lt"/>
                <a:ea typeface="+mn-ea"/>
                <a:cs typeface="+mn-cs"/>
              </a:rPr>
              <a:t>neptunisty</a:t>
            </a:r>
            <a:r>
              <a:rPr lang="cs-CZ" sz="1200" b="0" i="0" kern="1200" dirty="0" smtClean="0">
                <a:solidFill>
                  <a:schemeClr val="tx1"/>
                </a:solidFill>
                <a:effectLst/>
                <a:latin typeface="+mn-lt"/>
                <a:ea typeface="+mn-ea"/>
                <a:cs typeface="+mn-cs"/>
              </a:rPr>
              <a:t> a </a:t>
            </a:r>
            <a:r>
              <a:rPr lang="cs-CZ" sz="1200" b="0" i="0" kern="1200" dirty="0" err="1" smtClean="0">
                <a:solidFill>
                  <a:schemeClr val="tx1"/>
                </a:solidFill>
                <a:effectLst/>
                <a:latin typeface="+mn-lt"/>
                <a:ea typeface="+mn-ea"/>
                <a:cs typeface="+mn-cs"/>
              </a:rPr>
              <a:t>plutonisty</a:t>
            </a:r>
            <a:r>
              <a:rPr lang="cs-CZ" sz="1200" b="0" i="0" kern="1200" dirty="0" smtClean="0">
                <a:solidFill>
                  <a:schemeClr val="tx1"/>
                </a:solidFill>
                <a:effectLst/>
                <a:latin typeface="+mn-lt"/>
                <a:ea typeface="+mn-ea"/>
                <a:cs typeface="+mn-cs"/>
              </a:rPr>
              <a:t> ohledně původu </a:t>
            </a:r>
            <a:r>
              <a:rPr lang="cs-CZ" sz="1200" b="0" i="0" u="none" strike="noStrike" kern="1200" dirty="0" smtClean="0">
                <a:solidFill>
                  <a:schemeClr val="tx1"/>
                </a:solidFill>
                <a:effectLst/>
                <a:latin typeface="+mn-lt"/>
                <a:ea typeface="+mn-ea"/>
                <a:cs typeface="+mn-cs"/>
                <a:hlinkClick r:id="rId11" tooltip="Hornina"/>
              </a:rPr>
              <a:t>hornin</a:t>
            </a:r>
            <a:r>
              <a:rPr lang="cs-CZ" sz="1200" b="0" i="0" kern="1200" dirty="0" smtClean="0">
                <a:solidFill>
                  <a:schemeClr val="tx1"/>
                </a:solidFill>
                <a:effectLst/>
                <a:latin typeface="+mn-lt"/>
                <a:ea typeface="+mn-ea"/>
                <a:cs typeface="+mn-cs"/>
              </a:rPr>
              <a:t>, ze kterých Komorní hůrka sestává.</a:t>
            </a:r>
          </a:p>
          <a:p>
            <a:endParaRPr lang="cs-CZ" dirty="0" smtClean="0"/>
          </a:p>
          <a:p>
            <a:r>
              <a:rPr lang="cs-CZ" b="1" dirty="0" err="1" smtClean="0"/>
              <a:t>Wohler</a:t>
            </a:r>
            <a:endParaRPr lang="cs-CZ" b="1" dirty="0" smtClean="0"/>
          </a:p>
          <a:p>
            <a:r>
              <a:rPr lang="cs-CZ" sz="1200" b="0" i="0" kern="1200" dirty="0" smtClean="0">
                <a:solidFill>
                  <a:schemeClr val="tx1"/>
                </a:solidFill>
                <a:effectLst/>
                <a:latin typeface="+mn-lt"/>
                <a:ea typeface="+mn-ea"/>
                <a:cs typeface="+mn-cs"/>
              </a:rPr>
              <a:t>Největší význam má </a:t>
            </a:r>
            <a:r>
              <a:rPr lang="cs-CZ" sz="1200" b="0" i="0" kern="1200" dirty="0" err="1" smtClean="0">
                <a:solidFill>
                  <a:schemeClr val="tx1"/>
                </a:solidFill>
                <a:effectLst/>
                <a:latin typeface="+mn-lt"/>
                <a:ea typeface="+mn-ea"/>
                <a:cs typeface="+mn-cs"/>
              </a:rPr>
              <a:t>Wöhlerova</a:t>
            </a:r>
            <a:r>
              <a:rPr lang="cs-CZ" sz="1200" b="0" i="0" kern="1200" dirty="0" smtClean="0">
                <a:solidFill>
                  <a:schemeClr val="tx1"/>
                </a:solidFill>
                <a:effectLst/>
                <a:latin typeface="+mn-lt"/>
                <a:ea typeface="+mn-ea"/>
                <a:cs typeface="+mn-cs"/>
              </a:rPr>
              <a:t> práce v oblasti </a:t>
            </a:r>
            <a:r>
              <a:rPr lang="cs-CZ" sz="1200" b="0" i="0" u="none" strike="noStrike" kern="1200" dirty="0" smtClean="0">
                <a:solidFill>
                  <a:schemeClr val="tx1"/>
                </a:solidFill>
                <a:effectLst/>
                <a:latin typeface="+mn-lt"/>
                <a:ea typeface="+mn-ea"/>
                <a:cs typeface="+mn-cs"/>
                <a:hlinkClick r:id="rId12" tooltip="Organické chemie (stránka neexistuje)"/>
              </a:rPr>
              <a:t>organické chemie</a:t>
            </a:r>
            <a:r>
              <a:rPr lang="cs-CZ" sz="1200" b="0" i="0" kern="1200" dirty="0" smtClean="0">
                <a:solidFill>
                  <a:schemeClr val="tx1"/>
                </a:solidFill>
                <a:effectLst/>
                <a:latin typeface="+mn-lt"/>
                <a:ea typeface="+mn-ea"/>
                <a:cs typeface="+mn-cs"/>
              </a:rPr>
              <a:t>, roku </a:t>
            </a:r>
            <a:r>
              <a:rPr lang="cs-CZ" sz="1200" b="0" i="0" u="none" strike="noStrike" kern="1200" dirty="0" smtClean="0">
                <a:solidFill>
                  <a:schemeClr val="tx1"/>
                </a:solidFill>
                <a:effectLst/>
                <a:latin typeface="+mn-lt"/>
                <a:ea typeface="+mn-ea"/>
                <a:cs typeface="+mn-cs"/>
                <a:hlinkClick r:id="rId13" tooltip="1828"/>
              </a:rPr>
              <a:t>1828</a:t>
            </a:r>
            <a:r>
              <a:rPr lang="cs-CZ" sz="1200" b="0" i="0" kern="1200" dirty="0" smtClean="0">
                <a:solidFill>
                  <a:schemeClr val="tx1"/>
                </a:solidFill>
                <a:effectLst/>
                <a:latin typeface="+mn-lt"/>
                <a:ea typeface="+mn-ea"/>
                <a:cs typeface="+mn-cs"/>
              </a:rPr>
              <a:t> se mu podařilo </a:t>
            </a:r>
            <a:r>
              <a:rPr lang="cs-CZ" sz="1200" b="0" i="0" u="none" strike="noStrike" kern="1200" dirty="0" smtClean="0">
                <a:solidFill>
                  <a:schemeClr val="tx1"/>
                </a:solidFill>
                <a:effectLst/>
                <a:latin typeface="+mn-lt"/>
                <a:ea typeface="+mn-ea"/>
                <a:cs typeface="+mn-cs"/>
                <a:hlinkClick r:id="rId14" tooltip="Chemická syntéza"/>
              </a:rPr>
              <a:t>syntetizovat</a:t>
            </a:r>
            <a:r>
              <a:rPr lang="cs-CZ" sz="1200" b="0" i="0" kern="1200" dirty="0" smtClean="0">
                <a:solidFill>
                  <a:schemeClr val="tx1"/>
                </a:solidFill>
                <a:effectLst/>
                <a:latin typeface="+mn-lt"/>
                <a:ea typeface="+mn-ea"/>
                <a:cs typeface="+mn-cs"/>
              </a:rPr>
              <a:t> zahříváním kyanatanu amonného </a:t>
            </a:r>
            <a:r>
              <a:rPr lang="cs-CZ" sz="1200" b="0" i="0" u="none" strike="noStrike" kern="1200" dirty="0" smtClean="0">
                <a:solidFill>
                  <a:schemeClr val="tx1"/>
                </a:solidFill>
                <a:effectLst/>
                <a:latin typeface="+mn-lt"/>
                <a:ea typeface="+mn-ea"/>
                <a:cs typeface="+mn-cs"/>
                <a:hlinkClick r:id="rId15" tooltip="Močovina"/>
              </a:rPr>
              <a:t>močovinu</a:t>
            </a:r>
            <a:r>
              <a:rPr lang="cs-CZ" sz="1200" b="0" i="0" kern="1200" dirty="0" smtClean="0">
                <a:solidFill>
                  <a:schemeClr val="tx1"/>
                </a:solidFill>
                <a:effectLst/>
                <a:latin typeface="+mn-lt"/>
                <a:ea typeface="+mn-ea"/>
                <a:cs typeface="+mn-cs"/>
              </a:rPr>
              <a:t>, látku pomocí níž vylučují savci ze svého těla nepotřebný </a:t>
            </a:r>
            <a:r>
              <a:rPr lang="cs-CZ" sz="1200" b="0" i="0" u="none" strike="noStrike" kern="1200" dirty="0" smtClean="0">
                <a:solidFill>
                  <a:schemeClr val="tx1"/>
                </a:solidFill>
                <a:effectLst/>
                <a:latin typeface="+mn-lt"/>
                <a:ea typeface="+mn-ea"/>
                <a:cs typeface="+mn-cs"/>
                <a:hlinkClick r:id="rId16" tooltip="Dusík"/>
              </a:rPr>
              <a:t>dusík</a:t>
            </a:r>
            <a:r>
              <a:rPr lang="cs-CZ" sz="1200" b="0" i="0" kern="1200" dirty="0" smtClean="0">
                <a:solidFill>
                  <a:schemeClr val="tx1"/>
                </a:solidFill>
                <a:effectLst/>
                <a:latin typeface="+mn-lt"/>
                <a:ea typeface="+mn-ea"/>
                <a:cs typeface="+mn-cs"/>
              </a:rPr>
              <a:t>, což je dnes považováno za milník konce vitalistických představ. V tehdejší době převládal názor označovaný jako </a:t>
            </a:r>
            <a:r>
              <a:rPr lang="cs-CZ" sz="1200" b="0" i="0" u="none" strike="noStrike" kern="1200" dirty="0" smtClean="0">
                <a:solidFill>
                  <a:schemeClr val="tx1"/>
                </a:solidFill>
                <a:effectLst/>
                <a:latin typeface="+mn-lt"/>
                <a:ea typeface="+mn-ea"/>
                <a:cs typeface="+mn-cs"/>
                <a:hlinkClick r:id="rId17" tooltip="Vitalismus"/>
              </a:rPr>
              <a:t>vitalismus</a:t>
            </a:r>
            <a:r>
              <a:rPr lang="cs-CZ" sz="1200" b="0" i="0" kern="1200" dirty="0" smtClean="0">
                <a:solidFill>
                  <a:schemeClr val="tx1"/>
                </a:solidFill>
                <a:effectLst/>
                <a:latin typeface="+mn-lt"/>
                <a:ea typeface="+mn-ea"/>
                <a:cs typeface="+mn-cs"/>
              </a:rPr>
              <a:t>, který tvrdil, že ke vzniku organických látek je třeba jakási vitální síla (lat. vis </a:t>
            </a:r>
            <a:r>
              <a:rPr lang="cs-CZ" sz="1200" b="0" i="0" kern="1200" dirty="0" err="1" smtClean="0">
                <a:solidFill>
                  <a:schemeClr val="tx1"/>
                </a:solidFill>
                <a:effectLst/>
                <a:latin typeface="+mn-lt"/>
                <a:ea typeface="+mn-ea"/>
                <a:cs typeface="+mn-cs"/>
              </a:rPr>
              <a:t>vitalis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fran</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Élan</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vital</a:t>
            </a:r>
            <a:r>
              <a:rPr lang="cs-CZ" sz="1200" b="0" i="0" kern="1200" dirty="0" smtClean="0">
                <a:solidFill>
                  <a:schemeClr val="tx1"/>
                </a:solidFill>
                <a:effectLst/>
                <a:latin typeface="+mn-lt"/>
                <a:ea typeface="+mn-ea"/>
                <a:cs typeface="+mn-cs"/>
              </a:rPr>
              <a:t>) a nelze je z tohoto důvodu uměle připravit v laboratoři. Mezi zastánce této teorie patřili </a:t>
            </a:r>
            <a:r>
              <a:rPr lang="cs-CZ" sz="1200" b="0" i="0" u="none" strike="noStrike" kern="1200" dirty="0" err="1" smtClean="0">
                <a:solidFill>
                  <a:schemeClr val="tx1"/>
                </a:solidFill>
                <a:effectLst/>
                <a:latin typeface="+mn-lt"/>
                <a:ea typeface="+mn-ea"/>
                <a:cs typeface="+mn-cs"/>
                <a:hlinkClick r:id="rId18" tooltip="Jöns Jacob Berzelius"/>
              </a:rPr>
              <a:t>Jöns</a:t>
            </a:r>
            <a:r>
              <a:rPr lang="cs-CZ" sz="1200" b="0" i="0" u="none" strike="noStrike" kern="1200" dirty="0" smtClean="0">
                <a:solidFill>
                  <a:schemeClr val="tx1"/>
                </a:solidFill>
                <a:effectLst/>
                <a:latin typeface="+mn-lt"/>
                <a:ea typeface="+mn-ea"/>
                <a:cs typeface="+mn-cs"/>
                <a:hlinkClick r:id="rId18" tooltip="Jöns Jacob Berzelius"/>
              </a:rPr>
              <a:t> </a:t>
            </a:r>
            <a:r>
              <a:rPr lang="cs-CZ" sz="1200" b="0" i="0" u="none" strike="noStrike" kern="1200" dirty="0" err="1" smtClean="0">
                <a:solidFill>
                  <a:schemeClr val="tx1"/>
                </a:solidFill>
                <a:effectLst/>
                <a:latin typeface="+mn-lt"/>
                <a:ea typeface="+mn-ea"/>
                <a:cs typeface="+mn-cs"/>
                <a:hlinkClick r:id="rId18" tooltip="Jöns Jacob Berzelius"/>
              </a:rPr>
              <a:t>Jacob</a:t>
            </a:r>
            <a:r>
              <a:rPr lang="cs-CZ" sz="1200" b="0" i="0" u="none" strike="noStrike" kern="1200" dirty="0" smtClean="0">
                <a:solidFill>
                  <a:schemeClr val="tx1"/>
                </a:solidFill>
                <a:effectLst/>
                <a:latin typeface="+mn-lt"/>
                <a:ea typeface="+mn-ea"/>
                <a:cs typeface="+mn-cs"/>
                <a:hlinkClick r:id="rId18" tooltip="Jöns Jacob Berzelius"/>
              </a:rPr>
              <a:t> </a:t>
            </a:r>
            <a:r>
              <a:rPr lang="cs-CZ" sz="1200" b="0" i="0" u="none" strike="noStrike" kern="1200" dirty="0" err="1" smtClean="0">
                <a:solidFill>
                  <a:schemeClr val="tx1"/>
                </a:solidFill>
                <a:effectLst/>
                <a:latin typeface="+mn-lt"/>
                <a:ea typeface="+mn-ea"/>
                <a:cs typeface="+mn-cs"/>
                <a:hlinkClick r:id="rId18" tooltip="Jöns Jacob Berzelius"/>
              </a:rPr>
              <a:t>Berzelius</a:t>
            </a:r>
            <a:r>
              <a:rPr lang="cs-CZ" sz="1200" b="0" i="0" kern="1200" dirty="0" smtClean="0">
                <a:solidFill>
                  <a:schemeClr val="tx1"/>
                </a:solidFill>
                <a:effectLst/>
                <a:latin typeface="+mn-lt"/>
                <a:ea typeface="+mn-ea"/>
                <a:cs typeface="+mn-cs"/>
              </a:rPr>
              <a:t> a francouzský chemik </a:t>
            </a:r>
            <a:r>
              <a:rPr lang="cs-CZ" sz="1200" b="0" i="0" kern="1200" dirty="0" err="1" smtClean="0">
                <a:solidFill>
                  <a:schemeClr val="tx1"/>
                </a:solidFill>
                <a:effectLst/>
                <a:latin typeface="+mn-lt"/>
                <a:ea typeface="+mn-ea"/>
                <a:cs typeface="+mn-cs"/>
              </a:rPr>
              <a:t>Gerhardt</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Berzelius</a:t>
            </a:r>
            <a:r>
              <a:rPr lang="cs-CZ" sz="1200" b="0" i="0" kern="1200" dirty="0" smtClean="0">
                <a:solidFill>
                  <a:schemeClr val="tx1"/>
                </a:solidFill>
                <a:effectLst/>
                <a:latin typeface="+mn-lt"/>
                <a:ea typeface="+mn-ea"/>
                <a:cs typeface="+mn-cs"/>
              </a:rPr>
              <a:t> tento názor vyslovil ve svém díle z roku </a:t>
            </a:r>
            <a:r>
              <a:rPr lang="cs-CZ" sz="1200" b="0" i="0" u="none" strike="noStrike" kern="1200" dirty="0" smtClean="0">
                <a:solidFill>
                  <a:schemeClr val="tx1"/>
                </a:solidFill>
                <a:effectLst/>
                <a:latin typeface="+mn-lt"/>
                <a:ea typeface="+mn-ea"/>
                <a:cs typeface="+mn-cs"/>
                <a:hlinkClick r:id="rId19" tooltip="1807"/>
              </a:rPr>
              <a:t>1807</a:t>
            </a:r>
            <a:r>
              <a:rPr lang="cs-CZ" sz="1200" b="0" i="0" kern="1200" dirty="0" smtClean="0">
                <a:solidFill>
                  <a:schemeClr val="tx1"/>
                </a:solidFill>
                <a:effectLst/>
                <a:latin typeface="+mn-lt"/>
                <a:ea typeface="+mn-ea"/>
                <a:cs typeface="+mn-cs"/>
              </a:rPr>
              <a:t> a jako první se pokusil shrnout tehdejší poznatky a vysvětlit odlišnosti látek izolovaných z živé přírody. Vitalistická teorie byla v souladu s tehdejším převládajícím názorem, v němž dominovala církevní ideologie a lidskému poznání nedostupné síly. Ale již v roce </a:t>
            </a:r>
            <a:r>
              <a:rPr lang="cs-CZ" sz="1200" b="0" i="0" u="none" strike="noStrike" kern="1200" dirty="0" smtClean="0">
                <a:solidFill>
                  <a:schemeClr val="tx1"/>
                </a:solidFill>
                <a:effectLst/>
                <a:latin typeface="+mn-lt"/>
                <a:ea typeface="+mn-ea"/>
                <a:cs typeface="+mn-cs"/>
                <a:hlinkClick r:id="rId20" tooltip="1783"/>
              </a:rPr>
              <a:t>1783</a:t>
            </a:r>
            <a:r>
              <a:rPr lang="cs-CZ" sz="1200" b="0" i="0" kern="1200" dirty="0" smtClean="0">
                <a:solidFill>
                  <a:schemeClr val="tx1"/>
                </a:solidFill>
                <a:effectLst/>
                <a:latin typeface="+mn-lt"/>
                <a:ea typeface="+mn-ea"/>
                <a:cs typeface="+mn-cs"/>
              </a:rPr>
              <a:t> se </a:t>
            </a:r>
            <a:r>
              <a:rPr lang="cs-CZ" sz="1200" b="0" i="0" u="none" strike="noStrike" kern="1200" dirty="0" err="1" smtClean="0">
                <a:solidFill>
                  <a:schemeClr val="tx1"/>
                </a:solidFill>
                <a:effectLst/>
                <a:latin typeface="+mn-lt"/>
                <a:ea typeface="+mn-ea"/>
                <a:cs typeface="+mn-cs"/>
                <a:hlinkClick r:id="rId21" tooltip="Carl Wilhelm Scheele"/>
              </a:rPr>
              <a:t>Scheelemu</a:t>
            </a:r>
            <a:r>
              <a:rPr lang="cs-CZ" sz="1200" b="0" i="0" kern="1200" dirty="0" smtClean="0">
                <a:solidFill>
                  <a:schemeClr val="tx1"/>
                </a:solidFill>
                <a:effectLst/>
                <a:latin typeface="+mn-lt"/>
                <a:ea typeface="+mn-ea"/>
                <a:cs typeface="+mn-cs"/>
              </a:rPr>
              <a:t> podařilo připravit </a:t>
            </a:r>
            <a:r>
              <a:rPr lang="cs-CZ" sz="1200" b="0" i="0" u="none" strike="noStrike" kern="1200" dirty="0" smtClean="0">
                <a:solidFill>
                  <a:schemeClr val="tx1"/>
                </a:solidFill>
                <a:effectLst/>
                <a:latin typeface="+mn-lt"/>
                <a:ea typeface="+mn-ea"/>
                <a:cs typeface="+mn-cs"/>
                <a:hlinkClick r:id="rId22" tooltip="Kyanovodík"/>
              </a:rPr>
              <a:t>kyanovodík</a:t>
            </a:r>
            <a:r>
              <a:rPr lang="cs-CZ" sz="1200" b="0" i="0" kern="1200" dirty="0" smtClean="0">
                <a:solidFill>
                  <a:schemeClr val="tx1"/>
                </a:solidFill>
                <a:effectLst/>
                <a:latin typeface="+mn-lt"/>
                <a:ea typeface="+mn-ea"/>
                <a:cs typeface="+mn-cs"/>
              </a:rPr>
              <a:t> a Gay-</a:t>
            </a:r>
            <a:r>
              <a:rPr lang="cs-CZ" sz="1200" b="0" i="0" kern="1200" dirty="0" err="1" smtClean="0">
                <a:solidFill>
                  <a:schemeClr val="tx1"/>
                </a:solidFill>
                <a:effectLst/>
                <a:latin typeface="+mn-lt"/>
                <a:ea typeface="+mn-ea"/>
                <a:cs typeface="+mn-cs"/>
              </a:rPr>
              <a:t>Lussacovi</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23" tooltip="Dikyan"/>
              </a:rPr>
              <a:t>dikyan</a:t>
            </a:r>
            <a:r>
              <a:rPr lang="cs-CZ" sz="1200" b="0" i="0" kern="1200" dirty="0" smtClean="0">
                <a:solidFill>
                  <a:schemeClr val="tx1"/>
                </a:solidFill>
                <a:effectLst/>
                <a:latin typeface="+mn-lt"/>
                <a:ea typeface="+mn-ea"/>
                <a:cs typeface="+mn-cs"/>
              </a:rPr>
              <a:t>, z něhož pak </a:t>
            </a:r>
            <a:r>
              <a:rPr lang="cs-CZ" sz="1200" b="0" i="0" kern="1200" dirty="0" err="1" smtClean="0">
                <a:solidFill>
                  <a:schemeClr val="tx1"/>
                </a:solidFill>
                <a:effectLst/>
                <a:latin typeface="+mn-lt"/>
                <a:ea typeface="+mn-ea"/>
                <a:cs typeface="+mn-cs"/>
              </a:rPr>
              <a:t>Wöhler</a:t>
            </a:r>
            <a:r>
              <a:rPr lang="cs-CZ" sz="1200" b="0" i="0" kern="1200" dirty="0" smtClean="0">
                <a:solidFill>
                  <a:schemeClr val="tx1"/>
                </a:solidFill>
                <a:effectLst/>
                <a:latin typeface="+mn-lt"/>
                <a:ea typeface="+mn-ea"/>
                <a:cs typeface="+mn-cs"/>
              </a:rPr>
              <a:t> připravil roku </a:t>
            </a:r>
            <a:r>
              <a:rPr lang="cs-CZ" sz="1200" b="0" i="0" u="none" strike="noStrike" kern="1200" dirty="0" smtClean="0">
                <a:solidFill>
                  <a:schemeClr val="tx1"/>
                </a:solidFill>
                <a:effectLst/>
                <a:latin typeface="+mn-lt"/>
                <a:ea typeface="+mn-ea"/>
                <a:cs typeface="+mn-cs"/>
                <a:hlinkClick r:id="rId24" tooltip="1824"/>
              </a:rPr>
              <a:t>1824</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25" tooltip="Kyselina šťavelová"/>
              </a:rPr>
              <a:t>kyselinu šťavelovou</a:t>
            </a:r>
            <a:r>
              <a:rPr lang="cs-CZ" sz="1200" b="0" i="0" kern="1200" dirty="0" smtClean="0">
                <a:solidFill>
                  <a:schemeClr val="tx1"/>
                </a:solidFill>
                <a:effectLst/>
                <a:latin typeface="+mn-lt"/>
                <a:ea typeface="+mn-ea"/>
                <a:cs typeface="+mn-cs"/>
              </a:rPr>
              <a:t> – v podstatě lze říct, že syntetizovat organické látky bylo možné již před </a:t>
            </a:r>
            <a:r>
              <a:rPr lang="cs-CZ" sz="1200" b="0" i="0" kern="1200" dirty="0" err="1" smtClean="0">
                <a:solidFill>
                  <a:schemeClr val="tx1"/>
                </a:solidFill>
                <a:effectLst/>
                <a:latin typeface="+mn-lt"/>
                <a:ea typeface="+mn-ea"/>
                <a:cs typeface="+mn-cs"/>
              </a:rPr>
              <a:t>Wöhlerovou</a:t>
            </a:r>
            <a:r>
              <a:rPr lang="cs-CZ" sz="1200" b="0" i="0" kern="1200" dirty="0" smtClean="0">
                <a:solidFill>
                  <a:schemeClr val="tx1"/>
                </a:solidFill>
                <a:effectLst/>
                <a:latin typeface="+mn-lt"/>
                <a:ea typeface="+mn-ea"/>
                <a:cs typeface="+mn-cs"/>
              </a:rPr>
              <a:t> syntézou močoviny, a tak se vitalisté museli bránit proti každému experimentu, který prokazoval nesprávnost jejich teorie. Po </a:t>
            </a:r>
            <a:r>
              <a:rPr lang="cs-CZ" sz="1200" b="0" i="0" kern="1200" dirty="0" err="1" smtClean="0">
                <a:solidFill>
                  <a:schemeClr val="tx1"/>
                </a:solidFill>
                <a:effectLst/>
                <a:latin typeface="+mn-lt"/>
                <a:ea typeface="+mn-ea"/>
                <a:cs typeface="+mn-cs"/>
              </a:rPr>
              <a:t>Wöhlerově</a:t>
            </a:r>
            <a:r>
              <a:rPr lang="cs-CZ" sz="1200" b="0" i="0" kern="1200" dirty="0" smtClean="0">
                <a:solidFill>
                  <a:schemeClr val="tx1"/>
                </a:solidFill>
                <a:effectLst/>
                <a:latin typeface="+mn-lt"/>
                <a:ea typeface="+mn-ea"/>
                <a:cs typeface="+mn-cs"/>
              </a:rPr>
              <a:t> úspěchu se dokonce uchýlili k tvrzení, že močovinu nelze považovat za „pravou organickou“ sloučeninu, jelikož jde jen o odpadní produkt živého organismu. Nicméně ani sám </a:t>
            </a:r>
            <a:r>
              <a:rPr lang="cs-CZ" sz="1200" b="0" i="0" kern="1200" dirty="0" err="1" smtClean="0">
                <a:solidFill>
                  <a:schemeClr val="tx1"/>
                </a:solidFill>
                <a:effectLst/>
                <a:latin typeface="+mn-lt"/>
                <a:ea typeface="+mn-ea"/>
                <a:cs typeface="+mn-cs"/>
              </a:rPr>
              <a:t>Wöhler</a:t>
            </a:r>
            <a:r>
              <a:rPr lang="cs-CZ" sz="1200" b="0" i="0" kern="1200" dirty="0" smtClean="0">
                <a:solidFill>
                  <a:schemeClr val="tx1"/>
                </a:solidFill>
                <a:effectLst/>
                <a:latin typeface="+mn-lt"/>
                <a:ea typeface="+mn-ea"/>
                <a:cs typeface="+mn-cs"/>
              </a:rPr>
              <a:t>, který sice připisoval syntéze močoviny značný význam, ale spíš díky skutečnosti, že šlo o syntézu organické sloučeniny z anorganické látky, ji nepovažoval za dostatečný argument vyvracející platnost vitalistické teorie. Ke konečnému odmítnutí vitalistické teorie tak došlo později v důsledku syntéz dalších organických sloučenin jako byla např. syntéza </a:t>
            </a:r>
            <a:r>
              <a:rPr lang="cs-CZ" sz="1200" b="0" i="0" u="none" strike="noStrike" kern="1200" dirty="0" smtClean="0">
                <a:solidFill>
                  <a:schemeClr val="tx1"/>
                </a:solidFill>
                <a:effectLst/>
                <a:latin typeface="+mn-lt"/>
                <a:ea typeface="+mn-ea"/>
                <a:cs typeface="+mn-cs"/>
                <a:hlinkClick r:id="rId26" tooltip="Kyselina octová"/>
              </a:rPr>
              <a:t>kyseliny octové</a:t>
            </a:r>
            <a:r>
              <a:rPr lang="cs-CZ" sz="1200" b="0" i="0" kern="1200" dirty="0" smtClean="0">
                <a:solidFill>
                  <a:schemeClr val="tx1"/>
                </a:solidFill>
                <a:effectLst/>
                <a:latin typeface="+mn-lt"/>
                <a:ea typeface="+mn-ea"/>
                <a:cs typeface="+mn-cs"/>
              </a:rPr>
              <a:t> provedená </a:t>
            </a:r>
            <a:r>
              <a:rPr lang="cs-CZ" sz="1200" b="0" i="0" kern="1200" dirty="0" err="1" smtClean="0">
                <a:solidFill>
                  <a:schemeClr val="tx1"/>
                </a:solidFill>
                <a:effectLst/>
                <a:latin typeface="+mn-lt"/>
                <a:ea typeface="+mn-ea"/>
                <a:cs typeface="+mn-cs"/>
              </a:rPr>
              <a:t>Kolbem</a:t>
            </a:r>
            <a:r>
              <a:rPr lang="cs-CZ" sz="1200" b="0" i="0" kern="1200" dirty="0" smtClean="0">
                <a:solidFill>
                  <a:schemeClr val="tx1"/>
                </a:solidFill>
                <a:effectLst/>
                <a:latin typeface="+mn-lt"/>
                <a:ea typeface="+mn-ea"/>
                <a:cs typeface="+mn-cs"/>
              </a:rPr>
              <a:t> roku </a:t>
            </a:r>
            <a:r>
              <a:rPr lang="cs-CZ" sz="1200" b="0" i="0" u="none" strike="noStrike" kern="1200" dirty="0" smtClean="0">
                <a:solidFill>
                  <a:schemeClr val="tx1"/>
                </a:solidFill>
                <a:effectLst/>
                <a:latin typeface="+mn-lt"/>
                <a:ea typeface="+mn-ea"/>
                <a:cs typeface="+mn-cs"/>
                <a:hlinkClick r:id="rId27" tooltip="1845"/>
              </a:rPr>
              <a:t>1845</a:t>
            </a:r>
            <a:r>
              <a:rPr lang="cs-CZ" sz="1200" b="0" i="0" kern="1200" dirty="0" smtClean="0">
                <a:solidFill>
                  <a:schemeClr val="tx1"/>
                </a:solidFill>
                <a:effectLst/>
                <a:latin typeface="+mn-lt"/>
                <a:ea typeface="+mn-ea"/>
                <a:cs typeface="+mn-cs"/>
              </a:rPr>
              <a:t> nebo </a:t>
            </a:r>
            <a:r>
              <a:rPr lang="cs-CZ" sz="1200" b="0" i="0" kern="1200" dirty="0" err="1" smtClean="0">
                <a:solidFill>
                  <a:schemeClr val="tx1"/>
                </a:solidFill>
                <a:effectLst/>
                <a:latin typeface="+mn-lt"/>
                <a:ea typeface="+mn-ea"/>
                <a:cs typeface="+mn-cs"/>
              </a:rPr>
              <a:t>Berthelotovy</a:t>
            </a:r>
            <a:r>
              <a:rPr lang="cs-CZ" sz="1200" b="0" i="0" kern="1200" dirty="0" smtClean="0">
                <a:solidFill>
                  <a:schemeClr val="tx1"/>
                </a:solidFill>
                <a:effectLst/>
                <a:latin typeface="+mn-lt"/>
                <a:ea typeface="+mn-ea"/>
                <a:cs typeface="+mn-cs"/>
              </a:rPr>
              <a:t> syntézy </a:t>
            </a:r>
            <a:r>
              <a:rPr lang="cs-CZ" sz="1200" b="0" i="0" u="none" strike="noStrike" kern="1200" dirty="0" err="1" smtClean="0">
                <a:solidFill>
                  <a:schemeClr val="tx1"/>
                </a:solidFill>
                <a:effectLst/>
                <a:latin typeface="+mn-lt"/>
                <a:ea typeface="+mn-ea"/>
                <a:cs typeface="+mn-cs"/>
                <a:hlinkClick r:id="rId28" tooltip="Methan"/>
              </a:rPr>
              <a:t>methanu</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29" tooltip="Kyselina mravenčí"/>
              </a:rPr>
              <a:t>kyseliny mravenčí</a:t>
            </a:r>
            <a:r>
              <a:rPr lang="cs-CZ" sz="1200" b="0" i="0" kern="1200" dirty="0" smtClean="0">
                <a:solidFill>
                  <a:schemeClr val="tx1"/>
                </a:solidFill>
                <a:effectLst/>
                <a:latin typeface="+mn-lt"/>
                <a:ea typeface="+mn-ea"/>
                <a:cs typeface="+mn-cs"/>
              </a:rPr>
              <a:t>, </a:t>
            </a:r>
            <a:r>
              <a:rPr lang="cs-CZ" sz="1200" b="0" i="0" u="none" strike="noStrike" kern="1200" dirty="0" err="1" smtClean="0">
                <a:solidFill>
                  <a:schemeClr val="tx1"/>
                </a:solidFill>
                <a:effectLst/>
                <a:latin typeface="+mn-lt"/>
                <a:ea typeface="+mn-ea"/>
                <a:cs typeface="+mn-cs"/>
                <a:hlinkClick r:id="rId30" tooltip="Ethyn"/>
              </a:rPr>
              <a:t>ethynu</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31" tooltip="Benzen"/>
              </a:rPr>
              <a:t>benzenu</a:t>
            </a:r>
            <a:r>
              <a:rPr lang="cs-CZ" sz="1200" b="0" i="0" kern="1200" dirty="0" smtClean="0">
                <a:solidFill>
                  <a:schemeClr val="tx1"/>
                </a:solidFill>
                <a:effectLst/>
                <a:latin typeface="+mn-lt"/>
                <a:ea typeface="+mn-ea"/>
                <a:cs typeface="+mn-cs"/>
              </a:rPr>
              <a:t> během let </a:t>
            </a:r>
            <a:r>
              <a:rPr lang="cs-CZ" sz="1200" b="0" i="0" u="none" strike="noStrike" kern="1200" dirty="0" smtClean="0">
                <a:solidFill>
                  <a:schemeClr val="tx1"/>
                </a:solidFill>
                <a:effectLst/>
                <a:latin typeface="+mn-lt"/>
                <a:ea typeface="+mn-ea"/>
                <a:cs typeface="+mn-cs"/>
                <a:hlinkClick r:id="rId32" tooltip="1855"/>
              </a:rPr>
              <a:t>1855</a:t>
            </a:r>
            <a:r>
              <a:rPr lang="cs-CZ" sz="1200" b="0" i="0" kern="1200" dirty="0" smtClean="0">
                <a:solidFill>
                  <a:schemeClr val="tx1"/>
                </a:solidFill>
                <a:effectLst/>
                <a:latin typeface="+mn-lt"/>
                <a:ea typeface="+mn-ea"/>
                <a:cs typeface="+mn-cs"/>
              </a:rPr>
              <a:t> až </a:t>
            </a:r>
            <a:r>
              <a:rPr lang="cs-CZ" sz="1200" b="0" i="0" u="none" strike="noStrike" kern="1200" dirty="0" smtClean="0">
                <a:solidFill>
                  <a:schemeClr val="tx1"/>
                </a:solidFill>
                <a:effectLst/>
                <a:latin typeface="+mn-lt"/>
                <a:ea typeface="+mn-ea"/>
                <a:cs typeface="+mn-cs"/>
                <a:hlinkClick r:id="rId33" tooltip="1867"/>
              </a:rPr>
              <a:t>1867</a:t>
            </a:r>
            <a:r>
              <a:rPr lang="cs-CZ" sz="1200" b="0" i="0" kern="1200" dirty="0" smtClean="0">
                <a:solidFill>
                  <a:schemeClr val="tx1"/>
                </a:solidFill>
                <a:effectLst/>
                <a:latin typeface="+mn-lt"/>
                <a:ea typeface="+mn-ea"/>
                <a:cs typeface="+mn-cs"/>
              </a:rPr>
              <a:t>.</a:t>
            </a:r>
          </a:p>
          <a:p>
            <a:r>
              <a:rPr lang="cs-CZ" sz="1200" b="0" i="0" kern="1200" dirty="0" smtClean="0">
                <a:solidFill>
                  <a:schemeClr val="tx1"/>
                </a:solidFill>
                <a:effectLst/>
                <a:latin typeface="+mn-lt"/>
                <a:ea typeface="+mn-ea"/>
                <a:cs typeface="+mn-cs"/>
              </a:rPr>
              <a:t>Zjištěním, že </a:t>
            </a:r>
            <a:r>
              <a:rPr lang="cs-CZ" sz="1200" b="0" i="0" u="none" strike="noStrike" kern="1200" dirty="0" smtClean="0">
                <a:solidFill>
                  <a:schemeClr val="tx1"/>
                </a:solidFill>
                <a:effectLst/>
                <a:latin typeface="+mn-lt"/>
                <a:ea typeface="+mn-ea"/>
                <a:cs typeface="+mn-cs"/>
                <a:hlinkClick r:id="rId34" tooltip="Kyanatan amonný (stránka neexistuje)"/>
              </a:rPr>
              <a:t>kyanatan amonný</a:t>
            </a:r>
            <a:r>
              <a:rPr lang="cs-CZ" sz="1200" b="0" i="0" kern="1200" dirty="0" smtClean="0">
                <a:solidFill>
                  <a:schemeClr val="tx1"/>
                </a:solidFill>
                <a:effectLst/>
                <a:latin typeface="+mn-lt"/>
                <a:ea typeface="+mn-ea"/>
                <a:cs typeface="+mn-cs"/>
              </a:rPr>
              <a:t> se může přeměnit na močovinu vnitřní změnou struktury </a:t>
            </a:r>
            <a:r>
              <a:rPr lang="cs-CZ" sz="1200" b="0" i="0" u="none" strike="noStrike" kern="1200" dirty="0" smtClean="0">
                <a:solidFill>
                  <a:schemeClr val="tx1"/>
                </a:solidFill>
                <a:effectLst/>
                <a:latin typeface="+mn-lt"/>
                <a:ea typeface="+mn-ea"/>
                <a:cs typeface="+mn-cs"/>
                <a:hlinkClick r:id="rId35" tooltip="Atom"/>
              </a:rPr>
              <a:t>atomů</a:t>
            </a:r>
            <a:r>
              <a:rPr lang="cs-CZ" sz="1200" b="0" i="0" kern="1200" dirty="0" smtClean="0">
                <a:solidFill>
                  <a:schemeClr val="tx1"/>
                </a:solidFill>
                <a:effectLst/>
                <a:latin typeface="+mn-lt"/>
                <a:ea typeface="+mn-ea"/>
                <a:cs typeface="+mn-cs"/>
              </a:rPr>
              <a:t> bez změny hmotnosti, </a:t>
            </a:r>
            <a:r>
              <a:rPr lang="cs-CZ" sz="1200" b="0" i="0" kern="1200" dirty="0" err="1" smtClean="0">
                <a:solidFill>
                  <a:schemeClr val="tx1"/>
                </a:solidFill>
                <a:effectLst/>
                <a:latin typeface="+mn-lt"/>
                <a:ea typeface="+mn-ea"/>
                <a:cs typeface="+mn-cs"/>
              </a:rPr>
              <a:t>Wöhler</a:t>
            </a:r>
            <a:r>
              <a:rPr lang="cs-CZ" sz="1200" b="0" i="0" kern="1200" dirty="0" smtClean="0">
                <a:solidFill>
                  <a:schemeClr val="tx1"/>
                </a:solidFill>
                <a:effectLst/>
                <a:latin typeface="+mn-lt"/>
                <a:ea typeface="+mn-ea"/>
                <a:cs typeface="+mn-cs"/>
              </a:rPr>
              <a:t> prokázal jeden z prvních a nejlepších příkladů </a:t>
            </a:r>
            <a:r>
              <a:rPr lang="cs-CZ" sz="1200" b="0" i="0" u="none" strike="noStrike" kern="1200" dirty="0" smtClean="0">
                <a:solidFill>
                  <a:schemeClr val="tx1"/>
                </a:solidFill>
                <a:effectLst/>
                <a:latin typeface="+mn-lt"/>
                <a:ea typeface="+mn-ea"/>
                <a:cs typeface="+mn-cs"/>
                <a:hlinkClick r:id="rId36" tooltip="Izomerie"/>
              </a:rPr>
              <a:t>izomerie</a:t>
            </a:r>
            <a:r>
              <a:rPr lang="cs-CZ" sz="1200" b="0" i="0" kern="1200" dirty="0" smtClean="0">
                <a:solidFill>
                  <a:schemeClr val="tx1"/>
                </a:solidFill>
                <a:effectLst/>
                <a:latin typeface="+mn-lt"/>
                <a:ea typeface="+mn-ea"/>
                <a:cs typeface="+mn-cs"/>
              </a:rPr>
              <a:t>. Dva roky po syntéze močoviny, v roce </a:t>
            </a:r>
            <a:r>
              <a:rPr lang="cs-CZ" sz="1200" b="0" i="0" u="none" strike="noStrike" kern="1200" dirty="0" smtClean="0">
                <a:solidFill>
                  <a:schemeClr val="tx1"/>
                </a:solidFill>
                <a:effectLst/>
                <a:latin typeface="+mn-lt"/>
                <a:ea typeface="+mn-ea"/>
                <a:cs typeface="+mn-cs"/>
                <a:hlinkClick r:id="rId37" tooltip="1830"/>
              </a:rPr>
              <a:t>1830</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Wöhler</a:t>
            </a:r>
            <a:r>
              <a:rPr lang="cs-CZ" sz="1200" b="0" i="0" kern="1200" dirty="0" smtClean="0">
                <a:solidFill>
                  <a:schemeClr val="tx1"/>
                </a:solidFill>
                <a:effectLst/>
                <a:latin typeface="+mn-lt"/>
                <a:ea typeface="+mn-ea"/>
                <a:cs typeface="+mn-cs"/>
              </a:rPr>
              <a:t> publikuje společně s Justem von </a:t>
            </a:r>
            <a:r>
              <a:rPr lang="cs-CZ" sz="1200" b="0" i="0" kern="1200" dirty="0" err="1" smtClean="0">
                <a:solidFill>
                  <a:schemeClr val="tx1"/>
                </a:solidFill>
                <a:effectLst/>
                <a:latin typeface="+mn-lt"/>
                <a:ea typeface="+mn-ea"/>
                <a:cs typeface="+mn-cs"/>
              </a:rPr>
              <a:t>Liebigem</a:t>
            </a:r>
            <a:r>
              <a:rPr lang="cs-CZ" sz="1200" b="0" i="0" kern="1200" dirty="0" smtClean="0">
                <a:solidFill>
                  <a:schemeClr val="tx1"/>
                </a:solidFill>
                <a:effectLst/>
                <a:latin typeface="+mn-lt"/>
                <a:ea typeface="+mn-ea"/>
                <a:cs typeface="+mn-cs"/>
              </a:rPr>
              <a:t> výsledky výzkumu o kyselině </a:t>
            </a:r>
            <a:r>
              <a:rPr lang="cs-CZ" sz="1200" b="0" i="0" kern="1200" dirty="0" err="1" smtClean="0">
                <a:solidFill>
                  <a:schemeClr val="tx1"/>
                </a:solidFill>
                <a:effectLst/>
                <a:latin typeface="+mn-lt"/>
                <a:ea typeface="+mn-ea"/>
                <a:cs typeface="+mn-cs"/>
              </a:rPr>
              <a:t>kyanurové</a:t>
            </a:r>
            <a:r>
              <a:rPr lang="cs-CZ" sz="1200" b="0" i="0" kern="1200" dirty="0" smtClean="0">
                <a:solidFill>
                  <a:schemeClr val="tx1"/>
                </a:solidFill>
                <a:effectLst/>
                <a:latin typeface="+mn-lt"/>
                <a:ea typeface="+mn-ea"/>
                <a:cs typeface="+mn-cs"/>
              </a:rPr>
              <a:t>, kyanaté a močovině. </a:t>
            </a:r>
            <a:r>
              <a:rPr lang="cs-CZ" sz="1200" b="0" i="0" kern="1200" dirty="0" err="1" smtClean="0">
                <a:solidFill>
                  <a:schemeClr val="tx1"/>
                </a:solidFill>
                <a:effectLst/>
                <a:latin typeface="+mn-lt"/>
                <a:ea typeface="+mn-ea"/>
                <a:cs typeface="+mn-cs"/>
              </a:rPr>
              <a:t>Berzelius</a:t>
            </a:r>
            <a:r>
              <a:rPr lang="cs-CZ" sz="1200" b="0" i="0" kern="1200" dirty="0" smtClean="0">
                <a:solidFill>
                  <a:schemeClr val="tx1"/>
                </a:solidFill>
                <a:effectLst/>
                <a:latin typeface="+mn-lt"/>
                <a:ea typeface="+mn-ea"/>
                <a:cs typeface="+mn-cs"/>
              </a:rPr>
              <a:t> ji ve své zprávě pro Královskou švédskou akademii věd shledal nejvýznamnějším výzkumem toho roku. Výsledky byly na tehdejší dobu trochu nečekané a podaly další důkazy ve prospěch izomerie.</a:t>
            </a:r>
          </a:p>
          <a:p>
            <a:r>
              <a:rPr lang="cs-CZ" sz="1200" b="0" i="0" kern="1200" dirty="0" err="1" smtClean="0">
                <a:solidFill>
                  <a:schemeClr val="tx1"/>
                </a:solidFill>
                <a:effectLst/>
                <a:latin typeface="+mn-lt"/>
                <a:ea typeface="+mn-ea"/>
                <a:cs typeface="+mn-cs"/>
              </a:rPr>
              <a:t>Wöhler</a:t>
            </a:r>
            <a:r>
              <a:rPr lang="cs-CZ" sz="1200" b="0" i="0" kern="1200" dirty="0" smtClean="0">
                <a:solidFill>
                  <a:schemeClr val="tx1"/>
                </a:solidFill>
                <a:effectLst/>
                <a:latin typeface="+mn-lt"/>
                <a:ea typeface="+mn-ea"/>
                <a:cs typeface="+mn-cs"/>
              </a:rPr>
              <a:t> spolu s </a:t>
            </a:r>
            <a:r>
              <a:rPr lang="cs-CZ" sz="1200" b="0" i="0" kern="1200" dirty="0" err="1" smtClean="0">
                <a:solidFill>
                  <a:schemeClr val="tx1"/>
                </a:solidFill>
                <a:effectLst/>
                <a:latin typeface="+mn-lt"/>
                <a:ea typeface="+mn-ea"/>
                <a:cs typeface="+mn-cs"/>
              </a:rPr>
              <a:t>Liebigem</a:t>
            </a:r>
            <a:r>
              <a:rPr lang="cs-CZ" sz="1200" b="0" i="0" kern="1200" dirty="0" smtClean="0">
                <a:solidFill>
                  <a:schemeClr val="tx1"/>
                </a:solidFill>
                <a:effectLst/>
                <a:latin typeface="+mn-lt"/>
                <a:ea typeface="+mn-ea"/>
                <a:cs typeface="+mn-cs"/>
              </a:rPr>
              <a:t> zkoumal také benzoylové sloučeniny. Jejich práce objasnily teorii </a:t>
            </a:r>
            <a:r>
              <a:rPr lang="cs-CZ" sz="1200" b="0" i="0" u="none" strike="noStrike" kern="1200" dirty="0" smtClean="0">
                <a:solidFill>
                  <a:schemeClr val="tx1"/>
                </a:solidFill>
                <a:effectLst/>
                <a:latin typeface="+mn-lt"/>
                <a:ea typeface="+mn-ea"/>
                <a:cs typeface="+mn-cs"/>
                <a:hlinkClick r:id="rId38" tooltip="Radikál"/>
              </a:rPr>
              <a:t>radikálů</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39" tooltip="Substituce"/>
              </a:rPr>
              <a:t>substituce</a:t>
            </a:r>
            <a:r>
              <a:rPr lang="cs-CZ" sz="1200" b="0" i="0" kern="1200" dirty="0" smtClean="0">
                <a:solidFill>
                  <a:schemeClr val="tx1"/>
                </a:solidFill>
                <a:effectLst/>
                <a:latin typeface="+mn-lt"/>
                <a:ea typeface="+mn-ea"/>
                <a:cs typeface="+mn-cs"/>
              </a:rPr>
              <a:t> v chemických sloučeninách.</a:t>
            </a:r>
          </a:p>
          <a:p>
            <a:r>
              <a:rPr lang="cs-CZ" sz="1200" b="0" i="0" kern="1200" dirty="0" err="1" smtClean="0">
                <a:solidFill>
                  <a:schemeClr val="tx1"/>
                </a:solidFill>
                <a:effectLst/>
                <a:latin typeface="+mn-lt"/>
                <a:ea typeface="+mn-ea"/>
                <a:cs typeface="+mn-cs"/>
              </a:rPr>
              <a:t>Wöhler</a:t>
            </a:r>
            <a:r>
              <a:rPr lang="cs-CZ" sz="1200" b="0" i="0" kern="1200" dirty="0" smtClean="0">
                <a:solidFill>
                  <a:schemeClr val="tx1"/>
                </a:solidFill>
                <a:effectLst/>
                <a:latin typeface="+mn-lt"/>
                <a:ea typeface="+mn-ea"/>
                <a:cs typeface="+mn-cs"/>
              </a:rPr>
              <a:t> byl také spoluobjevitelem </a:t>
            </a:r>
            <a:r>
              <a:rPr lang="cs-CZ" sz="1200" b="0" i="0" u="none" strike="noStrike" kern="1200" dirty="0" smtClean="0">
                <a:solidFill>
                  <a:schemeClr val="tx1"/>
                </a:solidFill>
                <a:effectLst/>
                <a:latin typeface="+mn-lt"/>
                <a:ea typeface="+mn-ea"/>
                <a:cs typeface="+mn-cs"/>
                <a:hlinkClick r:id="rId40" tooltip="Beryllium"/>
              </a:rPr>
              <a:t>beryllia</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3" tooltip="Křemík"/>
              </a:rPr>
              <a:t>křemíku</a:t>
            </a:r>
            <a:r>
              <a:rPr lang="cs-CZ" sz="1200" b="0" i="0" kern="1200" dirty="0" smtClean="0">
                <a:solidFill>
                  <a:schemeClr val="tx1"/>
                </a:solidFill>
                <a:effectLst/>
                <a:latin typeface="+mn-lt"/>
                <a:ea typeface="+mn-ea"/>
                <a:cs typeface="+mn-cs"/>
              </a:rPr>
              <a:t>, karbidu vápníku a mnoha dalších prvků. Za zmínku stojí jeho objev </a:t>
            </a:r>
            <a:r>
              <a:rPr lang="cs-CZ" sz="1200" b="0" i="0" u="none" strike="noStrike" kern="1200" dirty="0" smtClean="0">
                <a:solidFill>
                  <a:schemeClr val="tx1"/>
                </a:solidFill>
                <a:effectLst/>
                <a:latin typeface="+mn-lt"/>
                <a:ea typeface="+mn-ea"/>
                <a:cs typeface="+mn-cs"/>
                <a:hlinkClick r:id="rId41" tooltip="Hliník"/>
              </a:rPr>
              <a:t>hliníku</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Wöhler</a:t>
            </a:r>
            <a:r>
              <a:rPr lang="cs-CZ" sz="1200" b="0" i="0" kern="1200" dirty="0" smtClean="0">
                <a:solidFill>
                  <a:schemeClr val="tx1"/>
                </a:solidFill>
                <a:effectLst/>
                <a:latin typeface="+mn-lt"/>
                <a:ea typeface="+mn-ea"/>
                <a:cs typeface="+mn-cs"/>
              </a:rPr>
              <a:t> ho získal z kysličníku hlinitého, přestože se před ním o to samé bez úspěchu pokoušeli Davy, </a:t>
            </a:r>
            <a:r>
              <a:rPr lang="cs-CZ" sz="1200" b="0" i="0" kern="1200" dirty="0" err="1" smtClean="0">
                <a:solidFill>
                  <a:schemeClr val="tx1"/>
                </a:solidFill>
                <a:effectLst/>
                <a:latin typeface="+mn-lt"/>
                <a:ea typeface="+mn-ea"/>
                <a:cs typeface="+mn-cs"/>
              </a:rPr>
              <a:t>Oerstedt</a:t>
            </a:r>
            <a:r>
              <a:rPr lang="cs-CZ" sz="1200" b="0" i="0" kern="1200" dirty="0" smtClean="0">
                <a:solidFill>
                  <a:schemeClr val="tx1"/>
                </a:solidFill>
                <a:effectLst/>
                <a:latin typeface="+mn-lt"/>
                <a:ea typeface="+mn-ea"/>
                <a:cs typeface="+mn-cs"/>
              </a:rPr>
              <a:t> a </a:t>
            </a:r>
            <a:r>
              <a:rPr lang="cs-CZ" sz="1200" b="0" i="0" kern="1200" dirty="0" err="1" smtClean="0">
                <a:solidFill>
                  <a:schemeClr val="tx1"/>
                </a:solidFill>
                <a:effectLst/>
                <a:latin typeface="+mn-lt"/>
                <a:ea typeface="+mn-ea"/>
                <a:cs typeface="+mn-cs"/>
              </a:rPr>
              <a:t>Berzelius</a:t>
            </a:r>
            <a:r>
              <a:rPr lang="cs-CZ" sz="1200" b="0" i="0" kern="1200" dirty="0" smtClean="0">
                <a:solidFill>
                  <a:schemeClr val="tx1"/>
                </a:solidFill>
                <a:effectLst/>
                <a:latin typeface="+mn-lt"/>
                <a:ea typeface="+mn-ea"/>
                <a:cs typeface="+mn-cs"/>
              </a:rPr>
              <a:t>. Dále se mu podařilo izolovat </a:t>
            </a:r>
            <a:r>
              <a:rPr lang="cs-CZ" sz="1200" b="0" i="0" u="none" strike="noStrike" kern="1200" dirty="0" smtClean="0">
                <a:solidFill>
                  <a:schemeClr val="tx1"/>
                </a:solidFill>
                <a:effectLst/>
                <a:latin typeface="+mn-lt"/>
                <a:ea typeface="+mn-ea"/>
                <a:cs typeface="+mn-cs"/>
                <a:hlinkClick r:id="rId42" tooltip="Yttrium"/>
              </a:rPr>
              <a:t>yttrium</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40" tooltip="Beryllium"/>
              </a:rPr>
              <a:t>beryllium</a:t>
            </a:r>
            <a:r>
              <a:rPr lang="cs-CZ" sz="1200" b="0" i="0" kern="1200" dirty="0" smtClean="0">
                <a:solidFill>
                  <a:schemeClr val="tx1"/>
                </a:solidFill>
                <a:effectLst/>
                <a:latin typeface="+mn-lt"/>
                <a:ea typeface="+mn-ea"/>
                <a:cs typeface="+mn-cs"/>
              </a:rPr>
              <a:t> a zjistil, že </a:t>
            </a:r>
            <a:r>
              <a:rPr lang="cs-CZ" sz="1200" b="0" i="0" u="none" strike="noStrike" kern="1200" dirty="0" smtClean="0">
                <a:solidFill>
                  <a:schemeClr val="tx1"/>
                </a:solidFill>
                <a:effectLst/>
                <a:latin typeface="+mn-lt"/>
                <a:ea typeface="+mn-ea"/>
                <a:cs typeface="+mn-cs"/>
                <a:hlinkClick r:id="rId3" tooltip="Křemík"/>
              </a:rPr>
              <a:t>křemík</a:t>
            </a:r>
            <a:r>
              <a:rPr lang="cs-CZ" sz="1200" b="0" i="0" kern="1200" dirty="0" smtClean="0">
                <a:solidFill>
                  <a:schemeClr val="tx1"/>
                </a:solidFill>
                <a:effectLst/>
                <a:latin typeface="+mn-lt"/>
                <a:ea typeface="+mn-ea"/>
                <a:cs typeface="+mn-cs"/>
              </a:rPr>
              <a:t> může být z získán ve formě krystalů. V dalších letech přispěl svými pokusy k objevu </a:t>
            </a:r>
            <a:r>
              <a:rPr lang="cs-CZ" sz="1200" b="0" i="0" u="none" strike="noStrike" kern="1200" dirty="0" smtClean="0">
                <a:solidFill>
                  <a:schemeClr val="tx1"/>
                </a:solidFill>
                <a:effectLst/>
                <a:latin typeface="+mn-lt"/>
                <a:ea typeface="+mn-ea"/>
                <a:cs typeface="+mn-cs"/>
                <a:hlinkClick r:id="rId43" tooltip="Titan (prvek)"/>
              </a:rPr>
              <a:t>titanu</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8" tooltip="Vanad"/>
              </a:rPr>
              <a:t>vanadu</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44" tooltip="Niob"/>
              </a:rPr>
              <a:t>niobu</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45" tooltip="Tantal"/>
              </a:rPr>
              <a:t>tantalu</a:t>
            </a:r>
            <a:r>
              <a:rPr lang="cs-CZ" sz="1200" b="0" i="0" kern="1200" dirty="0" smtClean="0">
                <a:solidFill>
                  <a:schemeClr val="tx1"/>
                </a:solidFill>
                <a:effectLst/>
                <a:latin typeface="+mn-lt"/>
                <a:ea typeface="+mn-ea"/>
                <a:cs typeface="+mn-cs"/>
              </a:rPr>
              <a:t> i </a:t>
            </a:r>
            <a:r>
              <a:rPr lang="cs-CZ" sz="1200" b="0" i="0" u="none" strike="noStrike" kern="1200" dirty="0" smtClean="0">
                <a:solidFill>
                  <a:schemeClr val="tx1"/>
                </a:solidFill>
                <a:effectLst/>
                <a:latin typeface="+mn-lt"/>
                <a:ea typeface="+mn-ea"/>
                <a:cs typeface="+mn-cs"/>
                <a:hlinkClick r:id="rId46" tooltip="Uran (prvek)"/>
              </a:rPr>
              <a:t>uranu</a:t>
            </a:r>
            <a:r>
              <a:rPr lang="cs-CZ" sz="1200" b="0" i="0" kern="1200" dirty="0" smtClean="0">
                <a:solidFill>
                  <a:schemeClr val="tx1"/>
                </a:solidFill>
                <a:effectLst/>
                <a:latin typeface="+mn-lt"/>
                <a:ea typeface="+mn-ea"/>
                <a:cs typeface="+mn-cs"/>
              </a:rPr>
              <a:t>. Dále uspěl při pokusu získat čistý </a:t>
            </a:r>
            <a:r>
              <a:rPr lang="cs-CZ" sz="1200" b="0" i="0" u="none" strike="noStrike" kern="1200" dirty="0" smtClean="0">
                <a:solidFill>
                  <a:schemeClr val="tx1"/>
                </a:solidFill>
                <a:effectLst/>
                <a:latin typeface="+mn-lt"/>
                <a:ea typeface="+mn-ea"/>
                <a:cs typeface="+mn-cs"/>
                <a:hlinkClick r:id="rId47" tooltip="Nikl"/>
              </a:rPr>
              <a:t>nikl</a:t>
            </a:r>
            <a:r>
              <a:rPr lang="cs-CZ" sz="1200" b="0" i="0" kern="1200" dirty="0" smtClean="0">
                <a:solidFill>
                  <a:schemeClr val="tx1"/>
                </a:solidFill>
                <a:effectLst/>
                <a:latin typeface="+mn-lt"/>
                <a:ea typeface="+mn-ea"/>
                <a:cs typeface="+mn-cs"/>
              </a:rPr>
              <a:t> a se dvěma svými přáteli založil v </a:t>
            </a:r>
            <a:r>
              <a:rPr lang="cs-CZ" sz="1200" b="0" i="0" u="none" strike="noStrike" kern="1200" dirty="0" err="1" smtClean="0">
                <a:solidFill>
                  <a:schemeClr val="tx1"/>
                </a:solidFill>
                <a:effectLst/>
                <a:latin typeface="+mn-lt"/>
                <a:ea typeface="+mn-ea"/>
                <a:cs typeface="+mn-cs"/>
                <a:hlinkClick r:id="rId48" tooltip="Kassel"/>
              </a:rPr>
              <a:t>Kasselu</a:t>
            </a:r>
            <a:r>
              <a:rPr lang="cs-CZ" sz="1200" b="0" i="0" kern="1200" dirty="0" smtClean="0">
                <a:solidFill>
                  <a:schemeClr val="tx1"/>
                </a:solidFill>
                <a:effectLst/>
                <a:latin typeface="+mn-lt"/>
                <a:ea typeface="+mn-ea"/>
                <a:cs typeface="+mn-cs"/>
              </a:rPr>
              <a:t> továrnu na jeho výrobu. Studoval také chinony, </a:t>
            </a:r>
            <a:r>
              <a:rPr lang="cs-CZ" sz="1200" b="0" i="0" u="none" strike="noStrike" kern="1200" dirty="0" smtClean="0">
                <a:solidFill>
                  <a:schemeClr val="tx1"/>
                </a:solidFill>
                <a:effectLst/>
                <a:latin typeface="+mn-lt"/>
                <a:ea typeface="+mn-ea"/>
                <a:cs typeface="+mn-cs"/>
                <a:hlinkClick r:id="rId49" tooltip="Alkaloidy"/>
              </a:rPr>
              <a:t>alkaloidy</a:t>
            </a:r>
            <a:r>
              <a:rPr lang="cs-CZ" sz="1200" b="0" i="0" kern="1200" dirty="0" smtClean="0">
                <a:solidFill>
                  <a:schemeClr val="tx1"/>
                </a:solidFill>
                <a:effectLst/>
                <a:latin typeface="+mn-lt"/>
                <a:ea typeface="+mn-ea"/>
                <a:cs typeface="+mn-cs"/>
              </a:rPr>
              <a:t> i </a:t>
            </a:r>
            <a:r>
              <a:rPr lang="cs-CZ" sz="1200" b="0" i="0" u="none" strike="noStrike" kern="1200" dirty="0" smtClean="0">
                <a:solidFill>
                  <a:schemeClr val="tx1"/>
                </a:solidFill>
                <a:effectLst/>
                <a:latin typeface="+mn-lt"/>
                <a:ea typeface="+mn-ea"/>
                <a:cs typeface="+mn-cs"/>
                <a:hlinkClick r:id="rId30" tooltip="Ethyn"/>
              </a:rPr>
              <a:t>acetylen</a:t>
            </a:r>
            <a:r>
              <a:rPr lang="cs-CZ" sz="1200" b="0" i="0" kern="1200" dirty="0" smtClean="0">
                <a:solidFill>
                  <a:schemeClr val="tx1"/>
                </a:solidFill>
                <a:effectLst/>
                <a:latin typeface="+mn-lt"/>
                <a:ea typeface="+mn-ea"/>
                <a:cs typeface="+mn-cs"/>
              </a:rPr>
              <a:t>.</a:t>
            </a:r>
          </a:p>
          <a:p>
            <a:endParaRPr lang="cs-CZ" dirty="0" smtClean="0"/>
          </a:p>
          <a:p>
            <a:endParaRPr lang="cs-CZ" b="1" dirty="0"/>
          </a:p>
        </p:txBody>
      </p:sp>
      <p:sp>
        <p:nvSpPr>
          <p:cNvPr id="4" name="Zástupný symbol pro číslo snímku 3"/>
          <p:cNvSpPr>
            <a:spLocks noGrp="1"/>
          </p:cNvSpPr>
          <p:nvPr>
            <p:ph type="sldNum" sz="quarter" idx="10"/>
          </p:nvPr>
        </p:nvSpPr>
        <p:spPr/>
        <p:txBody>
          <a:bodyPr/>
          <a:lstStyle/>
          <a:p>
            <a:fld id="{C6FD8AB6-3496-423D-AF6E-2552B9774789}" type="slidenum">
              <a:rPr lang="cs-CZ" smtClean="0"/>
              <a:t>7</a:t>
            </a:fld>
            <a:endParaRPr lang="cs-CZ"/>
          </a:p>
        </p:txBody>
      </p:sp>
    </p:spTree>
    <p:extLst>
      <p:ext uri="{BB962C8B-B14F-4D97-AF65-F5344CB8AC3E}">
        <p14:creationId xmlns:p14="http://schemas.microsoft.com/office/powerpoint/2010/main" val="3333962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kern="1200" dirty="0" smtClean="0">
                <a:solidFill>
                  <a:schemeClr val="tx1"/>
                </a:solidFill>
                <a:effectLst/>
                <a:latin typeface="+mn-lt"/>
                <a:ea typeface="+mn-ea"/>
                <a:cs typeface="+mn-cs"/>
              </a:rPr>
              <a:t>Louis Pasteur</a:t>
            </a:r>
          </a:p>
          <a:p>
            <a:pPr rtl="0"/>
            <a:r>
              <a:rPr lang="cs-CZ" b="1" dirty="0" smtClean="0">
                <a:effectLst/>
              </a:rPr>
              <a:t>Louis Pasteur</a:t>
            </a:r>
            <a:r>
              <a:rPr lang="cs-CZ" dirty="0" smtClean="0">
                <a:effectLst/>
              </a:rPr>
              <a:t>Narození</a:t>
            </a:r>
            <a:r>
              <a:rPr lang="cs-CZ" sz="1200" u="none" strike="noStrike" kern="1200" dirty="0" smtClean="0">
                <a:solidFill>
                  <a:schemeClr val="tx1"/>
                </a:solidFill>
                <a:effectLst/>
                <a:latin typeface="+mn-lt"/>
                <a:ea typeface="+mn-ea"/>
                <a:cs typeface="+mn-cs"/>
                <a:hlinkClick r:id="rId3" tooltip="27. prosinec"/>
              </a:rPr>
              <a:t>27. prosince</a:t>
            </a:r>
            <a:r>
              <a:rPr lang="cs-CZ" dirty="0" smtClean="0">
                <a:effectLst/>
              </a:rPr>
              <a:t> </a:t>
            </a:r>
            <a:r>
              <a:rPr lang="cs-CZ" sz="1200" u="none" strike="noStrike" kern="1200" dirty="0" smtClean="0">
                <a:solidFill>
                  <a:schemeClr val="tx1"/>
                </a:solidFill>
                <a:effectLst/>
                <a:latin typeface="+mn-lt"/>
                <a:ea typeface="+mn-ea"/>
                <a:cs typeface="+mn-cs"/>
                <a:hlinkClick r:id="rId4" tooltip="1822"/>
              </a:rPr>
              <a:t>1822</a:t>
            </a:r>
            <a:r>
              <a:rPr lang="cs-CZ" dirty="0" smtClean="0">
                <a:effectLst/>
              </a:rPr>
              <a:t/>
            </a:r>
            <a:br>
              <a:rPr lang="cs-CZ" dirty="0" smtClean="0">
                <a:effectLst/>
              </a:rPr>
            </a:br>
            <a:r>
              <a:rPr lang="cs-CZ" sz="1200" u="none" strike="noStrike" kern="1200" dirty="0" smtClean="0">
                <a:solidFill>
                  <a:schemeClr val="tx1"/>
                </a:solidFill>
                <a:effectLst/>
                <a:latin typeface="+mn-lt"/>
                <a:ea typeface="+mn-ea"/>
                <a:cs typeface="+mn-cs"/>
                <a:hlinkClick r:id="rId5" tooltip="Dole, Jura (stránka neexistuje)"/>
              </a:rPr>
              <a:t>Dole, Jura</a:t>
            </a:r>
            <a:r>
              <a:rPr lang="cs-CZ" dirty="0" smtClean="0">
                <a:effectLst/>
              </a:rPr>
              <a:t>, </a:t>
            </a:r>
            <a:r>
              <a:rPr lang="cs-CZ" sz="1200" u="none" strike="noStrike" kern="1200" dirty="0" err="1" smtClean="0">
                <a:solidFill>
                  <a:schemeClr val="tx1"/>
                </a:solidFill>
                <a:effectLst/>
                <a:latin typeface="+mn-lt"/>
                <a:ea typeface="+mn-ea"/>
                <a:cs typeface="+mn-cs"/>
                <a:hlinkClick r:id="rId6" tooltip="Franche-Comté"/>
              </a:rPr>
              <a:t>Franche-Comté</a:t>
            </a:r>
            <a:r>
              <a:rPr lang="cs-CZ" dirty="0" smtClean="0">
                <a:effectLst/>
              </a:rPr>
              <a:t>, </a:t>
            </a:r>
            <a:r>
              <a:rPr lang="cs-CZ" sz="1200" u="none" strike="noStrike" kern="1200" dirty="0" smtClean="0">
                <a:solidFill>
                  <a:schemeClr val="tx1"/>
                </a:solidFill>
                <a:effectLst/>
                <a:latin typeface="+mn-lt"/>
                <a:ea typeface="+mn-ea"/>
                <a:cs typeface="+mn-cs"/>
                <a:hlinkClick r:id="rId7" tooltip="Francie"/>
              </a:rPr>
              <a:t>Francie</a:t>
            </a:r>
            <a:r>
              <a:rPr lang="cs-CZ" dirty="0" smtClean="0">
                <a:effectLst/>
              </a:rPr>
              <a:t>Úmrtí</a:t>
            </a:r>
            <a:r>
              <a:rPr lang="cs-CZ" sz="1200" u="none" strike="noStrike" kern="1200" dirty="0" smtClean="0">
                <a:solidFill>
                  <a:schemeClr val="tx1"/>
                </a:solidFill>
                <a:effectLst/>
                <a:latin typeface="+mn-lt"/>
                <a:ea typeface="+mn-ea"/>
                <a:cs typeface="+mn-cs"/>
                <a:hlinkClick r:id="rId8" tooltip="27. září"/>
              </a:rPr>
              <a:t>27. září</a:t>
            </a:r>
            <a:r>
              <a:rPr lang="cs-CZ" dirty="0" smtClean="0">
                <a:effectLst/>
              </a:rPr>
              <a:t> </a:t>
            </a:r>
            <a:r>
              <a:rPr lang="cs-CZ" sz="1200" u="none" strike="noStrike" kern="1200" dirty="0" smtClean="0">
                <a:solidFill>
                  <a:schemeClr val="tx1"/>
                </a:solidFill>
                <a:effectLst/>
                <a:latin typeface="+mn-lt"/>
                <a:ea typeface="+mn-ea"/>
                <a:cs typeface="+mn-cs"/>
                <a:hlinkClick r:id="rId9" tooltip="1895"/>
              </a:rPr>
              <a:t>1895</a:t>
            </a:r>
            <a:r>
              <a:rPr lang="cs-CZ" dirty="0" smtClean="0">
                <a:effectLst/>
              </a:rPr>
              <a:t> (ve věku 72 let)</a:t>
            </a:r>
            <a:br>
              <a:rPr lang="cs-CZ" dirty="0" smtClean="0">
                <a:effectLst/>
              </a:rPr>
            </a:br>
            <a:r>
              <a:rPr lang="cs-CZ" sz="1200" u="none" strike="noStrike" kern="1200" dirty="0" err="1" smtClean="0">
                <a:solidFill>
                  <a:schemeClr val="tx1"/>
                </a:solidFill>
                <a:effectLst/>
                <a:latin typeface="+mn-lt"/>
                <a:ea typeface="+mn-ea"/>
                <a:cs typeface="+mn-cs"/>
                <a:hlinkClick r:id="rId10" tooltip="Marnes-la-Coquette (stránka neexistuje)"/>
              </a:rPr>
              <a:t>Marnes</a:t>
            </a:r>
            <a:r>
              <a:rPr lang="cs-CZ" sz="1200" u="none" strike="noStrike" kern="1200" dirty="0" smtClean="0">
                <a:solidFill>
                  <a:schemeClr val="tx1"/>
                </a:solidFill>
                <a:effectLst/>
                <a:latin typeface="+mn-lt"/>
                <a:ea typeface="+mn-ea"/>
                <a:cs typeface="+mn-cs"/>
                <a:hlinkClick r:id="rId10" tooltip="Marnes-la-Coquette (stránka neexistuje)"/>
              </a:rPr>
              <a:t>-la-</a:t>
            </a:r>
            <a:r>
              <a:rPr lang="cs-CZ" sz="1200" u="none" strike="noStrike" kern="1200" dirty="0" err="1" smtClean="0">
                <a:solidFill>
                  <a:schemeClr val="tx1"/>
                </a:solidFill>
                <a:effectLst/>
                <a:latin typeface="+mn-lt"/>
                <a:ea typeface="+mn-ea"/>
                <a:cs typeface="+mn-cs"/>
                <a:hlinkClick r:id="rId10" tooltip="Marnes-la-Coquette (stránka neexistuje)"/>
              </a:rPr>
              <a:t>Coquette</a:t>
            </a:r>
            <a:r>
              <a:rPr lang="cs-CZ" dirty="0" smtClean="0">
                <a:effectLst/>
              </a:rPr>
              <a:t>, </a:t>
            </a:r>
            <a:r>
              <a:rPr lang="cs-CZ" sz="1200" u="none" strike="noStrike" kern="1200" dirty="0" err="1" smtClean="0">
                <a:solidFill>
                  <a:schemeClr val="tx1"/>
                </a:solidFill>
                <a:effectLst/>
                <a:latin typeface="+mn-lt"/>
                <a:ea typeface="+mn-ea"/>
                <a:cs typeface="+mn-cs"/>
                <a:hlinkClick r:id="rId11" tooltip="Villeneuve l'Etang (stránka neexistuje)"/>
              </a:rPr>
              <a:t>Villeneuve</a:t>
            </a:r>
            <a:r>
              <a:rPr lang="cs-CZ" sz="1200" u="none" strike="noStrike" kern="1200" dirty="0" smtClean="0">
                <a:solidFill>
                  <a:schemeClr val="tx1"/>
                </a:solidFill>
                <a:effectLst/>
                <a:latin typeface="+mn-lt"/>
                <a:ea typeface="+mn-ea"/>
                <a:cs typeface="+mn-cs"/>
                <a:hlinkClick r:id="rId11" tooltip="Villeneuve l'Etang (stránka neexistuje)"/>
              </a:rPr>
              <a:t> </a:t>
            </a:r>
            <a:r>
              <a:rPr lang="cs-CZ" sz="1200" u="none" strike="noStrike" kern="1200" dirty="0" err="1" smtClean="0">
                <a:solidFill>
                  <a:schemeClr val="tx1"/>
                </a:solidFill>
                <a:effectLst/>
                <a:latin typeface="+mn-lt"/>
                <a:ea typeface="+mn-ea"/>
                <a:cs typeface="+mn-cs"/>
                <a:hlinkClick r:id="rId11" tooltip="Villeneuve l'Etang (stránka neexistuje)"/>
              </a:rPr>
              <a:t>l'Etang</a:t>
            </a:r>
            <a:r>
              <a:rPr lang="cs-CZ" dirty="0" smtClean="0">
                <a:effectLst/>
              </a:rPr>
              <a:t>, </a:t>
            </a:r>
            <a:r>
              <a:rPr lang="cs-CZ" sz="1200" u="none" strike="noStrike" kern="1200" dirty="0" err="1" smtClean="0">
                <a:solidFill>
                  <a:schemeClr val="tx1"/>
                </a:solidFill>
                <a:effectLst/>
                <a:latin typeface="+mn-lt"/>
                <a:ea typeface="+mn-ea"/>
                <a:cs typeface="+mn-cs"/>
                <a:hlinkClick r:id="rId7" tooltip="Francie"/>
              </a:rPr>
              <a:t>Francie</a:t>
            </a:r>
            <a:r>
              <a:rPr lang="cs-CZ" dirty="0" err="1" smtClean="0">
                <a:effectLst/>
              </a:rPr>
              <a:t>Příčina</a:t>
            </a:r>
            <a:r>
              <a:rPr lang="cs-CZ" dirty="0" smtClean="0">
                <a:effectLst/>
              </a:rPr>
              <a:t> </a:t>
            </a:r>
            <a:r>
              <a:rPr lang="cs-CZ" dirty="0" err="1" smtClean="0">
                <a:effectLst/>
              </a:rPr>
              <a:t>úmrtí</a:t>
            </a:r>
            <a:r>
              <a:rPr lang="cs-CZ" sz="1200" u="none" strike="noStrike" kern="1200" dirty="0" err="1" smtClean="0">
                <a:solidFill>
                  <a:schemeClr val="tx1"/>
                </a:solidFill>
                <a:effectLst/>
                <a:latin typeface="+mn-lt"/>
                <a:ea typeface="+mn-ea"/>
                <a:cs typeface="+mn-cs"/>
                <a:hlinkClick r:id="rId12" tooltip="Cévní mozková příhoda"/>
              </a:rPr>
              <a:t>cévní</a:t>
            </a:r>
            <a:r>
              <a:rPr lang="cs-CZ" sz="1200" u="none" strike="noStrike" kern="1200" dirty="0" smtClean="0">
                <a:solidFill>
                  <a:schemeClr val="tx1"/>
                </a:solidFill>
                <a:effectLst/>
                <a:latin typeface="+mn-lt"/>
                <a:ea typeface="+mn-ea"/>
                <a:cs typeface="+mn-cs"/>
                <a:hlinkClick r:id="rId12" tooltip="Cévní mozková příhoda"/>
              </a:rPr>
              <a:t> mozková </a:t>
            </a:r>
            <a:r>
              <a:rPr lang="cs-CZ" sz="1200" u="none" strike="noStrike" kern="1200" dirty="0" err="1" smtClean="0">
                <a:solidFill>
                  <a:schemeClr val="tx1"/>
                </a:solidFill>
                <a:effectLst/>
                <a:latin typeface="+mn-lt"/>
                <a:ea typeface="+mn-ea"/>
                <a:cs typeface="+mn-cs"/>
                <a:hlinkClick r:id="rId12" tooltip="Cévní mozková příhoda"/>
              </a:rPr>
              <a:t>příhoda</a:t>
            </a:r>
            <a:r>
              <a:rPr lang="cs-CZ" dirty="0" err="1" smtClean="0">
                <a:effectLst/>
              </a:rPr>
              <a:t>Národnost</a:t>
            </a:r>
            <a:r>
              <a:rPr lang="cs-CZ" sz="1200" u="none" strike="noStrike" kern="1200" dirty="0" err="1" smtClean="0">
                <a:solidFill>
                  <a:schemeClr val="tx1"/>
                </a:solidFill>
                <a:effectLst/>
                <a:latin typeface="+mn-lt"/>
                <a:ea typeface="+mn-ea"/>
                <a:cs typeface="+mn-cs"/>
                <a:hlinkClick r:id="rId13" tooltip="Francouzi"/>
              </a:rPr>
              <a:t>Francouzi</a:t>
            </a:r>
            <a:r>
              <a:rPr lang="cs-CZ" sz="1200" u="none" strike="noStrike" kern="1200" dirty="0" err="1" smtClean="0">
                <a:solidFill>
                  <a:schemeClr val="tx1"/>
                </a:solidFill>
                <a:effectLst/>
                <a:latin typeface="+mn-lt"/>
                <a:ea typeface="+mn-ea"/>
                <a:cs typeface="+mn-cs"/>
                <a:hlinkClick r:id="rId14" tooltip="Alma mater"/>
              </a:rPr>
              <a:t>Alma</a:t>
            </a:r>
            <a:r>
              <a:rPr lang="cs-CZ" sz="1200" u="none" strike="noStrike" kern="1200" dirty="0" smtClean="0">
                <a:solidFill>
                  <a:schemeClr val="tx1"/>
                </a:solidFill>
                <a:effectLst/>
                <a:latin typeface="+mn-lt"/>
                <a:ea typeface="+mn-ea"/>
                <a:cs typeface="+mn-cs"/>
                <a:hlinkClick r:id="rId14" tooltip="Alma mater"/>
              </a:rPr>
              <a:t> </a:t>
            </a:r>
            <a:r>
              <a:rPr lang="cs-CZ" sz="1200" u="none" strike="noStrike" kern="1200" dirty="0" err="1" smtClean="0">
                <a:solidFill>
                  <a:schemeClr val="tx1"/>
                </a:solidFill>
                <a:effectLst/>
                <a:latin typeface="+mn-lt"/>
                <a:ea typeface="+mn-ea"/>
                <a:cs typeface="+mn-cs"/>
                <a:hlinkClick r:id="rId14" tooltip="Alma mater"/>
              </a:rPr>
              <a:t>mater</a:t>
            </a:r>
            <a:r>
              <a:rPr lang="cs-CZ" sz="1200" u="none" strike="noStrike" kern="1200" dirty="0" err="1" smtClean="0">
                <a:solidFill>
                  <a:schemeClr val="tx1"/>
                </a:solidFill>
                <a:effectLst/>
                <a:latin typeface="+mn-lt"/>
                <a:ea typeface="+mn-ea"/>
                <a:cs typeface="+mn-cs"/>
                <a:hlinkClick r:id="rId15" tooltip="École normale supérieure"/>
              </a:rPr>
              <a:t>École</a:t>
            </a:r>
            <a:r>
              <a:rPr lang="cs-CZ" sz="1200" u="none" strike="noStrike" kern="1200" dirty="0" smtClean="0">
                <a:solidFill>
                  <a:schemeClr val="tx1"/>
                </a:solidFill>
                <a:effectLst/>
                <a:latin typeface="+mn-lt"/>
                <a:ea typeface="+mn-ea"/>
                <a:cs typeface="+mn-cs"/>
                <a:hlinkClick r:id="rId15" tooltip="École normale supérieure"/>
              </a:rPr>
              <a:t> </a:t>
            </a:r>
            <a:r>
              <a:rPr lang="cs-CZ" sz="1200" u="none" strike="noStrike" kern="1200" dirty="0" err="1" smtClean="0">
                <a:solidFill>
                  <a:schemeClr val="tx1"/>
                </a:solidFill>
                <a:effectLst/>
                <a:latin typeface="+mn-lt"/>
                <a:ea typeface="+mn-ea"/>
                <a:cs typeface="+mn-cs"/>
                <a:hlinkClick r:id="rId15" tooltip="École normale supérieure"/>
              </a:rPr>
              <a:t>normale</a:t>
            </a:r>
            <a:r>
              <a:rPr lang="cs-CZ" sz="1200" u="none" strike="noStrike" kern="1200" dirty="0" smtClean="0">
                <a:solidFill>
                  <a:schemeClr val="tx1"/>
                </a:solidFill>
                <a:effectLst/>
                <a:latin typeface="+mn-lt"/>
                <a:ea typeface="+mn-ea"/>
                <a:cs typeface="+mn-cs"/>
                <a:hlinkClick r:id="rId15" tooltip="École normale supérieure"/>
              </a:rPr>
              <a:t> </a:t>
            </a:r>
            <a:r>
              <a:rPr lang="cs-CZ" sz="1200" u="none" strike="noStrike" kern="1200" dirty="0" err="1" smtClean="0">
                <a:solidFill>
                  <a:schemeClr val="tx1"/>
                </a:solidFill>
                <a:effectLst/>
                <a:latin typeface="+mn-lt"/>
                <a:ea typeface="+mn-ea"/>
                <a:cs typeface="+mn-cs"/>
                <a:hlinkClick r:id="rId15" tooltip="École normale supérieure"/>
              </a:rPr>
              <a:t>supérieure</a:t>
            </a:r>
            <a:r>
              <a:rPr lang="cs-CZ" dirty="0" smtClean="0">
                <a:effectLst/>
              </a:rPr>
              <a:t> (</a:t>
            </a:r>
            <a:r>
              <a:rPr lang="cs-CZ" sz="1200" u="none" strike="noStrike" kern="1200" dirty="0" smtClean="0">
                <a:solidFill>
                  <a:schemeClr val="tx1"/>
                </a:solidFill>
                <a:effectLst/>
                <a:latin typeface="+mn-lt"/>
                <a:ea typeface="+mn-ea"/>
                <a:cs typeface="+mn-cs"/>
                <a:hlinkClick r:id="rId16" tooltip="1844"/>
              </a:rPr>
              <a:t>1844</a:t>
            </a:r>
            <a:r>
              <a:rPr lang="cs-CZ" dirty="0" smtClean="0">
                <a:effectLst/>
              </a:rPr>
              <a:t>–</a:t>
            </a:r>
            <a:r>
              <a:rPr lang="cs-CZ" sz="1200" u="none" strike="noStrike" kern="1200" dirty="0" smtClean="0">
                <a:solidFill>
                  <a:schemeClr val="tx1"/>
                </a:solidFill>
                <a:effectLst/>
                <a:latin typeface="+mn-lt"/>
                <a:ea typeface="+mn-ea"/>
                <a:cs typeface="+mn-cs"/>
                <a:hlinkClick r:id="rId17" tooltip="1845"/>
              </a:rPr>
              <a:t>1845</a:t>
            </a:r>
            <a:r>
              <a:rPr lang="cs-CZ" dirty="0" smtClean="0">
                <a:effectLst/>
              </a:rPr>
              <a:t>)</a:t>
            </a:r>
            <a:br>
              <a:rPr lang="cs-CZ" dirty="0" smtClean="0">
                <a:effectLst/>
              </a:rPr>
            </a:br>
            <a:r>
              <a:rPr lang="cs-CZ" sz="1200" u="none" strike="noStrike" kern="1200" dirty="0" err="1" smtClean="0">
                <a:solidFill>
                  <a:schemeClr val="tx1"/>
                </a:solidFill>
                <a:effectLst/>
                <a:latin typeface="+mn-lt"/>
                <a:ea typeface="+mn-ea"/>
                <a:cs typeface="+mn-cs"/>
                <a:hlinkClick r:id="rId18" tooltip="Lycée Saint-Louis"/>
              </a:rPr>
              <a:t>Lycée</a:t>
            </a:r>
            <a:r>
              <a:rPr lang="cs-CZ" sz="1200" u="none" strike="noStrike" kern="1200" dirty="0" smtClean="0">
                <a:solidFill>
                  <a:schemeClr val="tx1"/>
                </a:solidFill>
                <a:effectLst/>
                <a:latin typeface="+mn-lt"/>
                <a:ea typeface="+mn-ea"/>
                <a:cs typeface="+mn-cs"/>
                <a:hlinkClick r:id="rId18" tooltip="Lycée Saint-Louis"/>
              </a:rPr>
              <a:t> Saint-</a:t>
            </a:r>
            <a:r>
              <a:rPr lang="cs-CZ" sz="1200" u="none" strike="noStrike" kern="1200" dirty="0" err="1" smtClean="0">
                <a:solidFill>
                  <a:schemeClr val="tx1"/>
                </a:solidFill>
                <a:effectLst/>
                <a:latin typeface="+mn-lt"/>
                <a:ea typeface="+mn-ea"/>
                <a:cs typeface="+mn-cs"/>
                <a:hlinkClick r:id="rId18" tooltip="Lycée Saint-Louis"/>
              </a:rPr>
              <a:t>Louis</a:t>
            </a:r>
            <a:r>
              <a:rPr lang="cs-CZ" dirty="0" err="1" smtClean="0">
                <a:effectLst/>
              </a:rPr>
              <a:t>ZaměstnavateléUniverzita</a:t>
            </a:r>
            <a:r>
              <a:rPr lang="cs-CZ" dirty="0" smtClean="0">
                <a:effectLst/>
              </a:rPr>
              <a:t> ve Štrasburku (od </a:t>
            </a:r>
            <a:r>
              <a:rPr lang="cs-CZ" sz="1200" u="none" strike="noStrike" kern="1200" dirty="0" smtClean="0">
                <a:solidFill>
                  <a:schemeClr val="tx1"/>
                </a:solidFill>
                <a:effectLst/>
                <a:latin typeface="+mn-lt"/>
                <a:ea typeface="+mn-ea"/>
                <a:cs typeface="+mn-cs"/>
                <a:hlinkClick r:id="rId19" tooltip="1848"/>
              </a:rPr>
              <a:t>1848</a:t>
            </a:r>
            <a:r>
              <a:rPr lang="cs-CZ" dirty="0" smtClean="0">
                <a:effectLst/>
              </a:rPr>
              <a:t>)</a:t>
            </a:r>
            <a:br>
              <a:rPr lang="cs-CZ" dirty="0" smtClean="0">
                <a:effectLst/>
              </a:rPr>
            </a:br>
            <a:r>
              <a:rPr lang="cs-CZ" dirty="0" smtClean="0">
                <a:effectLst/>
              </a:rPr>
              <a:t>Univerzita Lille (</a:t>
            </a:r>
            <a:r>
              <a:rPr lang="cs-CZ" sz="1200" u="none" strike="noStrike" kern="1200" dirty="0" smtClean="0">
                <a:solidFill>
                  <a:schemeClr val="tx1"/>
                </a:solidFill>
                <a:effectLst/>
                <a:latin typeface="+mn-lt"/>
                <a:ea typeface="+mn-ea"/>
                <a:cs typeface="+mn-cs"/>
                <a:hlinkClick r:id="rId20" tooltip="1854"/>
              </a:rPr>
              <a:t>1854</a:t>
            </a:r>
            <a:r>
              <a:rPr lang="cs-CZ" dirty="0" smtClean="0">
                <a:effectLst/>
              </a:rPr>
              <a:t>–</a:t>
            </a:r>
            <a:r>
              <a:rPr lang="cs-CZ" sz="1200" u="none" strike="noStrike" kern="1200" dirty="0" smtClean="0">
                <a:solidFill>
                  <a:schemeClr val="tx1"/>
                </a:solidFill>
                <a:effectLst/>
                <a:latin typeface="+mn-lt"/>
                <a:ea typeface="+mn-ea"/>
                <a:cs typeface="+mn-cs"/>
                <a:hlinkClick r:id="rId21" tooltip="1857"/>
              </a:rPr>
              <a:t>1857</a:t>
            </a:r>
            <a:r>
              <a:rPr lang="cs-CZ" dirty="0" smtClean="0">
                <a:effectLst/>
              </a:rPr>
              <a:t>)</a:t>
            </a:r>
            <a:br>
              <a:rPr lang="cs-CZ" dirty="0" smtClean="0">
                <a:effectLst/>
              </a:rPr>
            </a:br>
            <a:r>
              <a:rPr lang="cs-CZ" sz="1200" u="none" strike="noStrike" kern="1200" dirty="0" err="1" smtClean="0">
                <a:solidFill>
                  <a:schemeClr val="tx1"/>
                </a:solidFill>
                <a:effectLst/>
                <a:latin typeface="+mn-lt"/>
                <a:ea typeface="+mn-ea"/>
                <a:cs typeface="+mn-cs"/>
                <a:hlinkClick r:id="rId15" tooltip="École normale supérieure"/>
              </a:rPr>
              <a:t>École</a:t>
            </a:r>
            <a:r>
              <a:rPr lang="cs-CZ" sz="1200" u="none" strike="noStrike" kern="1200" dirty="0" smtClean="0">
                <a:solidFill>
                  <a:schemeClr val="tx1"/>
                </a:solidFill>
                <a:effectLst/>
                <a:latin typeface="+mn-lt"/>
                <a:ea typeface="+mn-ea"/>
                <a:cs typeface="+mn-cs"/>
                <a:hlinkClick r:id="rId15" tooltip="École normale supérieure"/>
              </a:rPr>
              <a:t> </a:t>
            </a:r>
            <a:r>
              <a:rPr lang="cs-CZ" sz="1200" u="none" strike="noStrike" kern="1200" dirty="0" err="1" smtClean="0">
                <a:solidFill>
                  <a:schemeClr val="tx1"/>
                </a:solidFill>
                <a:effectLst/>
                <a:latin typeface="+mn-lt"/>
                <a:ea typeface="+mn-ea"/>
                <a:cs typeface="+mn-cs"/>
                <a:hlinkClick r:id="rId15" tooltip="École normale supérieure"/>
              </a:rPr>
              <a:t>normale</a:t>
            </a:r>
            <a:r>
              <a:rPr lang="cs-CZ" sz="1200" u="none" strike="noStrike" kern="1200" dirty="0" smtClean="0">
                <a:solidFill>
                  <a:schemeClr val="tx1"/>
                </a:solidFill>
                <a:effectLst/>
                <a:latin typeface="+mn-lt"/>
                <a:ea typeface="+mn-ea"/>
                <a:cs typeface="+mn-cs"/>
                <a:hlinkClick r:id="rId15" tooltip="École normale supérieure"/>
              </a:rPr>
              <a:t> </a:t>
            </a:r>
            <a:r>
              <a:rPr lang="cs-CZ" sz="1200" u="none" strike="noStrike" kern="1200" dirty="0" err="1" smtClean="0">
                <a:solidFill>
                  <a:schemeClr val="tx1"/>
                </a:solidFill>
                <a:effectLst/>
                <a:latin typeface="+mn-lt"/>
                <a:ea typeface="+mn-ea"/>
                <a:cs typeface="+mn-cs"/>
                <a:hlinkClick r:id="rId15" tooltip="École normale supérieure"/>
              </a:rPr>
              <a:t>supérieure</a:t>
            </a:r>
            <a:r>
              <a:rPr lang="cs-CZ" dirty="0" smtClean="0">
                <a:effectLst/>
              </a:rPr>
              <a:t> (od </a:t>
            </a:r>
            <a:r>
              <a:rPr lang="cs-CZ" sz="1200" u="none" strike="noStrike" kern="1200" dirty="0" smtClean="0">
                <a:solidFill>
                  <a:schemeClr val="tx1"/>
                </a:solidFill>
                <a:effectLst/>
                <a:latin typeface="+mn-lt"/>
                <a:ea typeface="+mn-ea"/>
                <a:cs typeface="+mn-cs"/>
                <a:hlinkClick r:id="rId21" tooltip="1857"/>
              </a:rPr>
              <a:t>1857</a:t>
            </a:r>
            <a:r>
              <a:rPr lang="cs-CZ" dirty="0" smtClean="0">
                <a:effectLst/>
              </a:rPr>
              <a:t>)</a:t>
            </a:r>
            <a:br>
              <a:rPr lang="cs-CZ" dirty="0" smtClean="0">
                <a:effectLst/>
              </a:rPr>
            </a:br>
            <a:r>
              <a:rPr lang="cs-CZ" dirty="0" err="1" smtClean="0">
                <a:effectLst/>
              </a:rPr>
              <a:t>École</a:t>
            </a:r>
            <a:r>
              <a:rPr lang="cs-CZ" dirty="0" smtClean="0">
                <a:effectLst/>
              </a:rPr>
              <a:t> </a:t>
            </a:r>
            <a:r>
              <a:rPr lang="cs-CZ" dirty="0" err="1" smtClean="0">
                <a:effectLst/>
              </a:rPr>
              <a:t>Centrale</a:t>
            </a:r>
            <a:r>
              <a:rPr lang="cs-CZ" dirty="0" smtClean="0">
                <a:effectLst/>
              </a:rPr>
              <a:t> de Lille (technická univerzita Lille)</a:t>
            </a:r>
            <a:r>
              <a:rPr lang="cs-CZ" dirty="0" err="1" smtClean="0">
                <a:effectLst/>
              </a:rPr>
              <a:t>OceněníRumfordova</a:t>
            </a:r>
            <a:r>
              <a:rPr lang="cs-CZ" dirty="0" smtClean="0">
                <a:effectLst/>
              </a:rPr>
              <a:t> medaile (</a:t>
            </a:r>
            <a:r>
              <a:rPr lang="cs-CZ" sz="1200" u="none" strike="noStrike" kern="1200" dirty="0" smtClean="0">
                <a:solidFill>
                  <a:schemeClr val="tx1"/>
                </a:solidFill>
                <a:effectLst/>
                <a:latin typeface="+mn-lt"/>
                <a:ea typeface="+mn-ea"/>
                <a:cs typeface="+mn-cs"/>
                <a:hlinkClick r:id="rId22" tooltip="1856"/>
              </a:rPr>
              <a:t>1856</a:t>
            </a:r>
            <a:r>
              <a:rPr lang="cs-CZ" dirty="0" smtClean="0">
                <a:effectLst/>
              </a:rPr>
              <a:t>)</a:t>
            </a:r>
            <a:br>
              <a:rPr lang="cs-CZ" dirty="0" smtClean="0">
                <a:effectLst/>
              </a:rPr>
            </a:br>
            <a:r>
              <a:rPr lang="cs-CZ" dirty="0" err="1" smtClean="0">
                <a:effectLst/>
              </a:rPr>
              <a:t>Montyonská</a:t>
            </a:r>
            <a:r>
              <a:rPr lang="cs-CZ" dirty="0" smtClean="0">
                <a:effectLst/>
              </a:rPr>
              <a:t> cena (</a:t>
            </a:r>
            <a:r>
              <a:rPr lang="cs-CZ" sz="1200" u="none" strike="noStrike" kern="1200" dirty="0" smtClean="0">
                <a:solidFill>
                  <a:schemeClr val="tx1"/>
                </a:solidFill>
                <a:effectLst/>
                <a:latin typeface="+mn-lt"/>
                <a:ea typeface="+mn-ea"/>
                <a:cs typeface="+mn-cs"/>
                <a:hlinkClick r:id="rId23" tooltip="1859"/>
              </a:rPr>
              <a:t>1859</a:t>
            </a:r>
            <a:r>
              <a:rPr lang="cs-CZ" dirty="0" smtClean="0">
                <a:effectLst/>
              </a:rPr>
              <a:t>)</a:t>
            </a:r>
            <a:br>
              <a:rPr lang="cs-CZ" dirty="0" smtClean="0">
                <a:effectLst/>
              </a:rPr>
            </a:br>
            <a:r>
              <a:rPr lang="cs-CZ" sz="1200" u="none" strike="noStrike" kern="1200" dirty="0" err="1" smtClean="0">
                <a:solidFill>
                  <a:schemeClr val="tx1"/>
                </a:solidFill>
                <a:effectLst/>
                <a:latin typeface="+mn-lt"/>
                <a:ea typeface="+mn-ea"/>
                <a:cs typeface="+mn-cs"/>
                <a:hlinkClick r:id="rId24" tooltip="Copleyho medaile"/>
              </a:rPr>
              <a:t>Copleyho</a:t>
            </a:r>
            <a:r>
              <a:rPr lang="cs-CZ" sz="1200" u="none" strike="noStrike" kern="1200" dirty="0" smtClean="0">
                <a:solidFill>
                  <a:schemeClr val="tx1"/>
                </a:solidFill>
                <a:effectLst/>
                <a:latin typeface="+mn-lt"/>
                <a:ea typeface="+mn-ea"/>
                <a:cs typeface="+mn-cs"/>
                <a:hlinkClick r:id="rId24" tooltip="Copleyho medaile"/>
              </a:rPr>
              <a:t> medaile</a:t>
            </a:r>
            <a:r>
              <a:rPr lang="cs-CZ" dirty="0" smtClean="0">
                <a:effectLst/>
              </a:rPr>
              <a:t> (</a:t>
            </a:r>
            <a:r>
              <a:rPr lang="cs-CZ" sz="1200" u="none" strike="noStrike" kern="1200" dirty="0" smtClean="0">
                <a:solidFill>
                  <a:schemeClr val="tx1"/>
                </a:solidFill>
                <a:effectLst/>
                <a:latin typeface="+mn-lt"/>
                <a:ea typeface="+mn-ea"/>
                <a:cs typeface="+mn-cs"/>
                <a:hlinkClick r:id="rId25" tooltip="1874"/>
              </a:rPr>
              <a:t>1874</a:t>
            </a:r>
            <a:r>
              <a:rPr lang="cs-CZ" dirty="0" smtClean="0">
                <a:effectLst/>
              </a:rPr>
              <a:t>)</a:t>
            </a:r>
            <a:br>
              <a:rPr lang="cs-CZ" dirty="0" smtClean="0">
                <a:effectLst/>
              </a:rPr>
            </a:br>
            <a:r>
              <a:rPr lang="cs-CZ" dirty="0" smtClean="0">
                <a:effectLst/>
              </a:rPr>
              <a:t>rytíř Řádu za zemědělské zásluhy (</a:t>
            </a:r>
            <a:r>
              <a:rPr lang="cs-CZ" sz="1200" u="none" strike="noStrike" kern="1200" dirty="0" smtClean="0">
                <a:solidFill>
                  <a:schemeClr val="tx1"/>
                </a:solidFill>
                <a:effectLst/>
                <a:latin typeface="+mn-lt"/>
                <a:ea typeface="+mn-ea"/>
                <a:cs typeface="+mn-cs"/>
                <a:hlinkClick r:id="rId26" tooltip="1883"/>
              </a:rPr>
              <a:t>1883</a:t>
            </a:r>
            <a:r>
              <a:rPr lang="cs-CZ" dirty="0" smtClean="0">
                <a:effectLst/>
              </a:rPr>
              <a:t>)</a:t>
            </a:r>
            <a:br>
              <a:rPr lang="cs-CZ" dirty="0" smtClean="0">
                <a:effectLst/>
              </a:rPr>
            </a:br>
            <a:r>
              <a:rPr lang="cs-CZ" dirty="0" err="1" smtClean="0">
                <a:effectLst/>
              </a:rPr>
              <a:t>Rumfordova</a:t>
            </a:r>
            <a:r>
              <a:rPr lang="cs-CZ" dirty="0" smtClean="0">
                <a:effectLst/>
              </a:rPr>
              <a:t> medaile (</a:t>
            </a:r>
            <a:r>
              <a:rPr lang="cs-CZ" sz="1200" u="none" strike="noStrike" kern="1200" dirty="0" smtClean="0">
                <a:solidFill>
                  <a:schemeClr val="tx1"/>
                </a:solidFill>
                <a:effectLst/>
                <a:latin typeface="+mn-lt"/>
                <a:ea typeface="+mn-ea"/>
                <a:cs typeface="+mn-cs"/>
                <a:hlinkClick r:id="rId27" tooltip="1892"/>
              </a:rPr>
              <a:t>1892</a:t>
            </a:r>
            <a:r>
              <a:rPr lang="cs-CZ" dirty="0" smtClean="0">
                <a:effectLst/>
              </a:rPr>
              <a:t>)</a:t>
            </a:r>
            <a:br>
              <a:rPr lang="cs-CZ" dirty="0" smtClean="0">
                <a:effectLst/>
              </a:rPr>
            </a:br>
            <a:r>
              <a:rPr lang="cs-CZ" dirty="0" smtClean="0">
                <a:effectLst/>
              </a:rPr>
              <a:t>… více na </a:t>
            </a:r>
            <a:r>
              <a:rPr lang="cs-CZ" sz="1200" u="none" strike="noStrike" kern="1200" dirty="0" err="1" smtClean="0">
                <a:solidFill>
                  <a:schemeClr val="tx1"/>
                </a:solidFill>
                <a:effectLst/>
                <a:latin typeface="+mn-lt"/>
                <a:ea typeface="+mn-ea"/>
                <a:cs typeface="+mn-cs"/>
                <a:hlinkClick r:id="rId28" tooltip="d:Q529"/>
              </a:rPr>
              <a:t>Wikidatech</a:t>
            </a:r>
            <a:r>
              <a:rPr lang="cs-CZ" dirty="0" err="1" smtClean="0">
                <a:effectLst/>
              </a:rPr>
              <a:t>PodpisNěkterá</a:t>
            </a:r>
            <a:r>
              <a:rPr lang="cs-CZ" dirty="0" smtClean="0">
                <a:effectLst/>
              </a:rPr>
              <a:t> data mohou pocházet z </a:t>
            </a:r>
            <a:r>
              <a:rPr lang="cs-CZ" sz="1200" u="none" strike="noStrike" kern="1200" dirty="0" smtClean="0">
                <a:solidFill>
                  <a:schemeClr val="tx1"/>
                </a:solidFill>
                <a:effectLst/>
                <a:latin typeface="+mn-lt"/>
                <a:ea typeface="+mn-ea"/>
                <a:cs typeface="+mn-cs"/>
                <a:hlinkClick r:id="rId29" tooltip="d:Q529"/>
              </a:rPr>
              <a:t>datové </a:t>
            </a:r>
            <a:r>
              <a:rPr lang="cs-CZ" sz="1200" u="none" strike="noStrike" kern="1200" dirty="0" err="1" smtClean="0">
                <a:solidFill>
                  <a:schemeClr val="tx1"/>
                </a:solidFill>
                <a:effectLst/>
                <a:latin typeface="+mn-lt"/>
                <a:ea typeface="+mn-ea"/>
                <a:cs typeface="+mn-cs"/>
                <a:hlinkClick r:id="rId29" tooltip="d:Q529"/>
              </a:rPr>
              <a:t>položky</a:t>
            </a:r>
            <a:r>
              <a:rPr lang="cs-CZ" dirty="0" err="1" smtClean="0">
                <a:effectLst/>
              </a:rPr>
              <a:t>.</a:t>
            </a:r>
            <a:r>
              <a:rPr lang="cs-CZ" sz="1200" b="1" i="0" kern="1200" dirty="0" err="1" smtClean="0">
                <a:solidFill>
                  <a:schemeClr val="tx1"/>
                </a:solidFill>
                <a:effectLst/>
                <a:latin typeface="+mn-lt"/>
                <a:ea typeface="+mn-ea"/>
                <a:cs typeface="+mn-cs"/>
              </a:rPr>
              <a:t>Louis</a:t>
            </a:r>
            <a:r>
              <a:rPr lang="cs-CZ" sz="1200" b="1" i="0" kern="1200" dirty="0" smtClean="0">
                <a:solidFill>
                  <a:schemeClr val="tx1"/>
                </a:solidFill>
                <a:effectLst/>
                <a:latin typeface="+mn-lt"/>
                <a:ea typeface="+mn-ea"/>
                <a:cs typeface="+mn-cs"/>
              </a:rPr>
              <a:t> Pasteur</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3" tooltip="27. prosinec"/>
              </a:rPr>
              <a:t>27. prosince</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4" tooltip="1822"/>
              </a:rPr>
              <a:t>1822</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30" tooltip="Dole (stránka neexistuje)"/>
              </a:rPr>
              <a:t>Dole</a:t>
            </a:r>
            <a:r>
              <a:rPr lang="cs-CZ" sz="1200" b="0" i="0" kern="1200" dirty="0" smtClean="0">
                <a:solidFill>
                  <a:schemeClr val="tx1"/>
                </a:solidFill>
                <a:effectLst/>
                <a:latin typeface="+mn-lt"/>
                <a:ea typeface="+mn-ea"/>
                <a:cs typeface="+mn-cs"/>
              </a:rPr>
              <a:t> – </a:t>
            </a:r>
            <a:r>
              <a:rPr lang="cs-CZ" sz="1200" b="0" i="0" u="none" strike="noStrike" kern="1200" dirty="0" smtClean="0">
                <a:solidFill>
                  <a:schemeClr val="tx1"/>
                </a:solidFill>
                <a:effectLst/>
                <a:latin typeface="+mn-lt"/>
                <a:ea typeface="+mn-ea"/>
                <a:cs typeface="+mn-cs"/>
                <a:hlinkClick r:id="rId31" tooltip="28. září"/>
              </a:rPr>
              <a:t>28. září</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9" tooltip="1895"/>
              </a:rPr>
              <a:t>1895</a:t>
            </a:r>
            <a:r>
              <a:rPr lang="cs-CZ" sz="1200" b="0" i="0" kern="1200" dirty="0" smtClean="0">
                <a:solidFill>
                  <a:schemeClr val="tx1"/>
                </a:solidFill>
                <a:effectLst/>
                <a:latin typeface="+mn-lt"/>
                <a:ea typeface="+mn-ea"/>
                <a:cs typeface="+mn-cs"/>
              </a:rPr>
              <a:t>, </a:t>
            </a:r>
            <a:r>
              <a:rPr lang="cs-CZ" sz="1200" b="0" i="0" u="none" strike="noStrike" kern="1200" dirty="0" err="1" smtClean="0">
                <a:solidFill>
                  <a:schemeClr val="tx1"/>
                </a:solidFill>
                <a:effectLst/>
                <a:latin typeface="+mn-lt"/>
                <a:ea typeface="+mn-ea"/>
                <a:cs typeface="+mn-cs"/>
                <a:hlinkClick r:id="rId32" tooltip="Villeneuve-l'Etang (stránka neexistuje)"/>
              </a:rPr>
              <a:t>Villeneuve-l'Etang</a:t>
            </a:r>
            <a:r>
              <a:rPr lang="cs-CZ" sz="1200" b="0" i="0" kern="1200" dirty="0" smtClean="0">
                <a:solidFill>
                  <a:schemeClr val="tx1"/>
                </a:solidFill>
                <a:effectLst/>
                <a:latin typeface="+mn-lt"/>
                <a:ea typeface="+mn-ea"/>
                <a:cs typeface="+mn-cs"/>
              </a:rPr>
              <a:t>, </a:t>
            </a:r>
            <a:r>
              <a:rPr lang="cs-CZ" sz="1200" b="0" i="0" u="none" strike="noStrike" kern="1200" dirty="0" err="1" smtClean="0">
                <a:solidFill>
                  <a:schemeClr val="tx1"/>
                </a:solidFill>
                <a:effectLst/>
                <a:latin typeface="+mn-lt"/>
                <a:ea typeface="+mn-ea"/>
                <a:cs typeface="+mn-cs"/>
                <a:hlinkClick r:id="rId10" tooltip="Marnes-la-Coquette (stránka neexistuje)"/>
              </a:rPr>
              <a:t>Marnes</a:t>
            </a:r>
            <a:r>
              <a:rPr lang="cs-CZ" sz="1200" b="0" i="0" u="none" strike="noStrike" kern="1200" dirty="0" smtClean="0">
                <a:solidFill>
                  <a:schemeClr val="tx1"/>
                </a:solidFill>
                <a:effectLst/>
                <a:latin typeface="+mn-lt"/>
                <a:ea typeface="+mn-ea"/>
                <a:cs typeface="+mn-cs"/>
                <a:hlinkClick r:id="rId10" tooltip="Marnes-la-Coquette (stránka neexistuje)"/>
              </a:rPr>
              <a:t>-la-</a:t>
            </a:r>
            <a:r>
              <a:rPr lang="cs-CZ" sz="1200" b="0" i="0" u="none" strike="noStrike" kern="1200" dirty="0" err="1" smtClean="0">
                <a:solidFill>
                  <a:schemeClr val="tx1"/>
                </a:solidFill>
                <a:effectLst/>
                <a:latin typeface="+mn-lt"/>
                <a:ea typeface="+mn-ea"/>
                <a:cs typeface="+mn-cs"/>
                <a:hlinkClick r:id="rId10" tooltip="Marnes-la-Coquette (stránka neexistuje)"/>
              </a:rPr>
              <a:t>Coquette</a:t>
            </a:r>
            <a:r>
              <a:rPr lang="cs-CZ" sz="1200" b="0" i="0" kern="1200" dirty="0" smtClean="0">
                <a:solidFill>
                  <a:schemeClr val="tx1"/>
                </a:solidFill>
                <a:effectLst/>
                <a:latin typeface="+mn-lt"/>
                <a:ea typeface="+mn-ea"/>
                <a:cs typeface="+mn-cs"/>
              </a:rPr>
              <a:t>, pohřben v Paříži) byl </a:t>
            </a:r>
            <a:r>
              <a:rPr lang="cs-CZ" sz="1200" b="0" i="0" u="none" strike="noStrike" kern="1200" dirty="0" smtClean="0">
                <a:solidFill>
                  <a:schemeClr val="tx1"/>
                </a:solidFill>
                <a:effectLst/>
                <a:latin typeface="+mn-lt"/>
                <a:ea typeface="+mn-ea"/>
                <a:cs typeface="+mn-cs"/>
                <a:hlinkClick r:id="rId7" tooltip="Francie"/>
              </a:rPr>
              <a:t>francouzský</a:t>
            </a:r>
            <a:r>
              <a:rPr lang="cs-CZ" sz="1200" b="0" i="0" kern="1200" dirty="0" smtClean="0">
                <a:solidFill>
                  <a:schemeClr val="tx1"/>
                </a:solidFill>
                <a:effectLst/>
                <a:latin typeface="+mn-lt"/>
                <a:ea typeface="+mn-ea"/>
                <a:cs typeface="+mn-cs"/>
              </a:rPr>
              <a:t> biolog, chemik a lékař, jeden z nejvýznačnějších vědců </a:t>
            </a:r>
            <a:r>
              <a:rPr lang="cs-CZ" sz="1200" b="0" i="0" u="none" strike="noStrike" kern="1200" dirty="0" smtClean="0">
                <a:solidFill>
                  <a:schemeClr val="tx1"/>
                </a:solidFill>
                <a:effectLst/>
                <a:latin typeface="+mn-lt"/>
                <a:ea typeface="+mn-ea"/>
                <a:cs typeface="+mn-cs"/>
                <a:hlinkClick r:id="rId33" tooltip="19. století"/>
              </a:rPr>
              <a:t>19. století</a:t>
            </a:r>
            <a:r>
              <a:rPr lang="cs-CZ" sz="1200" b="0" i="0" kern="1200" dirty="0" smtClean="0">
                <a:solidFill>
                  <a:schemeClr val="tx1"/>
                </a:solidFill>
                <a:effectLst/>
                <a:latin typeface="+mn-lt"/>
                <a:ea typeface="+mn-ea"/>
                <a:cs typeface="+mn-cs"/>
              </a:rPr>
              <a:t>. Člen Francouzské akademie přírodních věd, Francouzské akademie lékařských věd a </a:t>
            </a:r>
            <a:r>
              <a:rPr lang="cs-CZ" sz="1200" b="0" i="0" u="none" strike="noStrike" kern="1200" dirty="0" smtClean="0">
                <a:solidFill>
                  <a:schemeClr val="tx1"/>
                </a:solidFill>
                <a:effectLst/>
                <a:latin typeface="+mn-lt"/>
                <a:ea typeface="+mn-ea"/>
                <a:cs typeface="+mn-cs"/>
                <a:hlinkClick r:id="rId34" tooltip="Francouzská akademie"/>
              </a:rPr>
              <a:t>Francouzské akademie</a:t>
            </a:r>
            <a:r>
              <a:rPr lang="cs-CZ" sz="1200" b="0" i="0" kern="1200" dirty="0" smtClean="0">
                <a:solidFill>
                  <a:schemeClr val="tx1"/>
                </a:solidFill>
                <a:effectLst/>
                <a:latin typeface="+mn-lt"/>
                <a:ea typeface="+mn-ea"/>
                <a:cs typeface="+mn-cs"/>
              </a:rPr>
              <a:t>. Vystudoval chemii na </a:t>
            </a:r>
            <a:r>
              <a:rPr lang="cs-CZ" sz="1200" b="0" i="0" u="none" strike="noStrike" kern="1200" dirty="0" err="1" smtClean="0">
                <a:solidFill>
                  <a:schemeClr val="tx1"/>
                </a:solidFill>
                <a:effectLst/>
                <a:latin typeface="+mn-lt"/>
                <a:ea typeface="+mn-ea"/>
                <a:cs typeface="+mn-cs"/>
                <a:hlinkClick r:id="rId15" tooltip="École normale supérieure"/>
              </a:rPr>
              <a:t>École</a:t>
            </a:r>
            <a:r>
              <a:rPr lang="cs-CZ" sz="1200" b="0" i="0" u="none" strike="noStrike" kern="1200" dirty="0" smtClean="0">
                <a:solidFill>
                  <a:schemeClr val="tx1"/>
                </a:solidFill>
                <a:effectLst/>
                <a:latin typeface="+mn-lt"/>
                <a:ea typeface="+mn-ea"/>
                <a:cs typeface="+mn-cs"/>
                <a:hlinkClick r:id="rId15" tooltip="École normale supérieure"/>
              </a:rPr>
              <a:t> </a:t>
            </a:r>
            <a:r>
              <a:rPr lang="cs-CZ" sz="1200" b="0" i="0" u="none" strike="noStrike" kern="1200" dirty="0" err="1" smtClean="0">
                <a:solidFill>
                  <a:schemeClr val="tx1"/>
                </a:solidFill>
                <a:effectLst/>
                <a:latin typeface="+mn-lt"/>
                <a:ea typeface="+mn-ea"/>
                <a:cs typeface="+mn-cs"/>
                <a:hlinkClick r:id="rId15" tooltip="École normale supérieure"/>
              </a:rPr>
              <a:t>normale</a:t>
            </a:r>
            <a:r>
              <a:rPr lang="cs-CZ" sz="1200" b="0" i="0" u="none" strike="noStrike" kern="1200" dirty="0" smtClean="0">
                <a:solidFill>
                  <a:schemeClr val="tx1"/>
                </a:solidFill>
                <a:effectLst/>
                <a:latin typeface="+mn-lt"/>
                <a:ea typeface="+mn-ea"/>
                <a:cs typeface="+mn-cs"/>
                <a:hlinkClick r:id="rId15" tooltip="École normale supérieure"/>
              </a:rPr>
              <a:t> </a:t>
            </a:r>
            <a:r>
              <a:rPr lang="cs-CZ" sz="1200" b="0" i="0" u="none" strike="noStrike" kern="1200" dirty="0" err="1" smtClean="0">
                <a:solidFill>
                  <a:schemeClr val="tx1"/>
                </a:solidFill>
                <a:effectLst/>
                <a:latin typeface="+mn-lt"/>
                <a:ea typeface="+mn-ea"/>
                <a:cs typeface="+mn-cs"/>
                <a:hlinkClick r:id="rId15" tooltip="École normale supérieure"/>
              </a:rPr>
              <a:t>supérieure</a:t>
            </a:r>
            <a:r>
              <a:rPr lang="cs-CZ" sz="1200" b="0" i="0" kern="1200" dirty="0" smtClean="0">
                <a:solidFill>
                  <a:schemeClr val="tx1"/>
                </a:solidFill>
                <a:effectLst/>
                <a:latin typeface="+mn-lt"/>
                <a:ea typeface="+mn-ea"/>
                <a:cs typeface="+mn-cs"/>
              </a:rPr>
              <a:t> v </a:t>
            </a:r>
            <a:r>
              <a:rPr lang="cs-CZ" sz="1200" b="0" i="0" u="none" strike="noStrike" kern="1200" dirty="0" err="1" smtClean="0">
                <a:solidFill>
                  <a:schemeClr val="tx1"/>
                </a:solidFill>
                <a:effectLst/>
                <a:latin typeface="+mn-lt"/>
                <a:ea typeface="+mn-ea"/>
                <a:cs typeface="+mn-cs"/>
                <a:hlinkClick r:id="rId35" tooltip="Sorbonna"/>
              </a:rPr>
              <a:t>Sorboně</a:t>
            </a:r>
            <a:r>
              <a:rPr lang="cs-CZ" sz="1200" b="0" i="0" kern="1200" dirty="0" smtClean="0">
                <a:solidFill>
                  <a:schemeClr val="tx1"/>
                </a:solidFill>
                <a:effectLst/>
                <a:latin typeface="+mn-lt"/>
                <a:ea typeface="+mn-ea"/>
                <a:cs typeface="+mn-cs"/>
              </a:rPr>
              <a:t>. Zakladatel nových vědeckých oborů </a:t>
            </a:r>
            <a:r>
              <a:rPr lang="cs-CZ" sz="1200" b="0" i="0" u="none" strike="noStrike" kern="1200" dirty="0" smtClean="0">
                <a:solidFill>
                  <a:schemeClr val="tx1"/>
                </a:solidFill>
                <a:effectLst/>
                <a:latin typeface="+mn-lt"/>
                <a:ea typeface="+mn-ea"/>
                <a:cs typeface="+mn-cs"/>
                <a:hlinkClick r:id="rId36" tooltip="Stereochemie"/>
              </a:rPr>
              <a:t>stereochemie</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37" tooltip="Mikrobiologie"/>
              </a:rPr>
              <a:t>mikrobiologie</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38" tooltip="Imunologie"/>
              </a:rPr>
              <a:t>imunologie</a:t>
            </a:r>
            <a:r>
              <a:rPr lang="cs-CZ" sz="1200" b="0" i="0" kern="1200" dirty="0" smtClean="0">
                <a:solidFill>
                  <a:schemeClr val="tx1"/>
                </a:solidFill>
                <a:effectLst/>
                <a:latin typeface="+mn-lt"/>
                <a:ea typeface="+mn-ea"/>
                <a:cs typeface="+mn-cs"/>
              </a:rPr>
              <a:t>, objevitel vakcín proti </a:t>
            </a:r>
            <a:r>
              <a:rPr lang="cs-CZ" sz="1200" b="0" i="0" u="none" strike="noStrike" kern="1200" dirty="0" smtClean="0">
                <a:solidFill>
                  <a:schemeClr val="tx1"/>
                </a:solidFill>
                <a:effectLst/>
                <a:latin typeface="+mn-lt"/>
                <a:ea typeface="+mn-ea"/>
                <a:cs typeface="+mn-cs"/>
                <a:hlinkClick r:id="rId39" tooltip="Anthrax"/>
              </a:rPr>
              <a:t>sněti slezinné</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40" tooltip="Vzteklina"/>
              </a:rPr>
              <a:t>vzteklině</a:t>
            </a:r>
            <a:r>
              <a:rPr lang="cs-CZ" sz="1200" b="0" i="0" kern="1200" dirty="0" smtClean="0">
                <a:solidFill>
                  <a:schemeClr val="tx1"/>
                </a:solidFill>
                <a:effectLst/>
                <a:latin typeface="+mn-lt"/>
                <a:ea typeface="+mn-ea"/>
                <a:cs typeface="+mn-cs"/>
              </a:rPr>
              <a:t>.</a:t>
            </a:r>
          </a:p>
          <a:p>
            <a:pPr rtl="0"/>
            <a:r>
              <a:rPr lang="cs-CZ" sz="1200" b="1" i="0" kern="1200" dirty="0" smtClean="0">
                <a:solidFill>
                  <a:schemeClr val="tx1"/>
                </a:solidFill>
                <a:effectLst/>
                <a:latin typeface="+mn-lt"/>
                <a:ea typeface="+mn-ea"/>
                <a:cs typeface="+mn-cs"/>
              </a:rPr>
              <a:t>Obsah</a:t>
            </a:r>
          </a:p>
          <a:p>
            <a:pPr rtl="0"/>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rPr>
              <a:t>skrýt</a:t>
            </a:r>
            <a:r>
              <a:rPr lang="cs-CZ" sz="1200" b="0" i="0" kern="1200" dirty="0" smtClean="0">
                <a:solidFill>
                  <a:schemeClr val="tx1"/>
                </a:solidFill>
                <a:effectLst/>
                <a:latin typeface="+mn-lt"/>
                <a:ea typeface="+mn-ea"/>
                <a:cs typeface="+mn-cs"/>
              </a:rPr>
              <a:t>] </a:t>
            </a:r>
          </a:p>
          <a:p>
            <a:pPr rtl="0"/>
            <a:r>
              <a:rPr lang="cs-CZ" sz="1200" b="0" i="0" u="none" strike="noStrike" kern="1200" dirty="0" smtClean="0">
                <a:solidFill>
                  <a:schemeClr val="tx1"/>
                </a:solidFill>
                <a:effectLst/>
                <a:latin typeface="+mn-lt"/>
                <a:ea typeface="+mn-ea"/>
                <a:cs typeface="+mn-cs"/>
                <a:hlinkClick r:id="rId41"/>
              </a:rPr>
              <a:t>1Život</a:t>
            </a:r>
            <a:endParaRPr lang="cs-CZ" sz="1200" b="0" i="0" kern="1200" dirty="0" smtClean="0">
              <a:solidFill>
                <a:schemeClr val="tx1"/>
              </a:solidFill>
              <a:effectLst/>
              <a:latin typeface="+mn-lt"/>
              <a:ea typeface="+mn-ea"/>
              <a:cs typeface="+mn-cs"/>
            </a:endParaRPr>
          </a:p>
          <a:p>
            <a:pPr rtl="0"/>
            <a:r>
              <a:rPr lang="cs-CZ" sz="1200" b="0" i="0" u="none" strike="noStrike" kern="1200" dirty="0" smtClean="0">
                <a:solidFill>
                  <a:schemeClr val="tx1"/>
                </a:solidFill>
                <a:effectLst/>
                <a:latin typeface="+mn-lt"/>
                <a:ea typeface="+mn-ea"/>
                <a:cs typeface="+mn-cs"/>
                <a:hlinkClick r:id="rId42"/>
              </a:rPr>
              <a:t>2Úspěchy</a:t>
            </a:r>
            <a:endParaRPr lang="cs-CZ" sz="1200" b="0" i="0" kern="1200" dirty="0" smtClean="0">
              <a:solidFill>
                <a:schemeClr val="tx1"/>
              </a:solidFill>
              <a:effectLst/>
              <a:latin typeface="+mn-lt"/>
              <a:ea typeface="+mn-ea"/>
              <a:cs typeface="+mn-cs"/>
            </a:endParaRPr>
          </a:p>
          <a:p>
            <a:pPr rtl="0"/>
            <a:r>
              <a:rPr lang="cs-CZ" sz="1200" b="0" i="0" u="none" strike="noStrike" kern="1200" dirty="0" smtClean="0">
                <a:solidFill>
                  <a:schemeClr val="tx1"/>
                </a:solidFill>
                <a:effectLst/>
                <a:latin typeface="+mn-lt"/>
                <a:ea typeface="+mn-ea"/>
                <a:cs typeface="+mn-cs"/>
                <a:hlinkClick r:id="rId43"/>
              </a:rPr>
              <a:t>3Názory</a:t>
            </a:r>
            <a:endParaRPr lang="cs-CZ" sz="1200" b="0" i="0" kern="1200" dirty="0" smtClean="0">
              <a:solidFill>
                <a:schemeClr val="tx1"/>
              </a:solidFill>
              <a:effectLst/>
              <a:latin typeface="+mn-lt"/>
              <a:ea typeface="+mn-ea"/>
              <a:cs typeface="+mn-cs"/>
            </a:endParaRPr>
          </a:p>
          <a:p>
            <a:pPr rtl="0"/>
            <a:r>
              <a:rPr lang="cs-CZ" sz="1200" b="0" i="0" u="none" strike="noStrike" kern="1200" dirty="0" smtClean="0">
                <a:solidFill>
                  <a:schemeClr val="tx1"/>
                </a:solidFill>
                <a:effectLst/>
                <a:latin typeface="+mn-lt"/>
                <a:ea typeface="+mn-ea"/>
                <a:cs typeface="+mn-cs"/>
                <a:hlinkClick r:id="rId44"/>
              </a:rPr>
              <a:t>4Ohlasy v literatuře</a:t>
            </a:r>
            <a:endParaRPr lang="cs-CZ" sz="1200" b="0" i="0" kern="1200" dirty="0" smtClean="0">
              <a:solidFill>
                <a:schemeClr val="tx1"/>
              </a:solidFill>
              <a:effectLst/>
              <a:latin typeface="+mn-lt"/>
              <a:ea typeface="+mn-ea"/>
              <a:cs typeface="+mn-cs"/>
            </a:endParaRPr>
          </a:p>
          <a:p>
            <a:pPr rtl="0"/>
            <a:r>
              <a:rPr lang="cs-CZ" sz="1200" b="0" i="0" u="none" strike="noStrike" kern="1200" dirty="0" smtClean="0">
                <a:solidFill>
                  <a:schemeClr val="tx1"/>
                </a:solidFill>
                <a:effectLst/>
                <a:latin typeface="+mn-lt"/>
                <a:ea typeface="+mn-ea"/>
                <a:cs typeface="+mn-cs"/>
                <a:hlinkClick r:id="rId45"/>
              </a:rPr>
              <a:t>5Odkazy</a:t>
            </a:r>
            <a:endParaRPr lang="cs-CZ" sz="1200" b="0" i="0" kern="1200" dirty="0" smtClean="0">
              <a:solidFill>
                <a:schemeClr val="tx1"/>
              </a:solidFill>
              <a:effectLst/>
              <a:latin typeface="+mn-lt"/>
              <a:ea typeface="+mn-ea"/>
              <a:cs typeface="+mn-cs"/>
            </a:endParaRPr>
          </a:p>
          <a:p>
            <a:pPr lvl="1" rtl="0"/>
            <a:r>
              <a:rPr lang="cs-CZ" sz="1200" b="0" i="0" u="none" strike="noStrike" kern="1200" dirty="0" smtClean="0">
                <a:solidFill>
                  <a:schemeClr val="tx1"/>
                </a:solidFill>
                <a:effectLst/>
                <a:latin typeface="+mn-lt"/>
                <a:ea typeface="+mn-ea"/>
                <a:cs typeface="+mn-cs"/>
                <a:hlinkClick r:id="rId46"/>
              </a:rPr>
              <a:t>5.1Reference</a:t>
            </a:r>
            <a:endParaRPr lang="cs-CZ" sz="1200" b="0" i="0" kern="1200" dirty="0" smtClean="0">
              <a:solidFill>
                <a:schemeClr val="tx1"/>
              </a:solidFill>
              <a:effectLst/>
              <a:latin typeface="+mn-lt"/>
              <a:ea typeface="+mn-ea"/>
              <a:cs typeface="+mn-cs"/>
            </a:endParaRPr>
          </a:p>
          <a:p>
            <a:pPr lvl="1" rtl="0"/>
            <a:r>
              <a:rPr lang="cs-CZ" sz="1200" b="0" i="0" u="none" strike="noStrike" kern="1200" dirty="0" smtClean="0">
                <a:solidFill>
                  <a:schemeClr val="tx1"/>
                </a:solidFill>
                <a:effectLst/>
                <a:latin typeface="+mn-lt"/>
                <a:ea typeface="+mn-ea"/>
                <a:cs typeface="+mn-cs"/>
                <a:hlinkClick r:id="rId47"/>
              </a:rPr>
              <a:t>5.2Související články</a:t>
            </a:r>
            <a:endParaRPr lang="cs-CZ" sz="1200" b="0" i="0" kern="1200" dirty="0" smtClean="0">
              <a:solidFill>
                <a:schemeClr val="tx1"/>
              </a:solidFill>
              <a:effectLst/>
              <a:latin typeface="+mn-lt"/>
              <a:ea typeface="+mn-ea"/>
              <a:cs typeface="+mn-cs"/>
            </a:endParaRPr>
          </a:p>
          <a:p>
            <a:pPr lvl="1" rtl="0"/>
            <a:r>
              <a:rPr lang="cs-CZ" sz="1200" b="0" i="0" u="none" strike="noStrike" kern="1200" dirty="0" smtClean="0">
                <a:solidFill>
                  <a:schemeClr val="tx1"/>
                </a:solidFill>
                <a:effectLst/>
                <a:latin typeface="+mn-lt"/>
                <a:ea typeface="+mn-ea"/>
                <a:cs typeface="+mn-cs"/>
                <a:hlinkClick r:id="rId48"/>
              </a:rPr>
              <a:t>5.3Externí odkazy</a:t>
            </a:r>
            <a:endParaRPr lang="cs-CZ" sz="1200" b="0" i="0" kern="1200" dirty="0" smtClean="0">
              <a:solidFill>
                <a:schemeClr val="tx1"/>
              </a:solidFill>
              <a:effectLst/>
              <a:latin typeface="+mn-lt"/>
              <a:ea typeface="+mn-ea"/>
              <a:cs typeface="+mn-cs"/>
            </a:endParaRPr>
          </a:p>
          <a:p>
            <a:pPr rtl="0"/>
            <a:r>
              <a:rPr lang="cs-CZ" sz="1200" b="0" i="0" kern="1200" dirty="0" smtClean="0">
                <a:solidFill>
                  <a:schemeClr val="tx1"/>
                </a:solidFill>
                <a:effectLst/>
                <a:latin typeface="+mn-lt"/>
                <a:ea typeface="+mn-ea"/>
                <a:cs typeface="+mn-cs"/>
              </a:rPr>
              <a:t>Život[</a:t>
            </a:r>
            <a:r>
              <a:rPr lang="cs-CZ" sz="1200" b="0" i="0" u="none" strike="noStrike" kern="1200" dirty="0" smtClean="0">
                <a:solidFill>
                  <a:schemeClr val="tx1"/>
                </a:solidFill>
                <a:effectLst/>
                <a:latin typeface="+mn-lt"/>
                <a:ea typeface="+mn-ea"/>
                <a:cs typeface="+mn-cs"/>
                <a:hlinkClick r:id="rId49" tooltip="Editace sekce: Život"/>
              </a:rPr>
              <a:t>editovat</a:t>
            </a:r>
            <a:r>
              <a:rPr lang="cs-CZ" sz="1200" b="0" i="0" kern="1200" dirty="0" smtClean="0">
                <a:solidFill>
                  <a:schemeClr val="tx1"/>
                </a:solidFill>
                <a:effectLst/>
                <a:latin typeface="+mn-lt"/>
                <a:ea typeface="+mn-ea"/>
                <a:cs typeface="+mn-cs"/>
              </a:rPr>
              <a:t> | </a:t>
            </a:r>
            <a:r>
              <a:rPr lang="cs-CZ" sz="1200" b="0" i="0" u="none" strike="noStrike" kern="1200" dirty="0" smtClean="0">
                <a:solidFill>
                  <a:schemeClr val="tx1"/>
                </a:solidFill>
                <a:effectLst/>
                <a:latin typeface="+mn-lt"/>
                <a:ea typeface="+mn-ea"/>
                <a:cs typeface="+mn-cs"/>
                <a:hlinkClick r:id="rId50" tooltip="Editace sekce: Život"/>
              </a:rPr>
              <a:t>editovat zdroj</a:t>
            </a:r>
            <a:r>
              <a:rPr lang="cs-CZ" sz="1200" b="0" i="0" kern="1200" dirty="0" smtClean="0">
                <a:solidFill>
                  <a:schemeClr val="tx1"/>
                </a:solidFill>
                <a:effectLst/>
                <a:latin typeface="+mn-lt"/>
                <a:ea typeface="+mn-ea"/>
                <a:cs typeface="+mn-cs"/>
              </a:rPr>
              <a:t>]</a:t>
            </a:r>
          </a:p>
          <a:p>
            <a:pPr rtl="0"/>
            <a:r>
              <a:rPr lang="cs-CZ" sz="1200" b="0" i="0" kern="1200" dirty="0" smtClean="0">
                <a:solidFill>
                  <a:schemeClr val="tx1"/>
                </a:solidFill>
                <a:effectLst/>
                <a:latin typeface="+mn-lt"/>
                <a:ea typeface="+mn-ea"/>
                <a:cs typeface="+mn-cs"/>
              </a:rPr>
              <a:t>Narodil se 27. prosince roku 1822 v Dole ve východní Francii do rodiny chudého koželuha, který si představoval, že Louis bude pokračovat v jeho řemeslu. Ale známky, píle a silná vůle otce přesvědčily ve změně názoru a Louis byl poslán na vysokou školu. Ve dvaceti letech promoval jako doktor přírodních věd. Po pár letech byl jmenován na katedru chemie na štrasburské univerzitě, kde se setkal s Marií </a:t>
            </a:r>
            <a:r>
              <a:rPr lang="cs-CZ" sz="1200" b="0" i="0" kern="1200" dirty="0" err="1" smtClean="0">
                <a:solidFill>
                  <a:schemeClr val="tx1"/>
                </a:solidFill>
                <a:effectLst/>
                <a:latin typeface="+mn-lt"/>
                <a:ea typeface="+mn-ea"/>
                <a:cs typeface="+mn-cs"/>
              </a:rPr>
              <a:t>Laurent</a:t>
            </a:r>
            <a:r>
              <a:rPr lang="cs-CZ" sz="1200" b="0" i="0" kern="1200" dirty="0" smtClean="0">
                <a:solidFill>
                  <a:schemeClr val="tx1"/>
                </a:solidFill>
                <a:effectLst/>
                <a:latin typeface="+mn-lt"/>
                <a:ea typeface="+mn-ea"/>
                <a:cs typeface="+mn-cs"/>
              </a:rPr>
              <a:t>, dcerou rektora univerzity. Do svazku manželského vstoupili 29. května 1849 a měli celkem pět dětí, jen dvě z nich se dožily dospělosti, další tři zemřely na tyfus. To vedlo Pasteura ke zkoumání léčby tyfu.</a:t>
            </a:r>
          </a:p>
          <a:p>
            <a:pPr rtl="0"/>
            <a:r>
              <a:rPr lang="cs-CZ" sz="1200" b="0" i="0" kern="1200" dirty="0" smtClean="0">
                <a:solidFill>
                  <a:schemeClr val="tx1"/>
                </a:solidFill>
                <a:effectLst/>
                <a:latin typeface="+mn-lt"/>
                <a:ea typeface="+mn-ea"/>
                <a:cs typeface="+mn-cs"/>
              </a:rPr>
              <a:t>Úspěchy[</a:t>
            </a:r>
            <a:r>
              <a:rPr lang="cs-CZ" sz="1200" b="0" i="0" u="none" strike="noStrike" kern="1200" dirty="0" smtClean="0">
                <a:solidFill>
                  <a:schemeClr val="tx1"/>
                </a:solidFill>
                <a:effectLst/>
                <a:latin typeface="+mn-lt"/>
                <a:ea typeface="+mn-ea"/>
                <a:cs typeface="+mn-cs"/>
                <a:hlinkClick r:id="rId51" tooltip="Editace sekce: Úspěchy"/>
              </a:rPr>
              <a:t>editovat</a:t>
            </a:r>
            <a:r>
              <a:rPr lang="cs-CZ" sz="1200" b="0" i="0" kern="1200" dirty="0" smtClean="0">
                <a:solidFill>
                  <a:schemeClr val="tx1"/>
                </a:solidFill>
                <a:effectLst/>
                <a:latin typeface="+mn-lt"/>
                <a:ea typeface="+mn-ea"/>
                <a:cs typeface="+mn-cs"/>
              </a:rPr>
              <a:t> | </a:t>
            </a:r>
            <a:r>
              <a:rPr lang="cs-CZ" sz="1200" b="0" i="0" u="none" strike="noStrike" kern="1200" dirty="0" smtClean="0">
                <a:solidFill>
                  <a:schemeClr val="tx1"/>
                </a:solidFill>
                <a:effectLst/>
                <a:latin typeface="+mn-lt"/>
                <a:ea typeface="+mn-ea"/>
                <a:cs typeface="+mn-cs"/>
                <a:hlinkClick r:id="rId52" tooltip="Editace sekce: Úspěchy"/>
              </a:rPr>
              <a:t>editovat zdroj</a:t>
            </a:r>
            <a:r>
              <a:rPr lang="cs-CZ" sz="1200" b="0" i="0" kern="1200" dirty="0" smtClean="0">
                <a:solidFill>
                  <a:schemeClr val="tx1"/>
                </a:solidFill>
                <a:effectLst/>
                <a:latin typeface="+mn-lt"/>
                <a:ea typeface="+mn-ea"/>
                <a:cs typeface="+mn-cs"/>
              </a:rPr>
              <a:t>]</a:t>
            </a:r>
          </a:p>
          <a:p>
            <a:pPr rtl="0"/>
            <a:r>
              <a:rPr lang="cs-CZ" sz="1200" b="0" i="0" kern="1200" dirty="0" smtClean="0">
                <a:solidFill>
                  <a:schemeClr val="tx1"/>
                </a:solidFill>
                <a:effectLst/>
                <a:latin typeface="+mn-lt"/>
                <a:ea typeface="+mn-ea"/>
                <a:cs typeface="+mn-cs"/>
              </a:rPr>
              <a:t>Titul </a:t>
            </a:r>
            <a:r>
              <a:rPr lang="cs-CZ" sz="1200" b="0" i="0" u="none" strike="noStrike" kern="1200" dirty="0" smtClean="0">
                <a:solidFill>
                  <a:schemeClr val="tx1"/>
                </a:solidFill>
                <a:effectLst/>
                <a:latin typeface="+mn-lt"/>
                <a:ea typeface="+mn-ea"/>
                <a:cs typeface="+mn-cs"/>
                <a:hlinkClick r:id="rId53" tooltip="Profesor"/>
              </a:rPr>
              <a:t>profesora</a:t>
            </a:r>
            <a:r>
              <a:rPr lang="cs-CZ" sz="1200" b="0" i="0" kern="1200" dirty="0" smtClean="0">
                <a:solidFill>
                  <a:schemeClr val="tx1"/>
                </a:solidFill>
                <a:effectLst/>
                <a:latin typeface="+mn-lt"/>
                <a:ea typeface="+mn-ea"/>
                <a:cs typeface="+mn-cs"/>
              </a:rPr>
              <a:t> si vysloužil objevem disymetrie molekul (dnes označováno jako </a:t>
            </a:r>
            <a:r>
              <a:rPr lang="cs-CZ" sz="1200" b="0" i="0" u="none" strike="noStrike" kern="1200" dirty="0" smtClean="0">
                <a:solidFill>
                  <a:schemeClr val="tx1"/>
                </a:solidFill>
                <a:effectLst/>
                <a:latin typeface="+mn-lt"/>
                <a:ea typeface="+mn-ea"/>
                <a:cs typeface="+mn-cs"/>
                <a:hlinkClick r:id="rId54" tooltip="Chiralita"/>
              </a:rPr>
              <a:t>chiralita</a:t>
            </a:r>
            <a:r>
              <a:rPr lang="cs-CZ" sz="1200" b="0" i="0" u="none" strike="noStrike" kern="1200" baseline="30000" dirty="0" smtClean="0">
                <a:solidFill>
                  <a:schemeClr val="tx1"/>
                </a:solidFill>
                <a:effectLst/>
                <a:latin typeface="+mn-lt"/>
                <a:ea typeface="+mn-ea"/>
                <a:cs typeface="+mn-cs"/>
                <a:hlinkClick r:id="rId55"/>
              </a:rPr>
              <a:t>[1]</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56" tooltip="Kyselina hroznová"/>
              </a:rPr>
              <a:t>kyseliny hroznové</a:t>
            </a:r>
            <a:r>
              <a:rPr lang="cs-CZ" sz="1200" b="0" i="0" kern="1200" dirty="0" smtClean="0">
                <a:solidFill>
                  <a:schemeClr val="tx1"/>
                </a:solidFill>
                <a:effectLst/>
                <a:latin typeface="+mn-lt"/>
                <a:ea typeface="+mn-ea"/>
                <a:cs typeface="+mn-cs"/>
              </a:rPr>
              <a:t>, čímž založil nový vědecký obor – </a:t>
            </a:r>
            <a:r>
              <a:rPr lang="cs-CZ" sz="1200" b="0" i="0" u="none" strike="noStrike" kern="1200" dirty="0" smtClean="0">
                <a:solidFill>
                  <a:schemeClr val="tx1"/>
                </a:solidFill>
                <a:effectLst/>
                <a:latin typeface="+mn-lt"/>
                <a:ea typeface="+mn-ea"/>
                <a:cs typeface="+mn-cs"/>
                <a:hlinkClick r:id="rId36" tooltip="Stereochemie"/>
              </a:rPr>
              <a:t>stereochemii</a:t>
            </a:r>
            <a:r>
              <a:rPr lang="cs-CZ" sz="1200" b="0" i="0" kern="1200" dirty="0" smtClean="0">
                <a:solidFill>
                  <a:schemeClr val="tx1"/>
                </a:solidFill>
                <a:effectLst/>
                <a:latin typeface="+mn-lt"/>
                <a:ea typeface="+mn-ea"/>
                <a:cs typeface="+mn-cs"/>
              </a:rPr>
              <a:t>.</a:t>
            </a:r>
            <a:r>
              <a:rPr lang="cs-CZ" sz="1200" b="0" i="0" u="none" strike="noStrike" kern="1200" baseline="30000" dirty="0" smtClean="0">
                <a:solidFill>
                  <a:schemeClr val="tx1"/>
                </a:solidFill>
                <a:effectLst/>
                <a:latin typeface="+mn-lt"/>
                <a:ea typeface="+mn-ea"/>
                <a:cs typeface="+mn-cs"/>
                <a:hlinkClick r:id="rId57"/>
              </a:rPr>
              <a:t>[2]</a:t>
            </a:r>
            <a:r>
              <a:rPr lang="cs-CZ" sz="1200" b="0" i="0" kern="1200" dirty="0" smtClean="0">
                <a:solidFill>
                  <a:schemeClr val="tx1"/>
                </a:solidFill>
                <a:effectLst/>
                <a:latin typeface="+mn-lt"/>
                <a:ea typeface="+mn-ea"/>
                <a:cs typeface="+mn-cs"/>
              </a:rPr>
              <a:t>Při zkoumání tohoto fenoménu se stal spolupracovníkem a přítelem </a:t>
            </a:r>
            <a:r>
              <a:rPr lang="cs-CZ" sz="1200" b="0" i="0" u="none" strike="noStrike" kern="1200" dirty="0" smtClean="0">
                <a:solidFill>
                  <a:schemeClr val="tx1"/>
                </a:solidFill>
                <a:effectLst/>
                <a:latin typeface="+mn-lt"/>
                <a:ea typeface="+mn-ea"/>
                <a:cs typeface="+mn-cs"/>
                <a:hlinkClick r:id="rId58" tooltip="Jean-Baptiste Biot"/>
              </a:rPr>
              <a:t>Biota</a:t>
            </a:r>
            <a:r>
              <a:rPr lang="cs-CZ" sz="1200" b="0" i="0" kern="1200" dirty="0" smtClean="0">
                <a:solidFill>
                  <a:schemeClr val="tx1"/>
                </a:solidFill>
                <a:effectLst/>
                <a:latin typeface="+mn-lt"/>
                <a:ea typeface="+mn-ea"/>
                <a:cs typeface="+mn-cs"/>
              </a:rPr>
              <a:t>, s nímž svůj objev a teorie s ním spojené konzultoval.</a:t>
            </a:r>
          </a:p>
          <a:p>
            <a:pPr rtl="0"/>
            <a:r>
              <a:rPr lang="cs-CZ" sz="1200" b="0" i="0" kern="1200" dirty="0" smtClean="0">
                <a:solidFill>
                  <a:schemeClr val="tx1"/>
                </a:solidFill>
                <a:effectLst/>
                <a:latin typeface="+mn-lt"/>
                <a:ea typeface="+mn-ea"/>
                <a:cs typeface="+mn-cs"/>
              </a:rPr>
              <a:t>Další významné výzkumy provedl v oblasti mléčného, octového a alkoholového </a:t>
            </a:r>
            <a:r>
              <a:rPr lang="cs-CZ" sz="1200" b="0" i="0" u="none" strike="noStrike" kern="1200" dirty="0" smtClean="0">
                <a:solidFill>
                  <a:schemeClr val="tx1"/>
                </a:solidFill>
                <a:effectLst/>
                <a:latin typeface="+mn-lt"/>
                <a:ea typeface="+mn-ea"/>
                <a:cs typeface="+mn-cs"/>
                <a:hlinkClick r:id="rId59" tooltip="Kvašení"/>
              </a:rPr>
              <a:t>kvašení</a:t>
            </a:r>
            <a:r>
              <a:rPr lang="cs-CZ" sz="1200" b="0" i="0" kern="1200" dirty="0" smtClean="0">
                <a:solidFill>
                  <a:schemeClr val="tx1"/>
                </a:solidFill>
                <a:effectLst/>
                <a:latin typeface="+mn-lt"/>
                <a:ea typeface="+mn-ea"/>
                <a:cs typeface="+mn-cs"/>
              </a:rPr>
              <a:t>. Prokázal, že kvašení je životní projev </a:t>
            </a:r>
            <a:r>
              <a:rPr lang="cs-CZ" sz="1200" b="0" i="0" u="none" strike="noStrike" kern="1200" dirty="0" smtClean="0">
                <a:solidFill>
                  <a:schemeClr val="tx1"/>
                </a:solidFill>
                <a:effectLst/>
                <a:latin typeface="+mn-lt"/>
                <a:ea typeface="+mn-ea"/>
                <a:cs typeface="+mn-cs"/>
                <a:hlinkClick r:id="rId60" tooltip="Mikroorganismus"/>
              </a:rPr>
              <a:t>mikroorganismů</a:t>
            </a:r>
            <a:r>
              <a:rPr lang="cs-CZ" sz="1200" b="0" i="0" kern="1200" dirty="0" smtClean="0">
                <a:solidFill>
                  <a:schemeClr val="tx1"/>
                </a:solidFill>
                <a:effectLst/>
                <a:latin typeface="+mn-lt"/>
                <a:ea typeface="+mn-ea"/>
                <a:cs typeface="+mn-cs"/>
              </a:rPr>
              <a:t>, že různé mikroorganismy způsobují různé typy kvašení, a vypracoval metodu tepelné </a:t>
            </a:r>
            <a:r>
              <a:rPr lang="cs-CZ" sz="1200" b="0" i="0" u="none" strike="noStrike" kern="1200" dirty="0" smtClean="0">
                <a:solidFill>
                  <a:schemeClr val="tx1"/>
                </a:solidFill>
                <a:effectLst/>
                <a:latin typeface="+mn-lt"/>
                <a:ea typeface="+mn-ea"/>
                <a:cs typeface="+mn-cs"/>
                <a:hlinkClick r:id="rId61" tooltip="Sterilizace (mikrobiologie)"/>
              </a:rPr>
              <a:t>sterilizace</a:t>
            </a:r>
            <a:r>
              <a:rPr lang="cs-CZ" sz="1200" b="0" i="0" kern="1200" dirty="0" smtClean="0">
                <a:solidFill>
                  <a:schemeClr val="tx1"/>
                </a:solidFill>
                <a:effectLst/>
                <a:latin typeface="+mn-lt"/>
                <a:ea typeface="+mn-ea"/>
                <a:cs typeface="+mn-cs"/>
              </a:rPr>
              <a:t>, která brání nežádoucímu kvašení potravin – tzv. </a:t>
            </a:r>
            <a:r>
              <a:rPr lang="cs-CZ" sz="1200" b="0" i="0" u="none" strike="noStrike" kern="1200" dirty="0" smtClean="0">
                <a:solidFill>
                  <a:schemeClr val="tx1"/>
                </a:solidFill>
                <a:effectLst/>
                <a:latin typeface="+mn-lt"/>
                <a:ea typeface="+mn-ea"/>
                <a:cs typeface="+mn-cs"/>
                <a:hlinkClick r:id="rId62" tooltip="Pasterizace"/>
              </a:rPr>
              <a:t>pasterizace</a:t>
            </a:r>
            <a:r>
              <a:rPr lang="cs-CZ" sz="1200" b="0" i="0" kern="1200" dirty="0" smtClean="0">
                <a:solidFill>
                  <a:schemeClr val="tx1"/>
                </a:solidFill>
                <a:effectLst/>
                <a:latin typeface="+mn-lt"/>
                <a:ea typeface="+mn-ea"/>
                <a:cs typeface="+mn-cs"/>
              </a:rPr>
              <a:t>.</a:t>
            </a:r>
          </a:p>
          <a:p>
            <a:pPr rtl="0"/>
            <a:r>
              <a:rPr lang="cs-CZ" sz="1200" b="0" i="0" kern="1200" dirty="0" smtClean="0">
                <a:solidFill>
                  <a:schemeClr val="tx1"/>
                </a:solidFill>
                <a:effectLst/>
                <a:latin typeface="+mn-lt"/>
                <a:ea typeface="+mn-ea"/>
                <a:cs typeface="+mn-cs"/>
              </a:rPr>
              <a:t>Pokračoval ve výzkumu a vyhlásil teorii, že nemoci, hniloba a zánět jsou způsobeny rovněž živými mikroorganismy (anglický lékař </a:t>
            </a:r>
            <a:r>
              <a:rPr lang="cs-CZ" sz="1200" b="0" i="0" u="none" strike="noStrike" kern="1200" dirty="0" smtClean="0">
                <a:solidFill>
                  <a:schemeClr val="tx1"/>
                </a:solidFill>
                <a:effectLst/>
                <a:latin typeface="+mn-lt"/>
                <a:ea typeface="+mn-ea"/>
                <a:cs typeface="+mn-cs"/>
                <a:hlinkClick r:id="rId63" tooltip="Joseph Lister"/>
              </a:rPr>
              <a:t>Joseph </a:t>
            </a:r>
            <a:r>
              <a:rPr lang="cs-CZ" sz="1200" b="0" i="0" u="none" strike="noStrike" kern="1200" dirty="0" err="1" smtClean="0">
                <a:solidFill>
                  <a:schemeClr val="tx1"/>
                </a:solidFill>
                <a:effectLst/>
                <a:latin typeface="+mn-lt"/>
                <a:ea typeface="+mn-ea"/>
                <a:cs typeface="+mn-cs"/>
                <a:hlinkClick r:id="rId63" tooltip="Joseph Lister"/>
              </a:rPr>
              <a:t>Lister</a:t>
            </a:r>
            <a:r>
              <a:rPr lang="cs-CZ" sz="1200" b="0" i="0" kern="1200" dirty="0" smtClean="0">
                <a:solidFill>
                  <a:schemeClr val="tx1"/>
                </a:solidFill>
                <a:effectLst/>
                <a:latin typeface="+mn-lt"/>
                <a:ea typeface="+mn-ea"/>
                <a:cs typeface="+mn-cs"/>
              </a:rPr>
              <a:t> založil na jeho práci teorii </a:t>
            </a:r>
            <a:r>
              <a:rPr lang="cs-CZ" sz="1200" b="0" i="0" u="none" strike="noStrike" kern="1200" dirty="0" smtClean="0">
                <a:solidFill>
                  <a:schemeClr val="tx1"/>
                </a:solidFill>
                <a:effectLst/>
                <a:latin typeface="+mn-lt"/>
                <a:ea typeface="+mn-ea"/>
                <a:cs typeface="+mn-cs"/>
                <a:hlinkClick r:id="rId64" tooltip="Aseptická operace (stránka neexistuje)"/>
              </a:rPr>
              <a:t>aseptické operace</a:t>
            </a:r>
            <a:r>
              <a:rPr lang="cs-CZ" sz="1200" b="0" i="0" kern="1200" dirty="0" smtClean="0">
                <a:solidFill>
                  <a:schemeClr val="tx1"/>
                </a:solidFill>
                <a:effectLst/>
                <a:latin typeface="+mn-lt"/>
                <a:ea typeface="+mn-ea"/>
                <a:cs typeface="+mn-cs"/>
              </a:rPr>
              <a:t>). Vyvrátil též </a:t>
            </a:r>
            <a:r>
              <a:rPr lang="cs-CZ" sz="1200" b="0" i="0" u="none" strike="noStrike" kern="1200" dirty="0" smtClean="0">
                <a:solidFill>
                  <a:schemeClr val="tx1"/>
                </a:solidFill>
                <a:effectLst/>
                <a:latin typeface="+mn-lt"/>
                <a:ea typeface="+mn-ea"/>
                <a:cs typeface="+mn-cs"/>
                <a:hlinkClick r:id="rId65" tooltip="Samoplození"/>
              </a:rPr>
              <a:t>teorii abiogeneze</a:t>
            </a:r>
            <a:r>
              <a:rPr lang="cs-CZ" sz="1200" b="0" i="0" kern="1200" dirty="0" smtClean="0">
                <a:solidFill>
                  <a:schemeClr val="tx1"/>
                </a:solidFill>
                <a:effectLst/>
                <a:latin typeface="+mn-lt"/>
                <a:ea typeface="+mn-ea"/>
                <a:cs typeface="+mn-cs"/>
              </a:rPr>
              <a:t>.</a:t>
            </a:r>
          </a:p>
          <a:p>
            <a:pPr rtl="0"/>
            <a:r>
              <a:rPr lang="cs-CZ" sz="1200" b="0" i="0" kern="1200" dirty="0" smtClean="0">
                <a:solidFill>
                  <a:schemeClr val="tx1"/>
                </a:solidFill>
                <a:effectLst/>
                <a:latin typeface="+mn-lt"/>
                <a:ea typeface="+mn-ea"/>
                <a:cs typeface="+mn-cs"/>
              </a:rPr>
              <a:t>Roku </a:t>
            </a:r>
            <a:r>
              <a:rPr lang="cs-CZ" sz="1200" b="0" i="0" u="none" strike="noStrike" kern="1200" dirty="0" smtClean="0">
                <a:solidFill>
                  <a:schemeClr val="tx1"/>
                </a:solidFill>
                <a:effectLst/>
                <a:latin typeface="+mn-lt"/>
                <a:ea typeface="+mn-ea"/>
                <a:cs typeface="+mn-cs"/>
                <a:hlinkClick r:id="rId66" tooltip="1864"/>
              </a:rPr>
              <a:t>1864</a:t>
            </a:r>
            <a:r>
              <a:rPr lang="cs-CZ" sz="1200" b="0" i="0" kern="1200" dirty="0" smtClean="0">
                <a:solidFill>
                  <a:schemeClr val="tx1"/>
                </a:solidFill>
                <a:effectLst/>
                <a:latin typeface="+mn-lt"/>
                <a:ea typeface="+mn-ea"/>
                <a:cs typeface="+mn-cs"/>
              </a:rPr>
              <a:t> následovalo pověření profesora Pasteura vyšetřením tzv. </a:t>
            </a:r>
            <a:r>
              <a:rPr lang="cs-CZ" sz="1200" b="0" i="0" u="none" strike="noStrike" kern="1200" dirty="0" smtClean="0">
                <a:solidFill>
                  <a:schemeClr val="tx1"/>
                </a:solidFill>
                <a:effectLst/>
                <a:latin typeface="+mn-lt"/>
                <a:ea typeface="+mn-ea"/>
                <a:cs typeface="+mn-cs"/>
                <a:hlinkClick r:id="rId67" tooltip="Bourcový mor (stránka neexistuje)"/>
              </a:rPr>
              <a:t>bourcového moru</a:t>
            </a:r>
            <a:r>
              <a:rPr lang="cs-CZ" sz="1200" b="0" i="0" kern="1200" dirty="0" smtClean="0">
                <a:solidFill>
                  <a:schemeClr val="tx1"/>
                </a:solidFill>
                <a:effectLst/>
                <a:latin typeface="+mn-lt"/>
                <a:ea typeface="+mn-ea"/>
                <a:cs typeface="+mn-cs"/>
              </a:rPr>
              <a:t>, který kosil hedvábnický průmysl ve Francii. Navzdory těžké </a:t>
            </a:r>
            <a:r>
              <a:rPr lang="cs-CZ" sz="1200" b="0" i="0" u="none" strike="noStrike" kern="1200" dirty="0" smtClean="0">
                <a:solidFill>
                  <a:schemeClr val="tx1"/>
                </a:solidFill>
                <a:effectLst/>
                <a:latin typeface="+mn-lt"/>
                <a:ea typeface="+mn-ea"/>
                <a:cs typeface="+mn-cs"/>
                <a:hlinkClick r:id="rId12" tooltip="Cévní mozková příhoda"/>
              </a:rPr>
              <a:t>mozkové mrtvici</a:t>
            </a:r>
            <a:r>
              <a:rPr lang="cs-CZ" sz="1200" b="0" i="0" kern="1200" dirty="0" smtClean="0">
                <a:solidFill>
                  <a:schemeClr val="tx1"/>
                </a:solidFill>
                <a:effectLst/>
                <a:latin typeface="+mn-lt"/>
                <a:ea typeface="+mn-ea"/>
                <a:cs typeface="+mn-cs"/>
              </a:rPr>
              <a:t>, kterou v průběhu bádání utrpěl, pokračoval ve výzkumu a prokázal, že příčinou moru jsou dva typy mikroorganismů a stanovil a prosadil ve Francii zásady, jak zamezit jeho šíření, které později převzaly i ostatní státy.</a:t>
            </a:r>
          </a:p>
          <a:p>
            <a:pPr rtl="0"/>
            <a:r>
              <a:rPr lang="cs-CZ" sz="1200" b="0" i="0" kern="1200" dirty="0" smtClean="0">
                <a:solidFill>
                  <a:schemeClr val="tx1"/>
                </a:solidFill>
                <a:effectLst/>
                <a:latin typeface="+mn-lt"/>
                <a:ea typeface="+mn-ea"/>
                <a:cs typeface="+mn-cs"/>
              </a:rPr>
              <a:t>Zbytek svého života věnoval výzkumu nebezpečných infekčních chorob a jejich </a:t>
            </a:r>
            <a:r>
              <a:rPr lang="cs-CZ" sz="1200" b="0" i="0" u="none" strike="noStrike" kern="1200" dirty="0" smtClean="0">
                <a:solidFill>
                  <a:schemeClr val="tx1"/>
                </a:solidFill>
                <a:effectLst/>
                <a:latin typeface="+mn-lt"/>
                <a:ea typeface="+mn-ea"/>
                <a:cs typeface="+mn-cs"/>
                <a:hlinkClick r:id="rId68" tooltip="Prevence"/>
              </a:rPr>
              <a:t>prevenci</a:t>
            </a:r>
            <a:r>
              <a:rPr lang="cs-CZ" sz="1200" b="0" i="0" kern="1200" dirty="0" smtClean="0">
                <a:solidFill>
                  <a:schemeClr val="tx1"/>
                </a:solidFill>
                <a:effectLst/>
                <a:latin typeface="+mn-lt"/>
                <a:ea typeface="+mn-ea"/>
                <a:cs typeface="+mn-cs"/>
              </a:rPr>
              <a:t>. Byl prvním lékařem, který dokázal vytvořit </a:t>
            </a:r>
            <a:r>
              <a:rPr lang="cs-CZ" sz="1200" b="0" i="0" u="none" strike="noStrike" kern="1200" dirty="0" smtClean="0">
                <a:solidFill>
                  <a:schemeClr val="tx1"/>
                </a:solidFill>
                <a:effectLst/>
                <a:latin typeface="+mn-lt"/>
                <a:ea typeface="+mn-ea"/>
                <a:cs typeface="+mn-cs"/>
                <a:hlinkClick r:id="rId69" tooltip="Vakcína"/>
              </a:rPr>
              <a:t>vakcínu</a:t>
            </a:r>
            <a:r>
              <a:rPr lang="cs-CZ" sz="1200" b="0" i="0" kern="1200" dirty="0" smtClean="0">
                <a:solidFill>
                  <a:schemeClr val="tx1"/>
                </a:solidFill>
                <a:effectLst/>
                <a:latin typeface="+mn-lt"/>
                <a:ea typeface="+mn-ea"/>
                <a:cs typeface="+mn-cs"/>
              </a:rPr>
              <a:t> proti nějaké chorobě z původce choroby samého a ustavil zásady, jak v této oblasti postupovat. Vyvinul a prováděl očkování proti </a:t>
            </a:r>
            <a:r>
              <a:rPr lang="cs-CZ" sz="1200" b="0" i="0" u="none" strike="noStrike" kern="1200" dirty="0" err="1" smtClean="0">
                <a:solidFill>
                  <a:schemeClr val="tx1"/>
                </a:solidFill>
                <a:effectLst/>
                <a:latin typeface="+mn-lt"/>
                <a:ea typeface="+mn-ea"/>
                <a:cs typeface="+mn-cs"/>
                <a:hlinkClick r:id="rId39" tooltip="Anthrax"/>
              </a:rPr>
              <a:t>anthraxu</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70" tooltip="Slepičí cholera (stránka neexistuje)"/>
              </a:rPr>
              <a:t>slepičí choleře</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71" tooltip="Prasečí mor (stránka neexistuje)"/>
              </a:rPr>
              <a:t>prasečímu moru</a:t>
            </a:r>
            <a:r>
              <a:rPr lang="cs-CZ" sz="1200" b="0" i="0" kern="1200" dirty="0" smtClean="0">
                <a:solidFill>
                  <a:schemeClr val="tx1"/>
                </a:solidFill>
                <a:effectLst/>
                <a:latin typeface="+mn-lt"/>
                <a:ea typeface="+mn-ea"/>
                <a:cs typeface="+mn-cs"/>
              </a:rPr>
              <a:t>. Stanovil a prosadil nové a přísnější normy pro zacházení s dobytkem, který na </a:t>
            </a:r>
            <a:r>
              <a:rPr lang="cs-CZ" sz="1200" b="0" i="0" kern="1200" dirty="0" err="1" smtClean="0">
                <a:solidFill>
                  <a:schemeClr val="tx1"/>
                </a:solidFill>
                <a:effectLst/>
                <a:latin typeface="+mn-lt"/>
                <a:ea typeface="+mn-ea"/>
                <a:cs typeface="+mn-cs"/>
              </a:rPr>
              <a:t>anthrax</a:t>
            </a:r>
            <a:r>
              <a:rPr lang="cs-CZ" sz="1200" b="0" i="0" kern="1200" dirty="0" smtClean="0">
                <a:solidFill>
                  <a:schemeClr val="tx1"/>
                </a:solidFill>
                <a:effectLst/>
                <a:latin typeface="+mn-lt"/>
                <a:ea typeface="+mn-ea"/>
                <a:cs typeface="+mn-cs"/>
              </a:rPr>
              <a:t> zemřel.</a:t>
            </a:r>
          </a:p>
          <a:p>
            <a:pPr rtl="0"/>
            <a:r>
              <a:rPr lang="cs-CZ" sz="1200" b="0" i="0" kern="1200" dirty="0" smtClean="0">
                <a:solidFill>
                  <a:schemeClr val="tx1"/>
                </a:solidFill>
                <a:effectLst/>
                <a:latin typeface="+mn-lt"/>
                <a:ea typeface="+mn-ea"/>
                <a:cs typeface="+mn-cs"/>
              </a:rPr>
              <a:t>Vrchol jeho kariéry nastal v roce </a:t>
            </a:r>
            <a:r>
              <a:rPr lang="cs-CZ" sz="1200" b="0" i="0" u="none" strike="noStrike" kern="1200" dirty="0" smtClean="0">
                <a:solidFill>
                  <a:schemeClr val="tx1"/>
                </a:solidFill>
                <a:effectLst/>
                <a:latin typeface="+mn-lt"/>
                <a:ea typeface="+mn-ea"/>
                <a:cs typeface="+mn-cs"/>
                <a:hlinkClick r:id="rId72" tooltip="1885"/>
              </a:rPr>
              <a:t>1885</a:t>
            </a:r>
            <a:r>
              <a:rPr lang="cs-CZ" sz="1200" b="0" i="0" kern="1200" dirty="0" smtClean="0">
                <a:solidFill>
                  <a:schemeClr val="tx1"/>
                </a:solidFill>
                <a:effectLst/>
                <a:latin typeface="+mn-lt"/>
                <a:ea typeface="+mn-ea"/>
                <a:cs typeface="+mn-cs"/>
              </a:rPr>
              <a:t>, kdy poprvé provedl očkování proti </a:t>
            </a:r>
            <a:r>
              <a:rPr lang="cs-CZ" sz="1200" b="0" i="0" u="none" strike="noStrike" kern="1200" dirty="0" smtClean="0">
                <a:solidFill>
                  <a:schemeClr val="tx1"/>
                </a:solidFill>
                <a:effectLst/>
                <a:latin typeface="+mn-lt"/>
                <a:ea typeface="+mn-ea"/>
                <a:cs typeface="+mn-cs"/>
                <a:hlinkClick r:id="rId40" tooltip="Vzteklina"/>
              </a:rPr>
              <a:t>vzteklině</a:t>
            </a:r>
            <a:r>
              <a:rPr lang="cs-CZ" sz="1200" b="0" i="0" kern="1200" dirty="0" smtClean="0">
                <a:solidFill>
                  <a:schemeClr val="tx1"/>
                </a:solidFill>
                <a:effectLst/>
                <a:latin typeface="+mn-lt"/>
                <a:ea typeface="+mn-ea"/>
                <a:cs typeface="+mn-cs"/>
              </a:rPr>
              <a:t> (po předchozích </a:t>
            </a:r>
            <a:r>
              <a:rPr lang="cs-CZ" sz="1200" b="0" i="0" u="none" strike="noStrike" kern="1200" dirty="0" smtClean="0">
                <a:solidFill>
                  <a:schemeClr val="tx1"/>
                </a:solidFill>
                <a:effectLst/>
                <a:latin typeface="+mn-lt"/>
                <a:ea typeface="+mn-ea"/>
                <a:cs typeface="+mn-cs"/>
                <a:hlinkClick r:id="rId73" tooltip="Experiment"/>
              </a:rPr>
              <a:t>pokusech</a:t>
            </a:r>
            <a:r>
              <a:rPr lang="cs-CZ" sz="1200" b="0" i="0" kern="1200" dirty="0" smtClean="0">
                <a:solidFill>
                  <a:schemeClr val="tx1"/>
                </a:solidFill>
                <a:effectLst/>
                <a:latin typeface="+mn-lt"/>
                <a:ea typeface="+mn-ea"/>
                <a:cs typeface="+mn-cs"/>
              </a:rPr>
              <a:t> na psech a pravděpodobně i na své vlastní osobě). Jím ustavený postup výroby vakcíny vysoušením králičí míchy se všeobecně používal až do konce 50. let </a:t>
            </a:r>
            <a:r>
              <a:rPr lang="cs-CZ" sz="1200" b="0" i="0" u="none" strike="noStrike" kern="1200" dirty="0" smtClean="0">
                <a:solidFill>
                  <a:schemeClr val="tx1"/>
                </a:solidFill>
                <a:effectLst/>
                <a:latin typeface="+mn-lt"/>
                <a:ea typeface="+mn-ea"/>
                <a:cs typeface="+mn-cs"/>
                <a:hlinkClick r:id="rId74" tooltip="20. století"/>
              </a:rPr>
              <a:t>20. století</a:t>
            </a:r>
            <a:r>
              <a:rPr lang="cs-CZ" sz="1200" b="0" i="0" kern="1200" dirty="0" smtClean="0">
                <a:solidFill>
                  <a:schemeClr val="tx1"/>
                </a:solidFill>
                <a:effectLst/>
                <a:latin typeface="+mn-lt"/>
                <a:ea typeface="+mn-ea"/>
                <a:cs typeface="+mn-cs"/>
              </a:rPr>
              <a:t>. Založil </a:t>
            </a:r>
            <a:r>
              <a:rPr lang="cs-CZ" sz="1200" b="0" i="0" u="none" strike="noStrike" kern="1200" dirty="0" smtClean="0">
                <a:solidFill>
                  <a:schemeClr val="tx1"/>
                </a:solidFill>
                <a:effectLst/>
                <a:latin typeface="+mn-lt"/>
                <a:ea typeface="+mn-ea"/>
                <a:cs typeface="+mn-cs"/>
                <a:hlinkClick r:id="rId75" tooltip="Pasteurův ústav"/>
              </a:rPr>
              <a:t>Pasteurův ústav v Paříži</a:t>
            </a:r>
            <a:r>
              <a:rPr lang="cs-CZ" sz="1200" b="0" i="0" kern="1200" dirty="0" smtClean="0">
                <a:solidFill>
                  <a:schemeClr val="tx1"/>
                </a:solidFill>
                <a:effectLst/>
                <a:latin typeface="+mn-lt"/>
                <a:ea typeface="+mn-ea"/>
                <a:cs typeface="+mn-cs"/>
              </a:rPr>
              <a:t>, který dodnes představuje jeden z vrcholů mikrobiologického výzkumu.</a:t>
            </a:r>
          </a:p>
          <a:p>
            <a:pPr rtl="0"/>
            <a:r>
              <a:rPr lang="cs-CZ" sz="1200" b="0" i="0" kern="1200" dirty="0" smtClean="0">
                <a:solidFill>
                  <a:schemeClr val="tx1"/>
                </a:solidFill>
                <a:effectLst/>
                <a:latin typeface="+mn-lt"/>
                <a:ea typeface="+mn-ea"/>
                <a:cs typeface="+mn-cs"/>
              </a:rPr>
              <a:t>Názory[</a:t>
            </a:r>
            <a:r>
              <a:rPr lang="cs-CZ" sz="1200" b="0" i="0" u="none" strike="noStrike" kern="1200" dirty="0" smtClean="0">
                <a:solidFill>
                  <a:schemeClr val="tx1"/>
                </a:solidFill>
                <a:effectLst/>
                <a:latin typeface="+mn-lt"/>
                <a:ea typeface="+mn-ea"/>
                <a:cs typeface="+mn-cs"/>
                <a:hlinkClick r:id="rId76" tooltip="Editace sekce: Názory"/>
              </a:rPr>
              <a:t>editovat</a:t>
            </a:r>
            <a:r>
              <a:rPr lang="cs-CZ" sz="1200" b="0" i="0" kern="1200" dirty="0" smtClean="0">
                <a:solidFill>
                  <a:schemeClr val="tx1"/>
                </a:solidFill>
                <a:effectLst/>
                <a:latin typeface="+mn-lt"/>
                <a:ea typeface="+mn-ea"/>
                <a:cs typeface="+mn-cs"/>
              </a:rPr>
              <a:t> | </a:t>
            </a:r>
            <a:r>
              <a:rPr lang="cs-CZ" sz="1200" b="0" i="0" u="none" strike="noStrike" kern="1200" dirty="0" smtClean="0">
                <a:solidFill>
                  <a:schemeClr val="tx1"/>
                </a:solidFill>
                <a:effectLst/>
                <a:latin typeface="+mn-lt"/>
                <a:ea typeface="+mn-ea"/>
                <a:cs typeface="+mn-cs"/>
                <a:hlinkClick r:id="rId77" tooltip="Editace sekce: Názory"/>
              </a:rPr>
              <a:t>editovat zdroj</a:t>
            </a:r>
            <a:r>
              <a:rPr lang="cs-CZ" sz="1200" b="0" i="0" kern="1200" dirty="0" smtClean="0">
                <a:solidFill>
                  <a:schemeClr val="tx1"/>
                </a:solidFill>
                <a:effectLst/>
                <a:latin typeface="+mn-lt"/>
                <a:ea typeface="+mn-ea"/>
                <a:cs typeface="+mn-cs"/>
              </a:rPr>
              <a:t>]</a:t>
            </a:r>
          </a:p>
          <a:p>
            <a:endParaRPr lang="cs-CZ" dirty="0"/>
          </a:p>
        </p:txBody>
      </p:sp>
      <p:sp>
        <p:nvSpPr>
          <p:cNvPr id="4" name="Zástupný symbol pro číslo snímku 3"/>
          <p:cNvSpPr>
            <a:spLocks noGrp="1"/>
          </p:cNvSpPr>
          <p:nvPr>
            <p:ph type="sldNum" sz="quarter" idx="10"/>
          </p:nvPr>
        </p:nvSpPr>
        <p:spPr/>
        <p:txBody>
          <a:bodyPr/>
          <a:lstStyle/>
          <a:p>
            <a:fld id="{C6FD8AB6-3496-423D-AF6E-2552B9774789}" type="slidenum">
              <a:rPr lang="cs-CZ" smtClean="0"/>
              <a:t>8</a:t>
            </a:fld>
            <a:endParaRPr lang="cs-CZ"/>
          </a:p>
        </p:txBody>
      </p:sp>
    </p:spTree>
    <p:extLst>
      <p:ext uri="{BB962C8B-B14F-4D97-AF65-F5344CB8AC3E}">
        <p14:creationId xmlns:p14="http://schemas.microsoft.com/office/powerpoint/2010/main" val="2469226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1" i="0" kern="1200" dirty="0" smtClean="0">
                <a:solidFill>
                  <a:schemeClr val="tx1"/>
                </a:solidFill>
                <a:effectLst/>
                <a:latin typeface="+mn-lt"/>
                <a:ea typeface="+mn-ea"/>
                <a:cs typeface="+mn-cs"/>
              </a:rPr>
              <a:t>Moritz </a:t>
            </a:r>
            <a:r>
              <a:rPr lang="en-US" sz="1200" b="1" i="0" kern="1200" dirty="0" err="1" smtClean="0">
                <a:solidFill>
                  <a:schemeClr val="tx1"/>
                </a:solidFill>
                <a:effectLst/>
                <a:latin typeface="+mn-lt"/>
                <a:ea typeface="+mn-ea"/>
                <a:cs typeface="+mn-cs"/>
              </a:rPr>
              <a:t>Traube</a:t>
            </a:r>
            <a:r>
              <a:rPr lang="en-US" sz="1200" b="0" i="0" kern="1200" dirty="0" smtClean="0">
                <a:solidFill>
                  <a:schemeClr val="tx1"/>
                </a:solidFill>
                <a:effectLst/>
                <a:latin typeface="+mn-lt"/>
                <a:ea typeface="+mn-ea"/>
                <a:cs typeface="+mn-cs"/>
              </a:rPr>
              <a:t> (12 February 1826, </a:t>
            </a:r>
            <a:r>
              <a:rPr lang="en-US" sz="1200" b="0" i="0" u="none" strike="noStrike" kern="1200" dirty="0" err="1" smtClean="0">
                <a:solidFill>
                  <a:schemeClr val="tx1"/>
                </a:solidFill>
                <a:effectLst/>
                <a:latin typeface="+mn-lt"/>
                <a:ea typeface="+mn-ea"/>
                <a:cs typeface="+mn-cs"/>
                <a:hlinkClick r:id="rId3" tooltip="Racibórz"/>
              </a:rPr>
              <a:t>Ratibor</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4" tooltip="Province of Silesia"/>
              </a:rPr>
              <a:t>Province of Silesia</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5" tooltip="Kingdom of Prussia"/>
              </a:rPr>
              <a:t>Prussia</a:t>
            </a:r>
            <a:r>
              <a:rPr lang="en-US" sz="1200" b="0" i="0" kern="1200" dirty="0" smtClean="0">
                <a:solidFill>
                  <a:schemeClr val="tx1"/>
                </a:solidFill>
                <a:effectLst/>
                <a:latin typeface="+mn-lt"/>
                <a:ea typeface="+mn-ea"/>
                <a:cs typeface="+mn-cs"/>
              </a:rPr>
              <a:t> (now </a:t>
            </a:r>
            <a:r>
              <a:rPr lang="en-US" sz="1200" b="0" i="0" u="none" strike="noStrike" kern="1200" dirty="0" err="1" smtClean="0">
                <a:solidFill>
                  <a:schemeClr val="tx1"/>
                </a:solidFill>
                <a:effectLst/>
                <a:latin typeface="+mn-lt"/>
                <a:ea typeface="+mn-ea"/>
                <a:cs typeface="+mn-cs"/>
                <a:hlinkClick r:id="rId3" tooltip="Racibórz"/>
              </a:rPr>
              <a:t>Racibórz</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6" tooltip="Poland"/>
              </a:rPr>
              <a:t>Poland</a:t>
            </a:r>
            <a:r>
              <a:rPr lang="en-US" sz="1200" b="0" i="0" kern="1200" dirty="0" smtClean="0">
                <a:solidFill>
                  <a:schemeClr val="tx1"/>
                </a:solidFill>
                <a:effectLst/>
                <a:latin typeface="+mn-lt"/>
                <a:ea typeface="+mn-ea"/>
                <a:cs typeface="+mn-cs"/>
              </a:rPr>
              <a:t>) – 28 June 1894, </a:t>
            </a:r>
            <a:r>
              <a:rPr lang="en-US" sz="1200" b="0" i="0" u="none" strike="noStrike" kern="1200" dirty="0" smtClean="0">
                <a:solidFill>
                  <a:schemeClr val="tx1"/>
                </a:solidFill>
                <a:effectLst/>
                <a:latin typeface="+mn-lt"/>
                <a:ea typeface="+mn-ea"/>
                <a:cs typeface="+mn-cs"/>
                <a:hlinkClick r:id="rId7" tooltip="Berlin"/>
              </a:rPr>
              <a:t>Berlin</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8" tooltip="German Empire"/>
              </a:rPr>
              <a:t>German Empire</a:t>
            </a:r>
            <a:r>
              <a:rPr lang="en-US" sz="1200" b="0" i="0" kern="1200" dirty="0" smtClean="0">
                <a:solidFill>
                  <a:schemeClr val="tx1"/>
                </a:solidFill>
                <a:effectLst/>
                <a:latin typeface="+mn-lt"/>
                <a:ea typeface="+mn-ea"/>
                <a:cs typeface="+mn-cs"/>
              </a:rPr>
              <a:t>) was a German chemist (physiological chemistry) and universal private scholar.</a:t>
            </a:r>
          </a:p>
          <a:p>
            <a:r>
              <a:rPr lang="en-US" sz="1200" b="0" i="0" kern="1200" dirty="0" smtClean="0">
                <a:solidFill>
                  <a:schemeClr val="tx1"/>
                </a:solidFill>
                <a:effectLst/>
                <a:latin typeface="+mn-lt"/>
                <a:ea typeface="+mn-ea"/>
                <a:cs typeface="+mn-cs"/>
              </a:rPr>
              <a:t>Moritz </a:t>
            </a:r>
            <a:r>
              <a:rPr lang="en-US" sz="1200" b="0" i="0" kern="1200" dirty="0" err="1" smtClean="0">
                <a:solidFill>
                  <a:schemeClr val="tx1"/>
                </a:solidFill>
                <a:effectLst/>
                <a:latin typeface="+mn-lt"/>
                <a:ea typeface="+mn-ea"/>
                <a:cs typeface="+mn-cs"/>
              </a:rPr>
              <a:t>Traube</a:t>
            </a:r>
            <a:r>
              <a:rPr lang="en-US" sz="1200" b="0" i="0" kern="1200" dirty="0" smtClean="0">
                <a:solidFill>
                  <a:schemeClr val="tx1"/>
                </a:solidFill>
                <a:effectLst/>
                <a:latin typeface="+mn-lt"/>
                <a:ea typeface="+mn-ea"/>
                <a:cs typeface="+mn-cs"/>
              </a:rPr>
              <a:t> - portrait, source: </a:t>
            </a:r>
            <a:r>
              <a:rPr lang="en-US" sz="1200" b="0" i="0" kern="1200" dirty="0" err="1" smtClean="0">
                <a:solidFill>
                  <a:schemeClr val="tx1"/>
                </a:solidFill>
                <a:effectLst/>
                <a:latin typeface="+mn-lt"/>
                <a:ea typeface="+mn-ea"/>
                <a:cs typeface="+mn-cs"/>
              </a:rPr>
              <a:t>Ber</a:t>
            </a:r>
            <a:r>
              <a:rPr lang="en-US" sz="1200" b="0" i="0" kern="1200" dirty="0" smtClean="0">
                <a:solidFill>
                  <a:schemeClr val="tx1"/>
                </a:solidFill>
                <a:effectLst/>
                <a:latin typeface="+mn-lt"/>
                <a:ea typeface="+mn-ea"/>
                <a:cs typeface="+mn-cs"/>
              </a:rPr>
              <a:t>. d. </a:t>
            </a:r>
            <a:r>
              <a:rPr lang="en-US" sz="1200" b="0" i="0" kern="1200" dirty="0" err="1" smtClean="0">
                <a:solidFill>
                  <a:schemeClr val="tx1"/>
                </a:solidFill>
                <a:effectLst/>
                <a:latin typeface="+mn-lt"/>
                <a:ea typeface="+mn-ea"/>
                <a:cs typeface="+mn-cs"/>
              </a:rPr>
              <a:t>deutschen</a:t>
            </a:r>
            <a:r>
              <a:rPr lang="en-US" sz="1200" b="0" i="0" kern="1200" dirty="0" smtClean="0">
                <a:solidFill>
                  <a:schemeClr val="tx1"/>
                </a:solidFill>
                <a:effectLst/>
                <a:latin typeface="+mn-lt"/>
                <a:ea typeface="+mn-ea"/>
                <a:cs typeface="+mn-cs"/>
              </a:rPr>
              <a:t> chem. </a:t>
            </a:r>
            <a:r>
              <a:rPr lang="en-US" sz="1200" b="0" i="0" kern="1200" dirty="0" err="1" smtClean="0">
                <a:solidFill>
                  <a:schemeClr val="tx1"/>
                </a:solidFill>
                <a:effectLst/>
                <a:latin typeface="+mn-lt"/>
                <a:ea typeface="+mn-ea"/>
                <a:cs typeface="+mn-cs"/>
              </a:rPr>
              <a:t>Gesellsch</a:t>
            </a:r>
            <a:r>
              <a:rPr lang="en-US" sz="1200" b="0" i="0" kern="1200" dirty="0" smtClean="0">
                <a:solidFill>
                  <a:schemeClr val="tx1"/>
                </a:solidFill>
                <a:effectLst/>
                <a:latin typeface="+mn-lt"/>
                <a:ea typeface="+mn-ea"/>
                <a:cs typeface="+mn-cs"/>
              </a:rPr>
              <a:t>. 28 (1895) S. 1085</a:t>
            </a:r>
          </a:p>
          <a:p>
            <a:r>
              <a:rPr lang="en-US" sz="1200" b="0" i="0" kern="1200" dirty="0" err="1" smtClean="0">
                <a:solidFill>
                  <a:schemeClr val="tx1"/>
                </a:solidFill>
                <a:effectLst/>
                <a:latin typeface="+mn-lt"/>
                <a:ea typeface="+mn-ea"/>
                <a:cs typeface="+mn-cs"/>
              </a:rPr>
              <a:t>Traube</a:t>
            </a:r>
            <a:r>
              <a:rPr lang="en-US" sz="1200" b="0" i="0" kern="1200" dirty="0" smtClean="0">
                <a:solidFill>
                  <a:schemeClr val="tx1"/>
                </a:solidFill>
                <a:effectLst/>
                <a:latin typeface="+mn-lt"/>
                <a:ea typeface="+mn-ea"/>
                <a:cs typeface="+mn-cs"/>
              </a:rPr>
              <a:t> worked on chemical, biochemical, medical, physiological, pathophysiological problems, he was engaged in </a:t>
            </a:r>
            <a:r>
              <a:rPr lang="en-US" sz="1200" b="0" i="0" kern="1200" dirty="0" err="1" smtClean="0">
                <a:solidFill>
                  <a:schemeClr val="tx1"/>
                </a:solidFill>
                <a:effectLst/>
                <a:latin typeface="+mn-lt"/>
                <a:ea typeface="+mn-ea"/>
                <a:cs typeface="+mn-cs"/>
              </a:rPr>
              <a:t>hygienics</a:t>
            </a:r>
            <a:r>
              <a:rPr lang="en-US" sz="1200" b="0" i="0" kern="1200" dirty="0" smtClean="0">
                <a:solidFill>
                  <a:schemeClr val="tx1"/>
                </a:solidFill>
                <a:effectLst/>
                <a:latin typeface="+mn-lt"/>
                <a:ea typeface="+mn-ea"/>
                <a:cs typeface="+mn-cs"/>
              </a:rPr>
              <a:t>, physically chemistry and chemical basic research. Although he was never a staff member of a university and earned his living as a wine merchant, he was able to refute theories of his leading contemporaries, including </a:t>
            </a:r>
            <a:r>
              <a:rPr lang="en-US" sz="1200" b="0" i="0" u="none" strike="noStrike" kern="1200" dirty="0" smtClean="0">
                <a:solidFill>
                  <a:schemeClr val="tx1"/>
                </a:solidFill>
                <a:effectLst/>
                <a:latin typeface="+mn-lt"/>
                <a:ea typeface="+mn-ea"/>
                <a:cs typeface="+mn-cs"/>
                <a:hlinkClick r:id="rId9" tooltip="Justus von Liebig"/>
              </a:rPr>
              <a:t>Justus von Liebig</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10" tooltip="Louis Pasteur"/>
              </a:rPr>
              <a:t>Louis Pasteur</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11" tooltip="Felix Hoppe-Seyler"/>
              </a:rPr>
              <a:t>Felix Hoppe-</a:t>
            </a:r>
            <a:r>
              <a:rPr lang="en-US" sz="1200" b="0" i="0" u="none" strike="noStrike" kern="1200" dirty="0" err="1" smtClean="0">
                <a:solidFill>
                  <a:schemeClr val="tx1"/>
                </a:solidFill>
                <a:effectLst/>
                <a:latin typeface="+mn-lt"/>
                <a:ea typeface="+mn-ea"/>
                <a:cs typeface="+mn-cs"/>
                <a:hlinkClick r:id="rId11" tooltip="Felix Hoppe-Seyler"/>
              </a:rPr>
              <a:t>Seyler</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12" tooltip="Julius Sachs"/>
              </a:rPr>
              <a:t>Julius Sachs</a:t>
            </a:r>
            <a:r>
              <a:rPr lang="en-US" sz="1200" b="0" i="0" kern="1200" dirty="0" smtClean="0">
                <a:solidFill>
                  <a:schemeClr val="tx1"/>
                </a:solidFill>
                <a:effectLst/>
                <a:latin typeface="+mn-lt"/>
                <a:ea typeface="+mn-ea"/>
                <a:cs typeface="+mn-cs"/>
              </a:rPr>
              <a:t>, and to develop significant theories of his own with solid experimental foundations. The chemistry of oxygen and its significance to the organism were the central objects of his research and provided the common thread uniting almost all of his scientific activity.</a:t>
            </a:r>
          </a:p>
          <a:p>
            <a:r>
              <a:rPr lang="en-US" sz="1200" b="0" i="0" kern="1200" dirty="0" smtClean="0">
                <a:solidFill>
                  <a:schemeClr val="tx1"/>
                </a:solidFill>
                <a:effectLst/>
                <a:latin typeface="+mn-lt"/>
                <a:ea typeface="+mn-ea"/>
                <a:cs typeface="+mn-cs"/>
              </a:rPr>
              <a:t>Moritz </a:t>
            </a:r>
            <a:r>
              <a:rPr lang="en-US" sz="1200" b="0" i="0" kern="1200" dirty="0" err="1" smtClean="0">
                <a:solidFill>
                  <a:schemeClr val="tx1"/>
                </a:solidFill>
                <a:effectLst/>
                <a:latin typeface="+mn-lt"/>
                <a:ea typeface="+mn-ea"/>
                <a:cs typeface="+mn-cs"/>
              </a:rPr>
              <a:t>Traube</a:t>
            </a:r>
            <a:r>
              <a:rPr lang="en-US" sz="1200" b="0" i="0" kern="1200" dirty="0" smtClean="0">
                <a:solidFill>
                  <a:schemeClr val="tx1"/>
                </a:solidFill>
                <a:effectLst/>
                <a:latin typeface="+mn-lt"/>
                <a:ea typeface="+mn-ea"/>
                <a:cs typeface="+mn-cs"/>
              </a:rPr>
              <a:t> was a younger brother of the famous Berlin physician </a:t>
            </a:r>
            <a:r>
              <a:rPr lang="en-US" sz="1200" b="0" i="0" u="none" strike="noStrike" kern="1200" dirty="0" smtClean="0">
                <a:solidFill>
                  <a:schemeClr val="tx1"/>
                </a:solidFill>
                <a:effectLst/>
                <a:latin typeface="+mn-lt"/>
                <a:ea typeface="+mn-ea"/>
                <a:cs typeface="+mn-cs"/>
                <a:hlinkClick r:id="rId13" tooltip="Ludwig Traube (physician)"/>
              </a:rPr>
              <a:t>Ludwig </a:t>
            </a:r>
            <a:r>
              <a:rPr lang="en-US" sz="1200" b="0" i="0" u="none" strike="noStrike" kern="1200" dirty="0" err="1" smtClean="0">
                <a:solidFill>
                  <a:schemeClr val="tx1"/>
                </a:solidFill>
                <a:effectLst/>
                <a:latin typeface="+mn-lt"/>
                <a:ea typeface="+mn-ea"/>
                <a:cs typeface="+mn-cs"/>
                <a:hlinkClick r:id="rId13" tooltip="Ludwig Traube (physician)"/>
              </a:rPr>
              <a:t>Traube</a:t>
            </a:r>
            <a:r>
              <a:rPr lang="en-US" sz="1200" b="0" i="0" u="none" strike="noStrike" kern="1200" dirty="0" smtClean="0">
                <a:solidFill>
                  <a:schemeClr val="tx1"/>
                </a:solidFill>
                <a:effectLst/>
                <a:latin typeface="+mn-lt"/>
                <a:ea typeface="+mn-ea"/>
                <a:cs typeface="+mn-cs"/>
                <a:hlinkClick r:id="rId13" tooltip="Ludwig Traube (physician)"/>
              </a:rPr>
              <a:t> (physician)</a:t>
            </a:r>
            <a:r>
              <a:rPr lang="en-US" sz="1200" b="0" i="0" kern="1200" dirty="0" smtClean="0">
                <a:solidFill>
                  <a:schemeClr val="tx1"/>
                </a:solidFill>
                <a:effectLst/>
                <a:latin typeface="+mn-lt"/>
                <a:ea typeface="+mn-ea"/>
                <a:cs typeface="+mn-cs"/>
              </a:rPr>
              <a:t>, the co-founder of the German experimental pathology. A son, </a:t>
            </a:r>
            <a:r>
              <a:rPr lang="en-US" sz="1200" b="0" i="0" u="none" strike="noStrike" kern="1200" dirty="0" smtClean="0">
                <a:solidFill>
                  <a:schemeClr val="tx1"/>
                </a:solidFill>
                <a:effectLst/>
                <a:latin typeface="+mn-lt"/>
                <a:ea typeface="+mn-ea"/>
                <a:cs typeface="+mn-cs"/>
                <a:hlinkClick r:id="rId14" tooltip="Wilhelm Traube"/>
              </a:rPr>
              <a:t>Wilhelm </a:t>
            </a:r>
            <a:r>
              <a:rPr lang="en-US" sz="1200" b="0" i="0" u="none" strike="noStrike" kern="1200" dirty="0" err="1" smtClean="0">
                <a:solidFill>
                  <a:schemeClr val="tx1"/>
                </a:solidFill>
                <a:effectLst/>
                <a:latin typeface="+mn-lt"/>
                <a:ea typeface="+mn-ea"/>
                <a:cs typeface="+mn-cs"/>
                <a:hlinkClick r:id="rId14" tooltip="Wilhelm Traube"/>
              </a:rPr>
              <a:t>Traube</a:t>
            </a:r>
            <a:r>
              <a:rPr lang="en-US" sz="1200" b="0" i="0" kern="1200" dirty="0" smtClean="0">
                <a:solidFill>
                  <a:schemeClr val="tx1"/>
                </a:solidFill>
                <a:effectLst/>
                <a:latin typeface="+mn-lt"/>
                <a:ea typeface="+mn-ea"/>
                <a:cs typeface="+mn-cs"/>
              </a:rPr>
              <a:t>, evolved a process of purine synthesis. </a:t>
            </a:r>
            <a:r>
              <a:rPr lang="en-US" sz="1200" b="0" i="0" u="none" strike="noStrike" kern="1200" dirty="0" smtClean="0">
                <a:solidFill>
                  <a:schemeClr val="tx1"/>
                </a:solidFill>
                <a:effectLst/>
                <a:latin typeface="+mn-lt"/>
                <a:ea typeface="+mn-ea"/>
                <a:cs typeface="+mn-cs"/>
                <a:hlinkClick r:id="rId15" tooltip="Hermann Traube"/>
              </a:rPr>
              <a:t>Hermann </a:t>
            </a:r>
            <a:r>
              <a:rPr lang="en-US" sz="1200" b="0" i="0" u="none" strike="noStrike" kern="1200" dirty="0" err="1" smtClean="0">
                <a:solidFill>
                  <a:schemeClr val="tx1"/>
                </a:solidFill>
                <a:effectLst/>
                <a:latin typeface="+mn-lt"/>
                <a:ea typeface="+mn-ea"/>
                <a:cs typeface="+mn-cs"/>
                <a:hlinkClick r:id="rId15" tooltip="Hermann Traube"/>
              </a:rPr>
              <a:t>Traube</a:t>
            </a:r>
            <a:r>
              <a:rPr lang="en-US" sz="1200" b="0" i="0" kern="1200" dirty="0" smtClean="0">
                <a:solidFill>
                  <a:schemeClr val="tx1"/>
                </a:solidFill>
                <a:effectLst/>
                <a:latin typeface="+mn-lt"/>
                <a:ea typeface="+mn-ea"/>
                <a:cs typeface="+mn-cs"/>
              </a:rPr>
              <a:t>, another son, was a mineralogist.</a:t>
            </a:r>
          </a:p>
          <a:p>
            <a:endParaRPr lang="cs-CZ" dirty="0"/>
          </a:p>
        </p:txBody>
      </p:sp>
      <p:sp>
        <p:nvSpPr>
          <p:cNvPr id="4" name="Zástupný symbol pro číslo snímku 3"/>
          <p:cNvSpPr>
            <a:spLocks noGrp="1"/>
          </p:cNvSpPr>
          <p:nvPr>
            <p:ph type="sldNum" sz="quarter" idx="10"/>
          </p:nvPr>
        </p:nvSpPr>
        <p:spPr/>
        <p:txBody>
          <a:bodyPr/>
          <a:lstStyle/>
          <a:p>
            <a:fld id="{C6FD8AB6-3496-423D-AF6E-2552B9774789}" type="slidenum">
              <a:rPr lang="cs-CZ" smtClean="0"/>
              <a:t>9</a:t>
            </a:fld>
            <a:endParaRPr lang="cs-CZ"/>
          </a:p>
        </p:txBody>
      </p:sp>
    </p:spTree>
    <p:extLst>
      <p:ext uri="{BB962C8B-B14F-4D97-AF65-F5344CB8AC3E}">
        <p14:creationId xmlns:p14="http://schemas.microsoft.com/office/powerpoint/2010/main" val="2523158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kern="1200" dirty="0" smtClean="0">
                <a:solidFill>
                  <a:schemeClr val="tx1"/>
                </a:solidFill>
                <a:effectLst/>
                <a:latin typeface="+mn-lt"/>
                <a:ea typeface="+mn-ea"/>
                <a:cs typeface="+mn-cs"/>
              </a:rPr>
              <a:t>Eduard </a:t>
            </a:r>
            <a:r>
              <a:rPr lang="cs-CZ" sz="1200" b="1" i="0" kern="1200" dirty="0" err="1" smtClean="0">
                <a:solidFill>
                  <a:schemeClr val="tx1"/>
                </a:solidFill>
                <a:effectLst/>
                <a:latin typeface="+mn-lt"/>
                <a:ea typeface="+mn-ea"/>
                <a:cs typeface="+mn-cs"/>
              </a:rPr>
              <a:t>Buchner</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3" tooltip="20. květen"/>
              </a:rPr>
              <a:t>20. května</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4" tooltip="1860"/>
              </a:rPr>
              <a:t>1860</a:t>
            </a:r>
            <a:r>
              <a:rPr lang="cs-CZ" sz="1200" b="0" i="0" kern="1200" dirty="0" smtClean="0">
                <a:solidFill>
                  <a:schemeClr val="tx1"/>
                </a:solidFill>
                <a:effectLst/>
                <a:latin typeface="+mn-lt"/>
                <a:ea typeface="+mn-ea"/>
                <a:cs typeface="+mn-cs"/>
              </a:rPr>
              <a:t> v </a:t>
            </a:r>
            <a:r>
              <a:rPr lang="cs-CZ" sz="1200" b="0" i="0" u="none" strike="noStrike" kern="1200" dirty="0" smtClean="0">
                <a:solidFill>
                  <a:schemeClr val="tx1"/>
                </a:solidFill>
                <a:effectLst/>
                <a:latin typeface="+mn-lt"/>
                <a:ea typeface="+mn-ea"/>
                <a:cs typeface="+mn-cs"/>
                <a:hlinkClick r:id="rId5" tooltip="Mnichov"/>
              </a:rPr>
              <a:t>Mnichově</a:t>
            </a:r>
            <a:r>
              <a:rPr lang="cs-CZ" sz="1200" b="0" i="0" kern="1200" dirty="0" smtClean="0">
                <a:solidFill>
                  <a:schemeClr val="tx1"/>
                </a:solidFill>
                <a:effectLst/>
                <a:latin typeface="+mn-lt"/>
                <a:ea typeface="+mn-ea"/>
                <a:cs typeface="+mn-cs"/>
              </a:rPr>
              <a:t> – </a:t>
            </a:r>
            <a:r>
              <a:rPr lang="cs-CZ" sz="1200" b="0" i="0" u="none" strike="noStrike" kern="1200" dirty="0" smtClean="0">
                <a:solidFill>
                  <a:schemeClr val="tx1"/>
                </a:solidFill>
                <a:effectLst/>
                <a:latin typeface="+mn-lt"/>
                <a:ea typeface="+mn-ea"/>
                <a:cs typeface="+mn-cs"/>
                <a:hlinkClick r:id="rId6" tooltip="13. srpen"/>
              </a:rPr>
              <a:t>13. srpna</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7" tooltip="1917"/>
              </a:rPr>
              <a:t>1917</a:t>
            </a:r>
            <a:r>
              <a:rPr lang="cs-CZ" sz="1200" b="0" i="0" kern="1200" dirty="0" smtClean="0">
                <a:solidFill>
                  <a:schemeClr val="tx1"/>
                </a:solidFill>
                <a:effectLst/>
                <a:latin typeface="+mn-lt"/>
                <a:ea typeface="+mn-ea"/>
                <a:cs typeface="+mn-cs"/>
              </a:rPr>
              <a:t> v rumunském </a:t>
            </a:r>
            <a:r>
              <a:rPr lang="cs-CZ" sz="1200" b="0" i="0" u="none" strike="noStrike" kern="1200" dirty="0" err="1" smtClean="0">
                <a:solidFill>
                  <a:schemeClr val="tx1"/>
                </a:solidFill>
                <a:effectLst/>
                <a:latin typeface="+mn-lt"/>
                <a:ea typeface="+mn-ea"/>
                <a:cs typeface="+mn-cs"/>
                <a:hlinkClick r:id="rId8" tooltip="Focșani"/>
              </a:rPr>
              <a:t>Focșani</a:t>
            </a:r>
            <a:r>
              <a:rPr lang="cs-CZ" sz="1200" b="0" i="0" kern="1200" dirty="0" smtClean="0">
                <a:solidFill>
                  <a:schemeClr val="tx1"/>
                </a:solidFill>
                <a:effectLst/>
                <a:latin typeface="+mn-lt"/>
                <a:ea typeface="+mn-ea"/>
                <a:cs typeface="+mn-cs"/>
              </a:rPr>
              <a:t> na následky válečného zranění) byl </a:t>
            </a:r>
            <a:r>
              <a:rPr lang="cs-CZ" sz="1200" b="0" i="0" u="none" strike="noStrike" kern="1200" dirty="0" smtClean="0">
                <a:solidFill>
                  <a:schemeClr val="tx1"/>
                </a:solidFill>
                <a:effectLst/>
                <a:latin typeface="+mn-lt"/>
                <a:ea typeface="+mn-ea"/>
                <a:cs typeface="+mn-cs"/>
                <a:hlinkClick r:id="rId9" tooltip="Němci"/>
              </a:rPr>
              <a:t>německý</a:t>
            </a:r>
            <a:r>
              <a:rPr lang="cs-CZ" sz="1200" b="0" i="0" kern="1200" dirty="0" smtClean="0">
                <a:solidFill>
                  <a:schemeClr val="tx1"/>
                </a:solidFill>
                <a:effectLst/>
                <a:latin typeface="+mn-lt"/>
                <a:ea typeface="+mn-ea"/>
                <a:cs typeface="+mn-cs"/>
              </a:rPr>
              <a:t> chemik, který byl v roce </a:t>
            </a:r>
            <a:r>
              <a:rPr lang="cs-CZ" sz="1200" b="0" i="0" u="none" strike="noStrike" kern="1200" dirty="0" smtClean="0">
                <a:solidFill>
                  <a:schemeClr val="tx1"/>
                </a:solidFill>
                <a:effectLst/>
                <a:latin typeface="+mn-lt"/>
                <a:ea typeface="+mn-ea"/>
                <a:cs typeface="+mn-cs"/>
                <a:hlinkClick r:id="rId10" tooltip="1907"/>
              </a:rPr>
              <a:t>1907</a:t>
            </a:r>
            <a:r>
              <a:rPr lang="cs-CZ" sz="1200" b="0" i="0" kern="1200" dirty="0" smtClean="0">
                <a:solidFill>
                  <a:schemeClr val="tx1"/>
                </a:solidFill>
                <a:effectLst/>
                <a:latin typeface="+mn-lt"/>
                <a:ea typeface="+mn-ea"/>
                <a:cs typeface="+mn-cs"/>
              </a:rPr>
              <a:t> oceněn </a:t>
            </a:r>
            <a:r>
              <a:rPr lang="cs-CZ" sz="1200" b="0" i="0" u="none" strike="noStrike" kern="1200" dirty="0" smtClean="0">
                <a:solidFill>
                  <a:schemeClr val="tx1"/>
                </a:solidFill>
                <a:effectLst/>
                <a:latin typeface="+mn-lt"/>
                <a:ea typeface="+mn-ea"/>
                <a:cs typeface="+mn-cs"/>
                <a:hlinkClick r:id="rId11" tooltip="Nobelova cena"/>
              </a:rPr>
              <a:t>Nobelovou cenou</a:t>
            </a:r>
            <a:r>
              <a:rPr lang="cs-CZ" sz="1200" b="0" i="0" kern="1200" dirty="0" smtClean="0">
                <a:solidFill>
                  <a:schemeClr val="tx1"/>
                </a:solidFill>
                <a:effectLst/>
                <a:latin typeface="+mn-lt"/>
                <a:ea typeface="+mn-ea"/>
                <a:cs typeface="+mn-cs"/>
              </a:rPr>
              <a:t> za chemii za svou práce o fermentaci (objev nebuněčné </a:t>
            </a:r>
            <a:r>
              <a:rPr lang="cs-CZ" sz="1200" b="0" i="0" u="none" strike="noStrike" kern="1200" dirty="0" smtClean="0">
                <a:solidFill>
                  <a:schemeClr val="tx1"/>
                </a:solidFill>
                <a:effectLst/>
                <a:latin typeface="+mn-lt"/>
                <a:ea typeface="+mn-ea"/>
                <a:cs typeface="+mn-cs"/>
                <a:hlinkClick r:id="rId12" tooltip="Fermentace"/>
              </a:rPr>
              <a:t>fermentace</a:t>
            </a:r>
            <a:r>
              <a:rPr lang="cs-CZ" sz="1200" b="0" i="0" kern="1200" dirty="0" smtClean="0">
                <a:solidFill>
                  <a:schemeClr val="tx1"/>
                </a:solidFill>
                <a:effectLst/>
                <a:latin typeface="+mn-lt"/>
                <a:ea typeface="+mn-ea"/>
                <a:cs typeface="+mn-cs"/>
              </a:rPr>
              <a:t>).</a:t>
            </a:r>
            <a:endParaRPr lang="cs-CZ" dirty="0"/>
          </a:p>
        </p:txBody>
      </p:sp>
      <p:sp>
        <p:nvSpPr>
          <p:cNvPr id="4" name="Zástupný symbol pro číslo snímku 3"/>
          <p:cNvSpPr>
            <a:spLocks noGrp="1"/>
          </p:cNvSpPr>
          <p:nvPr>
            <p:ph type="sldNum" sz="quarter" idx="10"/>
          </p:nvPr>
        </p:nvSpPr>
        <p:spPr/>
        <p:txBody>
          <a:bodyPr/>
          <a:lstStyle/>
          <a:p>
            <a:fld id="{C6FD8AB6-3496-423D-AF6E-2552B9774789}" type="slidenum">
              <a:rPr lang="cs-CZ" smtClean="0"/>
              <a:t>10</a:t>
            </a:fld>
            <a:endParaRPr lang="cs-CZ"/>
          </a:p>
        </p:txBody>
      </p:sp>
    </p:spTree>
    <p:extLst>
      <p:ext uri="{BB962C8B-B14F-4D97-AF65-F5344CB8AC3E}">
        <p14:creationId xmlns:p14="http://schemas.microsoft.com/office/powerpoint/2010/main" val="4280138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B3659A6F-B9C2-4881-9FEF-1C0ED94C68B4}" type="datetimeFigureOut">
              <a:rPr lang="cs-CZ" smtClean="0"/>
              <a:t>2.2.2017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CE725F3-B561-4CCF-BE17-8573AAC22277}" type="slidenum">
              <a:rPr lang="cs-CZ" smtClean="0"/>
              <a:t>‹#›</a:t>
            </a:fld>
            <a:endParaRPr lang="cs-CZ"/>
          </a:p>
        </p:txBody>
      </p:sp>
    </p:spTree>
    <p:extLst>
      <p:ext uri="{BB962C8B-B14F-4D97-AF65-F5344CB8AC3E}">
        <p14:creationId xmlns:p14="http://schemas.microsoft.com/office/powerpoint/2010/main" val="3643560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3659A6F-B9C2-4881-9FEF-1C0ED94C68B4}" type="datetimeFigureOut">
              <a:rPr lang="cs-CZ" smtClean="0"/>
              <a:t>2.2.2017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CE725F3-B561-4CCF-BE17-8573AAC22277}" type="slidenum">
              <a:rPr lang="cs-CZ" smtClean="0"/>
              <a:t>‹#›</a:t>
            </a:fld>
            <a:endParaRPr lang="cs-CZ"/>
          </a:p>
        </p:txBody>
      </p:sp>
    </p:spTree>
    <p:extLst>
      <p:ext uri="{BB962C8B-B14F-4D97-AF65-F5344CB8AC3E}">
        <p14:creationId xmlns:p14="http://schemas.microsoft.com/office/powerpoint/2010/main" val="4235302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3659A6F-B9C2-4881-9FEF-1C0ED94C68B4}" type="datetimeFigureOut">
              <a:rPr lang="cs-CZ" smtClean="0"/>
              <a:t>2.2.2017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CE725F3-B561-4CCF-BE17-8573AAC22277}" type="slidenum">
              <a:rPr lang="cs-CZ" smtClean="0"/>
              <a:t>‹#›</a:t>
            </a:fld>
            <a:endParaRPr lang="cs-CZ"/>
          </a:p>
        </p:txBody>
      </p:sp>
    </p:spTree>
    <p:extLst>
      <p:ext uri="{BB962C8B-B14F-4D97-AF65-F5344CB8AC3E}">
        <p14:creationId xmlns:p14="http://schemas.microsoft.com/office/powerpoint/2010/main" val="4002171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3659A6F-B9C2-4881-9FEF-1C0ED94C68B4}" type="datetimeFigureOut">
              <a:rPr lang="cs-CZ" smtClean="0"/>
              <a:t>2.2.2017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CE725F3-B561-4CCF-BE17-8573AAC22277}" type="slidenum">
              <a:rPr lang="cs-CZ" smtClean="0"/>
              <a:t>‹#›</a:t>
            </a:fld>
            <a:endParaRPr lang="cs-CZ"/>
          </a:p>
        </p:txBody>
      </p:sp>
    </p:spTree>
    <p:extLst>
      <p:ext uri="{BB962C8B-B14F-4D97-AF65-F5344CB8AC3E}">
        <p14:creationId xmlns:p14="http://schemas.microsoft.com/office/powerpoint/2010/main" val="1168013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B3659A6F-B9C2-4881-9FEF-1C0ED94C68B4}" type="datetimeFigureOut">
              <a:rPr lang="cs-CZ" smtClean="0"/>
              <a:t>2.2.2017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CE725F3-B561-4CCF-BE17-8573AAC22277}" type="slidenum">
              <a:rPr lang="cs-CZ" smtClean="0"/>
              <a:t>‹#›</a:t>
            </a:fld>
            <a:endParaRPr lang="cs-CZ"/>
          </a:p>
        </p:txBody>
      </p:sp>
    </p:spTree>
    <p:extLst>
      <p:ext uri="{BB962C8B-B14F-4D97-AF65-F5344CB8AC3E}">
        <p14:creationId xmlns:p14="http://schemas.microsoft.com/office/powerpoint/2010/main" val="4275595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3659A6F-B9C2-4881-9FEF-1C0ED94C68B4}" type="datetimeFigureOut">
              <a:rPr lang="cs-CZ" smtClean="0"/>
              <a:t>2.2.2017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CE725F3-B561-4CCF-BE17-8573AAC22277}" type="slidenum">
              <a:rPr lang="cs-CZ" smtClean="0"/>
              <a:t>‹#›</a:t>
            </a:fld>
            <a:endParaRPr lang="cs-CZ"/>
          </a:p>
        </p:txBody>
      </p:sp>
    </p:spTree>
    <p:extLst>
      <p:ext uri="{BB962C8B-B14F-4D97-AF65-F5344CB8AC3E}">
        <p14:creationId xmlns:p14="http://schemas.microsoft.com/office/powerpoint/2010/main" val="3834130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3659A6F-B9C2-4881-9FEF-1C0ED94C68B4}" type="datetimeFigureOut">
              <a:rPr lang="cs-CZ" smtClean="0"/>
              <a:t>2.2.2017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CE725F3-B561-4CCF-BE17-8573AAC22277}" type="slidenum">
              <a:rPr lang="cs-CZ" smtClean="0"/>
              <a:t>‹#›</a:t>
            </a:fld>
            <a:endParaRPr lang="cs-CZ"/>
          </a:p>
        </p:txBody>
      </p:sp>
    </p:spTree>
    <p:extLst>
      <p:ext uri="{BB962C8B-B14F-4D97-AF65-F5344CB8AC3E}">
        <p14:creationId xmlns:p14="http://schemas.microsoft.com/office/powerpoint/2010/main" val="54667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B3659A6F-B9C2-4881-9FEF-1C0ED94C68B4}" type="datetimeFigureOut">
              <a:rPr lang="cs-CZ" smtClean="0"/>
              <a:t>2.2.2017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CE725F3-B561-4CCF-BE17-8573AAC22277}" type="slidenum">
              <a:rPr lang="cs-CZ" smtClean="0"/>
              <a:t>‹#›</a:t>
            </a:fld>
            <a:endParaRPr lang="cs-CZ"/>
          </a:p>
        </p:txBody>
      </p:sp>
    </p:spTree>
    <p:extLst>
      <p:ext uri="{BB962C8B-B14F-4D97-AF65-F5344CB8AC3E}">
        <p14:creationId xmlns:p14="http://schemas.microsoft.com/office/powerpoint/2010/main" val="1282867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3659A6F-B9C2-4881-9FEF-1C0ED94C68B4}" type="datetimeFigureOut">
              <a:rPr lang="cs-CZ" smtClean="0"/>
              <a:t>2.2.2017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CE725F3-B561-4CCF-BE17-8573AAC22277}" type="slidenum">
              <a:rPr lang="cs-CZ" smtClean="0"/>
              <a:t>‹#›</a:t>
            </a:fld>
            <a:endParaRPr lang="cs-CZ"/>
          </a:p>
        </p:txBody>
      </p:sp>
    </p:spTree>
    <p:extLst>
      <p:ext uri="{BB962C8B-B14F-4D97-AF65-F5344CB8AC3E}">
        <p14:creationId xmlns:p14="http://schemas.microsoft.com/office/powerpoint/2010/main" val="523889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3659A6F-B9C2-4881-9FEF-1C0ED94C68B4}" type="datetimeFigureOut">
              <a:rPr lang="cs-CZ" smtClean="0"/>
              <a:t>2.2.2017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CE725F3-B561-4CCF-BE17-8573AAC22277}" type="slidenum">
              <a:rPr lang="cs-CZ" smtClean="0"/>
              <a:t>‹#›</a:t>
            </a:fld>
            <a:endParaRPr lang="cs-CZ"/>
          </a:p>
        </p:txBody>
      </p:sp>
    </p:spTree>
    <p:extLst>
      <p:ext uri="{BB962C8B-B14F-4D97-AF65-F5344CB8AC3E}">
        <p14:creationId xmlns:p14="http://schemas.microsoft.com/office/powerpoint/2010/main" val="2479726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3659A6F-B9C2-4881-9FEF-1C0ED94C68B4}" type="datetimeFigureOut">
              <a:rPr lang="cs-CZ" smtClean="0"/>
              <a:t>2.2.2017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CE725F3-B561-4CCF-BE17-8573AAC22277}" type="slidenum">
              <a:rPr lang="cs-CZ" smtClean="0"/>
              <a:t>‹#›</a:t>
            </a:fld>
            <a:endParaRPr lang="cs-CZ"/>
          </a:p>
        </p:txBody>
      </p:sp>
    </p:spTree>
    <p:extLst>
      <p:ext uri="{BB962C8B-B14F-4D97-AF65-F5344CB8AC3E}">
        <p14:creationId xmlns:p14="http://schemas.microsoft.com/office/powerpoint/2010/main" val="1470434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59A6F-B9C2-4881-9FEF-1C0ED94C68B4}" type="datetimeFigureOut">
              <a:rPr lang="cs-CZ" smtClean="0"/>
              <a:t>2.2.2017</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E725F3-B561-4CCF-BE17-8573AAC22277}" type="slidenum">
              <a:rPr lang="cs-CZ" smtClean="0"/>
              <a:t>‹#›</a:t>
            </a:fld>
            <a:endParaRPr lang="cs-CZ"/>
          </a:p>
        </p:txBody>
      </p:sp>
    </p:spTree>
    <p:extLst>
      <p:ext uri="{BB962C8B-B14F-4D97-AF65-F5344CB8AC3E}">
        <p14:creationId xmlns:p14="http://schemas.microsoft.com/office/powerpoint/2010/main" val="1643472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847215" y="-720090"/>
            <a:ext cx="9144000" cy="2387600"/>
          </a:xfrm>
        </p:spPr>
        <p:txBody>
          <a:bodyPr/>
          <a:lstStyle/>
          <a:p>
            <a:r>
              <a:rPr lang="cs-CZ" b="1" dirty="0" smtClean="0">
                <a:solidFill>
                  <a:srgbClr val="FF0000"/>
                </a:solidFill>
              </a:rPr>
              <a:t>Historie biochemie</a:t>
            </a:r>
            <a:endParaRPr lang="cs-CZ" b="1" dirty="0">
              <a:solidFill>
                <a:srgbClr val="FF0000"/>
              </a:solidFill>
            </a:endParaRPr>
          </a:p>
        </p:txBody>
      </p:sp>
      <p:sp>
        <p:nvSpPr>
          <p:cNvPr id="3" name="Obdélník 2"/>
          <p:cNvSpPr/>
          <p:nvPr/>
        </p:nvSpPr>
        <p:spPr>
          <a:xfrm>
            <a:off x="5059277" y="6333222"/>
            <a:ext cx="2564100" cy="369332"/>
          </a:xfrm>
          <a:prstGeom prst="rect">
            <a:avLst/>
          </a:prstGeom>
        </p:spPr>
        <p:txBody>
          <a:bodyPr wrap="none">
            <a:spAutoFit/>
          </a:bodyPr>
          <a:lstStyle/>
          <a:p>
            <a:r>
              <a:rPr lang="cs-CZ" dirty="0"/>
              <a:t>RNDr. Milada Teplá, Ph.D.</a:t>
            </a:r>
          </a:p>
        </p:txBody>
      </p:sp>
      <p:pic>
        <p:nvPicPr>
          <p:cNvPr id="1028" name="Picture 4" descr="http://4.bp.blogspot.com/-z2jCYQYdjG0/Vjvp8kwEZuI/AAAAAAAAAIo/GdxRJlq2sI0/s400/quimica%2B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033" y="1752497"/>
            <a:ext cx="4487592" cy="4341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802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116625" y="201808"/>
            <a:ext cx="7439660" cy="1846659"/>
          </a:xfrm>
          <a:prstGeom prst="rect">
            <a:avLst/>
          </a:prstGeom>
        </p:spPr>
        <p:txBody>
          <a:bodyPr wrap="square">
            <a:spAutoFit/>
          </a:bodyPr>
          <a:lstStyle/>
          <a:p>
            <a:pPr algn="ctr"/>
            <a:r>
              <a:rPr lang="cs-CZ" sz="3200" b="1" dirty="0" smtClean="0">
                <a:solidFill>
                  <a:srgbClr val="0000FF"/>
                </a:solidFill>
              </a:rPr>
              <a:t>Kvašení</a:t>
            </a:r>
          </a:p>
          <a:p>
            <a:pPr algn="ctr"/>
            <a:endParaRPr lang="cs-CZ" sz="3200" b="1" dirty="0">
              <a:solidFill>
                <a:srgbClr val="0000FF"/>
              </a:solidFill>
            </a:endParaRPr>
          </a:p>
          <a:p>
            <a:pPr algn="ctr"/>
            <a:r>
              <a:rPr lang="cs-CZ" sz="3200" b="1" dirty="0" smtClean="0">
                <a:solidFill>
                  <a:srgbClr val="0000FF"/>
                </a:solidFill>
              </a:rPr>
              <a:t>Mechanické vs. vitalistické</a:t>
            </a:r>
            <a:endParaRPr lang="cs-CZ" dirty="0" smtClean="0"/>
          </a:p>
          <a:p>
            <a:pPr algn="ctr"/>
            <a:endParaRPr lang="cs-CZ" dirty="0"/>
          </a:p>
        </p:txBody>
      </p:sp>
      <p:sp>
        <p:nvSpPr>
          <p:cNvPr id="4" name="Obdélník 3"/>
          <p:cNvSpPr/>
          <p:nvPr/>
        </p:nvSpPr>
        <p:spPr>
          <a:xfrm>
            <a:off x="3657601" y="1872020"/>
            <a:ext cx="7917366" cy="4985980"/>
          </a:xfrm>
          <a:prstGeom prst="rect">
            <a:avLst/>
          </a:prstGeom>
        </p:spPr>
        <p:txBody>
          <a:bodyPr wrap="square">
            <a:spAutoFit/>
          </a:bodyPr>
          <a:lstStyle/>
          <a:p>
            <a:r>
              <a:rPr lang="cs-CZ" sz="2000" b="1" dirty="0" smtClean="0"/>
              <a:t>E</a:t>
            </a:r>
            <a:r>
              <a:rPr lang="cs-CZ" sz="2000" b="1" dirty="0"/>
              <a:t>. </a:t>
            </a:r>
            <a:r>
              <a:rPr lang="cs-CZ" sz="2000" b="1" dirty="0" err="1" smtClean="0"/>
              <a:t>Buchner</a:t>
            </a:r>
            <a:endParaRPr lang="cs-CZ" sz="2000" b="1" dirty="0" smtClean="0"/>
          </a:p>
          <a:p>
            <a:endParaRPr lang="cs-CZ" sz="2000" dirty="0" smtClean="0"/>
          </a:p>
          <a:p>
            <a:r>
              <a:rPr lang="cs-CZ" sz="2000" dirty="0" smtClean="0"/>
              <a:t>objevil správnou </a:t>
            </a:r>
            <a:r>
              <a:rPr lang="cs-CZ" sz="2000" dirty="0"/>
              <a:t>chemickou podstatu kvašení </a:t>
            </a:r>
          </a:p>
          <a:p>
            <a:r>
              <a:rPr lang="cs-CZ" sz="2000" dirty="0" smtClean="0"/>
              <a:t>roku </a:t>
            </a:r>
            <a:r>
              <a:rPr lang="cs-CZ" sz="2000" dirty="0"/>
              <a:t>1897 </a:t>
            </a:r>
            <a:r>
              <a:rPr lang="cs-CZ" sz="2000" dirty="0" smtClean="0"/>
              <a:t>připravil šťávu </a:t>
            </a:r>
            <a:r>
              <a:rPr lang="cs-CZ" sz="2000" dirty="0"/>
              <a:t>z rozdrcených kvasnic, prostou buněk. Cukr byl touto šťávou rychle zkvašován. Látka, která měla toto kvašení provádět, byla nazvána </a:t>
            </a:r>
            <a:r>
              <a:rPr lang="cs-CZ" sz="2000" dirty="0" err="1"/>
              <a:t>zymáza</a:t>
            </a:r>
            <a:r>
              <a:rPr lang="cs-CZ" sz="2000" dirty="0" smtClean="0"/>
              <a:t>.</a:t>
            </a:r>
          </a:p>
          <a:p>
            <a:endParaRPr lang="cs-CZ" dirty="0"/>
          </a:p>
          <a:p>
            <a:r>
              <a:rPr lang="cs-CZ" sz="2000" dirty="0"/>
              <a:t>Tímto objevem se potvrdilo </a:t>
            </a:r>
            <a:r>
              <a:rPr lang="cs-CZ" sz="2000" dirty="0" err="1"/>
              <a:t>Liebigovo</a:t>
            </a:r>
            <a:r>
              <a:rPr lang="cs-CZ" sz="2000" dirty="0"/>
              <a:t> tvrzení, že kvašení je chemický proces, ale současně se ukázalo, že enzymy jsou produktem činnosti organismů, jak tvrdil Pasteur. </a:t>
            </a:r>
            <a:endParaRPr lang="cs-CZ" sz="2000" dirty="0" smtClean="0"/>
          </a:p>
          <a:p>
            <a:endParaRPr lang="cs-CZ" sz="2000" dirty="0"/>
          </a:p>
          <a:p>
            <a:r>
              <a:rPr lang="cs-CZ" sz="2000" b="1" dirty="0" smtClean="0"/>
              <a:t>Buchnerovým </a:t>
            </a:r>
            <a:r>
              <a:rPr lang="cs-CZ" sz="2000" b="1" dirty="0"/>
              <a:t>objevem byl uspíšen proces vyčlenění biochemie jako samostatné vědecké disciplíny, jak ze sféry organické chemie, tak fyziologie</a:t>
            </a:r>
            <a:r>
              <a:rPr lang="cs-CZ" sz="2000" b="1" dirty="0" smtClean="0"/>
              <a:t>. </a:t>
            </a:r>
          </a:p>
          <a:p>
            <a:endParaRPr lang="cs-CZ" sz="2000" b="1" dirty="0" smtClean="0"/>
          </a:p>
          <a:p>
            <a:r>
              <a:rPr lang="cs-CZ" sz="2000" b="1" dirty="0" smtClean="0"/>
              <a:t>1907 – Nobelova cena za fermentaci</a:t>
            </a:r>
            <a:endParaRPr lang="cs-CZ" sz="2000" b="1" dirty="0"/>
          </a:p>
        </p:txBody>
      </p:sp>
      <p:sp>
        <p:nvSpPr>
          <p:cNvPr id="5" name="Obdélník 4"/>
          <p:cNvSpPr/>
          <p:nvPr/>
        </p:nvSpPr>
        <p:spPr>
          <a:xfrm>
            <a:off x="933637" y="5441681"/>
            <a:ext cx="2087879" cy="923330"/>
          </a:xfrm>
          <a:prstGeom prst="rect">
            <a:avLst/>
          </a:prstGeom>
        </p:spPr>
        <p:txBody>
          <a:bodyPr wrap="none">
            <a:spAutoFit/>
          </a:bodyPr>
          <a:lstStyle/>
          <a:p>
            <a:pPr algn="ctr"/>
            <a:r>
              <a:rPr lang="cs-CZ" dirty="0"/>
              <a:t>Eduard </a:t>
            </a:r>
            <a:r>
              <a:rPr lang="cs-CZ" dirty="0" err="1"/>
              <a:t>Buchner</a:t>
            </a:r>
            <a:r>
              <a:rPr lang="cs-CZ" dirty="0"/>
              <a:t> </a:t>
            </a:r>
            <a:endParaRPr lang="cs-CZ" dirty="0" smtClean="0"/>
          </a:p>
          <a:p>
            <a:pPr algn="ctr"/>
            <a:r>
              <a:rPr lang="cs-CZ" dirty="0" smtClean="0"/>
              <a:t>(1860 – 1917) </a:t>
            </a:r>
          </a:p>
          <a:p>
            <a:pPr algn="ctr"/>
            <a:r>
              <a:rPr lang="cs-CZ" dirty="0" smtClean="0"/>
              <a:t>byl </a:t>
            </a:r>
            <a:r>
              <a:rPr lang="cs-CZ" dirty="0"/>
              <a:t>německý chemik</a:t>
            </a:r>
          </a:p>
        </p:txBody>
      </p:sp>
      <p:pic>
        <p:nvPicPr>
          <p:cNvPr id="5122" name="Picture 2" descr="https://upload.wikimedia.org/wikipedia/commons/thumb/b/b2/Eduardbuchner.jpg/225px-Eduardbuch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404" y="2228888"/>
            <a:ext cx="2143125" cy="30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123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Obdélník 1"/>
          <p:cNvSpPr/>
          <p:nvPr/>
        </p:nvSpPr>
        <p:spPr>
          <a:xfrm>
            <a:off x="2116625" y="201808"/>
            <a:ext cx="7439660" cy="861774"/>
          </a:xfrm>
          <a:prstGeom prst="rect">
            <a:avLst/>
          </a:prstGeom>
        </p:spPr>
        <p:txBody>
          <a:bodyPr wrap="square">
            <a:spAutoFit/>
          </a:bodyPr>
          <a:lstStyle/>
          <a:p>
            <a:pPr algn="ctr"/>
            <a:r>
              <a:rPr lang="cs-CZ" sz="3200" b="1" dirty="0" smtClean="0">
                <a:solidFill>
                  <a:srgbClr val="0000FF"/>
                </a:solidFill>
              </a:rPr>
              <a:t>Výzkumy fotosyntézy</a:t>
            </a:r>
            <a:endParaRPr lang="cs-CZ" dirty="0" smtClean="0"/>
          </a:p>
          <a:p>
            <a:pPr algn="ctr"/>
            <a:endParaRPr lang="cs-CZ" dirty="0"/>
          </a:p>
        </p:txBody>
      </p:sp>
      <p:sp>
        <p:nvSpPr>
          <p:cNvPr id="4" name="Obdélník 3"/>
          <p:cNvSpPr/>
          <p:nvPr/>
        </p:nvSpPr>
        <p:spPr>
          <a:xfrm>
            <a:off x="583580" y="1107524"/>
            <a:ext cx="5337718" cy="1200329"/>
          </a:xfrm>
          <a:prstGeom prst="rect">
            <a:avLst/>
          </a:prstGeom>
        </p:spPr>
        <p:txBody>
          <a:bodyPr wrap="square">
            <a:spAutoFit/>
          </a:bodyPr>
          <a:lstStyle/>
          <a:p>
            <a:r>
              <a:rPr lang="cs-CZ" dirty="0" smtClean="0"/>
              <a:t>Francouzští </a:t>
            </a:r>
            <a:r>
              <a:rPr lang="cs-CZ" dirty="0"/>
              <a:t>chemici J. </a:t>
            </a:r>
            <a:r>
              <a:rPr lang="cs-CZ" dirty="0" err="1"/>
              <a:t>Pelletier</a:t>
            </a:r>
            <a:r>
              <a:rPr lang="cs-CZ" dirty="0"/>
              <a:t> a J. B. </a:t>
            </a:r>
            <a:r>
              <a:rPr lang="cs-CZ" dirty="0" err="1"/>
              <a:t>Caventou</a:t>
            </a:r>
            <a:r>
              <a:rPr lang="cs-CZ" dirty="0"/>
              <a:t> získali roku 1818 zelené barvivo z rostlin v relativně čistém stavu a nazvali je </a:t>
            </a:r>
            <a:r>
              <a:rPr lang="cs-CZ" b="1" dirty="0"/>
              <a:t>chlorofyl</a:t>
            </a:r>
            <a:r>
              <a:rPr lang="cs-CZ" dirty="0"/>
              <a:t>. </a:t>
            </a:r>
            <a:endParaRPr lang="cs-CZ" dirty="0" smtClean="0"/>
          </a:p>
          <a:p>
            <a:endParaRPr lang="cs-CZ" dirty="0"/>
          </a:p>
        </p:txBody>
      </p:sp>
      <p:sp>
        <p:nvSpPr>
          <p:cNvPr id="6" name="Obdélník 5"/>
          <p:cNvSpPr/>
          <p:nvPr/>
        </p:nvSpPr>
        <p:spPr>
          <a:xfrm>
            <a:off x="-1356731" y="5741086"/>
            <a:ext cx="6096000" cy="923330"/>
          </a:xfrm>
          <a:prstGeom prst="rect">
            <a:avLst/>
          </a:prstGeom>
        </p:spPr>
        <p:txBody>
          <a:bodyPr>
            <a:spAutoFit/>
          </a:bodyPr>
          <a:lstStyle/>
          <a:p>
            <a:pPr algn="ctr"/>
            <a:r>
              <a:rPr lang="cs-CZ" dirty="0"/>
              <a:t>Joseph </a:t>
            </a:r>
            <a:r>
              <a:rPr lang="cs-CZ" dirty="0" err="1"/>
              <a:t>Bienaimé</a:t>
            </a:r>
            <a:r>
              <a:rPr lang="cs-CZ" dirty="0"/>
              <a:t> </a:t>
            </a:r>
            <a:r>
              <a:rPr lang="cs-CZ" dirty="0" err="1"/>
              <a:t>Caventou</a:t>
            </a:r>
            <a:endParaRPr lang="cs-CZ" dirty="0"/>
          </a:p>
          <a:p>
            <a:pPr algn="ctr"/>
            <a:r>
              <a:rPr lang="cs-CZ" dirty="0" smtClean="0"/>
              <a:t>(1795 – 1877)</a:t>
            </a:r>
            <a:endParaRPr lang="cs-CZ" dirty="0"/>
          </a:p>
          <a:p>
            <a:pPr algn="ctr"/>
            <a:r>
              <a:rPr lang="cs-CZ" dirty="0"/>
              <a:t>Paris, France</a:t>
            </a:r>
          </a:p>
        </p:txBody>
      </p:sp>
      <p:pic>
        <p:nvPicPr>
          <p:cNvPr id="6149" name="Picture 5" descr="http://www.toxipedia.org/download/thumbnails/1087/Caventou.pelletier.jpg?version=1&amp;modificationDate=1156356751000&amp;api=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604" y="2220284"/>
            <a:ext cx="4583693" cy="3391933"/>
          </a:xfrm>
          <a:prstGeom prst="rect">
            <a:avLst/>
          </a:prstGeom>
          <a:noFill/>
          <a:extLst>
            <a:ext uri="{909E8E84-426E-40DD-AFC4-6F175D3DCCD1}">
              <a14:hiddenFill xmlns:a14="http://schemas.microsoft.com/office/drawing/2010/main">
                <a:solidFill>
                  <a:srgbClr val="FFFFFF"/>
                </a:solidFill>
              </a14:hiddenFill>
            </a:ext>
          </a:extLst>
        </p:spPr>
      </p:pic>
      <p:sp>
        <p:nvSpPr>
          <p:cNvPr id="8" name="Obdélník 7"/>
          <p:cNvSpPr/>
          <p:nvPr/>
        </p:nvSpPr>
        <p:spPr>
          <a:xfrm>
            <a:off x="2575931" y="5748675"/>
            <a:ext cx="3657600" cy="923330"/>
          </a:xfrm>
          <a:prstGeom prst="rect">
            <a:avLst/>
          </a:prstGeom>
        </p:spPr>
        <p:txBody>
          <a:bodyPr wrap="square">
            <a:spAutoFit/>
          </a:bodyPr>
          <a:lstStyle/>
          <a:p>
            <a:pPr algn="ctr"/>
            <a:r>
              <a:rPr lang="en-US" dirty="0"/>
              <a:t>Pierre-Joseph Pelletier </a:t>
            </a:r>
            <a:endParaRPr lang="cs-CZ" dirty="0" smtClean="0"/>
          </a:p>
          <a:p>
            <a:pPr algn="ctr"/>
            <a:r>
              <a:rPr lang="en-US" dirty="0" smtClean="0"/>
              <a:t>(1788 –</a:t>
            </a:r>
            <a:r>
              <a:rPr lang="cs-CZ" dirty="0" smtClean="0"/>
              <a:t> </a:t>
            </a:r>
            <a:r>
              <a:rPr lang="en-US" dirty="0" smtClean="0"/>
              <a:t>1842</a:t>
            </a:r>
            <a:r>
              <a:rPr lang="en-US" dirty="0"/>
              <a:t>) </a:t>
            </a:r>
            <a:endParaRPr lang="cs-CZ" dirty="0" smtClean="0"/>
          </a:p>
          <a:p>
            <a:pPr algn="ctr"/>
            <a:r>
              <a:rPr lang="en-US" dirty="0" smtClean="0"/>
              <a:t>was </a:t>
            </a:r>
            <a:r>
              <a:rPr lang="en-US" dirty="0"/>
              <a:t>a French chemist</a:t>
            </a:r>
            <a:endParaRPr lang="cs-CZ" dirty="0"/>
          </a:p>
        </p:txBody>
      </p:sp>
      <p:sp>
        <p:nvSpPr>
          <p:cNvPr id="12" name="Obdélník 11"/>
          <p:cNvSpPr/>
          <p:nvPr/>
        </p:nvSpPr>
        <p:spPr>
          <a:xfrm>
            <a:off x="6201565" y="1057714"/>
            <a:ext cx="6096000" cy="923330"/>
          </a:xfrm>
          <a:prstGeom prst="rect">
            <a:avLst/>
          </a:prstGeom>
        </p:spPr>
        <p:txBody>
          <a:bodyPr>
            <a:spAutoFit/>
          </a:bodyPr>
          <a:lstStyle/>
          <a:p>
            <a:r>
              <a:rPr lang="cs-CZ" dirty="0" smtClean="0"/>
              <a:t>Vztah </a:t>
            </a:r>
            <a:r>
              <a:rPr lang="cs-CZ" dirty="0"/>
              <a:t>zeleného zbarvení rostlin a schopnosti vázat světelnou energii poznal roku 1819 německý fyzik a chemik Ch. J. D. </a:t>
            </a:r>
            <a:r>
              <a:rPr lang="cs-CZ" dirty="0" err="1"/>
              <a:t>Grotthus</a:t>
            </a:r>
            <a:r>
              <a:rPr lang="cs-CZ" dirty="0"/>
              <a:t>, který začal studovat fotochemické reakce. </a:t>
            </a:r>
          </a:p>
        </p:txBody>
      </p:sp>
      <p:sp>
        <p:nvSpPr>
          <p:cNvPr id="13" name="Obdélník 12"/>
          <p:cNvSpPr/>
          <p:nvPr/>
        </p:nvSpPr>
        <p:spPr>
          <a:xfrm>
            <a:off x="6173470" y="2326630"/>
            <a:ext cx="6018530" cy="1200329"/>
          </a:xfrm>
          <a:prstGeom prst="rect">
            <a:avLst/>
          </a:prstGeom>
        </p:spPr>
        <p:txBody>
          <a:bodyPr wrap="square">
            <a:spAutoFit/>
          </a:bodyPr>
          <a:lstStyle/>
          <a:p>
            <a:r>
              <a:rPr lang="cs-CZ" dirty="0" smtClean="0"/>
              <a:t>Roku </a:t>
            </a:r>
            <a:r>
              <a:rPr lang="cs-CZ" dirty="0"/>
              <a:t>1862 se podařilo </a:t>
            </a:r>
            <a:r>
              <a:rPr lang="cs-CZ" dirty="0" smtClean="0"/>
              <a:t>německému </a:t>
            </a:r>
            <a:r>
              <a:rPr lang="cs-CZ" dirty="0"/>
              <a:t>rostlinnému fyziologovi J. </a:t>
            </a:r>
            <a:r>
              <a:rPr lang="cs-CZ" dirty="0" err="1"/>
              <a:t>Sachsovi</a:t>
            </a:r>
            <a:r>
              <a:rPr lang="cs-CZ" dirty="0"/>
              <a:t>, žáku a chráněnci J. E. Purkyně, zjistit, že prvním metabolitem fotosyntézy je glukosa, druhým škrob</a:t>
            </a:r>
            <a:r>
              <a:rPr lang="cs-CZ" dirty="0" smtClean="0"/>
              <a:t>.</a:t>
            </a:r>
          </a:p>
          <a:p>
            <a:endParaRPr lang="cs-CZ" dirty="0"/>
          </a:p>
        </p:txBody>
      </p:sp>
      <p:pic>
        <p:nvPicPr>
          <p:cNvPr id="6151" name="Picture 7" descr="Julius Sach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486944" y="3521788"/>
            <a:ext cx="3010535" cy="370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398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Obdélník 1"/>
          <p:cNvSpPr/>
          <p:nvPr/>
        </p:nvSpPr>
        <p:spPr>
          <a:xfrm>
            <a:off x="1798573" y="211747"/>
            <a:ext cx="8478488" cy="861774"/>
          </a:xfrm>
          <a:prstGeom prst="rect">
            <a:avLst/>
          </a:prstGeom>
        </p:spPr>
        <p:txBody>
          <a:bodyPr wrap="square">
            <a:spAutoFit/>
          </a:bodyPr>
          <a:lstStyle/>
          <a:p>
            <a:pPr algn="ctr"/>
            <a:r>
              <a:rPr lang="cs-CZ" sz="3200" b="1" dirty="0" smtClean="0">
                <a:solidFill>
                  <a:srgbClr val="0000FF"/>
                </a:solidFill>
              </a:rPr>
              <a:t>Výzkumy fotosyntézy – původ kyslíku (wiki)</a:t>
            </a:r>
            <a:endParaRPr lang="cs-CZ" dirty="0" smtClean="0"/>
          </a:p>
          <a:p>
            <a:pPr algn="ctr"/>
            <a:endParaRPr lang="cs-CZ" dirty="0"/>
          </a:p>
        </p:txBody>
      </p:sp>
      <p:pic>
        <p:nvPicPr>
          <p:cNvPr id="11" name="Obrázek 10"/>
          <p:cNvPicPr>
            <a:picLocks noChangeAspect="1"/>
          </p:cNvPicPr>
          <p:nvPr/>
        </p:nvPicPr>
        <p:blipFill>
          <a:blip r:embed="rId3"/>
          <a:stretch>
            <a:fillRect/>
          </a:stretch>
        </p:blipFill>
        <p:spPr>
          <a:xfrm>
            <a:off x="2736573" y="6246122"/>
            <a:ext cx="5486400" cy="428625"/>
          </a:xfrm>
          <a:prstGeom prst="rect">
            <a:avLst/>
          </a:prstGeom>
        </p:spPr>
      </p:pic>
      <p:sp>
        <p:nvSpPr>
          <p:cNvPr id="15" name="AutoShape 7" descr="{\displaystyle {\mathsf {CO_{2}+2\,H_{2}A+{\text{světlo}}\ \to \ (CH_{2}O)+2\,A+H_{2}O}}}"/>
          <p:cNvSpPr>
            <a:spLocks noChangeAspect="1" noChangeArrowheads="1"/>
          </p:cNvSpPr>
          <p:nvPr/>
        </p:nvSpPr>
        <p:spPr bwMode="auto">
          <a:xfrm>
            <a:off x="288925" y="1981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AutoShape 8" descr="{\displaystyle {\mathsf {2\,H_{2}A+{\text{světlo}}\ \to \ 2\,A+4\,[H]}}}"/>
          <p:cNvSpPr>
            <a:spLocks noChangeAspect="1" noChangeArrowheads="1"/>
          </p:cNvSpPr>
          <p:nvPr/>
        </p:nvSpPr>
        <p:spPr bwMode="auto">
          <a:xfrm>
            <a:off x="34925" y="2438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9" descr="{\displaystyle {\mathsf {4\,[H]+CO_{2}\ \to \ (CH_{2}O)+H_{2}O}}}"/>
          <p:cNvSpPr>
            <a:spLocks noChangeAspect="1" noChangeArrowheads="1"/>
          </p:cNvSpPr>
          <p:nvPr/>
        </p:nvSpPr>
        <p:spPr bwMode="auto">
          <a:xfrm>
            <a:off x="34925" y="2743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 name="AutoShape 10" descr="{\displaystyle {\mathsf {2\,H_{2}\,^{18}O+CO_{2}+{\text{světlo}}\ \to \ (CH_{2}O)+{^{18}O_{2}}+H_{2}O}}}"/>
          <p:cNvSpPr>
            <a:spLocks noChangeAspect="1" noChangeArrowheads="1"/>
          </p:cNvSpPr>
          <p:nvPr/>
        </p:nvSpPr>
        <p:spPr bwMode="auto">
          <a:xfrm>
            <a:off x="288925" y="3505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Obdélník 18"/>
          <p:cNvSpPr/>
          <p:nvPr/>
        </p:nvSpPr>
        <p:spPr>
          <a:xfrm>
            <a:off x="114190" y="900707"/>
            <a:ext cx="12151360" cy="5355312"/>
          </a:xfrm>
          <a:prstGeom prst="rect">
            <a:avLst/>
          </a:prstGeom>
        </p:spPr>
        <p:txBody>
          <a:bodyPr wrap="square">
            <a:spAutoFit/>
          </a:bodyPr>
          <a:lstStyle/>
          <a:p>
            <a:r>
              <a:rPr lang="cs-CZ" dirty="0" smtClean="0"/>
              <a:t>Předpokládalo </a:t>
            </a:r>
            <a:r>
              <a:rPr lang="cs-CZ" dirty="0"/>
              <a:t>se, že světlo redukuje CO</a:t>
            </a:r>
            <a:r>
              <a:rPr lang="cs-CZ" baseline="-25000" dirty="0"/>
              <a:t>2</a:t>
            </a:r>
            <a:r>
              <a:rPr lang="cs-CZ" dirty="0"/>
              <a:t> na meziprodukt, který se slučuje s vodou na sacharid. Zdrojem kyslíku uvolněného při fotosyntéze byl podle tohoto názoru CO</a:t>
            </a:r>
            <a:r>
              <a:rPr lang="cs-CZ" baseline="-25000" dirty="0"/>
              <a:t>2</a:t>
            </a:r>
            <a:r>
              <a:rPr lang="cs-CZ" dirty="0"/>
              <a:t>. </a:t>
            </a:r>
            <a:endParaRPr lang="cs-CZ" dirty="0" smtClean="0"/>
          </a:p>
          <a:p>
            <a:r>
              <a:rPr lang="cs-CZ" dirty="0" smtClean="0"/>
              <a:t>Roku </a:t>
            </a:r>
            <a:r>
              <a:rPr lang="cs-CZ" dirty="0"/>
              <a:t>1931 </a:t>
            </a:r>
            <a:r>
              <a:rPr lang="cs-CZ" dirty="0" err="1"/>
              <a:t>Cornelius</a:t>
            </a:r>
            <a:r>
              <a:rPr lang="cs-CZ" dirty="0"/>
              <a:t> Van Niel dokázal, že zelené fotosyntetické bakterie využívající sulfan (H2S) uvolňují síru. Vzhledem k chemické podobnosti H</a:t>
            </a:r>
            <a:r>
              <a:rPr lang="cs-CZ" baseline="-25000" dirty="0"/>
              <a:t>2</a:t>
            </a:r>
            <a:r>
              <a:rPr lang="cs-CZ" dirty="0"/>
              <a:t>O a H</a:t>
            </a:r>
            <a:r>
              <a:rPr lang="cs-CZ" baseline="-25000" dirty="0"/>
              <a:t>2</a:t>
            </a:r>
            <a:r>
              <a:rPr lang="cs-CZ" dirty="0"/>
              <a:t>S navrhl obecnou rovnici:</a:t>
            </a:r>
          </a:p>
          <a:p>
            <a:endParaRPr lang="cs-CZ" dirty="0" smtClean="0"/>
          </a:p>
          <a:p>
            <a:endParaRPr lang="cs-CZ" dirty="0"/>
          </a:p>
          <a:p>
            <a:r>
              <a:rPr lang="cs-CZ" dirty="0" smtClean="0"/>
              <a:t>Tato </a:t>
            </a:r>
            <a:r>
              <a:rPr lang="cs-CZ" dirty="0"/>
              <a:t>rovnice napovídá, že fotosyntéza je dvoustupňový děj:</a:t>
            </a:r>
          </a:p>
          <a:p>
            <a:endParaRPr lang="cs-CZ" dirty="0" smtClean="0"/>
          </a:p>
          <a:p>
            <a:endParaRPr lang="cs-CZ" dirty="0" smtClean="0"/>
          </a:p>
          <a:p>
            <a:endParaRPr lang="cs-CZ" dirty="0" smtClean="0"/>
          </a:p>
          <a:p>
            <a:endParaRPr lang="cs-CZ" dirty="0" smtClean="0"/>
          </a:p>
          <a:p>
            <a:endParaRPr lang="cs-CZ" dirty="0"/>
          </a:p>
          <a:p>
            <a:endParaRPr lang="cs-CZ" dirty="0" smtClean="0"/>
          </a:p>
          <a:p>
            <a:r>
              <a:rPr lang="cs-CZ" dirty="0" smtClean="0"/>
              <a:t>Správnost </a:t>
            </a:r>
            <a:r>
              <a:rPr lang="cs-CZ" dirty="0"/>
              <a:t>této teorie potvrdily dva pokusy:</a:t>
            </a:r>
          </a:p>
          <a:p>
            <a:pPr marL="342900" indent="-342900">
              <a:buFont typeface="+mj-lt"/>
              <a:buAutoNum type="arabicPeriod"/>
            </a:pPr>
            <a:r>
              <a:rPr lang="cs-CZ" dirty="0"/>
              <a:t>Roku 1937 Robert </a:t>
            </a:r>
            <a:r>
              <a:rPr lang="cs-CZ" dirty="0" err="1"/>
              <a:t>Hill</a:t>
            </a:r>
            <a:r>
              <a:rPr lang="cs-CZ" dirty="0"/>
              <a:t> zjistil, že izolované chloroplasty bez přístupu CO</a:t>
            </a:r>
            <a:r>
              <a:rPr lang="cs-CZ" baseline="-25000" dirty="0"/>
              <a:t>2</a:t>
            </a:r>
            <a:r>
              <a:rPr lang="cs-CZ" dirty="0"/>
              <a:t>, ale s umělým akceptorem elektronů (</a:t>
            </a:r>
            <a:r>
              <a:rPr lang="cs-CZ" dirty="0" err="1"/>
              <a:t>ferrikyanid</a:t>
            </a:r>
            <a:r>
              <a:rPr lang="cs-CZ" dirty="0"/>
              <a:t> [</a:t>
            </a:r>
            <a:r>
              <a:rPr lang="cs-CZ" dirty="0" err="1"/>
              <a:t>Fe</a:t>
            </a:r>
            <a:r>
              <a:rPr lang="cs-CZ" dirty="0"/>
              <a:t>(CN)</a:t>
            </a:r>
            <a:r>
              <a:rPr lang="cs-CZ" baseline="-25000" dirty="0"/>
              <a:t>6</a:t>
            </a:r>
            <a:r>
              <a:rPr lang="cs-CZ" dirty="0"/>
              <a:t>]</a:t>
            </a:r>
            <a:r>
              <a:rPr lang="cs-CZ" baseline="30000" dirty="0"/>
              <a:t>3−</a:t>
            </a:r>
            <a:r>
              <a:rPr lang="cs-CZ" dirty="0"/>
              <a:t>), mohou tento akceptor redukovat (na ferrokyanid [</a:t>
            </a:r>
            <a:r>
              <a:rPr lang="cs-CZ" dirty="0" err="1"/>
              <a:t>Fe</a:t>
            </a:r>
            <a:r>
              <a:rPr lang="cs-CZ" dirty="0"/>
              <a:t>(CN)</a:t>
            </a:r>
            <a:r>
              <a:rPr lang="cs-CZ" baseline="-25000" dirty="0"/>
              <a:t>6</a:t>
            </a:r>
            <a:r>
              <a:rPr lang="cs-CZ" dirty="0"/>
              <a:t>]</a:t>
            </a:r>
            <a:r>
              <a:rPr lang="cs-CZ" baseline="30000" dirty="0"/>
              <a:t>4−</a:t>
            </a:r>
            <a:r>
              <a:rPr lang="cs-CZ" dirty="0"/>
              <a:t>) a současně uvolňují kyslík. Tato tzv. </a:t>
            </a:r>
            <a:r>
              <a:rPr lang="cs-CZ" b="1" dirty="0" err="1"/>
              <a:t>Hillova</a:t>
            </a:r>
            <a:r>
              <a:rPr lang="cs-CZ" b="1" dirty="0"/>
              <a:t> reakce </a:t>
            </a:r>
            <a:r>
              <a:rPr lang="cs-CZ" dirty="0"/>
              <a:t>dokazuje, že CO</a:t>
            </a:r>
            <a:r>
              <a:rPr lang="cs-CZ" baseline="-25000" dirty="0"/>
              <a:t>2</a:t>
            </a:r>
            <a:r>
              <a:rPr lang="cs-CZ" dirty="0"/>
              <a:t> se bezprostředně neúčastní reakce uvolňující O</a:t>
            </a:r>
            <a:r>
              <a:rPr lang="cs-CZ" baseline="-25000" dirty="0"/>
              <a:t>2</a:t>
            </a:r>
            <a:r>
              <a:rPr lang="cs-CZ" dirty="0"/>
              <a:t>. Později se zjistilo, že přirozeným akceptorem je NADP</a:t>
            </a:r>
            <a:r>
              <a:rPr lang="cs-CZ" baseline="30000" dirty="0"/>
              <a:t>+</a:t>
            </a:r>
            <a:r>
              <a:rPr lang="cs-CZ" dirty="0"/>
              <a:t>, který se redukuje na NADPH.</a:t>
            </a:r>
          </a:p>
          <a:p>
            <a:pPr marL="342900" indent="-342900">
              <a:buFont typeface="+mj-lt"/>
              <a:buAutoNum type="arabicPeriod"/>
            </a:pPr>
            <a:r>
              <a:rPr lang="cs-CZ" dirty="0"/>
              <a:t>V roce 1941 Sam Ruben a Martin Kamen dokázali izotopem </a:t>
            </a:r>
            <a:r>
              <a:rPr lang="cs-CZ" baseline="30000" dirty="0"/>
              <a:t>18</a:t>
            </a:r>
            <a:r>
              <a:rPr lang="cs-CZ" dirty="0"/>
              <a:t>O, že zdrojem O</a:t>
            </a:r>
            <a:r>
              <a:rPr lang="cs-CZ" baseline="-25000" dirty="0"/>
              <a:t>2</a:t>
            </a:r>
            <a:r>
              <a:rPr lang="cs-CZ" dirty="0"/>
              <a:t> je voda</a:t>
            </a:r>
            <a:r>
              <a:rPr lang="cs-CZ" dirty="0" smtClean="0"/>
              <a:t>:</a:t>
            </a:r>
            <a:endParaRPr lang="cs-CZ" dirty="0"/>
          </a:p>
        </p:txBody>
      </p:sp>
      <p:pic>
        <p:nvPicPr>
          <p:cNvPr id="20" name="Obrázek 19"/>
          <p:cNvPicPr>
            <a:picLocks noChangeAspect="1"/>
          </p:cNvPicPr>
          <p:nvPr/>
        </p:nvPicPr>
        <p:blipFill>
          <a:blip r:embed="rId4"/>
          <a:stretch>
            <a:fillRect/>
          </a:stretch>
        </p:blipFill>
        <p:spPr>
          <a:xfrm>
            <a:off x="3309730" y="2042078"/>
            <a:ext cx="4821306" cy="526772"/>
          </a:xfrm>
          <a:prstGeom prst="rect">
            <a:avLst/>
          </a:prstGeom>
        </p:spPr>
      </p:pic>
      <p:pic>
        <p:nvPicPr>
          <p:cNvPr id="21" name="Obrázek 20"/>
          <p:cNvPicPr>
            <a:picLocks noChangeAspect="1"/>
          </p:cNvPicPr>
          <p:nvPr/>
        </p:nvPicPr>
        <p:blipFill>
          <a:blip r:embed="rId5"/>
          <a:stretch>
            <a:fillRect/>
          </a:stretch>
        </p:blipFill>
        <p:spPr>
          <a:xfrm>
            <a:off x="3289851" y="2936599"/>
            <a:ext cx="4986959" cy="1488912"/>
          </a:xfrm>
          <a:prstGeom prst="rect">
            <a:avLst/>
          </a:prstGeom>
        </p:spPr>
      </p:pic>
    </p:spTree>
    <p:extLst>
      <p:ext uri="{BB962C8B-B14F-4D97-AF65-F5344CB8AC3E}">
        <p14:creationId xmlns:p14="http://schemas.microsoft.com/office/powerpoint/2010/main" val="76289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8573" y="211747"/>
            <a:ext cx="8478488" cy="861774"/>
          </a:xfrm>
          <a:prstGeom prst="rect">
            <a:avLst/>
          </a:prstGeom>
        </p:spPr>
        <p:txBody>
          <a:bodyPr wrap="square">
            <a:spAutoFit/>
          </a:bodyPr>
          <a:lstStyle/>
          <a:p>
            <a:pPr algn="ctr"/>
            <a:r>
              <a:rPr lang="cs-CZ" sz="3200" b="1" dirty="0" smtClean="0">
                <a:solidFill>
                  <a:srgbClr val="0000FF"/>
                </a:solidFill>
              </a:rPr>
              <a:t>Výzkumy fotosyntézy – </a:t>
            </a:r>
            <a:r>
              <a:rPr lang="cs-CZ" sz="3200" b="1" dirty="0" err="1" smtClean="0">
                <a:solidFill>
                  <a:srgbClr val="0000FF"/>
                </a:solidFill>
              </a:rPr>
              <a:t>Calvinův</a:t>
            </a:r>
            <a:r>
              <a:rPr lang="cs-CZ" sz="3200" b="1" dirty="0" smtClean="0">
                <a:solidFill>
                  <a:srgbClr val="0000FF"/>
                </a:solidFill>
              </a:rPr>
              <a:t> cyklus</a:t>
            </a:r>
            <a:endParaRPr lang="cs-CZ" dirty="0" smtClean="0"/>
          </a:p>
          <a:p>
            <a:pPr algn="ctr"/>
            <a:endParaRPr lang="cs-CZ" dirty="0"/>
          </a:p>
        </p:txBody>
      </p:sp>
      <p:sp>
        <p:nvSpPr>
          <p:cNvPr id="15" name="AutoShape 7" descr="{\displaystyle {\mathsf {CO_{2}+2\,H_{2}A+{\text{světlo}}\ \to \ (CH_{2}O)+2\,A+H_{2}O}}}"/>
          <p:cNvSpPr>
            <a:spLocks noChangeAspect="1" noChangeArrowheads="1"/>
          </p:cNvSpPr>
          <p:nvPr/>
        </p:nvSpPr>
        <p:spPr bwMode="auto">
          <a:xfrm>
            <a:off x="288925" y="1981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AutoShape 8" descr="{\displaystyle {\mathsf {2\,H_{2}A+{\text{světlo}}\ \to \ 2\,A+4\,[H]}}}"/>
          <p:cNvSpPr>
            <a:spLocks noChangeAspect="1" noChangeArrowheads="1"/>
          </p:cNvSpPr>
          <p:nvPr/>
        </p:nvSpPr>
        <p:spPr bwMode="auto">
          <a:xfrm>
            <a:off x="34925" y="2438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9" descr="{\displaystyle {\mathsf {4\,[H]+CO_{2}\ \to \ (CH_{2}O)+H_{2}O}}}"/>
          <p:cNvSpPr>
            <a:spLocks noChangeAspect="1" noChangeArrowheads="1"/>
          </p:cNvSpPr>
          <p:nvPr/>
        </p:nvSpPr>
        <p:spPr bwMode="auto">
          <a:xfrm>
            <a:off x="34925" y="2743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 name="AutoShape 10" descr="{\displaystyle {\mathsf {2\,H_{2}\,^{18}O+CO_{2}+{\text{světlo}}\ \to \ (CH_{2}O)+{^{18}O_{2}}+H_{2}O}}}"/>
          <p:cNvSpPr>
            <a:spLocks noChangeAspect="1" noChangeArrowheads="1"/>
          </p:cNvSpPr>
          <p:nvPr/>
        </p:nvSpPr>
        <p:spPr bwMode="auto">
          <a:xfrm>
            <a:off x="288925" y="3505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50" name="Picture 2" descr="Výsledek obrázku pro melvin calv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628" y="1093304"/>
            <a:ext cx="4438650" cy="4762500"/>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960782" y="5961607"/>
            <a:ext cx="3332922" cy="646331"/>
          </a:xfrm>
          <a:prstGeom prst="rect">
            <a:avLst/>
          </a:prstGeom>
        </p:spPr>
        <p:txBody>
          <a:bodyPr wrap="square">
            <a:spAutoFit/>
          </a:bodyPr>
          <a:lstStyle/>
          <a:p>
            <a:pPr algn="ctr"/>
            <a:r>
              <a:rPr lang="cs-CZ" dirty="0"/>
              <a:t>Melvin </a:t>
            </a:r>
            <a:r>
              <a:rPr lang="cs-CZ" dirty="0" err="1"/>
              <a:t>Calvin</a:t>
            </a:r>
            <a:endParaRPr lang="cs-CZ" dirty="0"/>
          </a:p>
          <a:p>
            <a:pPr algn="ctr"/>
            <a:r>
              <a:rPr lang="cs-CZ" dirty="0" smtClean="0"/>
              <a:t>(1911 – 1997) americký chemik</a:t>
            </a:r>
            <a:endParaRPr lang="cs-CZ" dirty="0"/>
          </a:p>
        </p:txBody>
      </p:sp>
      <p:sp>
        <p:nvSpPr>
          <p:cNvPr id="6" name="Obdélník 5"/>
          <p:cNvSpPr/>
          <p:nvPr/>
        </p:nvSpPr>
        <p:spPr>
          <a:xfrm>
            <a:off x="5123961" y="4496665"/>
            <a:ext cx="6812934" cy="1477328"/>
          </a:xfrm>
          <a:prstGeom prst="rect">
            <a:avLst/>
          </a:prstGeom>
        </p:spPr>
        <p:txBody>
          <a:bodyPr wrap="square">
            <a:spAutoFit/>
          </a:bodyPr>
          <a:lstStyle/>
          <a:p>
            <a:r>
              <a:rPr lang="pl-PL" dirty="0" smtClean="0"/>
              <a:t>Nobelova </a:t>
            </a:r>
            <a:r>
              <a:rPr lang="pl-PL" dirty="0"/>
              <a:t>cena za chemii (1961</a:t>
            </a:r>
            <a:r>
              <a:rPr lang="pl-PL" dirty="0" smtClean="0"/>
              <a:t>)</a:t>
            </a:r>
          </a:p>
          <a:p>
            <a:endParaRPr lang="pl-PL" dirty="0" smtClean="0"/>
          </a:p>
          <a:p>
            <a:r>
              <a:rPr lang="cs-CZ" dirty="0"/>
              <a:t>Nobelova cena za objasnění fotosyntézy byla tak věnována někomu již po třetí, prvnímu se to povedlo </a:t>
            </a:r>
            <a:r>
              <a:rPr lang="cs-CZ" dirty="0" err="1"/>
              <a:t>Willstätterovi</a:t>
            </a:r>
            <a:r>
              <a:rPr lang="cs-CZ" dirty="0"/>
              <a:t> za výzkumy barviva chlorofylu a druhý byl E. Fischerovi za určení jeho struktury</a:t>
            </a:r>
          </a:p>
        </p:txBody>
      </p:sp>
      <p:sp>
        <p:nvSpPr>
          <p:cNvPr id="8" name="Obdélník 7"/>
          <p:cNvSpPr/>
          <p:nvPr/>
        </p:nvSpPr>
        <p:spPr>
          <a:xfrm>
            <a:off x="5065644" y="1589038"/>
            <a:ext cx="6096000" cy="2585323"/>
          </a:xfrm>
          <a:prstGeom prst="rect">
            <a:avLst/>
          </a:prstGeom>
        </p:spPr>
        <p:txBody>
          <a:bodyPr>
            <a:spAutoFit/>
          </a:bodyPr>
          <a:lstStyle/>
          <a:p>
            <a:r>
              <a:rPr lang="cs-CZ" dirty="0"/>
              <a:t>objevil třetí stupeň druhé fáze </a:t>
            </a:r>
            <a:r>
              <a:rPr lang="cs-CZ" dirty="0" smtClean="0"/>
              <a:t>fotosyntézy </a:t>
            </a:r>
            <a:r>
              <a:rPr lang="cs-CZ" dirty="0"/>
              <a:t>(fixaci oxidu uhličitého) a zjistil, že oxid uhličitý vstupuje při fixaci do fotosyntetických reakcí karbonylační reakcí, tj. naváže se na molekulu </a:t>
            </a:r>
            <a:r>
              <a:rPr lang="cs-CZ" dirty="0" err="1"/>
              <a:t>ribulózového</a:t>
            </a:r>
            <a:r>
              <a:rPr lang="cs-CZ" dirty="0"/>
              <a:t> </a:t>
            </a:r>
            <a:r>
              <a:rPr lang="cs-CZ" dirty="0" err="1"/>
              <a:t>difosfátu</a:t>
            </a:r>
            <a:r>
              <a:rPr lang="cs-CZ" dirty="0"/>
              <a:t>, ze které vzniká kyselina 3-fosfoglycerová a dále </a:t>
            </a:r>
            <a:r>
              <a:rPr lang="cs-CZ" dirty="0" smtClean="0"/>
              <a:t>3-fosfoglycealdehyd</a:t>
            </a:r>
          </a:p>
          <a:p>
            <a:endParaRPr lang="cs-CZ" dirty="0" smtClean="0"/>
          </a:p>
          <a:p>
            <a:r>
              <a:rPr lang="cs-CZ" dirty="0" smtClean="0"/>
              <a:t>ke </a:t>
            </a:r>
            <a:r>
              <a:rPr lang="cs-CZ" dirty="0"/>
              <a:t>svým výzkumům použil radioaktivního uhlíku a objevil, že v procesu této asimilace vzniká deset meziproduktů a že reakce mezi nimi katalyzuje jedenáct různých enzymů</a:t>
            </a:r>
          </a:p>
        </p:txBody>
      </p:sp>
    </p:spTree>
    <p:extLst>
      <p:ext uri="{BB962C8B-B14F-4D97-AF65-F5344CB8AC3E}">
        <p14:creationId xmlns:p14="http://schemas.microsoft.com/office/powerpoint/2010/main" val="2219382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116625" y="201808"/>
            <a:ext cx="7439660" cy="861774"/>
          </a:xfrm>
          <a:prstGeom prst="rect">
            <a:avLst/>
          </a:prstGeom>
        </p:spPr>
        <p:txBody>
          <a:bodyPr wrap="square">
            <a:spAutoFit/>
          </a:bodyPr>
          <a:lstStyle/>
          <a:p>
            <a:pPr algn="ctr"/>
            <a:r>
              <a:rPr lang="cs-CZ" sz="3200" b="1" dirty="0" smtClean="0">
                <a:solidFill>
                  <a:srgbClr val="0000FF"/>
                </a:solidFill>
              </a:rPr>
              <a:t>Výzkum NA</a:t>
            </a:r>
            <a:endParaRPr lang="cs-CZ" dirty="0" smtClean="0"/>
          </a:p>
          <a:p>
            <a:pPr algn="ctr"/>
            <a:endParaRPr lang="cs-CZ" dirty="0"/>
          </a:p>
        </p:txBody>
      </p:sp>
      <p:sp>
        <p:nvSpPr>
          <p:cNvPr id="5" name="Obdélník 4"/>
          <p:cNvSpPr/>
          <p:nvPr/>
        </p:nvSpPr>
        <p:spPr>
          <a:xfrm>
            <a:off x="579119" y="1486883"/>
            <a:ext cx="10772821" cy="1200329"/>
          </a:xfrm>
          <a:prstGeom prst="rect">
            <a:avLst/>
          </a:prstGeom>
        </p:spPr>
        <p:txBody>
          <a:bodyPr wrap="square">
            <a:spAutoFit/>
          </a:bodyPr>
          <a:lstStyle/>
          <a:p>
            <a:r>
              <a:rPr lang="cs-CZ" dirty="0"/>
              <a:t>Do 19. století spadá také výzkum a objev biologicky velmi významné skupiny látek - nukleových kyselin</a:t>
            </a:r>
            <a:r>
              <a:rPr lang="cs-CZ" dirty="0" smtClean="0"/>
              <a:t>.</a:t>
            </a:r>
          </a:p>
          <a:p>
            <a:endParaRPr lang="cs-CZ" dirty="0"/>
          </a:p>
          <a:p>
            <a:r>
              <a:rPr lang="cs-CZ" dirty="0"/>
              <a:t>Jedním z průkopníků byl </a:t>
            </a:r>
            <a:r>
              <a:rPr lang="cs-CZ" b="1" dirty="0" smtClean="0"/>
              <a:t>Johann Gregor </a:t>
            </a:r>
            <a:r>
              <a:rPr lang="cs-CZ" b="1" dirty="0"/>
              <a:t>Mendel</a:t>
            </a:r>
            <a:r>
              <a:rPr lang="cs-CZ" dirty="0"/>
              <a:t>, brněnský augustinián, který roku 1865 otiskl své významné sdělení Pokusy s rostlinnými kříženci</a:t>
            </a:r>
            <a:r>
              <a:rPr lang="cs-CZ" dirty="0" smtClean="0"/>
              <a:t>.</a:t>
            </a:r>
            <a:endParaRPr lang="cs-CZ" dirty="0"/>
          </a:p>
        </p:txBody>
      </p:sp>
      <p:pic>
        <p:nvPicPr>
          <p:cNvPr id="7170" name="Picture 2" descr="https://upload.wikimedia.org/wikipedia/commons/thumb/a/ab/Gregor_Mendel_with_cross.jpg/225px-Gregor_Mendel_with_cro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6170" y="2602377"/>
            <a:ext cx="2832952" cy="453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526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116625" y="201808"/>
            <a:ext cx="7439660" cy="861774"/>
          </a:xfrm>
          <a:prstGeom prst="rect">
            <a:avLst/>
          </a:prstGeom>
        </p:spPr>
        <p:txBody>
          <a:bodyPr wrap="square">
            <a:spAutoFit/>
          </a:bodyPr>
          <a:lstStyle/>
          <a:p>
            <a:pPr algn="ctr"/>
            <a:r>
              <a:rPr lang="cs-CZ" sz="3200" b="1" dirty="0" smtClean="0">
                <a:solidFill>
                  <a:srgbClr val="0000FF"/>
                </a:solidFill>
              </a:rPr>
              <a:t>Výzkum NA</a:t>
            </a:r>
            <a:endParaRPr lang="cs-CZ" dirty="0" smtClean="0"/>
          </a:p>
          <a:p>
            <a:pPr algn="ctr"/>
            <a:endParaRPr lang="cs-CZ" dirty="0"/>
          </a:p>
        </p:txBody>
      </p:sp>
      <p:sp>
        <p:nvSpPr>
          <p:cNvPr id="5" name="Obdélník 4"/>
          <p:cNvSpPr/>
          <p:nvPr/>
        </p:nvSpPr>
        <p:spPr>
          <a:xfrm>
            <a:off x="3624148" y="1219253"/>
            <a:ext cx="4951142" cy="5078313"/>
          </a:xfrm>
          <a:prstGeom prst="rect">
            <a:avLst/>
          </a:prstGeom>
        </p:spPr>
        <p:txBody>
          <a:bodyPr wrap="square">
            <a:spAutoFit/>
          </a:bodyPr>
          <a:lstStyle/>
          <a:p>
            <a:r>
              <a:rPr lang="cs-CZ" dirty="0" smtClean="0"/>
              <a:t>J</a:t>
            </a:r>
            <a:r>
              <a:rPr lang="cs-CZ" dirty="0"/>
              <a:t>. F. </a:t>
            </a:r>
            <a:r>
              <a:rPr lang="cs-CZ" dirty="0" err="1"/>
              <a:t>Miescher</a:t>
            </a:r>
            <a:r>
              <a:rPr lang="cs-CZ" dirty="0"/>
              <a:t> </a:t>
            </a:r>
            <a:r>
              <a:rPr lang="cs-CZ" dirty="0" smtClean="0"/>
              <a:t>(1811-1887)</a:t>
            </a:r>
          </a:p>
          <a:p>
            <a:endParaRPr lang="cs-CZ" dirty="0" smtClean="0"/>
          </a:p>
          <a:p>
            <a:r>
              <a:rPr lang="cs-CZ" dirty="0" smtClean="0"/>
              <a:t>Zkoumal chemické </a:t>
            </a:r>
            <a:r>
              <a:rPr lang="cs-CZ" dirty="0"/>
              <a:t>složení hnisu. </a:t>
            </a:r>
            <a:endParaRPr lang="cs-CZ" dirty="0" smtClean="0"/>
          </a:p>
          <a:p>
            <a:endParaRPr lang="cs-CZ" dirty="0" smtClean="0"/>
          </a:p>
          <a:p>
            <a:r>
              <a:rPr lang="cs-CZ" dirty="0" smtClean="0"/>
              <a:t>Z </a:t>
            </a:r>
            <a:r>
              <a:rPr lang="cs-CZ" dirty="0"/>
              <a:t>jader buněk hnisu získal bílkovinu, kterou nazval </a:t>
            </a:r>
            <a:r>
              <a:rPr lang="cs-CZ" b="1" dirty="0" err="1" smtClean="0">
                <a:solidFill>
                  <a:srgbClr val="FF0000"/>
                </a:solidFill>
              </a:rPr>
              <a:t>nuklein</a:t>
            </a:r>
            <a:r>
              <a:rPr lang="cs-CZ" dirty="0" smtClean="0"/>
              <a:t> (podle místa výskytu).</a:t>
            </a:r>
          </a:p>
          <a:p>
            <a:endParaRPr lang="cs-CZ" dirty="0"/>
          </a:p>
          <a:p>
            <a:r>
              <a:rPr lang="cs-CZ" dirty="0" smtClean="0"/>
              <a:t>Kyselinami </a:t>
            </a:r>
            <a:r>
              <a:rPr lang="cs-CZ" dirty="0"/>
              <a:t>se vyluhovala z </a:t>
            </a:r>
            <a:r>
              <a:rPr lang="cs-CZ" dirty="0" err="1"/>
              <a:t>nukleinu</a:t>
            </a:r>
            <a:r>
              <a:rPr lang="cs-CZ" dirty="0"/>
              <a:t> bezbarvá kyselina obsahující fosfor, která odpovídala látce, kterou získal již ve 30. letech 19. století francouzský lékárník </a:t>
            </a:r>
            <a:r>
              <a:rPr lang="cs-CZ" b="1" dirty="0"/>
              <a:t>H. </a:t>
            </a:r>
            <a:r>
              <a:rPr lang="cs-CZ" b="1" dirty="0" err="1"/>
              <a:t>Braconnot</a:t>
            </a:r>
            <a:r>
              <a:rPr lang="cs-CZ" b="1" dirty="0"/>
              <a:t> </a:t>
            </a:r>
            <a:r>
              <a:rPr lang="cs-CZ" dirty="0"/>
              <a:t>z vinných </a:t>
            </a:r>
            <a:r>
              <a:rPr lang="cs-CZ" dirty="0" smtClean="0"/>
              <a:t>kvasinek</a:t>
            </a:r>
            <a:r>
              <a:rPr lang="cs-CZ" dirty="0"/>
              <a:t> </a:t>
            </a:r>
            <a:r>
              <a:rPr lang="cs-CZ" dirty="0" smtClean="0"/>
              <a:t>(on tuto látku nazval „</a:t>
            </a:r>
            <a:r>
              <a:rPr lang="cs-CZ" i="1" dirty="0" smtClean="0"/>
              <a:t>matérie animale</a:t>
            </a:r>
            <a:r>
              <a:rPr lang="cs-CZ" dirty="0" smtClean="0"/>
              <a:t>“ (živočišná látka). Dále se však touto látkou nezabýval.</a:t>
            </a:r>
          </a:p>
          <a:p>
            <a:endParaRPr lang="cs-CZ" dirty="0"/>
          </a:p>
          <a:p>
            <a:r>
              <a:rPr lang="cs-CZ" dirty="0"/>
              <a:t>Roku 1899 popsal německý chemik </a:t>
            </a:r>
            <a:r>
              <a:rPr lang="cs-CZ" b="1" dirty="0"/>
              <a:t>R. Altman</a:t>
            </a:r>
            <a:r>
              <a:rPr lang="cs-CZ" dirty="0"/>
              <a:t> (žák </a:t>
            </a:r>
            <a:r>
              <a:rPr lang="cs-CZ" dirty="0" err="1"/>
              <a:t>Mieschera</a:t>
            </a:r>
            <a:r>
              <a:rPr lang="cs-CZ" dirty="0"/>
              <a:t>) zlepšenou metodu přípravy této kyseliny ze živočišných tkání a kvasnic a nazval ji </a:t>
            </a:r>
            <a:r>
              <a:rPr lang="cs-CZ" b="1" dirty="0"/>
              <a:t>kyselina </a:t>
            </a:r>
            <a:r>
              <a:rPr lang="cs-CZ" b="1" dirty="0">
                <a:solidFill>
                  <a:srgbClr val="FF0000"/>
                </a:solidFill>
              </a:rPr>
              <a:t>nukleová</a:t>
            </a:r>
            <a:r>
              <a:rPr lang="cs-CZ" dirty="0" smtClean="0"/>
              <a:t>.</a:t>
            </a:r>
            <a:endParaRPr lang="cs-CZ" dirty="0"/>
          </a:p>
        </p:txBody>
      </p:sp>
      <p:pic>
        <p:nvPicPr>
          <p:cNvPr id="10242" name="Picture 2" descr="https://upload.wikimedia.org/wikipedia/commons/thumb/b/bc/Friedrich_Miescher.jpg/225px-Friedrich_Miesch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694" y="1573420"/>
            <a:ext cx="3009824" cy="412011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Výsledek obrázku pro Braconn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76189" y="1474245"/>
            <a:ext cx="2880000" cy="3693177"/>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475275" y="5864871"/>
            <a:ext cx="2632708" cy="646331"/>
          </a:xfrm>
          <a:prstGeom prst="rect">
            <a:avLst/>
          </a:prstGeom>
        </p:spPr>
        <p:txBody>
          <a:bodyPr wrap="none">
            <a:spAutoFit/>
          </a:bodyPr>
          <a:lstStyle/>
          <a:p>
            <a:r>
              <a:rPr lang="cs-CZ" dirty="0"/>
              <a:t>J. F. </a:t>
            </a:r>
            <a:r>
              <a:rPr lang="cs-CZ" dirty="0" err="1"/>
              <a:t>Miescher</a:t>
            </a:r>
            <a:r>
              <a:rPr lang="cs-CZ" dirty="0"/>
              <a:t> (1811-1887</a:t>
            </a:r>
            <a:r>
              <a:rPr lang="cs-CZ" dirty="0" smtClean="0"/>
              <a:t>)</a:t>
            </a:r>
          </a:p>
          <a:p>
            <a:r>
              <a:rPr lang="cs-CZ" dirty="0" smtClean="0"/>
              <a:t>Švýcar</a:t>
            </a:r>
            <a:endParaRPr lang="cs-CZ" dirty="0"/>
          </a:p>
        </p:txBody>
      </p:sp>
      <p:sp>
        <p:nvSpPr>
          <p:cNvPr id="8" name="Obdélník 7"/>
          <p:cNvSpPr/>
          <p:nvPr/>
        </p:nvSpPr>
        <p:spPr>
          <a:xfrm>
            <a:off x="9927791" y="5247837"/>
            <a:ext cx="1723292" cy="646331"/>
          </a:xfrm>
          <a:prstGeom prst="rect">
            <a:avLst/>
          </a:prstGeom>
        </p:spPr>
        <p:txBody>
          <a:bodyPr wrap="none">
            <a:spAutoFit/>
          </a:bodyPr>
          <a:lstStyle/>
          <a:p>
            <a:r>
              <a:rPr lang="cs-CZ" dirty="0" err="1" smtClean="0"/>
              <a:t>Henri</a:t>
            </a:r>
            <a:r>
              <a:rPr lang="cs-CZ" dirty="0" smtClean="0"/>
              <a:t> </a:t>
            </a:r>
            <a:r>
              <a:rPr lang="cs-CZ" dirty="0" err="1" smtClean="0"/>
              <a:t>Braconnot</a:t>
            </a:r>
            <a:endParaRPr lang="cs-CZ" dirty="0" smtClean="0"/>
          </a:p>
          <a:p>
            <a:r>
              <a:rPr lang="cs-CZ" dirty="0" smtClean="0"/>
              <a:t>Francie </a:t>
            </a:r>
            <a:endParaRPr lang="cs-CZ" dirty="0"/>
          </a:p>
        </p:txBody>
      </p:sp>
    </p:spTree>
    <p:extLst>
      <p:ext uri="{BB962C8B-B14F-4D97-AF65-F5344CB8AC3E}">
        <p14:creationId xmlns:p14="http://schemas.microsoft.com/office/powerpoint/2010/main" val="425644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116625" y="201808"/>
            <a:ext cx="7439660" cy="861774"/>
          </a:xfrm>
          <a:prstGeom prst="rect">
            <a:avLst/>
          </a:prstGeom>
        </p:spPr>
        <p:txBody>
          <a:bodyPr wrap="square">
            <a:spAutoFit/>
          </a:bodyPr>
          <a:lstStyle/>
          <a:p>
            <a:pPr algn="ctr"/>
            <a:r>
              <a:rPr lang="cs-CZ" sz="3200" b="1" dirty="0" smtClean="0">
                <a:solidFill>
                  <a:srgbClr val="0000FF"/>
                </a:solidFill>
              </a:rPr>
              <a:t>Výzkum NA</a:t>
            </a:r>
            <a:endParaRPr lang="cs-CZ" dirty="0" smtClean="0"/>
          </a:p>
          <a:p>
            <a:pPr algn="ctr"/>
            <a:endParaRPr lang="cs-CZ" dirty="0"/>
          </a:p>
        </p:txBody>
      </p:sp>
      <p:pic>
        <p:nvPicPr>
          <p:cNvPr id="11266" name="Picture 2" descr="Výsledek obrázku pro watson cr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678" y="691234"/>
            <a:ext cx="8395722" cy="5049094"/>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1562423" y="5835155"/>
            <a:ext cx="9142504" cy="923330"/>
          </a:xfrm>
          <a:prstGeom prst="rect">
            <a:avLst/>
          </a:prstGeom>
          <a:noFill/>
        </p:spPr>
        <p:txBody>
          <a:bodyPr wrap="none" rtlCol="0">
            <a:spAutoFit/>
          </a:bodyPr>
          <a:lstStyle/>
          <a:p>
            <a:pPr algn="ctr"/>
            <a:r>
              <a:rPr lang="cs-CZ" dirty="0" smtClean="0"/>
              <a:t>1953 – Struktura NA, Watson, Crick (+ Wilkins – matrice)</a:t>
            </a:r>
          </a:p>
          <a:p>
            <a:pPr algn="ctr"/>
            <a:r>
              <a:rPr lang="cs-CZ" dirty="0" smtClean="0"/>
              <a:t>Vznik nového oboru – molekulární biologie</a:t>
            </a:r>
          </a:p>
          <a:p>
            <a:pPr algn="ctr"/>
            <a:r>
              <a:rPr lang="cs-CZ" dirty="0"/>
              <a:t>Objev byl </a:t>
            </a:r>
            <a:r>
              <a:rPr lang="cs-CZ" dirty="0" smtClean="0"/>
              <a:t>učiněn </a:t>
            </a:r>
            <a:r>
              <a:rPr lang="cs-CZ" dirty="0"/>
              <a:t>na </a:t>
            </a:r>
            <a:r>
              <a:rPr lang="cs-CZ" dirty="0" smtClean="0"/>
              <a:t>základě </a:t>
            </a:r>
            <a:r>
              <a:rPr lang="cs-CZ" dirty="0"/>
              <a:t>měření Rosalindy Franklinové (Nobelova cena za medicínu 1962). </a:t>
            </a:r>
          </a:p>
        </p:txBody>
      </p:sp>
    </p:spTree>
    <p:extLst>
      <p:ext uri="{BB962C8B-B14F-4D97-AF65-F5344CB8AC3E}">
        <p14:creationId xmlns:p14="http://schemas.microsoft.com/office/powerpoint/2010/main" val="3582361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116625" y="201808"/>
            <a:ext cx="7439660" cy="861774"/>
          </a:xfrm>
          <a:prstGeom prst="rect">
            <a:avLst/>
          </a:prstGeom>
        </p:spPr>
        <p:txBody>
          <a:bodyPr wrap="square">
            <a:spAutoFit/>
          </a:bodyPr>
          <a:lstStyle/>
          <a:p>
            <a:pPr algn="ctr"/>
            <a:r>
              <a:rPr lang="cs-CZ" sz="3200" b="1" dirty="0" smtClean="0">
                <a:solidFill>
                  <a:srgbClr val="0000FF"/>
                </a:solidFill>
              </a:rPr>
              <a:t>Výzkum NA</a:t>
            </a:r>
            <a:endParaRPr lang="cs-CZ" dirty="0" smtClean="0"/>
          </a:p>
          <a:p>
            <a:pPr algn="ctr"/>
            <a:endParaRPr lang="cs-CZ" dirty="0"/>
          </a:p>
        </p:txBody>
      </p:sp>
      <p:sp>
        <p:nvSpPr>
          <p:cNvPr id="3" name="TextovéPole 2"/>
          <p:cNvSpPr txBox="1"/>
          <p:nvPr/>
        </p:nvSpPr>
        <p:spPr>
          <a:xfrm>
            <a:off x="4517709" y="1240853"/>
            <a:ext cx="3521862" cy="646331"/>
          </a:xfrm>
          <a:prstGeom prst="rect">
            <a:avLst/>
          </a:prstGeom>
          <a:noFill/>
        </p:spPr>
        <p:txBody>
          <a:bodyPr wrap="none" rtlCol="0">
            <a:spAutoFit/>
          </a:bodyPr>
          <a:lstStyle/>
          <a:p>
            <a:r>
              <a:rPr lang="cs-CZ" b="1" dirty="0" smtClean="0">
                <a:solidFill>
                  <a:srgbClr val="FF0000"/>
                </a:solidFill>
              </a:rPr>
              <a:t>Rosalinda Franklinová </a:t>
            </a:r>
          </a:p>
          <a:p>
            <a:r>
              <a:rPr lang="cs-CZ" dirty="0" smtClean="0"/>
              <a:t>(</a:t>
            </a:r>
            <a:r>
              <a:rPr lang="cs-CZ" dirty="0"/>
              <a:t>Nobelova cena za medicínu 1962). </a:t>
            </a:r>
          </a:p>
        </p:txBody>
      </p:sp>
      <p:pic>
        <p:nvPicPr>
          <p:cNvPr id="12290" name="Picture 2" descr="Výsledek obrázk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463" y="1120697"/>
            <a:ext cx="3343275" cy="4286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4596812" y="2708352"/>
            <a:ext cx="6821479" cy="1754326"/>
          </a:xfrm>
          <a:prstGeom prst="rect">
            <a:avLst/>
          </a:prstGeom>
          <a:noFill/>
        </p:spPr>
        <p:txBody>
          <a:bodyPr wrap="square" rtlCol="0">
            <a:spAutoFit/>
          </a:bodyPr>
          <a:lstStyle/>
          <a:p>
            <a:r>
              <a:rPr lang="cs-CZ" dirty="0"/>
              <a:t>V časopise </a:t>
            </a:r>
            <a:r>
              <a:rPr lang="cs-CZ" dirty="0" err="1"/>
              <a:t>Nature</a:t>
            </a:r>
            <a:r>
              <a:rPr lang="cs-CZ" dirty="0"/>
              <a:t> pak 25. dubna 1953 vyšla kromě článků Watsona, Cricka a Wilkinse i stať anglické biofyzičky Rosalind Franklinové, která pomocí rentgenové krystalografie zkoumala DNA a jako první přišla na to, že má strukturu spirály. Watson a Crick pak zjistili, že je dvojitá. Franklinová ale Nobelovu cenu nedostala, protože zemřela již v roce 1958.</a:t>
            </a:r>
          </a:p>
        </p:txBody>
      </p:sp>
    </p:spTree>
    <p:extLst>
      <p:ext uri="{BB962C8B-B14F-4D97-AF65-F5344CB8AC3E}">
        <p14:creationId xmlns:p14="http://schemas.microsoft.com/office/powerpoint/2010/main" val="2945446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57561" y="1513778"/>
            <a:ext cx="11017406" cy="4247317"/>
          </a:xfrm>
          <a:prstGeom prst="rect">
            <a:avLst/>
          </a:prstGeom>
        </p:spPr>
        <p:txBody>
          <a:bodyPr wrap="square">
            <a:spAutoFit/>
          </a:bodyPr>
          <a:lstStyle/>
          <a:p>
            <a:r>
              <a:rPr lang="cs-CZ" dirty="0"/>
              <a:t>Následovaly další vědecké objevy: </a:t>
            </a:r>
            <a:endParaRPr lang="cs-CZ" dirty="0" smtClean="0"/>
          </a:p>
          <a:p>
            <a:r>
              <a:rPr lang="cs-CZ" dirty="0" smtClean="0"/>
              <a:t>1966 </a:t>
            </a:r>
            <a:r>
              <a:rPr lang="cs-CZ" dirty="0"/>
              <a:t>– rozdělení DNA genetického kódu </a:t>
            </a:r>
            <a:endParaRPr lang="cs-CZ" dirty="0" smtClean="0"/>
          </a:p>
          <a:p>
            <a:r>
              <a:rPr lang="cs-CZ" dirty="0" smtClean="0"/>
              <a:t>1972 </a:t>
            </a:r>
            <a:r>
              <a:rPr lang="cs-CZ" dirty="0"/>
              <a:t>– vytvoření genů označených jako rekombinantní molekuly, které byly vloženy do bakterií produkujících lidské proteiny </a:t>
            </a:r>
            <a:endParaRPr lang="cs-CZ" dirty="0" smtClean="0"/>
          </a:p>
          <a:p>
            <a:r>
              <a:rPr lang="cs-CZ" dirty="0" smtClean="0"/>
              <a:t>1981 – vytvoření prvního transgenního zvířete vkládáním </a:t>
            </a:r>
            <a:r>
              <a:rPr lang="cs-CZ" dirty="0"/>
              <a:t>virového genu do DNA myší, které sloužily jako modely pro studium lidských chorob </a:t>
            </a:r>
            <a:endParaRPr lang="cs-CZ" dirty="0" smtClean="0"/>
          </a:p>
          <a:p>
            <a:r>
              <a:rPr lang="cs-CZ" dirty="0" smtClean="0"/>
              <a:t>1984 </a:t>
            </a:r>
            <a:r>
              <a:rPr lang="cs-CZ" dirty="0"/>
              <a:t>– vynalezení PCR (polymerázové řetězové reakce), metody třídící DNA </a:t>
            </a:r>
            <a:endParaRPr lang="cs-CZ" dirty="0" smtClean="0"/>
          </a:p>
          <a:p>
            <a:r>
              <a:rPr lang="cs-CZ" dirty="0" smtClean="0"/>
              <a:t>1997 </a:t>
            </a:r>
            <a:r>
              <a:rPr lang="cs-CZ" dirty="0"/>
              <a:t>– klonování prvního savce, ovce Dolly z dospělé buňky </a:t>
            </a:r>
            <a:endParaRPr lang="cs-CZ" dirty="0" smtClean="0"/>
          </a:p>
          <a:p>
            <a:r>
              <a:rPr lang="cs-CZ" dirty="0" smtClean="0"/>
              <a:t>1998 </a:t>
            </a:r>
            <a:r>
              <a:rPr lang="cs-CZ" dirty="0"/>
              <a:t>– naklonováno lidské embryo z buněk dospělé ženy, bylo ovšem zničeno v prvopočátku vývoje </a:t>
            </a:r>
            <a:endParaRPr lang="cs-CZ" dirty="0" smtClean="0"/>
          </a:p>
          <a:p>
            <a:r>
              <a:rPr lang="cs-CZ" dirty="0" smtClean="0"/>
              <a:t>2000 </a:t>
            </a:r>
            <a:r>
              <a:rPr lang="cs-CZ" dirty="0"/>
              <a:t>– identifikována celá genetická výbava člověka </a:t>
            </a:r>
            <a:endParaRPr lang="cs-CZ" dirty="0" smtClean="0"/>
          </a:p>
          <a:p>
            <a:r>
              <a:rPr lang="cs-CZ" dirty="0" smtClean="0"/>
              <a:t>2002 </a:t>
            </a:r>
            <a:r>
              <a:rPr lang="cs-CZ" dirty="0"/>
              <a:t>– společnost </a:t>
            </a:r>
            <a:r>
              <a:rPr lang="cs-CZ" dirty="0" err="1"/>
              <a:t>Clonaid</a:t>
            </a:r>
            <a:r>
              <a:rPr lang="cs-CZ" dirty="0"/>
              <a:t> oznámila narození prvního klonovaného člověka, tvrzení však nebylo hodnověrně prokázáno </a:t>
            </a:r>
            <a:endParaRPr lang="cs-CZ" dirty="0" smtClean="0"/>
          </a:p>
          <a:p>
            <a:r>
              <a:rPr lang="cs-CZ" dirty="0" smtClean="0"/>
              <a:t>2005 </a:t>
            </a:r>
            <a:r>
              <a:rPr lang="cs-CZ" dirty="0"/>
              <a:t>– naklonováno lidské embryo pouze k lékařským účelům V současné době probíhá výzkum zaměřený zejména využití lidského genomu v oblasti genové terapie. </a:t>
            </a:r>
            <a:endParaRPr lang="cs-CZ" dirty="0" smtClean="0"/>
          </a:p>
          <a:p>
            <a:r>
              <a:rPr lang="cs-CZ" dirty="0" smtClean="0"/>
              <a:t>2017 – embryo prasete s kmenovými buňkami člověka</a:t>
            </a:r>
            <a:endParaRPr lang="cs-CZ" dirty="0"/>
          </a:p>
        </p:txBody>
      </p:sp>
      <p:sp>
        <p:nvSpPr>
          <p:cNvPr id="3" name="Obdélník 2"/>
          <p:cNvSpPr/>
          <p:nvPr/>
        </p:nvSpPr>
        <p:spPr>
          <a:xfrm>
            <a:off x="2116625" y="201808"/>
            <a:ext cx="7439660" cy="861774"/>
          </a:xfrm>
          <a:prstGeom prst="rect">
            <a:avLst/>
          </a:prstGeom>
        </p:spPr>
        <p:txBody>
          <a:bodyPr wrap="square">
            <a:spAutoFit/>
          </a:bodyPr>
          <a:lstStyle/>
          <a:p>
            <a:pPr algn="ctr"/>
            <a:r>
              <a:rPr lang="cs-CZ" sz="3200" b="1" dirty="0" smtClean="0">
                <a:solidFill>
                  <a:srgbClr val="0000FF"/>
                </a:solidFill>
              </a:rPr>
              <a:t>Výzkum NA</a:t>
            </a:r>
            <a:endParaRPr lang="cs-CZ" dirty="0" smtClean="0"/>
          </a:p>
          <a:p>
            <a:pPr algn="ctr"/>
            <a:endParaRPr lang="cs-CZ" dirty="0"/>
          </a:p>
        </p:txBody>
      </p:sp>
    </p:spTree>
    <p:extLst>
      <p:ext uri="{BB962C8B-B14F-4D97-AF65-F5344CB8AC3E}">
        <p14:creationId xmlns:p14="http://schemas.microsoft.com/office/powerpoint/2010/main" val="3082363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57561" y="1513778"/>
            <a:ext cx="11017406" cy="4247317"/>
          </a:xfrm>
          <a:prstGeom prst="rect">
            <a:avLst/>
          </a:prstGeom>
        </p:spPr>
        <p:txBody>
          <a:bodyPr wrap="square">
            <a:spAutoFit/>
          </a:bodyPr>
          <a:lstStyle/>
          <a:p>
            <a:r>
              <a:rPr lang="cs-CZ" dirty="0"/>
              <a:t>Následovaly další vědecké objevy: </a:t>
            </a:r>
            <a:endParaRPr lang="cs-CZ" dirty="0" smtClean="0"/>
          </a:p>
          <a:p>
            <a:r>
              <a:rPr lang="cs-CZ" dirty="0" smtClean="0"/>
              <a:t>1966 </a:t>
            </a:r>
            <a:r>
              <a:rPr lang="cs-CZ" dirty="0"/>
              <a:t>– rozdělení DNA genetického kódu </a:t>
            </a:r>
            <a:endParaRPr lang="cs-CZ" dirty="0" smtClean="0"/>
          </a:p>
          <a:p>
            <a:r>
              <a:rPr lang="cs-CZ" dirty="0" smtClean="0"/>
              <a:t>1972 </a:t>
            </a:r>
            <a:r>
              <a:rPr lang="cs-CZ" dirty="0"/>
              <a:t>– vytvoření genů označených jako rekombinantní molekuly, které byly vloženy do bakterií produkujících lidské proteiny </a:t>
            </a:r>
            <a:endParaRPr lang="cs-CZ" dirty="0" smtClean="0"/>
          </a:p>
          <a:p>
            <a:r>
              <a:rPr lang="cs-CZ" dirty="0" smtClean="0"/>
              <a:t>1981 </a:t>
            </a:r>
            <a:r>
              <a:rPr lang="cs-CZ" dirty="0"/>
              <a:t>– vytvoření prvního </a:t>
            </a:r>
            <a:r>
              <a:rPr lang="cs-CZ" dirty="0" err="1"/>
              <a:t>transgeního</a:t>
            </a:r>
            <a:r>
              <a:rPr lang="cs-CZ" dirty="0"/>
              <a:t> zvířete vkládáním virového genu do DNA myší, které sloužily jako modely pro studium lidských chorob </a:t>
            </a:r>
            <a:endParaRPr lang="cs-CZ" dirty="0" smtClean="0"/>
          </a:p>
          <a:p>
            <a:r>
              <a:rPr lang="cs-CZ" dirty="0" smtClean="0"/>
              <a:t>1984 </a:t>
            </a:r>
            <a:r>
              <a:rPr lang="cs-CZ" dirty="0"/>
              <a:t>– vynalezení PCR (polymerázové řetězové reakce), metody třídící DNA </a:t>
            </a:r>
            <a:endParaRPr lang="cs-CZ" dirty="0" smtClean="0"/>
          </a:p>
          <a:p>
            <a:r>
              <a:rPr lang="cs-CZ" dirty="0" smtClean="0"/>
              <a:t>1997 </a:t>
            </a:r>
            <a:r>
              <a:rPr lang="cs-CZ" dirty="0"/>
              <a:t>– klonování prvního savce, ovce Dolly z dospělé buňky </a:t>
            </a:r>
            <a:endParaRPr lang="cs-CZ" dirty="0" smtClean="0"/>
          </a:p>
          <a:p>
            <a:r>
              <a:rPr lang="cs-CZ" dirty="0" smtClean="0"/>
              <a:t>1998 </a:t>
            </a:r>
            <a:r>
              <a:rPr lang="cs-CZ" dirty="0"/>
              <a:t>– naklonováno lidské embryo z buněk dospělé ženy, bylo ovšem zničeno v prvopočátku vývoje </a:t>
            </a:r>
            <a:endParaRPr lang="cs-CZ" dirty="0" smtClean="0"/>
          </a:p>
          <a:p>
            <a:r>
              <a:rPr lang="cs-CZ" dirty="0" smtClean="0"/>
              <a:t>2000 </a:t>
            </a:r>
            <a:r>
              <a:rPr lang="cs-CZ" dirty="0"/>
              <a:t>– identifikována celá genetická výbava člověka </a:t>
            </a:r>
            <a:endParaRPr lang="cs-CZ" dirty="0" smtClean="0"/>
          </a:p>
          <a:p>
            <a:r>
              <a:rPr lang="cs-CZ" dirty="0" smtClean="0"/>
              <a:t>2002 </a:t>
            </a:r>
            <a:r>
              <a:rPr lang="cs-CZ" dirty="0"/>
              <a:t>– společnost </a:t>
            </a:r>
            <a:r>
              <a:rPr lang="cs-CZ" dirty="0" err="1"/>
              <a:t>Clonaid</a:t>
            </a:r>
            <a:r>
              <a:rPr lang="cs-CZ" dirty="0"/>
              <a:t> oznámila narození prvního klonovaného člověka, tvrzení však nebylo hodnověrně prokázáno </a:t>
            </a:r>
            <a:endParaRPr lang="cs-CZ" dirty="0" smtClean="0"/>
          </a:p>
          <a:p>
            <a:r>
              <a:rPr lang="cs-CZ" dirty="0" smtClean="0"/>
              <a:t>2005 </a:t>
            </a:r>
            <a:r>
              <a:rPr lang="cs-CZ" dirty="0"/>
              <a:t>– naklonováno lidské embryo pouze k lékařským účelům V současné době probíhá výzkum zaměřený zejména využití lidského genomu v oblasti genové terapie. </a:t>
            </a:r>
            <a:endParaRPr lang="cs-CZ" dirty="0" smtClean="0"/>
          </a:p>
          <a:p>
            <a:r>
              <a:rPr lang="cs-CZ" dirty="0" smtClean="0"/>
              <a:t>2017 – embryo prasete s kmenovými buňkami člověka</a:t>
            </a:r>
            <a:endParaRPr lang="cs-CZ" dirty="0"/>
          </a:p>
        </p:txBody>
      </p:sp>
      <p:sp>
        <p:nvSpPr>
          <p:cNvPr id="3" name="Obdélník 2"/>
          <p:cNvSpPr/>
          <p:nvPr/>
        </p:nvSpPr>
        <p:spPr>
          <a:xfrm>
            <a:off x="2116625" y="201808"/>
            <a:ext cx="7439660" cy="861774"/>
          </a:xfrm>
          <a:prstGeom prst="rect">
            <a:avLst/>
          </a:prstGeom>
        </p:spPr>
        <p:txBody>
          <a:bodyPr wrap="square">
            <a:spAutoFit/>
          </a:bodyPr>
          <a:lstStyle/>
          <a:p>
            <a:pPr algn="ctr"/>
            <a:r>
              <a:rPr lang="cs-CZ" sz="3200" b="1" dirty="0" smtClean="0">
                <a:solidFill>
                  <a:srgbClr val="0000FF"/>
                </a:solidFill>
              </a:rPr>
              <a:t>Výzkum NA</a:t>
            </a:r>
            <a:endParaRPr lang="cs-CZ" dirty="0" smtClean="0"/>
          </a:p>
          <a:p>
            <a:pPr algn="ctr"/>
            <a:endParaRPr lang="cs-CZ" dirty="0"/>
          </a:p>
        </p:txBody>
      </p:sp>
      <p:pic>
        <p:nvPicPr>
          <p:cNvPr id="4" name="Picture 2" descr="Embryo prasete a člově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7750" y="1184313"/>
            <a:ext cx="3800475" cy="51816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upload.wikimedia.org/wikipedia/commons/thumb/6/69/Dollyscotland.JPG/1280px-Dollyscotla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200" y="2464421"/>
            <a:ext cx="5096002" cy="3822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033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343292" y="-104477"/>
            <a:ext cx="6096000" cy="3662541"/>
          </a:xfrm>
          <a:prstGeom prst="rect">
            <a:avLst/>
          </a:prstGeom>
        </p:spPr>
        <p:txBody>
          <a:bodyPr>
            <a:spAutoFit/>
          </a:bodyPr>
          <a:lstStyle/>
          <a:p>
            <a:endParaRPr lang="cs-CZ" sz="3200" dirty="0"/>
          </a:p>
          <a:p>
            <a:r>
              <a:rPr lang="cs-CZ" sz="3200" dirty="0" smtClean="0"/>
              <a:t>Počátky biochemie:</a:t>
            </a:r>
          </a:p>
          <a:p>
            <a:r>
              <a:rPr lang="cs-CZ" sz="3200" dirty="0" smtClean="0"/>
              <a:t>počátky lékařské chemie</a:t>
            </a:r>
          </a:p>
          <a:p>
            <a:endParaRPr lang="cs-CZ" sz="3200" b="1" dirty="0"/>
          </a:p>
          <a:p>
            <a:r>
              <a:rPr lang="cs-CZ" sz="3200" b="1" dirty="0" err="1" smtClean="0"/>
              <a:t>Paracelsus</a:t>
            </a:r>
            <a:r>
              <a:rPr lang="cs-CZ" sz="3200" b="1" dirty="0" smtClean="0"/>
              <a:t>:</a:t>
            </a:r>
          </a:p>
          <a:p>
            <a:endParaRPr lang="cs-CZ" sz="2400" dirty="0" smtClean="0"/>
          </a:p>
          <a:p>
            <a:r>
              <a:rPr lang="cs-CZ" sz="2400" dirty="0" smtClean="0"/>
              <a:t>Prvořadým úkolem alchymie je příprava léků…založil iatrochemii „lékařskou chemii“</a:t>
            </a:r>
            <a:endParaRPr lang="cs-CZ" sz="2400" dirty="0"/>
          </a:p>
        </p:txBody>
      </p:sp>
      <p:pic>
        <p:nvPicPr>
          <p:cNvPr id="2050" name="Picture 2" descr="Paracels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413" y="361951"/>
            <a:ext cx="4129087" cy="5505450"/>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5265234" y="4369758"/>
            <a:ext cx="6096000" cy="2308324"/>
          </a:xfrm>
          <a:prstGeom prst="rect">
            <a:avLst/>
          </a:prstGeom>
        </p:spPr>
        <p:txBody>
          <a:bodyPr>
            <a:spAutoFit/>
          </a:bodyPr>
          <a:lstStyle/>
          <a:p>
            <a:r>
              <a:rPr lang="cs-CZ" dirty="0" err="1"/>
              <a:t>Philippus</a:t>
            </a:r>
            <a:r>
              <a:rPr lang="cs-CZ" dirty="0"/>
              <a:t> </a:t>
            </a:r>
            <a:r>
              <a:rPr lang="cs-CZ" dirty="0" err="1"/>
              <a:t>Aureolus</a:t>
            </a:r>
            <a:r>
              <a:rPr lang="cs-CZ" dirty="0"/>
              <a:t> </a:t>
            </a:r>
            <a:r>
              <a:rPr lang="cs-CZ" dirty="0" err="1"/>
              <a:t>Theophrastus</a:t>
            </a:r>
            <a:r>
              <a:rPr lang="cs-CZ" dirty="0"/>
              <a:t> </a:t>
            </a:r>
            <a:r>
              <a:rPr lang="cs-CZ" dirty="0" err="1"/>
              <a:t>Bombastus</a:t>
            </a:r>
            <a:r>
              <a:rPr lang="cs-CZ" dirty="0"/>
              <a:t> von </a:t>
            </a:r>
            <a:r>
              <a:rPr lang="cs-CZ" dirty="0" err="1"/>
              <a:t>Hohenheim</a:t>
            </a:r>
            <a:r>
              <a:rPr lang="cs-CZ" dirty="0"/>
              <a:t>, (</a:t>
            </a:r>
            <a:r>
              <a:rPr lang="cs-CZ" dirty="0" smtClean="0"/>
              <a:t>1493– </a:t>
            </a:r>
            <a:r>
              <a:rPr lang="cs-CZ" dirty="0"/>
              <a:t>24. září </a:t>
            </a:r>
            <a:r>
              <a:rPr lang="cs-CZ" dirty="0" smtClean="0"/>
              <a:t>1541) </a:t>
            </a:r>
            <a:r>
              <a:rPr lang="cs-CZ" dirty="0"/>
              <a:t>byl alchymista, astrolog a lékař, který učinil několik důležitých objevů a předznamenal vznik novodobého lékařství. </a:t>
            </a:r>
            <a:endParaRPr lang="cs-CZ" dirty="0" smtClean="0"/>
          </a:p>
          <a:p>
            <a:r>
              <a:rPr lang="cs-CZ" dirty="0" smtClean="0"/>
              <a:t>Jméno </a:t>
            </a:r>
            <a:r>
              <a:rPr lang="cs-CZ" dirty="0" err="1"/>
              <a:t>Paracelsus</a:t>
            </a:r>
            <a:r>
              <a:rPr lang="cs-CZ" dirty="0"/>
              <a:t> přijal během života, aby vyjádřil své přesvědčení, že má větší schopnosti než uznávaný dávný římský lékař </a:t>
            </a:r>
            <a:r>
              <a:rPr lang="cs-CZ" dirty="0" err="1"/>
              <a:t>Celsus</a:t>
            </a:r>
            <a:r>
              <a:rPr lang="cs-CZ" dirty="0" smtClean="0"/>
              <a:t>. </a:t>
            </a:r>
          </a:p>
          <a:p>
            <a:r>
              <a:rPr lang="cs-CZ" dirty="0" smtClean="0"/>
              <a:t>Pro </a:t>
            </a:r>
            <a:r>
              <a:rPr lang="cs-CZ" dirty="0"/>
              <a:t>své reformy medicíny bývá nazývaný Lutherem mezi lékaři</a:t>
            </a:r>
            <a:r>
              <a:rPr lang="cs-CZ" dirty="0" smtClean="0"/>
              <a:t>.</a:t>
            </a:r>
            <a:endParaRPr lang="cs-CZ" dirty="0"/>
          </a:p>
        </p:txBody>
      </p:sp>
    </p:spTree>
    <p:extLst>
      <p:ext uri="{BB962C8B-B14F-4D97-AF65-F5344CB8AC3E}">
        <p14:creationId xmlns:p14="http://schemas.microsoft.com/office/powerpoint/2010/main" val="4118356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30695" y="1105863"/>
            <a:ext cx="10717530" cy="4093428"/>
          </a:xfrm>
          <a:prstGeom prst="rect">
            <a:avLst/>
          </a:prstGeom>
        </p:spPr>
        <p:txBody>
          <a:bodyPr wrap="square">
            <a:spAutoFit/>
          </a:bodyPr>
          <a:lstStyle/>
          <a:p>
            <a:endParaRPr lang="cs-CZ" sz="2000" dirty="0">
              <a:solidFill>
                <a:srgbClr val="333333"/>
              </a:solidFill>
              <a:latin typeface="Tahoma" panose="020B0604030504040204" pitchFamily="34" charset="0"/>
            </a:endParaRPr>
          </a:p>
          <a:p>
            <a:r>
              <a:rPr lang="cs-CZ" sz="2000" dirty="0" smtClean="0">
                <a:solidFill>
                  <a:srgbClr val="333333"/>
                </a:solidFill>
                <a:latin typeface="Tahoma" panose="020B0604030504040204" pitchFamily="34" charset="0"/>
              </a:rPr>
              <a:t>Na </a:t>
            </a:r>
            <a:r>
              <a:rPr lang="cs-CZ" sz="2000" dirty="0">
                <a:solidFill>
                  <a:srgbClr val="333333"/>
                </a:solidFill>
                <a:latin typeface="Tahoma" panose="020B0604030504040204" pitchFamily="34" charset="0"/>
              </a:rPr>
              <a:t>počátku </a:t>
            </a:r>
            <a:r>
              <a:rPr lang="cs-CZ" sz="2000" dirty="0">
                <a:solidFill>
                  <a:srgbClr val="FF0000"/>
                </a:solidFill>
                <a:latin typeface="Tahoma" panose="020B0604030504040204" pitchFamily="34" charset="0"/>
              </a:rPr>
              <a:t>století</a:t>
            </a:r>
            <a:r>
              <a:rPr lang="cs-CZ" sz="2000" dirty="0">
                <a:solidFill>
                  <a:srgbClr val="333333"/>
                </a:solidFill>
                <a:latin typeface="Tahoma" panose="020B0604030504040204" pitchFamily="34" charset="0"/>
              </a:rPr>
              <a:t> byl učiněn pokrok na poli hormonů a výživy. Přestože počáteční studie byly prováděny těžkopádnými metodami, poskytly povzbuzující výsledky. Téměř všechny práce o vitamínech byly uskutečněny v období, kdy analytické výsledky byly získány pracovními postupy využívajícími živé organismy</a:t>
            </a:r>
            <a:r>
              <a:rPr lang="cs-CZ" sz="2000" dirty="0" smtClean="0">
                <a:solidFill>
                  <a:srgbClr val="333333"/>
                </a:solidFill>
                <a:latin typeface="Tahoma" panose="020B0604030504040204" pitchFamily="34" charset="0"/>
              </a:rPr>
              <a:t>.</a:t>
            </a:r>
          </a:p>
          <a:p>
            <a:endParaRPr lang="cs-CZ" sz="2000" dirty="0">
              <a:solidFill>
                <a:srgbClr val="333333"/>
              </a:solidFill>
              <a:latin typeface="Tahoma" panose="020B0604030504040204" pitchFamily="34" charset="0"/>
            </a:endParaRPr>
          </a:p>
          <a:p>
            <a:r>
              <a:rPr lang="cs-CZ" sz="2000" dirty="0">
                <a:solidFill>
                  <a:srgbClr val="333333"/>
                </a:solidFill>
                <a:latin typeface="Tahoma" panose="020B0604030504040204" pitchFamily="34" charset="0"/>
              </a:rPr>
              <a:t>Pokrok v porozumění vitamínům byl pomalý, protože teorie stopových živin byla neznámá. Nemoci související s nesprávným příjmem vitamínů bylo obtížné zkoumat z důvodu závislosti na kombinacích živin. </a:t>
            </a:r>
            <a:endParaRPr lang="cs-CZ" sz="2000" dirty="0" smtClean="0">
              <a:solidFill>
                <a:srgbClr val="333333"/>
              </a:solidFill>
              <a:latin typeface="Tahoma" panose="020B0604030504040204" pitchFamily="34" charset="0"/>
            </a:endParaRPr>
          </a:p>
          <a:p>
            <a:endParaRPr lang="cs-CZ" sz="2000" dirty="0">
              <a:solidFill>
                <a:srgbClr val="333333"/>
              </a:solidFill>
              <a:latin typeface="Tahoma" panose="020B0604030504040204" pitchFamily="34" charset="0"/>
            </a:endParaRPr>
          </a:p>
          <a:p>
            <a:r>
              <a:rPr lang="cs-CZ" sz="2000" dirty="0" smtClean="0">
                <a:solidFill>
                  <a:srgbClr val="333333"/>
                </a:solidFill>
                <a:latin typeface="Tahoma" panose="020B0604030504040204" pitchFamily="34" charset="0"/>
              </a:rPr>
              <a:t>I </a:t>
            </a:r>
            <a:r>
              <a:rPr lang="cs-CZ" sz="2000" dirty="0">
                <a:solidFill>
                  <a:srgbClr val="333333"/>
                </a:solidFill>
                <a:latin typeface="Tahoma" panose="020B0604030504040204" pitchFamily="34" charset="0"/>
              </a:rPr>
              <a:t>přes některé obtíže však byla problematika vitamínů z větší části vyřešena kolem roku </a:t>
            </a:r>
            <a:r>
              <a:rPr lang="cs-CZ" sz="2000" b="1" dirty="0">
                <a:solidFill>
                  <a:srgbClr val="333333"/>
                </a:solidFill>
                <a:latin typeface="Tahoma" panose="020B0604030504040204" pitchFamily="34" charset="0"/>
              </a:rPr>
              <a:t>1940</a:t>
            </a:r>
            <a:r>
              <a:rPr lang="cs-CZ" sz="2000" dirty="0" smtClean="0">
                <a:solidFill>
                  <a:srgbClr val="333333"/>
                </a:solidFill>
                <a:latin typeface="Tahoma" panose="020B0604030504040204" pitchFamily="34" charset="0"/>
              </a:rPr>
              <a:t>.</a:t>
            </a:r>
          </a:p>
          <a:p>
            <a:endParaRPr lang="cs-CZ" sz="2000" dirty="0">
              <a:solidFill>
                <a:srgbClr val="333333"/>
              </a:solidFill>
              <a:latin typeface="Tahoma" panose="020B0604030504040204" pitchFamily="34" charset="0"/>
            </a:endParaRPr>
          </a:p>
        </p:txBody>
      </p:sp>
      <p:sp>
        <p:nvSpPr>
          <p:cNvPr id="3" name="Obdélník 2"/>
          <p:cNvSpPr/>
          <p:nvPr/>
        </p:nvSpPr>
        <p:spPr>
          <a:xfrm>
            <a:off x="2116625" y="201808"/>
            <a:ext cx="7439660" cy="1138773"/>
          </a:xfrm>
          <a:prstGeom prst="rect">
            <a:avLst/>
          </a:prstGeom>
        </p:spPr>
        <p:txBody>
          <a:bodyPr wrap="square">
            <a:spAutoFit/>
          </a:bodyPr>
          <a:lstStyle/>
          <a:p>
            <a:pPr algn="ctr"/>
            <a:r>
              <a:rPr lang="cs-CZ" sz="3200" b="1" dirty="0" smtClean="0">
                <a:solidFill>
                  <a:srgbClr val="0000FF"/>
                </a:solidFill>
              </a:rPr>
              <a:t>Výživa</a:t>
            </a:r>
            <a:r>
              <a:rPr lang="cs-CZ" sz="3200" b="1" dirty="0">
                <a:solidFill>
                  <a:srgbClr val="0000FF"/>
                </a:solidFill>
              </a:rPr>
              <a:t>, hormony, vitaminy</a:t>
            </a:r>
          </a:p>
          <a:p>
            <a:pPr algn="ctr"/>
            <a:endParaRPr lang="cs-CZ" dirty="0" smtClean="0"/>
          </a:p>
          <a:p>
            <a:pPr algn="ctr"/>
            <a:endParaRPr lang="cs-CZ" dirty="0"/>
          </a:p>
        </p:txBody>
      </p:sp>
    </p:spTree>
    <p:extLst>
      <p:ext uri="{BB962C8B-B14F-4D97-AF65-F5344CB8AC3E}">
        <p14:creationId xmlns:p14="http://schemas.microsoft.com/office/powerpoint/2010/main" val="710844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610139" y="1767942"/>
            <a:ext cx="8855765" cy="3970318"/>
          </a:xfrm>
          <a:prstGeom prst="rect">
            <a:avLst/>
          </a:prstGeom>
        </p:spPr>
        <p:txBody>
          <a:bodyPr wrap="square">
            <a:spAutoFit/>
          </a:bodyPr>
          <a:lstStyle/>
          <a:p>
            <a:r>
              <a:rPr lang="cs-CZ" sz="2800" dirty="0"/>
              <a:t>Biochemie byla velice důležitou vědou po celé 20. století, kdy k jejímu rozvoji dopomohly stále dokonalejší experimentální </a:t>
            </a:r>
            <a:r>
              <a:rPr lang="cs-CZ" sz="2800" dirty="0" smtClean="0"/>
              <a:t>techniky (mikroskopie, chromatografie </a:t>
            </a:r>
            <a:r>
              <a:rPr lang="cs-CZ" sz="2800" dirty="0"/>
              <a:t>nebo techniky molekulární </a:t>
            </a:r>
            <a:r>
              <a:rPr lang="cs-CZ" sz="2800" dirty="0" smtClean="0"/>
              <a:t>biologie). </a:t>
            </a:r>
          </a:p>
          <a:p>
            <a:endParaRPr lang="cs-CZ" sz="2800" dirty="0" smtClean="0"/>
          </a:p>
          <a:p>
            <a:r>
              <a:rPr lang="cs-CZ" sz="2800" dirty="0" smtClean="0"/>
              <a:t>Tento </a:t>
            </a:r>
            <a:r>
              <a:rPr lang="cs-CZ" sz="2800" dirty="0"/>
              <a:t>vědní obor lze aktuálně dělit na </a:t>
            </a:r>
            <a:r>
              <a:rPr lang="cs-CZ" sz="2800" dirty="0" smtClean="0"/>
              <a:t>:</a:t>
            </a:r>
          </a:p>
          <a:p>
            <a:pPr marL="457200" indent="-457200">
              <a:buFont typeface="Arial" panose="020B0604020202020204" pitchFamily="34" charset="0"/>
              <a:buChar char="•"/>
            </a:pPr>
            <a:r>
              <a:rPr lang="cs-CZ" sz="2800" b="1" dirty="0" smtClean="0"/>
              <a:t>obecnou </a:t>
            </a:r>
            <a:r>
              <a:rPr lang="cs-CZ" sz="2800" b="1" dirty="0"/>
              <a:t>biochemii</a:t>
            </a:r>
            <a:r>
              <a:rPr lang="cs-CZ" sz="2800" dirty="0"/>
              <a:t>, jež se zabývá teoretickými základy </a:t>
            </a:r>
            <a:r>
              <a:rPr lang="cs-CZ" sz="2800" dirty="0" smtClean="0"/>
              <a:t>a</a:t>
            </a:r>
          </a:p>
          <a:p>
            <a:pPr marL="457200" indent="-457200">
              <a:buFont typeface="Arial" panose="020B0604020202020204" pitchFamily="34" charset="0"/>
              <a:buChar char="•"/>
            </a:pPr>
            <a:r>
              <a:rPr lang="cs-CZ" sz="2800" b="1" dirty="0" smtClean="0"/>
              <a:t>aplikovanou </a:t>
            </a:r>
            <a:r>
              <a:rPr lang="cs-CZ" sz="2800" b="1" dirty="0"/>
              <a:t>biochemii</a:t>
            </a:r>
            <a:r>
              <a:rPr lang="cs-CZ" sz="2800" dirty="0"/>
              <a:t>. Sem spadá aplikace v lékařství, biotechnologii, také potravinářská biochemie atd.</a:t>
            </a:r>
          </a:p>
        </p:txBody>
      </p:sp>
      <p:sp>
        <p:nvSpPr>
          <p:cNvPr id="4" name="Obdélník 3"/>
          <p:cNvSpPr/>
          <p:nvPr/>
        </p:nvSpPr>
        <p:spPr>
          <a:xfrm>
            <a:off x="2206078" y="460226"/>
            <a:ext cx="7439660" cy="1138773"/>
          </a:xfrm>
          <a:prstGeom prst="rect">
            <a:avLst/>
          </a:prstGeom>
        </p:spPr>
        <p:txBody>
          <a:bodyPr wrap="square">
            <a:spAutoFit/>
          </a:bodyPr>
          <a:lstStyle/>
          <a:p>
            <a:pPr algn="ctr"/>
            <a:r>
              <a:rPr lang="cs-CZ" sz="3200" b="1" dirty="0" smtClean="0">
                <a:solidFill>
                  <a:srgbClr val="0000FF"/>
                </a:solidFill>
              </a:rPr>
              <a:t>Biochemie dnes</a:t>
            </a:r>
            <a:endParaRPr lang="cs-CZ" sz="3200" b="1" dirty="0">
              <a:solidFill>
                <a:srgbClr val="0000FF"/>
              </a:solidFill>
            </a:endParaRPr>
          </a:p>
          <a:p>
            <a:pPr algn="ctr"/>
            <a:endParaRPr lang="cs-CZ" dirty="0" smtClean="0"/>
          </a:p>
          <a:p>
            <a:pPr algn="ctr"/>
            <a:endParaRPr lang="cs-CZ" dirty="0"/>
          </a:p>
        </p:txBody>
      </p:sp>
    </p:spTree>
    <p:extLst>
      <p:ext uri="{BB962C8B-B14F-4D97-AF65-F5344CB8AC3E}">
        <p14:creationId xmlns:p14="http://schemas.microsoft.com/office/powerpoint/2010/main" val="2706444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161824" y="-89211"/>
            <a:ext cx="11868352" cy="7036422"/>
          </a:xfrm>
          <a:prstGeom prst="rect">
            <a:avLst/>
          </a:prstGeom>
        </p:spPr>
      </p:pic>
    </p:spTree>
    <p:extLst>
      <p:ext uri="{BB962C8B-B14F-4D97-AF65-F5344CB8AC3E}">
        <p14:creationId xmlns:p14="http://schemas.microsoft.com/office/powerpoint/2010/main" val="3849069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1315844" y="-73344"/>
            <a:ext cx="9560312" cy="7004688"/>
          </a:xfrm>
          <a:prstGeom prst="rect">
            <a:avLst/>
          </a:prstGeom>
        </p:spPr>
      </p:pic>
    </p:spTree>
    <p:extLst>
      <p:ext uri="{BB962C8B-B14F-4D97-AF65-F5344CB8AC3E}">
        <p14:creationId xmlns:p14="http://schemas.microsoft.com/office/powerpoint/2010/main" val="2763965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1481792" y="-1"/>
            <a:ext cx="9228416" cy="6858002"/>
          </a:xfrm>
          <a:prstGeom prst="rect">
            <a:avLst/>
          </a:prstGeom>
        </p:spPr>
      </p:pic>
    </p:spTree>
    <p:extLst>
      <p:ext uri="{BB962C8B-B14F-4D97-AF65-F5344CB8AC3E}">
        <p14:creationId xmlns:p14="http://schemas.microsoft.com/office/powerpoint/2010/main" val="97662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1431072" y="0"/>
            <a:ext cx="9173738" cy="6822274"/>
          </a:xfrm>
          <a:prstGeom prst="rect">
            <a:avLst/>
          </a:prstGeom>
        </p:spPr>
      </p:pic>
    </p:spTree>
    <p:extLst>
      <p:ext uri="{BB962C8B-B14F-4D97-AF65-F5344CB8AC3E}">
        <p14:creationId xmlns:p14="http://schemas.microsoft.com/office/powerpoint/2010/main" val="3442954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1465432" y="-33453"/>
            <a:ext cx="9171924" cy="6914220"/>
          </a:xfrm>
          <a:prstGeom prst="rect">
            <a:avLst/>
          </a:prstGeom>
        </p:spPr>
      </p:pic>
    </p:spTree>
    <p:extLst>
      <p:ext uri="{BB962C8B-B14F-4D97-AF65-F5344CB8AC3E}">
        <p14:creationId xmlns:p14="http://schemas.microsoft.com/office/powerpoint/2010/main" val="2525321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1159727" y="25630"/>
            <a:ext cx="9761034" cy="6845540"/>
          </a:xfrm>
          <a:prstGeom prst="rect">
            <a:avLst/>
          </a:prstGeom>
        </p:spPr>
      </p:pic>
    </p:spTree>
    <p:extLst>
      <p:ext uri="{BB962C8B-B14F-4D97-AF65-F5344CB8AC3E}">
        <p14:creationId xmlns:p14="http://schemas.microsoft.com/office/powerpoint/2010/main" val="1581223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4036742" y="156119"/>
            <a:ext cx="4540345" cy="369332"/>
          </a:xfrm>
          <a:prstGeom prst="rect">
            <a:avLst/>
          </a:prstGeom>
          <a:noFill/>
        </p:spPr>
        <p:txBody>
          <a:bodyPr wrap="none" rtlCol="0">
            <a:spAutoFit/>
          </a:bodyPr>
          <a:lstStyle/>
          <a:p>
            <a:r>
              <a:rPr lang="cs-CZ" b="1" dirty="0" smtClean="0">
                <a:solidFill>
                  <a:srgbClr val="FF0000"/>
                </a:solidFill>
              </a:rPr>
              <a:t>„Biochemické“ laboratoře 19. století - </a:t>
            </a:r>
            <a:r>
              <a:rPr lang="cs-CZ" b="1" dirty="0">
                <a:solidFill>
                  <a:srgbClr val="FF0000"/>
                </a:solidFill>
              </a:rPr>
              <a:t>P</a:t>
            </a:r>
            <a:r>
              <a:rPr lang="cs-CZ" b="1" dirty="0" smtClean="0">
                <a:solidFill>
                  <a:srgbClr val="FF0000"/>
                </a:solidFill>
              </a:rPr>
              <a:t>asteur</a:t>
            </a:r>
            <a:endParaRPr lang="cs-CZ" b="1" dirty="0">
              <a:solidFill>
                <a:srgbClr val="FF0000"/>
              </a:solidFill>
            </a:endParaRPr>
          </a:p>
        </p:txBody>
      </p:sp>
      <p:pic>
        <p:nvPicPr>
          <p:cNvPr id="17410" name="Picture 2" descr="http://4.bp.blogspot.com/-cCPuleW-dBg/VYlLVb4jVOI/AAAAAAAAGW0/3uSk82XvSLU/s1600/Pasteur%2Bb%253Aw%2Bman%2Bin%2Bla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726" y="814040"/>
            <a:ext cx="8824712" cy="5879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374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Výsledek obrázku pro pasteur l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076" y="607896"/>
            <a:ext cx="8951814" cy="5926718"/>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4036742" y="156119"/>
            <a:ext cx="4540345" cy="369332"/>
          </a:xfrm>
          <a:prstGeom prst="rect">
            <a:avLst/>
          </a:prstGeom>
          <a:noFill/>
        </p:spPr>
        <p:txBody>
          <a:bodyPr wrap="none" rtlCol="0">
            <a:spAutoFit/>
          </a:bodyPr>
          <a:lstStyle/>
          <a:p>
            <a:r>
              <a:rPr lang="cs-CZ" b="1" dirty="0" smtClean="0">
                <a:solidFill>
                  <a:srgbClr val="FF0000"/>
                </a:solidFill>
              </a:rPr>
              <a:t>„Biochemické“ laboratoře 19. století - </a:t>
            </a:r>
            <a:r>
              <a:rPr lang="cs-CZ" b="1" dirty="0">
                <a:solidFill>
                  <a:srgbClr val="FF0000"/>
                </a:solidFill>
              </a:rPr>
              <a:t>P</a:t>
            </a:r>
            <a:r>
              <a:rPr lang="cs-CZ" b="1" dirty="0" smtClean="0">
                <a:solidFill>
                  <a:srgbClr val="FF0000"/>
                </a:solidFill>
              </a:rPr>
              <a:t>asteur</a:t>
            </a:r>
            <a:endParaRPr lang="cs-CZ" b="1" dirty="0">
              <a:solidFill>
                <a:srgbClr val="FF0000"/>
              </a:solidFill>
            </a:endParaRPr>
          </a:p>
        </p:txBody>
      </p:sp>
    </p:spTree>
    <p:extLst>
      <p:ext uri="{BB962C8B-B14F-4D97-AF65-F5344CB8AC3E}">
        <p14:creationId xmlns:p14="http://schemas.microsoft.com/office/powerpoint/2010/main" val="1140673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ntoine-Laurent Lavoisier | French chemist | Britannica.com&#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169" y="744689"/>
            <a:ext cx="3095625" cy="4762500"/>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358019" y="5671235"/>
            <a:ext cx="6096000" cy="923330"/>
          </a:xfrm>
          <a:prstGeom prst="rect">
            <a:avLst/>
          </a:prstGeom>
        </p:spPr>
        <p:txBody>
          <a:bodyPr>
            <a:spAutoFit/>
          </a:bodyPr>
          <a:lstStyle/>
          <a:p>
            <a:pPr algn="ctr"/>
            <a:r>
              <a:rPr lang="cs-CZ" dirty="0" smtClean="0"/>
              <a:t>Antoine-</a:t>
            </a:r>
            <a:r>
              <a:rPr lang="cs-CZ" dirty="0" err="1" smtClean="0"/>
              <a:t>Laurent</a:t>
            </a:r>
            <a:r>
              <a:rPr lang="cs-CZ" dirty="0" smtClean="0"/>
              <a:t> de </a:t>
            </a:r>
            <a:r>
              <a:rPr lang="cs-CZ" dirty="0" err="1" smtClean="0"/>
              <a:t>Lavoisier</a:t>
            </a:r>
            <a:r>
              <a:rPr lang="cs-CZ" dirty="0" smtClean="0"/>
              <a:t> </a:t>
            </a:r>
          </a:p>
          <a:p>
            <a:pPr algn="ctr"/>
            <a:r>
              <a:rPr lang="cs-CZ" dirty="0" smtClean="0"/>
              <a:t>(26. srpna 1743</a:t>
            </a:r>
            <a:r>
              <a:rPr lang="cs-CZ" dirty="0"/>
              <a:t> </a:t>
            </a:r>
            <a:r>
              <a:rPr lang="cs-CZ" dirty="0" smtClean="0"/>
              <a:t>– 8. května 1794)</a:t>
            </a:r>
          </a:p>
          <a:p>
            <a:pPr algn="ctr"/>
            <a:r>
              <a:rPr lang="cs-CZ" dirty="0" smtClean="0"/>
              <a:t>Francouzský chemik</a:t>
            </a:r>
            <a:endParaRPr lang="cs-CZ" dirty="0"/>
          </a:p>
        </p:txBody>
      </p:sp>
      <p:sp>
        <p:nvSpPr>
          <p:cNvPr id="4" name="Nadpis 1"/>
          <p:cNvSpPr txBox="1">
            <a:spLocks/>
          </p:cNvSpPr>
          <p:nvPr/>
        </p:nvSpPr>
        <p:spPr>
          <a:xfrm>
            <a:off x="4853505" y="2654583"/>
            <a:ext cx="6317673" cy="2387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3200" dirty="0" smtClean="0">
                <a:latin typeface="+mn-lt"/>
              </a:rPr>
              <a:t>Objev </a:t>
            </a:r>
            <a:r>
              <a:rPr lang="cs-CZ" sz="3200" b="1" dirty="0" smtClean="0">
                <a:solidFill>
                  <a:srgbClr val="0000FF"/>
                </a:solidFill>
                <a:latin typeface="+mn-lt"/>
              </a:rPr>
              <a:t>podstaty dýchání</a:t>
            </a:r>
          </a:p>
          <a:p>
            <a:endParaRPr lang="cs-CZ" sz="3200" dirty="0">
              <a:latin typeface="+mn-lt"/>
            </a:endParaRPr>
          </a:p>
          <a:p>
            <a:r>
              <a:rPr lang="cs-CZ" sz="3200" dirty="0" smtClean="0">
                <a:latin typeface="+mn-lt"/>
              </a:rPr>
              <a:t>1777 dýchání a spalování jsou v podstatě shodné děje a vzniká při nich CO</a:t>
            </a:r>
            <a:r>
              <a:rPr lang="cs-CZ" sz="3200" baseline="-25000" dirty="0" smtClean="0">
                <a:latin typeface="+mn-lt"/>
              </a:rPr>
              <a:t>2</a:t>
            </a:r>
          </a:p>
          <a:p>
            <a:endParaRPr lang="cs-CZ" sz="3200" dirty="0">
              <a:latin typeface="+mn-lt"/>
            </a:endParaRPr>
          </a:p>
          <a:p>
            <a:r>
              <a:rPr lang="cs-CZ" sz="3200" dirty="0" smtClean="0">
                <a:latin typeface="+mn-lt"/>
              </a:rPr>
              <a:t>Položil základy biochemie (podstata dýchání, základy organické elementární analýzy, první výzkumy metabolismu živočichů)</a:t>
            </a:r>
          </a:p>
          <a:p>
            <a:endParaRPr lang="cs-CZ" sz="3200" dirty="0">
              <a:latin typeface="+mn-lt"/>
            </a:endParaRPr>
          </a:p>
          <a:p>
            <a:r>
              <a:rPr lang="cs-CZ" sz="3200" dirty="0" smtClean="0">
                <a:latin typeface="+mn-lt"/>
              </a:rPr>
              <a:t>Kvašení = chemický děj</a:t>
            </a:r>
            <a:br>
              <a:rPr lang="cs-CZ" sz="3200" dirty="0" smtClean="0">
                <a:latin typeface="+mn-lt"/>
              </a:rPr>
            </a:br>
            <a:r>
              <a:rPr lang="cs-CZ" sz="3200" dirty="0" smtClean="0">
                <a:latin typeface="+mn-lt"/>
              </a:rPr>
              <a:t/>
            </a:r>
            <a:br>
              <a:rPr lang="cs-CZ" sz="3200" dirty="0" smtClean="0">
                <a:latin typeface="+mn-lt"/>
              </a:rPr>
            </a:br>
            <a:endParaRPr lang="cs-CZ" sz="3200" dirty="0">
              <a:latin typeface="+mn-lt"/>
            </a:endParaRPr>
          </a:p>
        </p:txBody>
      </p:sp>
    </p:spTree>
    <p:extLst>
      <p:ext uri="{BB962C8B-B14F-4D97-AF65-F5344CB8AC3E}">
        <p14:creationId xmlns:p14="http://schemas.microsoft.com/office/powerpoint/2010/main" val="4134532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761571" y="167270"/>
            <a:ext cx="2949205" cy="369332"/>
          </a:xfrm>
          <a:prstGeom prst="rect">
            <a:avLst/>
          </a:prstGeom>
          <a:noFill/>
        </p:spPr>
        <p:txBody>
          <a:bodyPr wrap="none" rtlCol="0">
            <a:spAutoFit/>
          </a:bodyPr>
          <a:lstStyle/>
          <a:p>
            <a:r>
              <a:rPr lang="cs-CZ" b="1" dirty="0" smtClean="0">
                <a:solidFill>
                  <a:srgbClr val="FF0000"/>
                </a:solidFill>
              </a:rPr>
              <a:t>Biochemické laboratoře dnes</a:t>
            </a:r>
            <a:endParaRPr lang="cs-CZ" b="1" dirty="0">
              <a:solidFill>
                <a:srgbClr val="FF0000"/>
              </a:solidFill>
            </a:endParaRPr>
          </a:p>
        </p:txBody>
      </p:sp>
      <p:pic>
        <p:nvPicPr>
          <p:cNvPr id="15364" name="Picture 4" descr="Výsledek obrázku pro biochemie moderní laborato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6560" y="1416631"/>
            <a:ext cx="7620000" cy="5019676"/>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Související obrá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97" y="714762"/>
            <a:ext cx="5544552" cy="351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383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Výsledek obrázku pro biochemistry l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68" y="3000959"/>
            <a:ext cx="11617866" cy="3753464"/>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Výsledek obrázku pro biochemistry la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6498" y="963186"/>
            <a:ext cx="6045820" cy="453436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4761571" y="167270"/>
            <a:ext cx="2949205" cy="369332"/>
          </a:xfrm>
          <a:prstGeom prst="rect">
            <a:avLst/>
          </a:prstGeom>
          <a:noFill/>
        </p:spPr>
        <p:txBody>
          <a:bodyPr wrap="none" rtlCol="0">
            <a:spAutoFit/>
          </a:bodyPr>
          <a:lstStyle/>
          <a:p>
            <a:r>
              <a:rPr lang="cs-CZ" b="1" dirty="0" smtClean="0">
                <a:solidFill>
                  <a:srgbClr val="FF0000"/>
                </a:solidFill>
              </a:rPr>
              <a:t>Biochemické laboratoře dnes</a:t>
            </a:r>
            <a:endParaRPr lang="cs-CZ" b="1" dirty="0">
              <a:solidFill>
                <a:srgbClr val="FF0000"/>
              </a:solidFill>
            </a:endParaRPr>
          </a:p>
        </p:txBody>
      </p:sp>
      <p:pic>
        <p:nvPicPr>
          <p:cNvPr id="19462" name="Picture 6" descr="Výsledek obrázku pro biochemistry la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614" y="1007829"/>
            <a:ext cx="3810000" cy="253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557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15228" y="239971"/>
            <a:ext cx="11136351" cy="369332"/>
          </a:xfrm>
          <a:prstGeom prst="rect">
            <a:avLst/>
          </a:prstGeom>
        </p:spPr>
        <p:txBody>
          <a:bodyPr wrap="square">
            <a:spAutoFit/>
          </a:bodyPr>
          <a:lstStyle/>
          <a:p>
            <a:r>
              <a:rPr lang="cs-CZ" dirty="0"/>
              <a:t>http://russoylasallemerida.blogspot.cz/2015/11/los-avances-de-la-quimica-y-su-impacto.html</a:t>
            </a:r>
          </a:p>
        </p:txBody>
      </p:sp>
      <p:sp>
        <p:nvSpPr>
          <p:cNvPr id="5" name="Obdélník 4"/>
          <p:cNvSpPr/>
          <p:nvPr/>
        </p:nvSpPr>
        <p:spPr>
          <a:xfrm>
            <a:off x="92926" y="752928"/>
            <a:ext cx="9485971" cy="369332"/>
          </a:xfrm>
          <a:prstGeom prst="rect">
            <a:avLst/>
          </a:prstGeom>
        </p:spPr>
        <p:txBody>
          <a:bodyPr wrap="square">
            <a:spAutoFit/>
          </a:bodyPr>
          <a:lstStyle/>
          <a:p>
            <a:r>
              <a:rPr lang="cs-CZ" dirty="0"/>
              <a:t>http://www.ped.muni.cz/wchem/sm/hc/hist/19/biochemie-vice.html</a:t>
            </a:r>
          </a:p>
        </p:txBody>
      </p:sp>
      <p:sp>
        <p:nvSpPr>
          <p:cNvPr id="6" name="Obdélník 5"/>
          <p:cNvSpPr/>
          <p:nvPr/>
        </p:nvSpPr>
        <p:spPr>
          <a:xfrm>
            <a:off x="109202" y="1292870"/>
            <a:ext cx="4792209" cy="369332"/>
          </a:xfrm>
          <a:prstGeom prst="rect">
            <a:avLst/>
          </a:prstGeom>
        </p:spPr>
        <p:txBody>
          <a:bodyPr wrap="none">
            <a:spAutoFit/>
          </a:bodyPr>
          <a:lstStyle/>
          <a:p>
            <a:r>
              <a:rPr lang="cs-CZ" dirty="0"/>
              <a:t>http://biomikro.vscht.cz/vyuka/bck2/Historie.pdf</a:t>
            </a:r>
          </a:p>
        </p:txBody>
      </p:sp>
      <p:sp>
        <p:nvSpPr>
          <p:cNvPr id="7" name="Obdélník 6"/>
          <p:cNvSpPr/>
          <p:nvPr/>
        </p:nvSpPr>
        <p:spPr>
          <a:xfrm>
            <a:off x="148683" y="1756537"/>
            <a:ext cx="8326244" cy="369332"/>
          </a:xfrm>
          <a:prstGeom prst="rect">
            <a:avLst/>
          </a:prstGeom>
        </p:spPr>
        <p:txBody>
          <a:bodyPr wrap="square">
            <a:spAutoFit/>
          </a:bodyPr>
          <a:lstStyle/>
          <a:p>
            <a:r>
              <a:rPr lang="cs-CZ" dirty="0"/>
              <a:t>file:///D:/Dokumenty/user/Downloads/zaverecna_prace%20(1).pdf</a:t>
            </a:r>
          </a:p>
        </p:txBody>
      </p:sp>
      <p:sp>
        <p:nvSpPr>
          <p:cNvPr id="8" name="Obdélník 7"/>
          <p:cNvSpPr/>
          <p:nvPr/>
        </p:nvSpPr>
        <p:spPr>
          <a:xfrm>
            <a:off x="137532" y="2291796"/>
            <a:ext cx="7467600" cy="369332"/>
          </a:xfrm>
          <a:prstGeom prst="rect">
            <a:avLst/>
          </a:prstGeom>
        </p:spPr>
        <p:txBody>
          <a:bodyPr wrap="square">
            <a:spAutoFit/>
          </a:bodyPr>
          <a:lstStyle/>
          <a:p>
            <a:r>
              <a:rPr lang="cs-CZ" dirty="0"/>
              <a:t>https://cs.wikipedia.org/wiki/Dolly_(ovce)#/media/File:Dollyscotland.JPG</a:t>
            </a:r>
          </a:p>
        </p:txBody>
      </p:sp>
      <p:sp>
        <p:nvSpPr>
          <p:cNvPr id="9" name="Obdélník 8"/>
          <p:cNvSpPr/>
          <p:nvPr/>
        </p:nvSpPr>
        <p:spPr>
          <a:xfrm>
            <a:off x="147245" y="2809436"/>
            <a:ext cx="4136261" cy="369332"/>
          </a:xfrm>
          <a:prstGeom prst="rect">
            <a:avLst/>
          </a:prstGeom>
        </p:spPr>
        <p:txBody>
          <a:bodyPr wrap="none">
            <a:spAutoFit/>
          </a:bodyPr>
          <a:lstStyle/>
          <a:p>
            <a:r>
              <a:rPr lang="cs-CZ" dirty="0"/>
              <a:t>https://www.bcm.edu/research/labs/tsai/</a:t>
            </a:r>
          </a:p>
        </p:txBody>
      </p:sp>
      <p:sp>
        <p:nvSpPr>
          <p:cNvPr id="10" name="Obdélník 9"/>
          <p:cNvSpPr/>
          <p:nvPr/>
        </p:nvSpPr>
        <p:spPr>
          <a:xfrm>
            <a:off x="126380" y="3317708"/>
            <a:ext cx="10266556" cy="369332"/>
          </a:xfrm>
          <a:prstGeom prst="rect">
            <a:avLst/>
          </a:prstGeom>
        </p:spPr>
        <p:txBody>
          <a:bodyPr wrap="square">
            <a:spAutoFit/>
          </a:bodyPr>
          <a:lstStyle/>
          <a:p>
            <a:r>
              <a:rPr lang="cs-CZ" dirty="0"/>
              <a:t>http://www.turneverything.com/casestudies/lvpei/center-of-excellence-hyd/research/biochemistry.html</a:t>
            </a:r>
          </a:p>
        </p:txBody>
      </p:sp>
    </p:spTree>
    <p:extLst>
      <p:ext uri="{BB962C8B-B14F-4D97-AF65-F5344CB8AC3E}">
        <p14:creationId xmlns:p14="http://schemas.microsoft.com/office/powerpoint/2010/main" val="1078452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ouvisející obrá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375" y="270734"/>
            <a:ext cx="3932389" cy="5441577"/>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185431" y="5811085"/>
            <a:ext cx="6096000" cy="923330"/>
          </a:xfrm>
          <a:prstGeom prst="rect">
            <a:avLst/>
          </a:prstGeom>
        </p:spPr>
        <p:txBody>
          <a:bodyPr>
            <a:spAutoFit/>
          </a:bodyPr>
          <a:lstStyle/>
          <a:p>
            <a:pPr algn="ctr"/>
            <a:r>
              <a:rPr lang="cs-CZ" dirty="0" err="1" smtClean="0"/>
              <a:t>Justus</a:t>
            </a:r>
            <a:r>
              <a:rPr lang="cs-CZ" dirty="0" smtClean="0"/>
              <a:t> von </a:t>
            </a:r>
            <a:r>
              <a:rPr lang="cs-CZ" dirty="0" err="1" smtClean="0"/>
              <a:t>Liebig</a:t>
            </a:r>
            <a:r>
              <a:rPr lang="cs-CZ" dirty="0" smtClean="0"/>
              <a:t> </a:t>
            </a:r>
          </a:p>
          <a:p>
            <a:pPr algn="ctr"/>
            <a:r>
              <a:rPr lang="cs-CZ" dirty="0" smtClean="0"/>
              <a:t>(12. května 1803 – 18. dubna 1873) </a:t>
            </a:r>
          </a:p>
          <a:p>
            <a:pPr algn="ctr"/>
            <a:r>
              <a:rPr lang="cs-CZ" dirty="0" smtClean="0"/>
              <a:t>byl německý chemik</a:t>
            </a:r>
            <a:endParaRPr lang="cs-CZ" dirty="0"/>
          </a:p>
        </p:txBody>
      </p:sp>
      <p:sp>
        <p:nvSpPr>
          <p:cNvPr id="4" name="Obdélník 3"/>
          <p:cNvSpPr/>
          <p:nvPr/>
        </p:nvSpPr>
        <p:spPr>
          <a:xfrm>
            <a:off x="5416625" y="975585"/>
            <a:ext cx="6096000" cy="584775"/>
          </a:xfrm>
          <a:prstGeom prst="rect">
            <a:avLst/>
          </a:prstGeom>
        </p:spPr>
        <p:txBody>
          <a:bodyPr>
            <a:spAutoFit/>
          </a:bodyPr>
          <a:lstStyle/>
          <a:p>
            <a:r>
              <a:rPr lang="cs-CZ" sz="3200" dirty="0" smtClean="0">
                <a:solidFill>
                  <a:srgbClr val="FF0000"/>
                </a:solidFill>
              </a:rPr>
              <a:t>Fyziologická chemie</a:t>
            </a:r>
          </a:p>
        </p:txBody>
      </p:sp>
      <p:sp>
        <p:nvSpPr>
          <p:cNvPr id="5" name="Obdélník 4"/>
          <p:cNvSpPr/>
          <p:nvPr/>
        </p:nvSpPr>
        <p:spPr>
          <a:xfrm>
            <a:off x="5467815" y="1842842"/>
            <a:ext cx="6096000" cy="4524315"/>
          </a:xfrm>
          <a:prstGeom prst="rect">
            <a:avLst/>
          </a:prstGeom>
        </p:spPr>
        <p:txBody>
          <a:bodyPr>
            <a:spAutoFit/>
          </a:bodyPr>
          <a:lstStyle/>
          <a:p>
            <a:r>
              <a:rPr lang="cs-CZ" sz="2400" dirty="0" err="1" smtClean="0"/>
              <a:t>Liebig</a:t>
            </a:r>
            <a:endParaRPr lang="cs-CZ" sz="2400" dirty="0" smtClean="0"/>
          </a:p>
          <a:p>
            <a:endParaRPr lang="cs-CZ" sz="2400" dirty="0"/>
          </a:p>
          <a:p>
            <a:r>
              <a:rPr lang="cs-CZ" sz="2400" dirty="0" smtClean="0"/>
              <a:t>v </a:t>
            </a:r>
            <a:r>
              <a:rPr lang="cs-CZ" sz="2400" dirty="0"/>
              <a:t>druhé polovině života se zabýval zejména biochemií – studoval fyziologické pochody, hlavně procesy </a:t>
            </a:r>
            <a:r>
              <a:rPr lang="cs-CZ" sz="2400" b="1" dirty="0">
                <a:solidFill>
                  <a:srgbClr val="0000FF"/>
                </a:solidFill>
              </a:rPr>
              <a:t>kvašení</a:t>
            </a:r>
            <a:r>
              <a:rPr lang="cs-CZ" sz="2400" dirty="0"/>
              <a:t> a </a:t>
            </a:r>
            <a:r>
              <a:rPr lang="cs-CZ" sz="2400" b="1" dirty="0">
                <a:solidFill>
                  <a:srgbClr val="0000FF"/>
                </a:solidFill>
              </a:rPr>
              <a:t>hnití</a:t>
            </a:r>
            <a:r>
              <a:rPr lang="cs-CZ" sz="2400" dirty="0">
                <a:solidFill>
                  <a:srgbClr val="0000FF"/>
                </a:solidFill>
              </a:rPr>
              <a:t> </a:t>
            </a:r>
            <a:r>
              <a:rPr lang="cs-CZ" sz="2400" dirty="0"/>
              <a:t>(při jejich zkoumání popsal </a:t>
            </a:r>
            <a:r>
              <a:rPr lang="cs-CZ" sz="2400" b="1" dirty="0"/>
              <a:t>koloběh organických a anorganických látek v přírodě</a:t>
            </a:r>
            <a:r>
              <a:rPr lang="cs-CZ" sz="2400" dirty="0"/>
              <a:t>) a problémy hodnoty </a:t>
            </a:r>
            <a:r>
              <a:rPr lang="cs-CZ" sz="2400" b="1" dirty="0">
                <a:solidFill>
                  <a:srgbClr val="0000FF"/>
                </a:solidFill>
              </a:rPr>
              <a:t>potravin ve výživě </a:t>
            </a:r>
            <a:r>
              <a:rPr lang="cs-CZ" sz="2400" dirty="0" smtClean="0"/>
              <a:t>lidstva</a:t>
            </a:r>
          </a:p>
          <a:p>
            <a:endParaRPr lang="cs-CZ" sz="2400" dirty="0"/>
          </a:p>
          <a:p>
            <a:r>
              <a:rPr lang="cs-CZ" sz="2400" dirty="0" smtClean="0"/>
              <a:t>Též se hojně věnoval organické chemii, kterou s fyziologií propojoval</a:t>
            </a:r>
          </a:p>
          <a:p>
            <a:endParaRPr lang="cs-CZ" sz="2400" dirty="0"/>
          </a:p>
        </p:txBody>
      </p:sp>
    </p:spTree>
    <p:extLst>
      <p:ext uri="{BB962C8B-B14F-4D97-AF65-F5344CB8AC3E}">
        <p14:creationId xmlns:p14="http://schemas.microsoft.com/office/powerpoint/2010/main" val="4294338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ouvisející obrá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375" y="270734"/>
            <a:ext cx="3932389" cy="5441577"/>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185431" y="5811085"/>
            <a:ext cx="6096000" cy="923330"/>
          </a:xfrm>
          <a:prstGeom prst="rect">
            <a:avLst/>
          </a:prstGeom>
        </p:spPr>
        <p:txBody>
          <a:bodyPr>
            <a:spAutoFit/>
          </a:bodyPr>
          <a:lstStyle/>
          <a:p>
            <a:pPr algn="ctr"/>
            <a:r>
              <a:rPr lang="cs-CZ" dirty="0" err="1" smtClean="0"/>
              <a:t>Justus</a:t>
            </a:r>
            <a:r>
              <a:rPr lang="cs-CZ" dirty="0" smtClean="0"/>
              <a:t> von </a:t>
            </a:r>
            <a:r>
              <a:rPr lang="cs-CZ" dirty="0" err="1" smtClean="0"/>
              <a:t>Liebig</a:t>
            </a:r>
            <a:r>
              <a:rPr lang="cs-CZ" dirty="0" smtClean="0"/>
              <a:t> </a:t>
            </a:r>
          </a:p>
          <a:p>
            <a:pPr algn="ctr"/>
            <a:r>
              <a:rPr lang="cs-CZ" dirty="0" smtClean="0"/>
              <a:t>(12. května 1803 – 18. dubna 1873) </a:t>
            </a:r>
          </a:p>
          <a:p>
            <a:pPr algn="ctr"/>
            <a:r>
              <a:rPr lang="cs-CZ" dirty="0" smtClean="0"/>
              <a:t>byl německý chemik</a:t>
            </a:r>
            <a:endParaRPr lang="cs-CZ" dirty="0"/>
          </a:p>
        </p:txBody>
      </p:sp>
      <p:sp>
        <p:nvSpPr>
          <p:cNvPr id="4" name="Obdélník 3"/>
          <p:cNvSpPr/>
          <p:nvPr/>
        </p:nvSpPr>
        <p:spPr>
          <a:xfrm>
            <a:off x="5416625" y="975585"/>
            <a:ext cx="6096000" cy="584775"/>
          </a:xfrm>
          <a:prstGeom prst="rect">
            <a:avLst/>
          </a:prstGeom>
        </p:spPr>
        <p:txBody>
          <a:bodyPr>
            <a:spAutoFit/>
          </a:bodyPr>
          <a:lstStyle/>
          <a:p>
            <a:r>
              <a:rPr lang="cs-CZ" sz="3200" dirty="0" smtClean="0">
                <a:solidFill>
                  <a:srgbClr val="FF0000"/>
                </a:solidFill>
              </a:rPr>
              <a:t>Fyziologická chemie</a:t>
            </a:r>
          </a:p>
        </p:txBody>
      </p:sp>
      <p:sp>
        <p:nvSpPr>
          <p:cNvPr id="5" name="Obdélník 4"/>
          <p:cNvSpPr/>
          <p:nvPr/>
        </p:nvSpPr>
        <p:spPr>
          <a:xfrm>
            <a:off x="5657385" y="2088169"/>
            <a:ext cx="6096000" cy="4154984"/>
          </a:xfrm>
          <a:prstGeom prst="rect">
            <a:avLst/>
          </a:prstGeom>
        </p:spPr>
        <p:txBody>
          <a:bodyPr>
            <a:spAutoFit/>
          </a:bodyPr>
          <a:lstStyle/>
          <a:p>
            <a:r>
              <a:rPr lang="cs-CZ" sz="2400" dirty="0" smtClean="0"/>
              <a:t>Dílo: </a:t>
            </a:r>
            <a:r>
              <a:rPr lang="cs-CZ" sz="2400" b="1" i="1" dirty="0" smtClean="0"/>
              <a:t>Chemie </a:t>
            </a:r>
            <a:r>
              <a:rPr lang="cs-CZ" sz="2400" b="1" i="1" dirty="0"/>
              <a:t>a její použití v zemědělství a fyziologii </a:t>
            </a:r>
            <a:r>
              <a:rPr lang="cs-CZ" sz="2400" dirty="0"/>
              <a:t>(1840) </a:t>
            </a:r>
            <a:endParaRPr lang="cs-CZ" sz="2400" dirty="0" smtClean="0"/>
          </a:p>
          <a:p>
            <a:pPr marL="342900" indent="-342900">
              <a:buFontTx/>
              <a:buChar char="-"/>
            </a:pPr>
            <a:r>
              <a:rPr lang="cs-CZ" sz="2400" dirty="0" smtClean="0"/>
              <a:t>vysvětlil </a:t>
            </a:r>
            <a:r>
              <a:rPr lang="cs-CZ" sz="2400" dirty="0"/>
              <a:t>svou minerální teorii. </a:t>
            </a:r>
            <a:r>
              <a:rPr lang="cs-CZ" sz="2400" dirty="0" err="1"/>
              <a:t>Liebig</a:t>
            </a:r>
            <a:r>
              <a:rPr lang="cs-CZ" sz="2400" dirty="0"/>
              <a:t> se správně domníval, že základem životních pochodů je </a:t>
            </a:r>
            <a:r>
              <a:rPr lang="cs-CZ" sz="2400" b="1" dirty="0">
                <a:solidFill>
                  <a:srgbClr val="0000FF"/>
                </a:solidFill>
              </a:rPr>
              <a:t>metabolismus</a:t>
            </a:r>
            <a:r>
              <a:rPr lang="cs-CZ" sz="2400" dirty="0"/>
              <a:t>, jehož podstatu tvoří chemické pochody. </a:t>
            </a:r>
            <a:endParaRPr lang="cs-CZ" sz="2400" dirty="0" smtClean="0"/>
          </a:p>
          <a:p>
            <a:pPr marL="342900" indent="-342900">
              <a:buFontTx/>
              <a:buChar char="-"/>
            </a:pPr>
            <a:endParaRPr lang="cs-CZ" sz="2400" dirty="0"/>
          </a:p>
          <a:p>
            <a:pPr marL="342900" indent="-342900">
              <a:buFontTx/>
              <a:buChar char="-"/>
            </a:pPr>
            <a:r>
              <a:rPr lang="cs-CZ" sz="2400" dirty="0" smtClean="0"/>
              <a:t>Živiny lze rozdělit na dvě skupiny: </a:t>
            </a:r>
          </a:p>
          <a:p>
            <a:pPr marL="800100" lvl="1" indent="-342900">
              <a:buFontTx/>
              <a:buChar char="-"/>
            </a:pPr>
            <a:r>
              <a:rPr lang="cs-CZ" sz="2400" dirty="0" smtClean="0"/>
              <a:t>Bílkoviny (nutné na výstavbu)</a:t>
            </a:r>
          </a:p>
          <a:p>
            <a:pPr marL="800100" lvl="1" indent="-342900">
              <a:buFontTx/>
              <a:buChar char="-"/>
            </a:pPr>
            <a:r>
              <a:rPr lang="cs-CZ" sz="2400" dirty="0" smtClean="0"/>
              <a:t>Cukry a tuky (nutné k oxidačním procesům a k tvorbě tepla)</a:t>
            </a:r>
            <a:endParaRPr lang="cs-CZ" sz="2400" dirty="0"/>
          </a:p>
        </p:txBody>
      </p:sp>
    </p:spTree>
    <p:extLst>
      <p:ext uri="{BB962C8B-B14F-4D97-AF65-F5344CB8AC3E}">
        <p14:creationId xmlns:p14="http://schemas.microsoft.com/office/powerpoint/2010/main" val="1899879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116625" y="201808"/>
            <a:ext cx="7439660" cy="1846659"/>
          </a:xfrm>
          <a:prstGeom prst="rect">
            <a:avLst/>
          </a:prstGeom>
        </p:spPr>
        <p:txBody>
          <a:bodyPr wrap="square">
            <a:spAutoFit/>
          </a:bodyPr>
          <a:lstStyle/>
          <a:p>
            <a:pPr algn="ctr"/>
            <a:r>
              <a:rPr lang="cs-CZ" sz="3200" b="1" dirty="0" smtClean="0">
                <a:solidFill>
                  <a:srgbClr val="0000FF"/>
                </a:solidFill>
              </a:rPr>
              <a:t>Kvašení</a:t>
            </a:r>
          </a:p>
          <a:p>
            <a:pPr algn="ctr"/>
            <a:endParaRPr lang="cs-CZ" sz="3200" b="1" dirty="0">
              <a:solidFill>
                <a:srgbClr val="0000FF"/>
              </a:solidFill>
            </a:endParaRPr>
          </a:p>
          <a:p>
            <a:pPr algn="ctr"/>
            <a:r>
              <a:rPr lang="cs-CZ" sz="3200" b="1" dirty="0" smtClean="0">
                <a:solidFill>
                  <a:srgbClr val="0000FF"/>
                </a:solidFill>
              </a:rPr>
              <a:t>Mechanické vs. vitalistické</a:t>
            </a:r>
            <a:endParaRPr lang="cs-CZ" dirty="0" smtClean="0"/>
          </a:p>
          <a:p>
            <a:pPr algn="ctr"/>
            <a:endParaRPr lang="cs-CZ" dirty="0"/>
          </a:p>
        </p:txBody>
      </p:sp>
      <p:sp>
        <p:nvSpPr>
          <p:cNvPr id="4" name="Obdélník 3"/>
          <p:cNvSpPr/>
          <p:nvPr/>
        </p:nvSpPr>
        <p:spPr>
          <a:xfrm>
            <a:off x="204439" y="1959702"/>
            <a:ext cx="5794918" cy="1569660"/>
          </a:xfrm>
          <a:prstGeom prst="rect">
            <a:avLst/>
          </a:prstGeom>
        </p:spPr>
        <p:txBody>
          <a:bodyPr wrap="square">
            <a:spAutoFit/>
          </a:bodyPr>
          <a:lstStyle/>
          <a:p>
            <a:r>
              <a:rPr lang="cs-CZ" sz="2400" dirty="0"/>
              <a:t>Někteří chemikové, jako </a:t>
            </a:r>
            <a:r>
              <a:rPr lang="cs-CZ" sz="2400" b="1" dirty="0">
                <a:solidFill>
                  <a:srgbClr val="00B050"/>
                </a:solidFill>
              </a:rPr>
              <a:t>F. </a:t>
            </a:r>
            <a:r>
              <a:rPr lang="cs-CZ" sz="2400" b="1" dirty="0" err="1">
                <a:solidFill>
                  <a:srgbClr val="00B050"/>
                </a:solidFill>
              </a:rPr>
              <a:t>Wöhler</a:t>
            </a:r>
            <a:r>
              <a:rPr lang="cs-CZ" sz="2400" b="1" dirty="0">
                <a:solidFill>
                  <a:srgbClr val="00B050"/>
                </a:solidFill>
              </a:rPr>
              <a:t>, J. J. </a:t>
            </a:r>
            <a:r>
              <a:rPr lang="cs-CZ" sz="2400" b="1" dirty="0" err="1">
                <a:solidFill>
                  <a:srgbClr val="00B050"/>
                </a:solidFill>
              </a:rPr>
              <a:t>Berzelius</a:t>
            </a:r>
            <a:r>
              <a:rPr lang="cs-CZ" sz="2400" b="1" dirty="0">
                <a:solidFill>
                  <a:srgbClr val="00B050"/>
                </a:solidFill>
              </a:rPr>
              <a:t> </a:t>
            </a:r>
            <a:r>
              <a:rPr lang="cs-CZ" sz="2400" dirty="0"/>
              <a:t>a především </a:t>
            </a:r>
            <a:r>
              <a:rPr lang="cs-CZ" sz="2400" b="1" dirty="0">
                <a:solidFill>
                  <a:srgbClr val="00B050"/>
                </a:solidFill>
              </a:rPr>
              <a:t>J. </a:t>
            </a:r>
            <a:r>
              <a:rPr lang="cs-CZ" sz="2400" b="1" dirty="0" err="1">
                <a:solidFill>
                  <a:srgbClr val="00B050"/>
                </a:solidFill>
              </a:rPr>
              <a:t>Liebig</a:t>
            </a:r>
            <a:r>
              <a:rPr lang="cs-CZ" sz="2400" dirty="0"/>
              <a:t>, zastávali mechanickou hypotézu kvašení (</a:t>
            </a:r>
            <a:r>
              <a:rPr lang="cs-CZ" sz="2400" b="1" dirty="0"/>
              <a:t>kvašení je způsobeno inertními chemickými reakcemi</a:t>
            </a:r>
            <a:r>
              <a:rPr lang="cs-CZ" sz="2400" dirty="0"/>
              <a:t>). </a:t>
            </a:r>
          </a:p>
        </p:txBody>
      </p:sp>
      <p:sp>
        <p:nvSpPr>
          <p:cNvPr id="5" name="Obdélník 4"/>
          <p:cNvSpPr/>
          <p:nvPr/>
        </p:nvSpPr>
        <p:spPr>
          <a:xfrm>
            <a:off x="6096000" y="1947889"/>
            <a:ext cx="6096000" cy="2677656"/>
          </a:xfrm>
          <a:prstGeom prst="rect">
            <a:avLst/>
          </a:prstGeom>
        </p:spPr>
        <p:txBody>
          <a:bodyPr>
            <a:spAutoFit/>
          </a:bodyPr>
          <a:lstStyle/>
          <a:p>
            <a:r>
              <a:rPr lang="cs-CZ" sz="2400" dirty="0"/>
              <a:t>Proti nim stáli přívrženci vitalistické interpretace kvašení (</a:t>
            </a:r>
            <a:r>
              <a:rPr lang="cs-CZ" sz="2400" b="1" dirty="0"/>
              <a:t>kvašení je dílem živých buněk</a:t>
            </a:r>
            <a:r>
              <a:rPr lang="cs-CZ" sz="2400" dirty="0"/>
              <a:t>). Mezi přívržence této teorie patřil také </a:t>
            </a:r>
            <a:r>
              <a:rPr lang="cs-CZ" sz="2400" b="1" dirty="0">
                <a:solidFill>
                  <a:srgbClr val="FF0000"/>
                </a:solidFill>
              </a:rPr>
              <a:t>L. Pasteur</a:t>
            </a:r>
            <a:r>
              <a:rPr lang="cs-CZ" sz="2400" dirty="0"/>
              <a:t>, který zjistil, že kvašení je chemický děj, vázaný však na život mikrobů (</a:t>
            </a:r>
            <a:r>
              <a:rPr lang="cs-CZ" sz="2400" dirty="0" err="1"/>
              <a:t>laktobacilů</a:t>
            </a:r>
            <a:r>
              <a:rPr lang="cs-CZ" sz="2400" dirty="0"/>
              <a:t>) a vystoupil s tímto názorem roku 1857 proti příznivcům mechanické teorie. </a:t>
            </a:r>
          </a:p>
        </p:txBody>
      </p:sp>
      <p:pic>
        <p:nvPicPr>
          <p:cNvPr id="2050" name="Picture 2" descr="https://upload.wikimedia.org/wikipedia/commons/6/69/Nymburk-postrizinske-piv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641"/>
          <a:stretch/>
        </p:blipFill>
        <p:spPr bwMode="auto">
          <a:xfrm>
            <a:off x="3100040" y="4719495"/>
            <a:ext cx="5274526" cy="2907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876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ýsledek obrázku pro Berzeli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7591" y="474997"/>
            <a:ext cx="3996280" cy="5054584"/>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7500000" y="5720595"/>
            <a:ext cx="3544560" cy="923330"/>
          </a:xfrm>
          <a:prstGeom prst="rect">
            <a:avLst/>
          </a:prstGeom>
        </p:spPr>
        <p:txBody>
          <a:bodyPr wrap="none">
            <a:spAutoFit/>
          </a:bodyPr>
          <a:lstStyle/>
          <a:p>
            <a:pPr algn="ctr"/>
            <a:r>
              <a:rPr lang="cs-CZ" i="0" dirty="0" err="1" smtClean="0">
                <a:solidFill>
                  <a:srgbClr val="252525"/>
                </a:solidFill>
                <a:effectLst/>
                <a:latin typeface="Arial" panose="020B0604020202020204" pitchFamily="34" charset="0"/>
              </a:rPr>
              <a:t>Jöns</a:t>
            </a:r>
            <a:r>
              <a:rPr lang="cs-CZ" i="0" dirty="0" smtClean="0">
                <a:solidFill>
                  <a:srgbClr val="252525"/>
                </a:solidFill>
                <a:effectLst/>
                <a:latin typeface="Arial" panose="020B0604020202020204" pitchFamily="34" charset="0"/>
              </a:rPr>
              <a:t> </a:t>
            </a:r>
            <a:r>
              <a:rPr lang="cs-CZ" i="0" dirty="0" err="1" smtClean="0">
                <a:solidFill>
                  <a:srgbClr val="252525"/>
                </a:solidFill>
                <a:effectLst/>
                <a:latin typeface="Arial" panose="020B0604020202020204" pitchFamily="34" charset="0"/>
              </a:rPr>
              <a:t>Jacob</a:t>
            </a:r>
            <a:r>
              <a:rPr lang="cs-CZ" i="0" dirty="0" smtClean="0">
                <a:solidFill>
                  <a:srgbClr val="252525"/>
                </a:solidFill>
                <a:effectLst/>
                <a:latin typeface="Arial" panose="020B0604020202020204" pitchFamily="34" charset="0"/>
              </a:rPr>
              <a:t> </a:t>
            </a:r>
            <a:r>
              <a:rPr lang="cs-CZ" i="0" dirty="0" err="1" smtClean="0">
                <a:solidFill>
                  <a:srgbClr val="252525"/>
                </a:solidFill>
                <a:effectLst/>
                <a:latin typeface="Arial" panose="020B0604020202020204" pitchFamily="34" charset="0"/>
              </a:rPr>
              <a:t>Berzelius</a:t>
            </a:r>
            <a:r>
              <a:rPr lang="cs-CZ" i="0" dirty="0" smtClean="0">
                <a:solidFill>
                  <a:srgbClr val="252525"/>
                </a:solidFill>
                <a:effectLst/>
                <a:latin typeface="Arial" panose="020B0604020202020204" pitchFamily="34" charset="0"/>
              </a:rPr>
              <a:t> </a:t>
            </a:r>
          </a:p>
          <a:p>
            <a:pPr algn="ctr"/>
            <a:r>
              <a:rPr lang="cs-CZ" i="0" dirty="0" smtClean="0">
                <a:solidFill>
                  <a:srgbClr val="252525"/>
                </a:solidFill>
                <a:effectLst/>
                <a:latin typeface="Arial" panose="020B0604020202020204" pitchFamily="34" charset="0"/>
              </a:rPr>
              <a:t>(20. srpna 1779</a:t>
            </a:r>
            <a:r>
              <a:rPr lang="cs-CZ" dirty="0">
                <a:solidFill>
                  <a:srgbClr val="252525"/>
                </a:solidFill>
                <a:latin typeface="Arial" panose="020B0604020202020204" pitchFamily="34" charset="0"/>
              </a:rPr>
              <a:t> </a:t>
            </a:r>
            <a:r>
              <a:rPr lang="cs-CZ" i="0" dirty="0" smtClean="0">
                <a:solidFill>
                  <a:srgbClr val="252525"/>
                </a:solidFill>
                <a:effectLst/>
                <a:latin typeface="Arial" panose="020B0604020202020204" pitchFamily="34" charset="0"/>
              </a:rPr>
              <a:t>– 7. srpna 1848)</a:t>
            </a:r>
          </a:p>
          <a:p>
            <a:pPr algn="ctr"/>
            <a:r>
              <a:rPr lang="cs-CZ" dirty="0" smtClean="0">
                <a:solidFill>
                  <a:srgbClr val="252525"/>
                </a:solidFill>
                <a:latin typeface="Arial" panose="020B0604020202020204" pitchFamily="34" charset="0"/>
              </a:rPr>
              <a:t>Švédský chemik</a:t>
            </a:r>
            <a:r>
              <a:rPr lang="cs-CZ" i="0" dirty="0" smtClean="0">
                <a:solidFill>
                  <a:srgbClr val="252525"/>
                </a:solidFill>
                <a:effectLst/>
                <a:latin typeface="Arial" panose="020B0604020202020204" pitchFamily="34" charset="0"/>
              </a:rPr>
              <a:t> </a:t>
            </a:r>
            <a:endParaRPr lang="cs-CZ" dirty="0"/>
          </a:p>
        </p:txBody>
      </p:sp>
      <p:pic>
        <p:nvPicPr>
          <p:cNvPr id="5" name="Picture 2" descr="Výsledek obrázku pro Wöh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622" y="512337"/>
            <a:ext cx="3752850" cy="4762500"/>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605883" y="5572765"/>
            <a:ext cx="6096000" cy="923330"/>
          </a:xfrm>
          <a:prstGeom prst="rect">
            <a:avLst/>
          </a:prstGeom>
        </p:spPr>
        <p:txBody>
          <a:bodyPr>
            <a:spAutoFit/>
          </a:bodyPr>
          <a:lstStyle/>
          <a:p>
            <a:pPr algn="ctr"/>
            <a:r>
              <a:rPr lang="cs-CZ" dirty="0" smtClean="0"/>
              <a:t>Friedrich </a:t>
            </a:r>
            <a:r>
              <a:rPr lang="cs-CZ" dirty="0" err="1" smtClean="0"/>
              <a:t>Wöhler</a:t>
            </a:r>
            <a:r>
              <a:rPr lang="cs-CZ" dirty="0" smtClean="0"/>
              <a:t> </a:t>
            </a:r>
          </a:p>
          <a:p>
            <a:pPr algn="ctr"/>
            <a:r>
              <a:rPr lang="cs-CZ" dirty="0" smtClean="0"/>
              <a:t>(31. 7. 1800– 23. 9.1882)</a:t>
            </a:r>
          </a:p>
          <a:p>
            <a:pPr algn="ctr"/>
            <a:r>
              <a:rPr lang="cs-CZ" dirty="0" smtClean="0"/>
              <a:t>Německý chemik</a:t>
            </a:r>
            <a:endParaRPr lang="cs-CZ" dirty="0"/>
          </a:p>
        </p:txBody>
      </p:sp>
    </p:spTree>
    <p:extLst>
      <p:ext uri="{BB962C8B-B14F-4D97-AF65-F5344CB8AC3E}">
        <p14:creationId xmlns:p14="http://schemas.microsoft.com/office/powerpoint/2010/main" val="1769112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486401" y="917912"/>
            <a:ext cx="6456556" cy="5940088"/>
          </a:xfrm>
          <a:prstGeom prst="rect">
            <a:avLst/>
          </a:prstGeom>
        </p:spPr>
        <p:txBody>
          <a:bodyPr wrap="square">
            <a:spAutoFit/>
          </a:bodyPr>
          <a:lstStyle/>
          <a:p>
            <a:r>
              <a:rPr lang="cs-CZ" sz="2000" dirty="0"/>
              <a:t>Roku 1875 Pasteur zjistil schopnost kvasinek žít anaerobně. Jeho práce, ve kterých dokazoval, že kvašení je dílem živých buněk, mu později umožnily přistoupit </a:t>
            </a:r>
            <a:r>
              <a:rPr lang="cs-CZ" sz="2000" b="1" dirty="0">
                <a:solidFill>
                  <a:srgbClr val="00B050"/>
                </a:solidFill>
              </a:rPr>
              <a:t>ke studiu infekčních chorob</a:t>
            </a:r>
            <a:r>
              <a:rPr lang="cs-CZ" sz="2000" dirty="0" smtClean="0"/>
              <a:t>.</a:t>
            </a:r>
          </a:p>
          <a:p>
            <a:endParaRPr lang="cs-CZ" sz="2000" dirty="0" smtClean="0"/>
          </a:p>
          <a:p>
            <a:r>
              <a:rPr lang="cs-CZ" sz="2000" dirty="0" smtClean="0"/>
              <a:t>Vypracoval </a:t>
            </a:r>
            <a:r>
              <a:rPr lang="cs-CZ" sz="2000" dirty="0"/>
              <a:t>důmyslný a praktický postup zabraňující rušivému účinku mikrobů na potraviny, dnes známý jako </a:t>
            </a:r>
            <a:r>
              <a:rPr lang="cs-CZ" sz="2000" b="1" i="1" dirty="0">
                <a:solidFill>
                  <a:srgbClr val="FF0000"/>
                </a:solidFill>
              </a:rPr>
              <a:t>pasterizace</a:t>
            </a:r>
            <a:r>
              <a:rPr lang="cs-CZ" sz="2000" dirty="0"/>
              <a:t>. </a:t>
            </a:r>
            <a:endParaRPr lang="cs-CZ" sz="2000" dirty="0" smtClean="0"/>
          </a:p>
          <a:p>
            <a:r>
              <a:rPr lang="cs-CZ" sz="2000" dirty="0" smtClean="0"/>
              <a:t>Zjistil</a:t>
            </a:r>
            <a:r>
              <a:rPr lang="cs-CZ" sz="2000" dirty="0"/>
              <a:t>, že nemoci větších organismů, zvířat i člověka jsou vyvolány mikroskopickými </a:t>
            </a:r>
            <a:r>
              <a:rPr lang="cs-CZ" sz="2000" b="1" dirty="0">
                <a:solidFill>
                  <a:srgbClr val="FF0000"/>
                </a:solidFill>
              </a:rPr>
              <a:t>zárodky nemocí</a:t>
            </a:r>
            <a:r>
              <a:rPr lang="cs-CZ" sz="2000" dirty="0"/>
              <a:t>. </a:t>
            </a:r>
            <a:endParaRPr lang="cs-CZ" sz="2000" dirty="0" smtClean="0"/>
          </a:p>
          <a:p>
            <a:r>
              <a:rPr lang="cs-CZ" sz="2000" dirty="0" smtClean="0"/>
              <a:t>Byl </a:t>
            </a:r>
            <a:r>
              <a:rPr lang="cs-CZ" sz="2000" dirty="0"/>
              <a:t>předním praporčíkem v boji proti mikrobům. Jeho výsledky </a:t>
            </a:r>
            <a:r>
              <a:rPr lang="cs-CZ" sz="2000" b="1" i="1" dirty="0">
                <a:solidFill>
                  <a:srgbClr val="FF0000"/>
                </a:solidFill>
              </a:rPr>
              <a:t>imunizace</a:t>
            </a:r>
            <a:r>
              <a:rPr lang="cs-CZ" sz="2000" dirty="0"/>
              <a:t> proti sněti u dobytka a proti vzteklině u člověka jej proslavily po celém světě.</a:t>
            </a:r>
          </a:p>
          <a:p>
            <a:r>
              <a:rPr lang="cs-CZ" sz="2000" dirty="0"/>
              <a:t>Revoluce zahájená Pasteurem znamenala prakticky založení vědeckého lékařství. Pasteur svými pracemi ukázal, že ani nejjednodušší tvorové nevznikají z ničeho, a že na Zemi již nenastává žádné stvoření života – </a:t>
            </a:r>
            <a:r>
              <a:rPr lang="cs-CZ" sz="2000" b="1" dirty="0"/>
              <a:t>vyvrátil tak učení o samooplození</a:t>
            </a:r>
            <a:r>
              <a:rPr lang="cs-CZ" sz="2000" dirty="0"/>
              <a:t>. Byl jedním z největších předchůdců biochemické revoluce 20. století</a:t>
            </a:r>
            <a:r>
              <a:rPr lang="cs-CZ" sz="2000" dirty="0" smtClean="0"/>
              <a:t>.</a:t>
            </a:r>
            <a:endParaRPr lang="cs-CZ" sz="2000" dirty="0"/>
          </a:p>
        </p:txBody>
      </p:sp>
      <p:pic>
        <p:nvPicPr>
          <p:cNvPr id="3074" name="Picture 2" descr="Výsledek obrázk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721" y="825191"/>
            <a:ext cx="5207620" cy="5207620"/>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862361" y="6047963"/>
            <a:ext cx="3921512" cy="646331"/>
          </a:xfrm>
          <a:prstGeom prst="rect">
            <a:avLst/>
          </a:prstGeom>
        </p:spPr>
        <p:txBody>
          <a:bodyPr wrap="square">
            <a:spAutoFit/>
          </a:bodyPr>
          <a:lstStyle/>
          <a:p>
            <a:pPr algn="ctr"/>
            <a:r>
              <a:rPr lang="cs-CZ" dirty="0"/>
              <a:t>Louis Pasteur</a:t>
            </a:r>
          </a:p>
          <a:p>
            <a:pPr algn="ctr"/>
            <a:r>
              <a:rPr lang="cs-CZ" dirty="0" smtClean="0"/>
              <a:t>(1822 - 1895), Francie</a:t>
            </a:r>
            <a:endParaRPr lang="cs-CZ" dirty="0"/>
          </a:p>
        </p:txBody>
      </p:sp>
      <p:sp>
        <p:nvSpPr>
          <p:cNvPr id="4" name="Obdélník 3"/>
          <p:cNvSpPr/>
          <p:nvPr/>
        </p:nvSpPr>
        <p:spPr>
          <a:xfrm>
            <a:off x="5503995" y="266960"/>
            <a:ext cx="1875386" cy="461665"/>
          </a:xfrm>
          <a:prstGeom prst="rect">
            <a:avLst/>
          </a:prstGeom>
        </p:spPr>
        <p:txBody>
          <a:bodyPr wrap="none">
            <a:spAutoFit/>
          </a:bodyPr>
          <a:lstStyle/>
          <a:p>
            <a:pPr algn="ctr"/>
            <a:r>
              <a:rPr lang="cs-CZ" sz="2400" b="1" dirty="0"/>
              <a:t>Louis Pasteur</a:t>
            </a:r>
          </a:p>
        </p:txBody>
      </p:sp>
    </p:spTree>
    <p:extLst>
      <p:ext uri="{BB962C8B-B14F-4D97-AF65-F5344CB8AC3E}">
        <p14:creationId xmlns:p14="http://schemas.microsoft.com/office/powerpoint/2010/main" val="1141955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116625" y="201808"/>
            <a:ext cx="7439660" cy="1846659"/>
          </a:xfrm>
          <a:prstGeom prst="rect">
            <a:avLst/>
          </a:prstGeom>
        </p:spPr>
        <p:txBody>
          <a:bodyPr wrap="square">
            <a:spAutoFit/>
          </a:bodyPr>
          <a:lstStyle/>
          <a:p>
            <a:pPr algn="ctr"/>
            <a:r>
              <a:rPr lang="cs-CZ" sz="3200" b="1" dirty="0" smtClean="0">
                <a:solidFill>
                  <a:srgbClr val="0000FF"/>
                </a:solidFill>
              </a:rPr>
              <a:t>Kvašení</a:t>
            </a:r>
          </a:p>
          <a:p>
            <a:pPr algn="ctr"/>
            <a:endParaRPr lang="cs-CZ" sz="3200" b="1" dirty="0">
              <a:solidFill>
                <a:srgbClr val="0000FF"/>
              </a:solidFill>
            </a:endParaRPr>
          </a:p>
          <a:p>
            <a:pPr algn="ctr"/>
            <a:r>
              <a:rPr lang="cs-CZ" sz="3200" b="1" dirty="0" smtClean="0">
                <a:solidFill>
                  <a:srgbClr val="0000FF"/>
                </a:solidFill>
              </a:rPr>
              <a:t>Mechanické vs. vitalistické</a:t>
            </a:r>
            <a:endParaRPr lang="cs-CZ" dirty="0" smtClean="0"/>
          </a:p>
          <a:p>
            <a:pPr algn="ctr"/>
            <a:endParaRPr lang="cs-CZ" dirty="0"/>
          </a:p>
        </p:txBody>
      </p:sp>
      <p:sp>
        <p:nvSpPr>
          <p:cNvPr id="4" name="Obdélník 3"/>
          <p:cNvSpPr/>
          <p:nvPr/>
        </p:nvSpPr>
        <p:spPr>
          <a:xfrm>
            <a:off x="3668751" y="2111792"/>
            <a:ext cx="7917366" cy="2677656"/>
          </a:xfrm>
          <a:prstGeom prst="rect">
            <a:avLst/>
          </a:prstGeom>
        </p:spPr>
        <p:txBody>
          <a:bodyPr wrap="square">
            <a:spAutoFit/>
          </a:bodyPr>
          <a:lstStyle/>
          <a:p>
            <a:r>
              <a:rPr lang="cs-CZ" sz="2400" b="1" dirty="0" err="1" smtClean="0"/>
              <a:t>Moritz</a:t>
            </a:r>
            <a:r>
              <a:rPr lang="cs-CZ" sz="2400" b="1" dirty="0" smtClean="0"/>
              <a:t> </a:t>
            </a:r>
            <a:r>
              <a:rPr lang="cs-CZ" sz="2400" b="1" dirty="0" err="1" smtClean="0"/>
              <a:t>Traube</a:t>
            </a:r>
            <a:r>
              <a:rPr lang="cs-CZ" sz="2400" b="1" dirty="0" smtClean="0"/>
              <a:t> </a:t>
            </a:r>
          </a:p>
          <a:p>
            <a:endParaRPr lang="cs-CZ" sz="2400" b="1" dirty="0" smtClean="0"/>
          </a:p>
          <a:p>
            <a:r>
              <a:rPr lang="cs-CZ" sz="2400" dirty="0" smtClean="0"/>
              <a:t>1861: chemické </a:t>
            </a:r>
            <a:r>
              <a:rPr lang="cs-CZ" sz="2400" dirty="0"/>
              <a:t>pochody v organismech závisí většinou na činnosti fermentů, tj. enzymů, což prý jsou bílkovinné látky vylučované mikroby, a proto porozumět chemii živého není možné bez správné teorie kvašení</a:t>
            </a:r>
            <a:r>
              <a:rPr lang="cs-CZ" sz="2400" dirty="0" smtClean="0"/>
              <a:t>.</a:t>
            </a:r>
          </a:p>
          <a:p>
            <a:endParaRPr lang="cs-CZ" sz="2400" dirty="0"/>
          </a:p>
        </p:txBody>
      </p:sp>
      <p:pic>
        <p:nvPicPr>
          <p:cNvPr id="4098" name="Picture 2" descr="https://upload.wikimedia.org/wikipedia/commons/thumb/1/1b/Portrait_Moritz_Traube.jpg/220px-Portrait_Moritz_Traub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405" y="2107658"/>
            <a:ext cx="2095500" cy="2914650"/>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669030" y="5206948"/>
            <a:ext cx="2376228" cy="646331"/>
          </a:xfrm>
          <a:prstGeom prst="rect">
            <a:avLst/>
          </a:prstGeom>
        </p:spPr>
        <p:txBody>
          <a:bodyPr wrap="none">
            <a:spAutoFit/>
          </a:bodyPr>
          <a:lstStyle/>
          <a:p>
            <a:pPr algn="ctr"/>
            <a:r>
              <a:rPr lang="cs-CZ" dirty="0" err="1"/>
              <a:t>Moritz</a:t>
            </a:r>
            <a:r>
              <a:rPr lang="cs-CZ" dirty="0"/>
              <a:t> </a:t>
            </a:r>
            <a:r>
              <a:rPr lang="cs-CZ" dirty="0" err="1" smtClean="0"/>
              <a:t>Traube</a:t>
            </a:r>
            <a:endParaRPr lang="cs-CZ" dirty="0" smtClean="0"/>
          </a:p>
          <a:p>
            <a:pPr algn="ctr"/>
            <a:r>
              <a:rPr lang="cs-CZ" dirty="0" smtClean="0"/>
              <a:t>(1826-1895), Německo </a:t>
            </a:r>
            <a:endParaRPr lang="cs-CZ" dirty="0"/>
          </a:p>
        </p:txBody>
      </p:sp>
    </p:spTree>
    <p:extLst>
      <p:ext uri="{BB962C8B-B14F-4D97-AF65-F5344CB8AC3E}">
        <p14:creationId xmlns:p14="http://schemas.microsoft.com/office/powerpoint/2010/main" val="1243073531"/>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671</TotalTime>
  <Words>1978</Words>
  <Application>Microsoft Office PowerPoint</Application>
  <PresentationFormat>Širokoúhlá obrazovka</PresentationFormat>
  <Paragraphs>325</Paragraphs>
  <Slides>32</Slides>
  <Notes>15</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32</vt:i4>
      </vt:variant>
    </vt:vector>
  </HeadingPairs>
  <TitlesOfParts>
    <vt:vector size="37" baseType="lpstr">
      <vt:lpstr>Arial</vt:lpstr>
      <vt:lpstr>Calibri</vt:lpstr>
      <vt:lpstr>Calibri Light</vt:lpstr>
      <vt:lpstr>Tahoma</vt:lpstr>
      <vt:lpstr>Motiv Office</vt:lpstr>
      <vt:lpstr>Historie biochemie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Historie organické chemie</dc:title>
  <dc:creator>user</dc:creator>
  <cp:lastModifiedBy>user</cp:lastModifiedBy>
  <cp:revision>71</cp:revision>
  <dcterms:created xsi:type="dcterms:W3CDTF">2017-01-12T08:55:37Z</dcterms:created>
  <dcterms:modified xsi:type="dcterms:W3CDTF">2017-02-02T13:03:46Z</dcterms:modified>
</cp:coreProperties>
</file>