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1" r:id="rId14"/>
    <p:sldId id="272" r:id="rId15"/>
    <p:sldId id="275" r:id="rId16"/>
    <p:sldId id="278" r:id="rId17"/>
    <p:sldId id="279" r:id="rId18"/>
    <p:sldId id="290" r:id="rId19"/>
    <p:sldId id="280" r:id="rId20"/>
    <p:sldId id="283" r:id="rId21"/>
    <p:sldId id="291" r:id="rId22"/>
    <p:sldId id="285" r:id="rId23"/>
    <p:sldId id="287" r:id="rId24"/>
    <p:sldId id="288" r:id="rId25"/>
    <p:sldId id="289" r:id="rId26"/>
    <p:sldId id="292" r:id="rId27"/>
    <p:sldId id="293" r:id="rId28"/>
    <p:sldId id="294" r:id="rId29"/>
    <p:sldId id="295" r:id="rId30"/>
    <p:sldId id="298" r:id="rId31"/>
    <p:sldId id="299" r:id="rId32"/>
    <p:sldId id="300" r:id="rId33"/>
    <p:sldId id="296" r:id="rId34"/>
    <p:sldId id="297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1" r:id="rId45"/>
    <p:sldId id="312" r:id="rId46"/>
    <p:sldId id="310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14.5.2019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haminger.wbs.cz/pl_16_karbox_kyseliny.pdf" TargetMode="External"/><Relationship Id="rId2" Type="http://schemas.openxmlformats.org/officeDocument/2006/relationships/hyperlink" Target="https://www.youtube.com/watch?v=mGy3WiF3skE&amp;t=139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anky.rvp.cz/clanek/c/GVEB/1132/AZ-KVIZ-ANEB-ZNATE-KARBOXYLOVE-KYSELINY.html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6. Karbonylové sloučeniny a karboxylové kyseliny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Běla M. Hrubá – UNCHB – Didaktika organické chemie 2019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ŠVP MLADÁ BOLESLAV kvarta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 smtClean="0"/>
              <a:t>Učivo: </a:t>
            </a:r>
            <a:r>
              <a:rPr lang="cs-CZ" dirty="0" smtClean="0"/>
              <a:t>Deriváty uhlovodíků - halogenové deriváty - alkoholy, fenoly - </a:t>
            </a:r>
            <a:r>
              <a:rPr lang="cs-CZ" b="1" dirty="0" smtClean="0"/>
              <a:t>aldehydy, ketony - karboxylové kyseliny</a:t>
            </a:r>
            <a:r>
              <a:rPr lang="cs-CZ" dirty="0" smtClean="0"/>
              <a:t> - estery, esterifikace, názvosloví základních derivátů uhlovodíků, vzorce, vlastnosti a použití významných derivátů uhlovodíků</a:t>
            </a:r>
          </a:p>
          <a:p>
            <a:pPr lvl="0"/>
            <a:r>
              <a:rPr lang="cs-CZ" b="1" dirty="0" smtClean="0"/>
              <a:t>Použité metody: </a:t>
            </a:r>
            <a:r>
              <a:rPr lang="cs-CZ" dirty="0" smtClean="0"/>
              <a:t>výklad, řízený rozhovor, skupinová práce, </a:t>
            </a:r>
            <a:r>
              <a:rPr lang="cs-CZ" dirty="0" err="1" smtClean="0"/>
              <a:t>práce</a:t>
            </a:r>
            <a:r>
              <a:rPr lang="cs-CZ" dirty="0" smtClean="0"/>
              <a:t> s literaturou, laboratorní práce, řízený rozhovor, </a:t>
            </a:r>
          </a:p>
          <a:p>
            <a:pPr lvl="0"/>
            <a:r>
              <a:rPr lang="cs-CZ" b="1" dirty="0" smtClean="0"/>
              <a:t>Průřezová témata: </a:t>
            </a:r>
            <a:r>
              <a:rPr lang="cs-CZ" dirty="0" smtClean="0"/>
              <a:t>výchova ke zdraví, environmentální výchova, fyzika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učebnic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 středoškolské chemie - </a:t>
            </a:r>
            <a:r>
              <a:rPr lang="cs-CZ" dirty="0" err="1" smtClean="0"/>
              <a:t>Vacík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Odmaturuj! z chemie</a:t>
            </a:r>
          </a:p>
          <a:p>
            <a:endParaRPr lang="cs-CZ" dirty="0" smtClean="0"/>
          </a:p>
          <a:p>
            <a:r>
              <a:rPr lang="cs-CZ" dirty="0" smtClean="0"/>
              <a:t>Chemie pro gymnázia II (Organická a biochemie) – Kolář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středoškolské chemie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Sloučeniny: formaldehyd, acetaldehyd, aceton, cyklohexanon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Nic neříkající informace (např. 40% roztok formaldehydu je formalin - ???) 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středoškolské chemie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Sloučeniny: kyselina mravenčí, octová, máselná, palmitová, šťavelová, adipová, maleinová, benzoová, ftalová, </a:t>
            </a:r>
            <a:r>
              <a:rPr lang="cs-CZ" dirty="0" err="1" smtClean="0"/>
              <a:t>tereftalová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Informace: z čeho se vyrábí nebo co se vyrábí z nich, u šťavelové reakce  manganistanem draselným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středoškolské chemie</a:t>
            </a:r>
            <a:br>
              <a:rPr lang="cs-CZ" dirty="0" smtClean="0"/>
            </a:br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 není rozlišen na základní a rozšiřující učivo</a:t>
            </a:r>
          </a:p>
          <a:p>
            <a:r>
              <a:rPr lang="cs-CZ" dirty="0" smtClean="0"/>
              <a:t>Některé informace mi přišly zbytečné, jiné bych o látkách doplnila (především jejich využit)</a:t>
            </a:r>
          </a:p>
          <a:p>
            <a:r>
              <a:rPr lang="cs-CZ" dirty="0" smtClean="0"/>
              <a:t>Reakce s </a:t>
            </a:r>
            <a:r>
              <a:rPr lang="cs-CZ" dirty="0" err="1" smtClean="0"/>
              <a:t>hydroxyaminem</a:t>
            </a:r>
            <a:r>
              <a:rPr lang="cs-CZ" dirty="0" smtClean="0"/>
              <a:t> za vzniku oximu bych vůbec nezařadila</a:t>
            </a:r>
          </a:p>
          <a:p>
            <a:r>
              <a:rPr lang="cs-CZ" dirty="0" smtClean="0"/>
              <a:t>Text v odstavcích, doplněn reakcemi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Odmaturuj! Z chemie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Sloučeniny: formaldehyd, aldehyd, benzaldehyd, aceton, cyklohexanon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Odmaturuj! Z chemie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Sloučeniny: mravenčí, octová, máslová, palmitová + stearová, šťavelová, benzoová, adipová, ftalová a </a:t>
            </a:r>
            <a:r>
              <a:rPr lang="cs-CZ" dirty="0" err="1" smtClean="0"/>
              <a:t>tereftalová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Informace: jak vypadá, + jak se vyrábí, kde se nachází, nebo k čemu se využívá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Odmaturuj! Z chemie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Zajímavé a rozšiřující informace: význam slova „karboxylová“, mastné kyseliny, latinské názvy kyselin, </a:t>
            </a:r>
            <a:r>
              <a:rPr lang="cs-CZ" dirty="0" err="1" smtClean="0"/>
              <a:t>Ka</a:t>
            </a:r>
            <a:r>
              <a:rPr lang="cs-CZ" dirty="0" smtClean="0"/>
              <a:t>, vysvětlení principu kyselosti, výroba mýdel , zmíněno, že kyseliny jsou proti oxidaci i redukci odolné, zajímavosti o kyselinách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Odmaturuj! Z chemie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 mi přijde přehledně členěný do odstavců, doplněný vzorci. </a:t>
            </a:r>
          </a:p>
          <a:p>
            <a:r>
              <a:rPr lang="cs-CZ" dirty="0" smtClean="0"/>
              <a:t>Na okraji jsou rozšiřující poznámky, které vysvětlují mechanismy nebo doplňují text o zajímavosti</a:t>
            </a:r>
          </a:p>
          <a:p>
            <a:r>
              <a:rPr lang="cs-CZ" dirty="0" smtClean="0"/>
              <a:t>Reakce jsou doplněny zahnutými šipkami</a:t>
            </a:r>
          </a:p>
          <a:p>
            <a:r>
              <a:rPr lang="cs-CZ" dirty="0" smtClean="0"/>
              <a:t>Přehledná tabulka kyselin – dá se s ní pracovat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Chemie pro gymnázia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Využití: redukční činidla  </a:t>
            </a:r>
            <a:r>
              <a:rPr lang="cs-CZ" dirty="0" err="1" smtClean="0"/>
              <a:t>tollensovo</a:t>
            </a:r>
            <a:r>
              <a:rPr lang="cs-CZ" dirty="0" smtClean="0"/>
              <a:t> a Fehlingovo činidlo (+ návod na laboratorní pokus), formaldehyd (</a:t>
            </a:r>
            <a:r>
              <a:rPr lang="cs-CZ" dirty="0" err="1" smtClean="0"/>
              <a:t>jrho</a:t>
            </a:r>
            <a:r>
              <a:rPr lang="cs-CZ" dirty="0" smtClean="0"/>
              <a:t> využití pro výrobu pryskyřic – schéma polymeru – rozšiřující učivo), k čemu pak ty polymery využijeme</a:t>
            </a:r>
          </a:p>
          <a:p>
            <a:pPr lvl="0"/>
            <a:r>
              <a:rPr lang="cs-CZ" dirty="0" smtClean="0"/>
              <a:t>toxicita  - formaldehyd</a:t>
            </a:r>
          </a:p>
          <a:p>
            <a:pPr lvl="0"/>
            <a:r>
              <a:rPr lang="cs-CZ" dirty="0" smtClean="0"/>
              <a:t>Sloučeniny: cyklohexanon, formaldehyd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Návody na laboratorní práci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ŠVP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Gymnázium Botičská – není </a:t>
            </a:r>
            <a:r>
              <a:rPr lang="cs-CZ" dirty="0" err="1" smtClean="0"/>
              <a:t>def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r>
              <a:rPr lang="cs-CZ" dirty="0" smtClean="0"/>
              <a:t>Gymnázium </a:t>
            </a:r>
            <a:r>
              <a:rPr lang="cs-CZ" dirty="0" err="1" smtClean="0"/>
              <a:t>Písnická</a:t>
            </a:r>
            <a:r>
              <a:rPr lang="cs-CZ" dirty="0" smtClean="0"/>
              <a:t> – karbonyly 2.A (sexta), karboxylové kyseliny 3.A (septima)</a:t>
            </a:r>
          </a:p>
          <a:p>
            <a:endParaRPr lang="cs-CZ" dirty="0" smtClean="0"/>
          </a:p>
          <a:p>
            <a:r>
              <a:rPr lang="cs-CZ" dirty="0" smtClean="0"/>
              <a:t>Gymnázium G8MB – sexta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Chemie pro gymnázia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Rozšiřující informace: o polymerech, reakce vzniku kaprolaktamu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Chemie pro gymnázia II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Učebnice je psaná v odstavcích, jsou zvýrazněny důležité pojmy, nebo skupiny, </a:t>
            </a:r>
          </a:p>
          <a:p>
            <a:pPr lvl="0"/>
            <a:r>
              <a:rPr lang="cs-CZ" dirty="0" smtClean="0"/>
              <a:t>Text je doplněn o úkoly a otázky, nebo nápady na laboratorní práci</a:t>
            </a:r>
          </a:p>
          <a:p>
            <a:pPr lvl="0"/>
            <a:r>
              <a:rPr lang="cs-CZ" dirty="0" smtClean="0"/>
              <a:t>V textu jsou také rovnice a vzorce látek, u </a:t>
            </a:r>
            <a:r>
              <a:rPr lang="cs-CZ" dirty="0" err="1" smtClean="0"/>
              <a:t>Tollensova</a:t>
            </a:r>
            <a:r>
              <a:rPr lang="cs-CZ" dirty="0" smtClean="0"/>
              <a:t> činidla a Fehlingova činidla také obrázek</a:t>
            </a:r>
          </a:p>
          <a:p>
            <a:pPr lvl="0"/>
            <a:r>
              <a:rPr lang="cs-CZ" dirty="0" smtClean="0"/>
              <a:t>Úroveň a množství informací přiměřená, až na polykondenzaci</a:t>
            </a:r>
          </a:p>
          <a:p>
            <a:pPr lvl="0"/>
            <a:r>
              <a:rPr lang="cs-CZ" dirty="0" smtClean="0"/>
              <a:t>Kurzívou oddělené rozšiřující učivo – až moc složité.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jak učit?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Názvosloví základní</a:t>
            </a:r>
          </a:p>
          <a:p>
            <a:pPr lvl="1"/>
            <a:r>
              <a:rPr lang="cs-CZ" dirty="0" smtClean="0"/>
              <a:t>Aldehydy jen –</a:t>
            </a:r>
            <a:r>
              <a:rPr lang="cs-CZ" dirty="0" err="1" smtClean="0"/>
              <a:t>al</a:t>
            </a:r>
            <a:r>
              <a:rPr lang="cs-CZ" dirty="0" smtClean="0"/>
              <a:t>, ketony –on nebo </a:t>
            </a:r>
            <a:r>
              <a:rPr lang="cs-CZ" dirty="0" err="1" smtClean="0"/>
              <a:t>alkylalkylketon</a:t>
            </a:r>
            <a:endParaRPr lang="cs-CZ" dirty="0" smtClean="0"/>
          </a:p>
          <a:p>
            <a:pPr lvl="1"/>
            <a:r>
              <a:rPr lang="cs-CZ" dirty="0" smtClean="0"/>
              <a:t>Karboxylové kyseliny jen –</a:t>
            </a:r>
            <a:r>
              <a:rPr lang="cs-CZ" dirty="0" err="1" smtClean="0"/>
              <a:t>ová</a:t>
            </a:r>
            <a:endParaRPr lang="cs-CZ" dirty="0" smtClean="0"/>
          </a:p>
          <a:p>
            <a:r>
              <a:rPr lang="cs-CZ" dirty="0" smtClean="0"/>
              <a:t>Reakce</a:t>
            </a:r>
          </a:p>
          <a:p>
            <a:pPr lvl="1"/>
            <a:r>
              <a:rPr lang="cs-CZ" dirty="0" smtClean="0"/>
              <a:t>Karbonyly: oxidace, redukce, reakce s alkoholy (kvůli cukrům), aldolovou kondenzaci nechat na seminář</a:t>
            </a:r>
          </a:p>
          <a:p>
            <a:pPr lvl="1"/>
            <a:r>
              <a:rPr lang="cs-CZ" dirty="0" smtClean="0"/>
              <a:t>Neutralizace (+ hydrolýza), dekarboxylace, esterifikace, kyselá hydrolýza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jak učit?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Vlastnosti funkčních skupin</a:t>
            </a:r>
          </a:p>
          <a:p>
            <a:pPr lvl="1"/>
            <a:r>
              <a:rPr lang="cs-CZ" dirty="0" smtClean="0"/>
              <a:t>Vyznačit parciální náboje</a:t>
            </a:r>
          </a:p>
          <a:p>
            <a:pPr lvl="1"/>
            <a:r>
              <a:rPr lang="cs-CZ" dirty="0" smtClean="0"/>
              <a:t>Vliv indukčního efektu (reaktivita, kyselost)</a:t>
            </a:r>
          </a:p>
          <a:p>
            <a:pPr lvl="1"/>
            <a:r>
              <a:rPr lang="cs-CZ" dirty="0" smtClean="0"/>
              <a:t>Odvodit reaktivitu</a:t>
            </a:r>
          </a:p>
          <a:p>
            <a:pPr lvl="1"/>
            <a:r>
              <a:rPr lang="cs-CZ" dirty="0" smtClean="0"/>
              <a:t>Vodíkové můstky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jak učit?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Příklady látek</a:t>
            </a:r>
          </a:p>
          <a:p>
            <a:pPr lvl="1"/>
            <a:r>
              <a:rPr lang="cs-CZ" dirty="0" smtClean="0"/>
              <a:t>Aceton, formaldehyd, acetaldehyd (+ rozšiřující další, které si žáci sami vyberou: </a:t>
            </a:r>
            <a:r>
              <a:rPr lang="cs-CZ" dirty="0" err="1" smtClean="0"/>
              <a:t>fenylmethylketon</a:t>
            </a:r>
            <a:r>
              <a:rPr lang="cs-CZ" dirty="0" smtClean="0"/>
              <a:t>, cyklohexanon, </a:t>
            </a:r>
            <a:r>
              <a:rPr lang="cs-CZ" dirty="0" err="1" smtClean="0"/>
              <a:t>propanon</a:t>
            </a:r>
            <a:r>
              <a:rPr lang="cs-CZ" dirty="0" smtClean="0"/>
              <a:t>, benzaldehyd, ...)</a:t>
            </a:r>
          </a:p>
          <a:p>
            <a:pPr lvl="1"/>
            <a:r>
              <a:rPr lang="cs-CZ" dirty="0" smtClean="0"/>
              <a:t>Mravenčí, octová, máselná (doporučím i palmitovou a stearovou), a další, které si sami zvolí z tabulky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jak učit?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Pojmy:</a:t>
            </a:r>
          </a:p>
          <a:p>
            <a:pPr lvl="1"/>
            <a:r>
              <a:rPr lang="cs-CZ" dirty="0" smtClean="0"/>
              <a:t>Aldehydy, ketony, karboxylové kyseliny, karbonylová skupina</a:t>
            </a:r>
          </a:p>
          <a:p>
            <a:pPr lvl="1"/>
            <a:r>
              <a:rPr lang="cs-CZ" dirty="0" smtClean="0"/>
              <a:t>Acetal, </a:t>
            </a:r>
            <a:r>
              <a:rPr lang="cs-CZ" dirty="0" err="1" smtClean="0"/>
              <a:t>poloacetal</a:t>
            </a:r>
            <a:r>
              <a:rPr lang="cs-CZ" dirty="0" smtClean="0"/>
              <a:t>, monokarboxylová, dikarboxylová, …, karboxylový aniont, dekarboxylace, esterifikace, hydrolýza esterů,</a:t>
            </a:r>
          </a:p>
          <a:p>
            <a:pPr lvl="1"/>
            <a:r>
              <a:rPr lang="cs-CZ" dirty="0" smtClean="0"/>
              <a:t>Fehlingovo, </a:t>
            </a:r>
            <a:r>
              <a:rPr lang="cs-CZ" dirty="0" err="1" smtClean="0"/>
              <a:t>Tollensovo</a:t>
            </a:r>
            <a:r>
              <a:rPr lang="cs-CZ" dirty="0" smtClean="0"/>
              <a:t>, nebo </a:t>
            </a:r>
            <a:r>
              <a:rPr lang="cs-CZ" dirty="0" err="1" smtClean="0"/>
              <a:t>Schiffovo</a:t>
            </a:r>
            <a:r>
              <a:rPr lang="cs-CZ" smtClean="0"/>
              <a:t> činidlo </a:t>
            </a:r>
            <a:endParaRPr lang="cs-CZ" dirty="0" smtClean="0"/>
          </a:p>
          <a:p>
            <a:pPr lvl="1"/>
            <a:r>
              <a:rPr lang="cs-CZ" dirty="0" err="1" smtClean="0"/>
              <a:t>Mezomerní</a:t>
            </a:r>
            <a:r>
              <a:rPr lang="cs-CZ" dirty="0" smtClean="0"/>
              <a:t>, indukční efekt, nukleofilní substituce, oxidace, redukce, vodíkové můstky, resonanční struktury, neutralizace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hodin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1 - 15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 to tématu: </a:t>
            </a:r>
            <a:r>
              <a:rPr lang="cs-CZ" dirty="0" err="1" smtClean="0"/>
              <a:t>ketodiety</a:t>
            </a:r>
            <a:r>
              <a:rPr lang="cs-CZ" dirty="0" smtClean="0"/>
              <a:t>, ketóza</a:t>
            </a:r>
          </a:p>
          <a:p>
            <a:pPr lvl="1"/>
            <a:r>
              <a:rPr lang="cs-CZ" dirty="0" smtClean="0"/>
              <a:t>Dialog se žáky, příběh nějakých následků této diety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Co to jsou vůbec ketony?</a:t>
            </a:r>
          </a:p>
          <a:p>
            <a:r>
              <a:rPr lang="cs-CZ" dirty="0" smtClean="0"/>
              <a:t>Karbonyly, funkční skupina, rozdělení na aldehydy a ketony</a:t>
            </a:r>
          </a:p>
          <a:p>
            <a:r>
              <a:rPr lang="cs-CZ" dirty="0" smtClean="0"/>
              <a:t>Aldehyd = alkohol </a:t>
            </a:r>
            <a:r>
              <a:rPr lang="cs-CZ" dirty="0" err="1" smtClean="0"/>
              <a:t>dehydrogenatus</a:t>
            </a:r>
            <a:endParaRPr lang="cs-CZ" dirty="0" smtClean="0"/>
          </a:p>
          <a:p>
            <a:r>
              <a:rPr lang="cs-CZ" dirty="0" smtClean="0"/>
              <a:t>Modely aldehyd vs. keton po třídě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1 - 10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Názvosloví</a:t>
            </a:r>
          </a:p>
          <a:p>
            <a:pPr lvl="1"/>
            <a:r>
              <a:rPr lang="cs-CZ" dirty="0" smtClean="0"/>
              <a:t>Aldehyd: jen koncovka –</a:t>
            </a:r>
            <a:r>
              <a:rPr lang="cs-CZ" dirty="0" err="1" smtClean="0"/>
              <a:t>al</a:t>
            </a:r>
            <a:endParaRPr lang="cs-CZ" dirty="0" smtClean="0"/>
          </a:p>
          <a:p>
            <a:pPr lvl="1"/>
            <a:r>
              <a:rPr lang="cs-CZ" dirty="0" smtClean="0"/>
              <a:t>Keton: koncovka –on, + název </a:t>
            </a:r>
            <a:r>
              <a:rPr lang="cs-CZ" dirty="0" err="1" smtClean="0"/>
              <a:t>alkylalkylketon</a:t>
            </a:r>
            <a:endParaRPr lang="cs-CZ" dirty="0" smtClean="0"/>
          </a:p>
          <a:p>
            <a:r>
              <a:rPr lang="cs-CZ" dirty="0" smtClean="0"/>
              <a:t>Žáci procvičují na jednoduchých příkladech</a:t>
            </a:r>
          </a:p>
          <a:p>
            <a:pPr lvl="1"/>
            <a:r>
              <a:rPr lang="cs-CZ" dirty="0" err="1" smtClean="0"/>
              <a:t>Propanal</a:t>
            </a:r>
            <a:r>
              <a:rPr lang="cs-CZ" dirty="0" smtClean="0"/>
              <a:t>, </a:t>
            </a:r>
            <a:r>
              <a:rPr lang="cs-CZ" dirty="0" err="1" smtClean="0"/>
              <a:t>methanal</a:t>
            </a:r>
            <a:r>
              <a:rPr lang="cs-CZ" dirty="0" smtClean="0"/>
              <a:t>, cyklohexanon, </a:t>
            </a:r>
            <a:r>
              <a:rPr lang="cs-CZ" dirty="0" err="1" smtClean="0"/>
              <a:t>dimethylketon</a:t>
            </a:r>
            <a:r>
              <a:rPr lang="cs-CZ" dirty="0" smtClean="0"/>
              <a:t>, </a:t>
            </a:r>
            <a:r>
              <a:rPr lang="cs-CZ" dirty="0" err="1" smtClean="0"/>
              <a:t>ethanal</a:t>
            </a:r>
            <a:r>
              <a:rPr lang="cs-CZ" dirty="0" smtClean="0"/>
              <a:t>, </a:t>
            </a:r>
            <a:r>
              <a:rPr lang="cs-CZ" dirty="0" err="1" smtClean="0"/>
              <a:t>ethylmethylketon</a:t>
            </a:r>
            <a:r>
              <a:rPr lang="cs-CZ" dirty="0" smtClean="0"/>
              <a:t>, </a:t>
            </a:r>
            <a:r>
              <a:rPr lang="cs-CZ" dirty="0" err="1" smtClean="0"/>
              <a:t>propanon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Chodí k tabuli a doplňují názvy nebo vzorce (klidně více žáků naráz, ostatní pracují v lavicích)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1 - 10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Metabolický význam, v přírodě jako složky silic</a:t>
            </a:r>
          </a:p>
          <a:p>
            <a:r>
              <a:rPr lang="cs-CZ" dirty="0" smtClean="0"/>
              <a:t>Významné sloučeniny:</a:t>
            </a:r>
          </a:p>
          <a:p>
            <a:pPr lvl="1"/>
            <a:r>
              <a:rPr lang="cs-CZ" dirty="0" smtClean="0"/>
              <a:t>Aceton</a:t>
            </a:r>
          </a:p>
          <a:p>
            <a:pPr lvl="2"/>
            <a:r>
              <a:rPr lang="cs-CZ" dirty="0" smtClean="0"/>
              <a:t>Aceton v dechu, co to může znamenat, první pomoc lidem s </a:t>
            </a:r>
            <a:r>
              <a:rPr lang="cs-CZ" dirty="0" err="1" smtClean="0"/>
              <a:t>hypo</a:t>
            </a:r>
            <a:r>
              <a:rPr lang="cs-CZ" dirty="0" smtClean="0"/>
              <a:t>/hyperglykemií, </a:t>
            </a:r>
          </a:p>
          <a:p>
            <a:pPr lvl="2"/>
            <a:r>
              <a:rPr lang="cs-CZ" dirty="0" smtClean="0"/>
              <a:t>K čemu se používá? Rozpouštědlo, odlakovače</a:t>
            </a:r>
          </a:p>
          <a:p>
            <a:pPr lvl="2"/>
            <a:r>
              <a:rPr lang="cs-CZ" dirty="0" smtClean="0"/>
              <a:t>Zneužití jako droga: deprese CNS </a:t>
            </a:r>
          </a:p>
          <a:p>
            <a:pPr lvl="2"/>
            <a:r>
              <a:rPr lang="cs-CZ" dirty="0" smtClean="0"/>
              <a:t>První pomoc při požití, nadýchání</a:t>
            </a:r>
          </a:p>
          <a:p>
            <a:pPr lvl="2"/>
            <a:r>
              <a:rPr lang="cs-CZ" dirty="0" smtClean="0"/>
              <a:t>Dialog, vysvětlování, výklad</a:t>
            </a:r>
          </a:p>
          <a:p>
            <a:pPr lvl="2"/>
            <a:r>
              <a:rPr lang="cs-CZ" dirty="0" smtClean="0"/>
              <a:t>Pokus demonstrační: rozpouštění polystyrenu v acetonu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ŠVP BOTIČSKÁ -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Charakterizuje fyzikální a chemické vlastnosti </a:t>
            </a:r>
            <a:r>
              <a:rPr lang="cs-CZ" b="1" dirty="0" smtClean="0"/>
              <a:t>kyslíkatých derivátů uhlovodíků</a:t>
            </a:r>
            <a:r>
              <a:rPr lang="cs-CZ" dirty="0" smtClean="0"/>
              <a:t>, jejich využití v praxi a vliv na životní prostředí a zdraví člověka</a:t>
            </a:r>
          </a:p>
          <a:p>
            <a:pPr lvl="0"/>
            <a:r>
              <a:rPr lang="cs-CZ" dirty="0" smtClean="0"/>
              <a:t>Napíše typické a důležité </a:t>
            </a:r>
            <a:r>
              <a:rPr lang="cs-CZ" b="1" dirty="0" smtClean="0"/>
              <a:t>reakce karbonylových sloučenin, významných karboxylových kyselin</a:t>
            </a:r>
          </a:p>
          <a:p>
            <a:pPr lvl="0"/>
            <a:r>
              <a:rPr lang="cs-CZ" dirty="0" smtClean="0"/>
              <a:t>Dokáže vytvořit systematické </a:t>
            </a:r>
            <a:r>
              <a:rPr lang="cs-CZ" b="1" dirty="0" smtClean="0"/>
              <a:t>názvy kyslíkatých derivátů </a:t>
            </a:r>
            <a:r>
              <a:rPr lang="cs-CZ" dirty="0" smtClean="0"/>
              <a:t>z různých typů vzorců a obráceně.</a:t>
            </a:r>
          </a:p>
          <a:p>
            <a:pPr lvl="0"/>
            <a:r>
              <a:rPr lang="cs-CZ" dirty="0" smtClean="0"/>
              <a:t>U významných sloučenin zná jejich triviální názvy, přípravu, výrobu a význam</a:t>
            </a:r>
          </a:p>
          <a:p>
            <a:pPr lvl="0"/>
            <a:r>
              <a:rPr lang="cs-CZ" dirty="0" smtClean="0"/>
              <a:t>(Využívá základů kvalitativní a kvantitativní analýzy k pochopení jejich praktického významu v organické chemii)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1 - 10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Ketodiety</a:t>
            </a:r>
            <a:r>
              <a:rPr lang="cs-CZ" dirty="0" smtClean="0"/>
              <a:t> 2 – už víme něco víc o ketonech</a:t>
            </a:r>
          </a:p>
          <a:p>
            <a:pPr lvl="1"/>
            <a:r>
              <a:rPr lang="cs-CZ" dirty="0" smtClean="0"/>
              <a:t>Články - nesprávně zařazené sloučeniny jako ketony, stačí nějaký článek o </a:t>
            </a:r>
            <a:r>
              <a:rPr lang="cs-CZ" dirty="0" err="1" smtClean="0"/>
              <a:t>ketodietě</a:t>
            </a:r>
            <a:r>
              <a:rPr lang="cs-CZ" dirty="0" smtClean="0"/>
              <a:t> stáhnout a žáci v něm hledají nesrovnalosti (rozlišovat mezi pojmy: ketolátky a ketony), </a:t>
            </a:r>
          </a:p>
          <a:p>
            <a:pPr lvl="1"/>
            <a:r>
              <a:rPr lang="cs-CZ" dirty="0" smtClean="0"/>
              <a:t>Na </a:t>
            </a:r>
            <a:r>
              <a:rPr lang="cs-CZ" dirty="0" err="1" smtClean="0"/>
              <a:t>wiki</a:t>
            </a:r>
            <a:r>
              <a:rPr lang="cs-CZ" dirty="0" smtClean="0"/>
              <a:t>: kyselina beta-</a:t>
            </a:r>
            <a:r>
              <a:rPr lang="cs-CZ" dirty="0" err="1" smtClean="0"/>
              <a:t>hydroxymáselná</a:t>
            </a:r>
            <a:r>
              <a:rPr lang="cs-CZ" dirty="0" smtClean="0"/>
              <a:t>: „patří mezi ketolátky“ – po kliknutí na odkaz „ketolátky“ to člověka hodí na informace o ketonech</a:t>
            </a:r>
          </a:p>
          <a:p>
            <a:pPr lvl="1"/>
            <a:r>
              <a:rPr lang="cs-CZ" dirty="0" smtClean="0"/>
              <a:t>+ aceton vznikající při hladovění  </a:t>
            </a:r>
          </a:p>
          <a:p>
            <a:pPr lvl="1"/>
            <a:r>
              <a:rPr lang="cs-CZ" dirty="0" smtClean="0"/>
              <a:t>Práce s informacemi, články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1 - 5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Reflexe:</a:t>
            </a:r>
          </a:p>
          <a:p>
            <a:pPr lvl="1"/>
            <a:r>
              <a:rPr lang="cs-CZ" dirty="0" smtClean="0"/>
              <a:t>Která informace mě nejvíc zaujala?</a:t>
            </a:r>
          </a:p>
          <a:p>
            <a:pPr lvl="1"/>
            <a:r>
              <a:rPr lang="cs-CZ" dirty="0" smtClean="0"/>
              <a:t>O čem bych se chtěl dozvědět více?</a:t>
            </a:r>
          </a:p>
          <a:p>
            <a:pPr lvl="1"/>
            <a:r>
              <a:rPr lang="cs-CZ" dirty="0" smtClean="0"/>
              <a:t>Co z dnešní hodiny se mi bude hodit v běžném životě a kde?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Odevzdají na lístečku – učitel pak podle toho může přizpůsobit případně svůj výklad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2 - 5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Navázání na reflexi z minulé hodiny (vysvětlit něco, doplnit výklad), otázky na probranou látku</a:t>
            </a:r>
          </a:p>
          <a:p>
            <a:r>
              <a:rPr lang="cs-CZ" dirty="0" smtClean="0"/>
              <a:t>Informace o acetonu: Co všechno o acetonu víme?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2 - 10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Formaldehyd – E240 – zakázaný, karcinogen  </a:t>
            </a:r>
            <a:r>
              <a:rPr lang="cs-CZ" dirty="0" err="1" smtClean="0"/>
              <a:t>zesíťování</a:t>
            </a:r>
            <a:r>
              <a:rPr lang="cs-CZ" dirty="0" smtClean="0"/>
              <a:t> DNA, využití jako konzervace dřeva, textilní průmysl, výroba barev, … Desinfekční účinky v zemědělství (desinfekce půdy, semen, proti houbám a plísním)</a:t>
            </a:r>
          </a:p>
          <a:p>
            <a:r>
              <a:rPr lang="cs-CZ" dirty="0" smtClean="0"/>
              <a:t>Acetaldehyd – výroba léčiv, voňavek, kyseliny octové, zapáchá, páry se vzduchem explozivní směs </a:t>
            </a:r>
          </a:p>
          <a:p>
            <a:r>
              <a:rPr lang="cs-CZ" dirty="0" smtClean="0"/>
              <a:t>Zjistit </a:t>
            </a:r>
            <a:r>
              <a:rPr lang="cs-CZ" dirty="0" err="1" smtClean="0"/>
              <a:t>info</a:t>
            </a:r>
            <a:r>
              <a:rPr lang="cs-CZ" dirty="0" smtClean="0"/>
              <a:t> o sloučeninách: </a:t>
            </a:r>
            <a:r>
              <a:rPr lang="cs-CZ" dirty="0" err="1" smtClean="0"/>
              <a:t>fenylmethylketon</a:t>
            </a:r>
            <a:r>
              <a:rPr lang="cs-CZ" dirty="0" smtClean="0"/>
              <a:t>, cyklohexanon, </a:t>
            </a:r>
            <a:r>
              <a:rPr lang="cs-CZ" dirty="0" err="1" smtClean="0"/>
              <a:t>propanon</a:t>
            </a:r>
            <a:r>
              <a:rPr lang="cs-CZ" dirty="0" smtClean="0"/>
              <a:t>, benzaldehyd</a:t>
            </a:r>
          </a:p>
          <a:p>
            <a:r>
              <a:rPr lang="cs-CZ" dirty="0" smtClean="0"/>
              <a:t>Zapíší si jen to, co je zaujme, zaměřit se na bezpečnost látek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2 - 15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Toxicita látek – důležitá telefonní čísla, kde najít informace o toxicitě látek, obecná doporučení při požití/inhalaci nebezpečné látky</a:t>
            </a:r>
          </a:p>
          <a:p>
            <a:endParaRPr lang="cs-CZ" dirty="0" smtClean="0"/>
          </a:p>
          <a:p>
            <a:r>
              <a:rPr lang="cs-CZ" dirty="0" smtClean="0"/>
              <a:t>Opakování názvosloví: čtveřice sestaví keton a aldehyd, pošle jiné skupině, která obě látky pojmenuje, ti nejrychlejší zapíší na tabuli jako kontrola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2 - 15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Reakce karbonylů</a:t>
            </a:r>
          </a:p>
          <a:p>
            <a:r>
              <a:rPr lang="cs-CZ" dirty="0" smtClean="0"/>
              <a:t>Odvodit vlastnosti (fyzikální i chemické obecně , vodíkové vazby ovlivnění teploty varu, zmínka o vůni/zápachu, reaktivita pomocí indukčního efektu – klesá od formaldehydu)</a:t>
            </a:r>
          </a:p>
          <a:p>
            <a:r>
              <a:rPr lang="cs-CZ" dirty="0" smtClean="0"/>
              <a:t>Příprava: oxidace alkoholů, oxidace uhlovodíků – toluen (aby viděli, že to jde i mimo alkoholy) (+ doplnit i redukci) – žáci sami doplňují, co vzniká, vymýšlí, z čeho mohou aldehydy a ketony vzniknout</a:t>
            </a:r>
          </a:p>
          <a:p>
            <a:pPr lvl="0"/>
            <a:r>
              <a:rPr lang="cs-CZ" dirty="0" smtClean="0"/>
              <a:t>vznik acetalů a </a:t>
            </a:r>
            <a:r>
              <a:rPr lang="cs-CZ" dirty="0" err="1" smtClean="0"/>
              <a:t>poloacetalů</a:t>
            </a:r>
            <a:r>
              <a:rPr lang="cs-CZ" dirty="0" smtClean="0"/>
              <a:t> (kvůli cukrům), především se zaměřit na mechanismus reakce</a:t>
            </a:r>
          </a:p>
          <a:p>
            <a:pPr lvl="0"/>
            <a:r>
              <a:rPr lang="cs-CZ" dirty="0" smtClean="0"/>
              <a:t>Sestavování rovnic na tabuli, dialog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3 - 15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sepisují otázky na látku z minulých hodin – pak si je navzájem ve třídě pokládají</a:t>
            </a:r>
          </a:p>
          <a:p>
            <a:r>
              <a:rPr lang="cs-CZ" dirty="0" smtClean="0"/>
              <a:t>Rovnice z minulé hodiny – nechat sepsat žáky na tabuli. Jeden zapíše reaktanty, druhý šipkami zkusí naznačit, co se stane a zapsat produkty. (redukce, vznik acetalu, </a:t>
            </a:r>
            <a:r>
              <a:rPr lang="cs-CZ" dirty="0" err="1" smtClean="0"/>
              <a:t>poloacetalů</a:t>
            </a:r>
            <a:r>
              <a:rPr lang="cs-CZ" dirty="0" smtClean="0"/>
              <a:t>, oxidace na karboxylové kyseliny)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3 - 10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Porovnat </a:t>
            </a:r>
            <a:r>
              <a:rPr lang="cs-CZ" dirty="0" err="1" smtClean="0"/>
              <a:t>kys</a:t>
            </a:r>
            <a:r>
              <a:rPr lang="cs-CZ" dirty="0" smtClean="0"/>
              <a:t>. Octovou a sírovou</a:t>
            </a:r>
          </a:p>
          <a:p>
            <a:r>
              <a:rPr lang="cs-CZ" dirty="0" smtClean="0"/>
              <a:t>V čem spočívá kyselost, co bude asi kyselejší a proč? porovnat pH (připomenout si). Vysvětlit i kyselost v porovnání s alkoholy, porovnat kyselost s délkou řetězce</a:t>
            </a:r>
          </a:p>
          <a:p>
            <a:r>
              <a:rPr lang="cs-CZ" dirty="0" smtClean="0"/>
              <a:t>Kolika sytné kyseliny jsou? Zapište vzorec nějaké vícesytné kyseliny (zkusí sami přijít na to, že tam budou dvě COOH skupiny)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3 - 5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názvosloví: - </a:t>
            </a:r>
            <a:r>
              <a:rPr lang="cs-CZ" dirty="0" err="1" smtClean="0"/>
              <a:t>ová</a:t>
            </a:r>
            <a:r>
              <a:rPr lang="cs-CZ" dirty="0" smtClean="0"/>
              <a:t> kyselina, spíš triviální názvy, </a:t>
            </a:r>
          </a:p>
          <a:p>
            <a:r>
              <a:rPr lang="cs-CZ" dirty="0" smtClean="0"/>
              <a:t>Dát tabulku do sešitu (nalepit) s kyselinami, u jednosytných doplní názvy, společná kontrola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3 - 15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Zakroužkovat: Mravenčí, octová, máselná, (palmitová, stearová) z každého dalšího úseku vybrat jednu jako příklad</a:t>
            </a:r>
          </a:p>
          <a:p>
            <a:r>
              <a:rPr lang="cs-CZ" dirty="0" smtClean="0"/>
              <a:t>Palmitová a stearová – doporučit se naučit</a:t>
            </a:r>
          </a:p>
          <a:p>
            <a:r>
              <a:rPr lang="cs-CZ" dirty="0" smtClean="0"/>
              <a:t>Zajímavosti – kyselina </a:t>
            </a:r>
            <a:r>
              <a:rPr lang="cs-CZ" dirty="0" err="1" smtClean="0"/>
              <a:t>salycilová</a:t>
            </a:r>
            <a:r>
              <a:rPr lang="cs-CZ" dirty="0" smtClean="0"/>
              <a:t>, </a:t>
            </a:r>
            <a:r>
              <a:rPr lang="cs-CZ" dirty="0" err="1" smtClean="0"/>
              <a:t>lysergová</a:t>
            </a:r>
            <a:r>
              <a:rPr lang="cs-CZ" dirty="0" smtClean="0"/>
              <a:t> – droga</a:t>
            </a:r>
          </a:p>
          <a:p>
            <a:r>
              <a:rPr lang="cs-CZ" dirty="0" smtClean="0"/>
              <a:t>O každé kyselině si něco říct</a:t>
            </a:r>
          </a:p>
          <a:p>
            <a:r>
              <a:rPr lang="cs-CZ" dirty="0" smtClean="0"/>
              <a:t>+ dohledat </a:t>
            </a:r>
            <a:r>
              <a:rPr lang="cs-CZ" dirty="0" err="1" smtClean="0"/>
              <a:t>info</a:t>
            </a:r>
            <a:r>
              <a:rPr lang="cs-CZ" dirty="0" smtClean="0"/>
              <a:t> o vybraných kyselinách, prezentace třídě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ŠVP BOTIČSKÁ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Učivo: </a:t>
            </a:r>
          </a:p>
          <a:p>
            <a:pPr lvl="1"/>
            <a:r>
              <a:rPr lang="cs-CZ" dirty="0" smtClean="0"/>
              <a:t>Kyslíkaté deriváty (</a:t>
            </a:r>
            <a:r>
              <a:rPr lang="cs-CZ" dirty="0" err="1" smtClean="0"/>
              <a:t>hydroxysloučeniny</a:t>
            </a:r>
            <a:r>
              <a:rPr lang="cs-CZ" dirty="0" smtClean="0"/>
              <a:t>, ethery, </a:t>
            </a:r>
            <a:r>
              <a:rPr lang="cs-CZ" b="1" dirty="0" smtClean="0"/>
              <a:t>karbonylové sloučeniny, karboxylové kyseliny,</a:t>
            </a:r>
            <a:r>
              <a:rPr lang="cs-CZ" dirty="0" smtClean="0"/>
              <a:t> funkční a substituční deriváty karboxylových kyselin)</a:t>
            </a:r>
          </a:p>
          <a:p>
            <a:pPr lvl="1"/>
            <a:r>
              <a:rPr lang="cs-CZ" dirty="0" smtClean="0"/>
              <a:t>Struktura, vlastnosti, reakce, mechanismy základních reakcí, výskyt a použití</a:t>
            </a:r>
          </a:p>
          <a:p>
            <a:pPr lvl="0"/>
            <a:endParaRPr lang="cs-CZ" dirty="0" smtClean="0"/>
          </a:p>
          <a:p>
            <a:r>
              <a:rPr lang="cs-CZ" dirty="0" smtClean="0"/>
              <a:t>Průřezová témata:</a:t>
            </a:r>
          </a:p>
          <a:p>
            <a:pPr lvl="1"/>
            <a:r>
              <a:rPr lang="cs-CZ" dirty="0" smtClean="0"/>
              <a:t>environmentální výchova (Vliv člověka na životní prostředí od počátku existence po současnost.),</a:t>
            </a:r>
          </a:p>
          <a:p>
            <a:pPr lvl="1"/>
            <a:r>
              <a:rPr lang="cs-CZ" dirty="0" smtClean="0"/>
              <a:t>analytická chemie (Vybrané důkazové reakce prvků a jednotlivých funkčních skupin v organických sloučeninách.)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4 – 15 min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Postavit ze stavebnice modelů acetaldehyd a kyselinu octovou a sepsat si do sešitu všechno, čím se liší.</a:t>
            </a:r>
          </a:p>
          <a:p>
            <a:r>
              <a:rPr lang="cs-CZ" dirty="0" smtClean="0"/>
              <a:t>Hra: sepište, co nejvíce charakteristik karboxylových kyselin (ne </a:t>
            </a:r>
            <a:r>
              <a:rPr lang="cs-CZ" dirty="0" err="1" smtClean="0"/>
              <a:t>info</a:t>
            </a:r>
            <a:r>
              <a:rPr lang="cs-CZ" dirty="0" smtClean="0"/>
              <a:t> o zástupcích, ale nějaké obecné věci, které platí pro všechny) – čteme si je. Upozorňuji na to, co by měli znát všichni, co je důležité, případně doplním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4 - 15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vypadá anion: nakreslit a popsat na tabuli.</a:t>
            </a:r>
          </a:p>
          <a:p>
            <a:r>
              <a:rPr lang="cs-CZ" dirty="0" smtClean="0"/>
              <a:t>Dát do dvojic napsané výchozí látky a oni se snaží doplnit produkty. </a:t>
            </a:r>
          </a:p>
          <a:p>
            <a:r>
              <a:rPr lang="cs-CZ" dirty="0" smtClean="0"/>
              <a:t>Neutralizace, dekarboxylace, esterifikace, hydrolýza esterů kyselá</a:t>
            </a:r>
          </a:p>
          <a:p>
            <a:r>
              <a:rPr lang="cs-CZ" dirty="0" smtClean="0"/>
              <a:t>Společná kontrola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4 - 15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Kvašení alkoholové a mléčné (praktický význam některých reakcí, probíhají v našem těle), sport, anaerobní cvičení</a:t>
            </a:r>
          </a:p>
          <a:p>
            <a:r>
              <a:rPr lang="cs-CZ" dirty="0" smtClean="0"/>
              <a:t>Aktivita: propojení témat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Hodina 5 -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listy</a:t>
            </a:r>
          </a:p>
          <a:p>
            <a:r>
              <a:rPr lang="cs-CZ" dirty="0" smtClean="0"/>
              <a:t>Stavba modelů</a:t>
            </a:r>
          </a:p>
          <a:p>
            <a:r>
              <a:rPr lang="cs-CZ" dirty="0" smtClean="0"/>
              <a:t>AZ kvíz</a:t>
            </a:r>
          </a:p>
          <a:p>
            <a:r>
              <a:rPr lang="cs-CZ" dirty="0" smtClean="0"/>
              <a:t>Práce  „éčky“</a:t>
            </a:r>
          </a:p>
          <a:p>
            <a:r>
              <a:rPr lang="cs-CZ" dirty="0" smtClean="0"/>
              <a:t>Acetaldehyd – kocovina (zajímavost)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 požádá žáky, aby na malé papírky napsali pojmy z určitého tématu. Každý pojem napíše žák na zvláštní papírek, přehne a odevzdá do „losovací nádoby“. Učitel pak vylosuje vždy dva pojmy a žádá žáky, aby řekli, co mají společného/čím se liší </a:t>
            </a:r>
            <a:r>
              <a:rPr lang="cs-CZ" dirty="0" smtClean="0">
                <a:sym typeface="Wingdings" pitchFamily="2" charset="2"/>
              </a:rPr>
              <a:t> jakkoliv porovnat oba pojmy, uvést, jaký je vztah mezi nimi. 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realizaci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Žáci aktivitu realizují ve skupinkách (5 žáků). </a:t>
            </a:r>
          </a:p>
          <a:p>
            <a:r>
              <a:rPr lang="cs-CZ" dirty="0" smtClean="0"/>
              <a:t>Žáci sami losují pojmy</a:t>
            </a:r>
          </a:p>
          <a:p>
            <a:r>
              <a:rPr lang="cs-CZ" dirty="0" smtClean="0"/>
              <a:t>Aktivita se dá ovlivnit také šířkou tématu (aldehydy, karbonylové sloučeniny, kyslíkaté deriváty uhlovodíků, organická chemie, </a:t>
            </a:r>
            <a:r>
              <a:rPr lang="cs-CZ" dirty="0" err="1" smtClean="0"/>
              <a:t>chemie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Zadání může také znít: jeden pojem z chemie jeden z biologie, jeden z … Aktivita pak podporuje mezioborové propojení. Nutí myslet žáky v kontextu a učivo nebrat odděleně.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na další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hlinkClick r:id="rId2"/>
              </a:rPr>
              <a:t>https://www.youtube.com/watch?v=mGy3WiF3skE&amp;t=139s</a:t>
            </a:r>
            <a:r>
              <a:rPr lang="cs-CZ" u="sng" dirty="0" smtClean="0"/>
              <a:t> </a:t>
            </a:r>
            <a:r>
              <a:rPr lang="cs-CZ" dirty="0" smtClean="0"/>
              <a:t> LSD</a:t>
            </a:r>
          </a:p>
          <a:p>
            <a:r>
              <a:rPr lang="cs-CZ" u="sng" dirty="0" smtClean="0">
                <a:hlinkClick r:id="rId3"/>
              </a:rPr>
              <a:t>http://haminger.wbs.cz/pl_16_karbox_kyseliny.pdf</a:t>
            </a:r>
            <a:r>
              <a:rPr lang="cs-CZ" dirty="0" smtClean="0"/>
              <a:t> Pracovní list</a:t>
            </a:r>
            <a:endParaRPr lang="cs-CZ" u="sng" dirty="0" smtClean="0"/>
          </a:p>
          <a:p>
            <a:r>
              <a:rPr lang="cs-CZ" u="sng" dirty="0" smtClean="0">
                <a:hlinkClick r:id="rId4"/>
              </a:rPr>
              <a:t>https://clanky.rvp.cz/clanek/c/GVEB/1132/AZ-KVIZ-ANEB-ZNATE-KARBOXYLOVE-KYSELINY.html/</a:t>
            </a:r>
            <a:r>
              <a:rPr lang="cs-CZ" u="sng" dirty="0" smtClean="0"/>
              <a:t> </a:t>
            </a:r>
            <a:r>
              <a:rPr lang="cs-CZ" dirty="0" smtClean="0"/>
              <a:t>AZ kvíz na karboxylové kyseliny (je třeba upravit obtížnost)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ŠVP PÍSNICKÁ -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Rozliší základní typy derivátů uhlovodíků</a:t>
            </a:r>
          </a:p>
          <a:p>
            <a:pPr lvl="0"/>
            <a:r>
              <a:rPr lang="cs-CZ" dirty="0" smtClean="0"/>
              <a:t>Dokáže jednoduchými analytickými metodami anorganické i organické látky Využívá znalostí kvantitativní a kvalitativní analýzy k pochopení jejich praktického významu v anorganické i organické chemii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ŠVP PÍSNICKÁ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Učivo:</a:t>
            </a:r>
          </a:p>
          <a:p>
            <a:pPr lvl="1"/>
            <a:r>
              <a:rPr lang="cs-CZ" dirty="0" err="1" smtClean="0"/>
              <a:t>Halogenderiváty</a:t>
            </a:r>
            <a:r>
              <a:rPr lang="cs-CZ" dirty="0" smtClean="0"/>
              <a:t> kyslíkaté deriváty</a:t>
            </a:r>
          </a:p>
          <a:p>
            <a:pPr lvl="1"/>
            <a:r>
              <a:rPr lang="cs-CZ" dirty="0" smtClean="0"/>
              <a:t>Analytická chemie kvantitativní, kvalitativní, důkazy anorganických a organických látek</a:t>
            </a:r>
          </a:p>
          <a:p>
            <a:pPr lvl="0"/>
            <a:r>
              <a:rPr lang="cs-CZ" dirty="0" smtClean="0"/>
              <a:t>Průřezová témata:</a:t>
            </a:r>
          </a:p>
          <a:p>
            <a:pPr lvl="1"/>
            <a:r>
              <a:rPr lang="cs-CZ" dirty="0" smtClean="0"/>
              <a:t>Výchova ke zdraví – poškození zdraví</a:t>
            </a:r>
          </a:p>
          <a:p>
            <a:pPr lvl="1"/>
            <a:r>
              <a:rPr lang="cs-CZ" dirty="0" smtClean="0"/>
              <a:t>ENV – Člověk a životní prostředí, recyklace látek, látky v potravinovém řetězci,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ŠVP MLADÁ BOLESLAV -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charakterizuje jednotlivé typy derivátů, kde vychází z jejich vnitřní struktury, uvede jejich významné zástupce, zhodnotí jejich zdroje, vyžití v praxi a vliv na životní prostředí</a:t>
            </a:r>
          </a:p>
          <a:p>
            <a:pPr lvl="0"/>
            <a:r>
              <a:rPr lang="cs-CZ" dirty="0" smtClean="0"/>
              <a:t> aplikuje pravidla systematického názvosloví na deriváty uhlovodíků</a:t>
            </a:r>
          </a:p>
          <a:p>
            <a:pPr lvl="0"/>
            <a:r>
              <a:rPr lang="cs-CZ" dirty="0" smtClean="0"/>
              <a:t>uvede používané triviální názvy</a:t>
            </a:r>
          </a:p>
          <a:p>
            <a:pPr lvl="0"/>
            <a:r>
              <a:rPr lang="cs-CZ" dirty="0" smtClean="0"/>
              <a:t>využívá znalosti struktury derivátů k určení průběhu chemických reakcí</a:t>
            </a:r>
          </a:p>
          <a:p>
            <a:pPr lvl="0"/>
            <a:r>
              <a:rPr lang="cs-CZ" dirty="0" smtClean="0"/>
              <a:t>vysvětlí pojem oxidace a redukce v organické chemii a využívá těchto znalostí pro předvídání průběhu reakcí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ŠVP MLADÁ BOLESLAV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Učivo:</a:t>
            </a:r>
          </a:p>
          <a:p>
            <a:pPr lvl="1"/>
            <a:r>
              <a:rPr lang="cs-CZ" dirty="0" smtClean="0"/>
              <a:t>Deriváty uhlovodíků</a:t>
            </a:r>
          </a:p>
          <a:p>
            <a:pPr lvl="0"/>
            <a:r>
              <a:rPr lang="cs-CZ" dirty="0" smtClean="0"/>
              <a:t>Použité metody:</a:t>
            </a:r>
          </a:p>
          <a:p>
            <a:pPr lvl="1"/>
            <a:r>
              <a:rPr lang="cs-CZ" dirty="0" smtClean="0"/>
              <a:t>Výklad</a:t>
            </a:r>
          </a:p>
          <a:p>
            <a:pPr lvl="1"/>
            <a:r>
              <a:rPr lang="cs-CZ" dirty="0" smtClean="0"/>
              <a:t>řízený rozhovor</a:t>
            </a:r>
          </a:p>
          <a:p>
            <a:pPr lvl="1"/>
            <a:r>
              <a:rPr lang="cs-CZ" dirty="0" smtClean="0"/>
              <a:t>skupinová práce</a:t>
            </a:r>
          </a:p>
          <a:p>
            <a:pPr lvl="1"/>
            <a:r>
              <a:rPr lang="cs-CZ" dirty="0" smtClean="0"/>
              <a:t>práce s modely molekul</a:t>
            </a:r>
          </a:p>
          <a:p>
            <a:pPr lvl="1"/>
            <a:r>
              <a:rPr lang="cs-CZ" dirty="0" smtClean="0"/>
              <a:t>učitelský experiment</a:t>
            </a:r>
          </a:p>
          <a:p>
            <a:pPr lvl="1"/>
            <a:r>
              <a:rPr lang="cs-CZ" dirty="0" smtClean="0"/>
              <a:t>film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ŠVP MLADÁ BOLESLAV kvarta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Výstupy</a:t>
            </a:r>
          </a:p>
          <a:p>
            <a:pPr lvl="1"/>
            <a:r>
              <a:rPr lang="cs-CZ" dirty="0" smtClean="0"/>
              <a:t>rozliší pojmy „uhlovodíky“ a „deriváty uhlovodíků“</a:t>
            </a:r>
          </a:p>
          <a:p>
            <a:pPr lvl="1"/>
            <a:r>
              <a:rPr lang="cs-CZ" dirty="0" smtClean="0"/>
              <a:t>rozliší uhlovodíkový zbytek a charakteristickou skupinu </a:t>
            </a:r>
          </a:p>
          <a:p>
            <a:pPr lvl="1"/>
            <a:r>
              <a:rPr lang="cs-CZ" dirty="0" smtClean="0"/>
              <a:t>rozliší a zapíše vzorce základních derivátů uhlovodíků, uvede vlastnosti a jejich použití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165</TotalTime>
  <Words>1817</Words>
  <Application>Microsoft Office PowerPoint</Application>
  <PresentationFormat>Předvádění na obrazovce (4:3)</PresentationFormat>
  <Paragraphs>227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Consolas</vt:lpstr>
      <vt:lpstr>Corbel</vt:lpstr>
      <vt:lpstr>Wingdings</vt:lpstr>
      <vt:lpstr>Wingdings 2</vt:lpstr>
      <vt:lpstr>Wingdings 3</vt:lpstr>
      <vt:lpstr>Metro</vt:lpstr>
      <vt:lpstr>6. Karbonylové sloučeniny a karboxylové kyseliny</vt:lpstr>
      <vt:lpstr>Analýza ŠVP</vt:lpstr>
      <vt:lpstr>ŠVP BOTIČSKÁ - výstupy</vt:lpstr>
      <vt:lpstr>ŠVP BOTIČSKÁ</vt:lpstr>
      <vt:lpstr>ŠVP PÍSNICKÁ - VÝSTUPY</vt:lpstr>
      <vt:lpstr>ŠVP PÍSNICKÁ </vt:lpstr>
      <vt:lpstr>ŠVP MLADÁ BOLESLAV - výstupy</vt:lpstr>
      <vt:lpstr>ŠVP MLADÁ BOLESLAV</vt:lpstr>
      <vt:lpstr>ŠVP MLADÁ BOLESLAV kvarta</vt:lpstr>
      <vt:lpstr>ŠVP MLADÁ BOLESLAV kvarta</vt:lpstr>
      <vt:lpstr>Analýza učebnic</vt:lpstr>
      <vt:lpstr>Přehled středoškolské chemie</vt:lpstr>
      <vt:lpstr>Přehled středoškolské chemie</vt:lpstr>
      <vt:lpstr>Přehled středoškolské chemie Shrnutí</vt:lpstr>
      <vt:lpstr>Odmaturuj! Z chemie</vt:lpstr>
      <vt:lpstr>Odmaturuj! Z chemie</vt:lpstr>
      <vt:lpstr>Odmaturuj! Z chemie</vt:lpstr>
      <vt:lpstr>Odmaturuj! Z chemie - shrnutí</vt:lpstr>
      <vt:lpstr>Chemie pro gymnázia II</vt:lpstr>
      <vt:lpstr>Chemie pro gymnázia II</vt:lpstr>
      <vt:lpstr>Chemie pro gymnázia II - shrnutí</vt:lpstr>
      <vt:lpstr>Co jak učit?</vt:lpstr>
      <vt:lpstr>Co jak učit?</vt:lpstr>
      <vt:lpstr>Co jak učit?</vt:lpstr>
      <vt:lpstr>Co jak učit?</vt:lpstr>
      <vt:lpstr>Plán hodin</vt:lpstr>
      <vt:lpstr>Hodina 1 - 15</vt:lpstr>
      <vt:lpstr>Hodina 1 - 10</vt:lpstr>
      <vt:lpstr>Hodina 1 - 10</vt:lpstr>
      <vt:lpstr>Hodina 1 - 10</vt:lpstr>
      <vt:lpstr>Hodina 1 - 5</vt:lpstr>
      <vt:lpstr>Hodina 2 - 5</vt:lpstr>
      <vt:lpstr>Hodina 2 - 10</vt:lpstr>
      <vt:lpstr>Hodina 2 - 15</vt:lpstr>
      <vt:lpstr>Hodina 2 - 15</vt:lpstr>
      <vt:lpstr>Hodina 3 - 15</vt:lpstr>
      <vt:lpstr>Hodina 3 - 10</vt:lpstr>
      <vt:lpstr>Hodina 3 - 5</vt:lpstr>
      <vt:lpstr>Hodina 3 - 15</vt:lpstr>
      <vt:lpstr>Hodina 4 – 15 min</vt:lpstr>
      <vt:lpstr>Hodina 4 - 15 </vt:lpstr>
      <vt:lpstr>Hodina 4 - 15</vt:lpstr>
      <vt:lpstr>Hodina 5 - opakování</vt:lpstr>
      <vt:lpstr>Popis aktivity</vt:lpstr>
      <vt:lpstr>Tipy na realizaci aktivity</vt:lpstr>
      <vt:lpstr>Odkazy na další materiály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Karbonylové sloučeniny a karboxylové kyseliny</dc:title>
  <dc:creator>Bělka M</dc:creator>
  <cp:lastModifiedBy>user</cp:lastModifiedBy>
  <cp:revision>27</cp:revision>
  <dcterms:created xsi:type="dcterms:W3CDTF">2019-04-16T13:54:52Z</dcterms:created>
  <dcterms:modified xsi:type="dcterms:W3CDTF">2019-05-14T10:39:24Z</dcterms:modified>
</cp:coreProperties>
</file>