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62" r:id="rId9"/>
    <p:sldId id="268" r:id="rId10"/>
    <p:sldId id="269" r:id="rId11"/>
    <p:sldId id="270" r:id="rId12"/>
    <p:sldId id="271" r:id="rId13"/>
    <p:sldId id="272" r:id="rId14"/>
    <p:sldId id="263" r:id="rId15"/>
    <p:sldId id="275" r:id="rId16"/>
    <p:sldId id="264" r:id="rId17"/>
    <p:sldId id="267" r:id="rId18"/>
    <p:sldId id="273" r:id="rId19"/>
    <p:sldId id="265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6" autoAdjust="0"/>
    <p:restoredTop sz="94660"/>
  </p:normalViewPr>
  <p:slideViewPr>
    <p:cSldViewPr snapToGrid="0">
      <p:cViewPr varScale="1">
        <p:scale>
          <a:sx n="55" d="100"/>
          <a:sy n="55" d="100"/>
        </p:scale>
        <p:origin x="114" y="1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577D85B-6B96-4E2A-8EF8-B3F72EFB0D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1AFA8B10-617D-47EB-8C91-E804C03AB3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97767507-87E3-4E96-B577-4D1BA3EE6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E7A93-C25A-4829-86D4-68E100FE8E13}" type="datetimeFigureOut">
              <a:rPr lang="cs-CZ" smtClean="0"/>
              <a:t>9.9.2019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C6738257-FE66-4520-AE25-73311A902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D513DFE9-2577-4815-8F5F-DBB75458F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0DAA-1833-411B-8720-F2E8528970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505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6B7FE19-1574-45FA-9A62-D8FB7597B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6B0338BC-0B88-4749-8129-3FDA2A2ECB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8FA923E4-CD87-4285-8B2E-4F8CD1006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E7A93-C25A-4829-86D4-68E100FE8E13}" type="datetimeFigureOut">
              <a:rPr lang="cs-CZ" smtClean="0"/>
              <a:t>9.9.2019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C57AA983-26A9-41B7-9556-6D2A6E3CC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D6905A3E-B9B5-4B3E-9496-D17396948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0DAA-1833-411B-8720-F2E8528970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2972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BB32412A-6CE6-4DBA-9415-EBDFC4765B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1DE189EA-C316-404F-8FB1-BD3D5F5229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0AE8FCD5-D7C8-4C4C-9502-0204388A7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E7A93-C25A-4829-86D4-68E100FE8E13}" type="datetimeFigureOut">
              <a:rPr lang="cs-CZ" smtClean="0"/>
              <a:t>9.9.2019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89DCCB8A-C3CF-4409-8F6C-D57D80283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FA25FF91-789D-4B95-A1D6-B525786BA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0DAA-1833-411B-8720-F2E8528970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7744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961F54E-505B-428C-9C2E-558E23411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00DC9BD-DF07-4421-AB52-8FF60DACE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FA08887D-DDF6-4187-83A4-A878387C7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E7A93-C25A-4829-86D4-68E100FE8E13}" type="datetimeFigureOut">
              <a:rPr lang="cs-CZ" smtClean="0"/>
              <a:t>9.9.2019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F0489BFA-9BD3-4063-B47C-969252EA0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C848C8AD-9A77-4F3E-8EAC-6E59B8680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0DAA-1833-411B-8720-F2E8528970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4931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AE2DEBE-7476-432D-8D07-6900A124C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663DE6DC-08BA-4DE8-9696-9E014997D1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22CDAB68-DA03-4158-AB91-A76BD9A81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E7A93-C25A-4829-86D4-68E100FE8E13}" type="datetimeFigureOut">
              <a:rPr lang="cs-CZ" smtClean="0"/>
              <a:t>9.9.2019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145598A0-14F2-41B7-9FAD-88C139043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74FF7822-26FA-4A94-930B-BED860E05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0DAA-1833-411B-8720-F2E8528970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11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50E4ED2-E71D-48E4-986A-77A888C11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3B3D24FF-E35B-4975-91D8-F049611C02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0ED021A9-38F9-41C9-A6DD-6BBE30DF8C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5DD38A1A-BDF5-4CAE-AE4A-8E82B0F5A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E7A93-C25A-4829-86D4-68E100FE8E13}" type="datetimeFigureOut">
              <a:rPr lang="cs-CZ" smtClean="0"/>
              <a:t>9.9.2019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0D91B12B-DB32-4980-BA91-2986CD696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93811F89-F546-4957-8914-CDE028BB7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0DAA-1833-411B-8720-F2E8528970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2368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CC74548-BF21-4A65-AE49-6227378D0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C8878733-E78C-4C7A-88D2-2C475A041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CF04981A-B84C-4EE9-BFB6-24F46E81C6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65FFB33D-0472-4DE9-87F6-C5DD8DB140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E8FAC472-6318-40F7-93A7-428881DE07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E0D3A734-C586-4855-9806-C60A7177D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E7A93-C25A-4829-86D4-68E100FE8E13}" type="datetimeFigureOut">
              <a:rPr lang="cs-CZ" smtClean="0"/>
              <a:t>9.9.2019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A8680E8E-B2E5-4030-8ED9-2C9701F63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5BAB7862-5BED-49EA-AA08-4215EB275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0DAA-1833-411B-8720-F2E8528970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4479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F6F4630-6C11-47C5-9632-6927854F7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21B5D730-CD6F-478A-A178-E28100556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E7A93-C25A-4829-86D4-68E100FE8E13}" type="datetimeFigureOut">
              <a:rPr lang="cs-CZ" smtClean="0"/>
              <a:t>9.9.2019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74F1CADB-AAD3-47A5-A63D-6F21B9117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267124DD-4281-451A-B9ED-25A30A78D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0DAA-1833-411B-8720-F2E8528970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0359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F9171947-5F10-46C8-919D-F9E11BC43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E7A93-C25A-4829-86D4-68E100FE8E13}" type="datetimeFigureOut">
              <a:rPr lang="cs-CZ" smtClean="0"/>
              <a:t>9.9.2019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187E0387-3D90-44F6-94A2-DFBFB36DF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A9BA2E4B-0D30-4EE3-9DFC-767EF91A4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0DAA-1833-411B-8720-F2E8528970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9035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D4CAF2D-1056-4CC6-893F-AACED3036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B9BA7EDE-3D8A-4F31-82D0-930E2E7FB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8DDBDC7D-5767-455D-A4CC-D05ED92955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5C46577D-4E27-4F0A-ABFA-5B437A22D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E7A93-C25A-4829-86D4-68E100FE8E13}" type="datetimeFigureOut">
              <a:rPr lang="cs-CZ" smtClean="0"/>
              <a:t>9.9.2019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869C7352-BC18-49D9-BFD0-D953AE157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2214F14A-E777-4B20-95A2-63F384F15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0DAA-1833-411B-8720-F2E8528970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9861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CBDCDD6-D5DA-49D8-9017-93E18008D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593E3106-F3E8-4BB3-8903-6800066117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68FC6E4D-475B-45FB-8021-5ACB1BF4A5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70640882-CB60-4BE7-9A05-9C039CEDD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E7A93-C25A-4829-86D4-68E100FE8E13}" type="datetimeFigureOut">
              <a:rPr lang="cs-CZ" smtClean="0"/>
              <a:t>9.9.2019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881FD6E1-C854-4ACB-A4C9-D84744A02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618F1BE4-4CC3-4645-A83B-9534622DA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0DAA-1833-411B-8720-F2E8528970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3926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7A8A3848-ECA2-4D90-BDF0-143B7360B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E6B543CC-897B-4A74-A94C-A27AC36B0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DB25879A-5C24-4D7A-98D5-0D2F9D5D30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E7A93-C25A-4829-86D4-68E100FE8E13}" type="datetimeFigureOut">
              <a:rPr lang="cs-CZ" smtClean="0"/>
              <a:t>9.9.2019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F856CEA8-6192-4136-B540-CF2E7F8C98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F75359CD-7F83-436B-AD58-CB30DA42E6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F0DAA-1833-411B-8720-F2E8528970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8315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skatelevize.cz/porady/10121359557-port/michaelovy-experimenty/738-dar-bohu/" TargetMode="External"/><Relationship Id="rId2" Type="http://schemas.openxmlformats.org/officeDocument/2006/relationships/hyperlink" Target="https://www.ceskatelevize.cz/porady/10121359557-port/michaelovy-experimenty/778-kvasinky-experti-na-preziti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eskatelevize.cz/porady/10121359557-port/466-v-ohrozeni-zivota/video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levizeseznam.cz/video/profiq/co-se-deje-v-organismu-po-poziti-alkoholu-280037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lkoholium.cz/prohibice-v-historii-i-dnes/" TargetMode="External"/><Relationship Id="rId3" Type="http://schemas.openxmlformats.org/officeDocument/2006/relationships/hyperlink" Target="https://www.alkoholium.cz/historie-piva-strucne-jasne-prehledne/" TargetMode="External"/><Relationship Id="rId7" Type="http://schemas.openxmlformats.org/officeDocument/2006/relationships/hyperlink" Target="https://www.alkoholium.cz/ovocne-palenky-jak-se-vyrabi-ovoce-v-tekute-forme/" TargetMode="External"/><Relationship Id="rId2" Type="http://schemas.openxmlformats.org/officeDocument/2006/relationships/hyperlink" Target="https://www.alkoholium.cz/co-dela-alkohol-s-lidskym-telem-a-jake-jsou-vlastne-jeho-chemicke-vlastnost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vinovnici.cz/clanek/30-vyroba-vina-krok-za-krokem" TargetMode="External"/><Relationship Id="rId5" Type="http://schemas.openxmlformats.org/officeDocument/2006/relationships/hyperlink" Target="https://www.alkoholium.cz/historie-pestovani-a-konzumace-vina-koreny-bychom-nasli-v-gruzii/" TargetMode="External"/><Relationship Id="rId4" Type="http://schemas.openxmlformats.org/officeDocument/2006/relationships/hyperlink" Target="https://www.alkoholium.cz/slozity-postup-vareni-piva-plzenskeho-typu/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www.jsns.cz/lekce/15653-mozek-a-alkoho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E0EA4E8-DC0F-47C0-8B9D-FFBE763E1B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8000" dirty="0"/>
              <a:t>HYDROXYDERIVÁTY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A165539D-2879-4379-8A42-159D211ACD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415" y="6028715"/>
            <a:ext cx="6415454" cy="583100"/>
          </a:xfrm>
        </p:spPr>
        <p:txBody>
          <a:bodyPr>
            <a:normAutofit/>
          </a:bodyPr>
          <a:lstStyle/>
          <a:p>
            <a:pPr algn="l"/>
            <a:r>
              <a:rPr lang="cs-CZ" sz="3200" dirty="0"/>
              <a:t>Hana </a:t>
            </a:r>
            <a:r>
              <a:rPr lang="cs-CZ" sz="3200" dirty="0" err="1"/>
              <a:t>Josífková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584941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Ã½sledek obrÃ¡zku pro butan-1 4-diol">
            <a:extLst>
              <a:ext uri="{FF2B5EF4-FFF2-40B4-BE49-F238E27FC236}">
                <a16:creationId xmlns:a16="http://schemas.microsoft.com/office/drawing/2014/main" xmlns="" id="{51DC7BD2-659C-497F-BB24-52890D7D3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735026"/>
            <a:ext cx="5436066" cy="406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1AAF6DA8-1DB4-4C4A-9C90-F6AFFF18D454}"/>
              </a:ext>
            </a:extLst>
          </p:cNvPr>
          <p:cNvSpPr txBox="1"/>
          <p:nvPr/>
        </p:nvSpPr>
        <p:spPr>
          <a:xfrm>
            <a:off x="914400" y="3150704"/>
            <a:ext cx="775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65B92AAE-B746-4B9E-AF27-D9D2DE069407}"/>
              </a:ext>
            </a:extLst>
          </p:cNvPr>
          <p:cNvSpPr txBox="1"/>
          <p:nvPr/>
        </p:nvSpPr>
        <p:spPr>
          <a:xfrm>
            <a:off x="7754816" y="3942522"/>
            <a:ext cx="4541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>
                <a:solidFill>
                  <a:srgbClr val="FF0000"/>
                </a:solidFill>
              </a:rPr>
              <a:t>            3</a:t>
            </a:r>
          </a:p>
          <a:p>
            <a:endParaRPr lang="cs-CZ" sz="4800" dirty="0"/>
          </a:p>
          <a:p>
            <a:r>
              <a:rPr lang="cs-CZ" sz="4800" dirty="0"/>
              <a:t>butan-1,4-diol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7063D5E5-BEA0-4873-B7C5-2F0873171D53}"/>
              </a:ext>
            </a:extLst>
          </p:cNvPr>
          <p:cNvSpPr txBox="1"/>
          <p:nvPr/>
        </p:nvSpPr>
        <p:spPr>
          <a:xfrm>
            <a:off x="5172489" y="519638"/>
            <a:ext cx="37603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>
                <a:solidFill>
                  <a:srgbClr val="FF0000"/>
                </a:solidFill>
              </a:rPr>
              <a:t>           2</a:t>
            </a:r>
          </a:p>
          <a:p>
            <a:endParaRPr lang="cs-CZ" sz="4800" dirty="0"/>
          </a:p>
          <a:p>
            <a:r>
              <a:rPr lang="cs-CZ" sz="4800" dirty="0"/>
              <a:t>hexan-1,6-diol</a:t>
            </a:r>
          </a:p>
        </p:txBody>
      </p:sp>
      <p:sp>
        <p:nvSpPr>
          <p:cNvPr id="3" name="Znak násobení 2">
            <a:extLst>
              <a:ext uri="{FF2B5EF4-FFF2-40B4-BE49-F238E27FC236}">
                <a16:creationId xmlns:a16="http://schemas.microsoft.com/office/drawing/2014/main" xmlns="" id="{223AB488-C442-4D76-A106-4C69D7C7F987}"/>
              </a:ext>
            </a:extLst>
          </p:cNvPr>
          <p:cNvSpPr/>
          <p:nvPr/>
        </p:nvSpPr>
        <p:spPr>
          <a:xfrm>
            <a:off x="5957937" y="-219499"/>
            <a:ext cx="1999230" cy="4985239"/>
          </a:xfrm>
          <a:prstGeom prst="mathMultiply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0931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490840E-EBE2-4D52-B53A-C4113A2A5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VH - 1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AE003F7F-CAEA-4542-9381-0AB38ABBC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099" y="1781664"/>
            <a:ext cx="11353801" cy="4351338"/>
          </a:xfrm>
        </p:spPr>
        <p:txBody>
          <a:bodyPr/>
          <a:lstStyle/>
          <a:p>
            <a:r>
              <a:rPr lang="cs-CZ" dirty="0"/>
              <a:t>Charakteristika (skupenství)</a:t>
            </a:r>
          </a:p>
          <a:p>
            <a:r>
              <a:rPr lang="cs-CZ" dirty="0"/>
              <a:t> Vlastnosti (vodíkové můstky, polarita vazby OH, rozpustnost, kyselost?)</a:t>
            </a:r>
          </a:p>
          <a:p>
            <a:r>
              <a:rPr lang="cs-CZ" dirty="0"/>
              <a:t> Demonstrační pokus nehořlavý kapesník – rozdílná těkavost </a:t>
            </a:r>
            <a:r>
              <a:rPr lang="cs-CZ" dirty="0" err="1"/>
              <a:t>EtOH</a:t>
            </a:r>
            <a:r>
              <a:rPr lang="cs-CZ" dirty="0"/>
              <a:t> a vody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 Závěr – opakování </a:t>
            </a:r>
          </a:p>
          <a:p>
            <a:pPr marL="0" indent="0">
              <a:buNone/>
            </a:pPr>
            <a:r>
              <a:rPr lang="cs-CZ" dirty="0"/>
              <a:t>    - v ppt chemický vzorec nějakého alkoholu</a:t>
            </a:r>
          </a:p>
          <a:p>
            <a:pPr marL="0" indent="0">
              <a:buNone/>
            </a:pPr>
            <a:r>
              <a:rPr lang="cs-CZ" dirty="0"/>
              <a:t>    - úkoly: napsat název, sytnost, postavení OH skupiny, odhad skupenství, </a:t>
            </a:r>
          </a:p>
          <a:p>
            <a:pPr marL="0" indent="0">
              <a:buNone/>
            </a:pPr>
            <a:r>
              <a:rPr lang="cs-CZ" dirty="0"/>
              <a:t>                  odhad bodu varu (vysoký/nízký), odhad rozpustnosti (spíše ano/ne)</a:t>
            </a:r>
          </a:p>
        </p:txBody>
      </p:sp>
    </p:spTree>
    <p:extLst>
      <p:ext uri="{BB962C8B-B14F-4D97-AF65-F5344CB8AC3E}">
        <p14:creationId xmlns:p14="http://schemas.microsoft.com/office/powerpoint/2010/main" val="3999905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C1AB1CC-DE6A-4740-8CCC-36420D364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VH - 2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85311F2B-8E51-4C0B-A542-8C8DD304E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/>
          <a:lstStyle/>
          <a:p>
            <a:r>
              <a:rPr lang="cs-CZ" dirty="0"/>
              <a:t> příprava – učebnice adice</a:t>
            </a:r>
          </a:p>
          <a:p>
            <a:r>
              <a:rPr lang="cs-CZ" dirty="0"/>
              <a:t> alkoholové kvašení</a:t>
            </a:r>
          </a:p>
          <a:p>
            <a:pPr marL="0" indent="0">
              <a:buNone/>
            </a:pPr>
            <a:r>
              <a:rPr lang="cs-CZ" dirty="0">
                <a:hlinkClick r:id="rId2"/>
              </a:rPr>
              <a:t>https://www.ceskatelevize.cz/porady/10121359557-port/michaelovy-experimenty/778-kvasinky-experti-na-preziti/</a:t>
            </a:r>
            <a:endParaRPr lang="cs-CZ" dirty="0">
              <a:hlinkClick r:id="rId3"/>
            </a:endParaRPr>
          </a:p>
          <a:p>
            <a:pPr marL="0" indent="0">
              <a:buNone/>
            </a:pPr>
            <a:r>
              <a:rPr lang="cs-CZ" dirty="0">
                <a:hlinkClick r:id="rId3"/>
              </a:rPr>
              <a:t>https://www.ceskatelevize.cz/porady/10121359557-port/michaelovy-experimenty/738-dar-bohu/</a:t>
            </a:r>
            <a:endParaRPr lang="cs-CZ" dirty="0"/>
          </a:p>
          <a:p>
            <a:r>
              <a:rPr lang="cs-CZ" dirty="0"/>
              <a:t> destilace</a:t>
            </a:r>
          </a:p>
          <a:p>
            <a:pPr marL="0" indent="0">
              <a:buNone/>
            </a:pPr>
            <a:r>
              <a:rPr lang="cs-CZ" dirty="0">
                <a:hlinkClick r:id="rId4"/>
              </a:rPr>
              <a:t>https://www.ceskatelevize.cz/porady/10121359557-port/466-v-ohrozeni-zivota/video/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/>
              <a:t>- kapesník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8112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A86EB46-6F01-4BB3-8D77-AD1039142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VH - 3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8DB0F10C-53A4-4A3D-B449-8400253DF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440" y="1599248"/>
            <a:ext cx="12105640" cy="5885816"/>
          </a:xfrm>
        </p:spPr>
        <p:txBody>
          <a:bodyPr>
            <a:normAutofit/>
          </a:bodyPr>
          <a:lstStyle/>
          <a:p>
            <a:r>
              <a:rPr lang="cs-CZ" dirty="0"/>
              <a:t> rozdělení žáků do 5 skupin</a:t>
            </a:r>
          </a:p>
          <a:p>
            <a:r>
              <a:rPr lang="cs-CZ" dirty="0"/>
              <a:t> charakteristiky zástupců (methanol, ethanol, </a:t>
            </a:r>
            <a:r>
              <a:rPr lang="cs-CZ" dirty="0" err="1"/>
              <a:t>ethylenglykol</a:t>
            </a:r>
            <a:r>
              <a:rPr lang="cs-CZ" dirty="0"/>
              <a:t>, glycerol, fenol)</a:t>
            </a:r>
          </a:p>
          <a:p>
            <a:r>
              <a:rPr lang="cs-CZ" dirty="0"/>
              <a:t> přiřazení zástupce</a:t>
            </a:r>
          </a:p>
          <a:p>
            <a:r>
              <a:rPr lang="cs-CZ" dirty="0"/>
              <a:t> pro vyšší G: některé </a:t>
            </a:r>
            <a:r>
              <a:rPr lang="cs-CZ" dirty="0" err="1"/>
              <a:t>info</a:t>
            </a:r>
            <a:r>
              <a:rPr lang="cs-CZ" dirty="0"/>
              <a:t> chybné -&gt; oprava</a:t>
            </a:r>
          </a:p>
          <a:p>
            <a:r>
              <a:rPr lang="cs-CZ" dirty="0"/>
              <a:t> nejprve pouze rady ve skupině</a:t>
            </a:r>
          </a:p>
          <a:p>
            <a:r>
              <a:rPr lang="cs-CZ" dirty="0"/>
              <a:t> 1. nápověda: vyjmenování možných zástupců</a:t>
            </a:r>
          </a:p>
          <a:p>
            <a:r>
              <a:rPr lang="cs-CZ" dirty="0"/>
              <a:t> 2. nápověda: internet, učebnice</a:t>
            </a:r>
          </a:p>
          <a:p>
            <a:r>
              <a:rPr lang="cs-CZ" dirty="0"/>
              <a:t> vlastní zápis + pro ostatní</a:t>
            </a:r>
          </a:p>
          <a:p>
            <a:r>
              <a:rPr lang="cs-CZ" dirty="0"/>
              <a:t> video: výkladové, ethanol v těle</a:t>
            </a:r>
          </a:p>
          <a:p>
            <a:pPr marL="0" indent="0">
              <a:buNone/>
            </a:pPr>
            <a:r>
              <a:rPr lang="cs-CZ" sz="2000" dirty="0">
                <a:hlinkClick r:id="rId2"/>
              </a:rPr>
              <a:t>https://www.televizeseznam.cz/video/profiq/co-se-deje-v-organismu-po-poziti-alkoholu-280037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926618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1221190-C48D-41FE-816A-C677104C8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VH - 4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99AAFBFF-2C8E-4C42-9B36-AF214343F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dirty="0"/>
              <a:t> ppt s různými obrázky využití, ovoce, kvasinky, destilační aparatura…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dirty="0"/>
              <a:t>    - žáci se snaží co nejvíc zapamatovat, poté brainstorming</a:t>
            </a:r>
          </a:p>
          <a:p>
            <a:pPr>
              <a:lnSpc>
                <a:spcPct val="100000"/>
              </a:lnSpc>
            </a:pPr>
            <a:r>
              <a:rPr lang="cs-CZ" dirty="0"/>
              <a:t> různá témata, žáci se rozdělí podle zájmu do skupin</a:t>
            </a:r>
          </a:p>
          <a:p>
            <a:pPr>
              <a:lnSpc>
                <a:spcPct val="100000"/>
              </a:lnSpc>
            </a:pPr>
            <a:r>
              <a:rPr lang="cs-CZ" dirty="0"/>
              <a:t> každá skupina zpracovává jedno dané téma</a:t>
            </a:r>
          </a:p>
          <a:p>
            <a:pPr>
              <a:lnSpc>
                <a:spcPct val="100000"/>
              </a:lnSpc>
            </a:pPr>
            <a:r>
              <a:rPr lang="cs-CZ" dirty="0"/>
              <a:t> v posledních 15 minutách prezentují své výstupy, doma ještě sepíšou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dirty="0"/>
              <a:t>    elektronicky, aby mohlo být sdíleno mezi ostatní žáky</a:t>
            </a:r>
          </a:p>
          <a:p>
            <a:pPr>
              <a:lnSpc>
                <a:spcPct val="100000"/>
              </a:lnSpc>
            </a:pPr>
            <a:r>
              <a:rPr lang="cs-CZ" dirty="0"/>
              <a:t> témata:</a:t>
            </a:r>
          </a:p>
        </p:txBody>
      </p:sp>
    </p:spTree>
    <p:extLst>
      <p:ext uri="{BB962C8B-B14F-4D97-AF65-F5344CB8AC3E}">
        <p14:creationId xmlns:p14="http://schemas.microsoft.com/office/powerpoint/2010/main" val="397944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Ã½sledek obrÃ¡zku pro oko">
            <a:extLst>
              <a:ext uri="{FF2B5EF4-FFF2-40B4-BE49-F238E27FC236}">
                <a16:creationId xmlns:a16="http://schemas.microsoft.com/office/drawing/2014/main" xmlns="" id="{20C6F0C1-2250-4527-9C26-29B7F925A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561" y="227240"/>
            <a:ext cx="3564835" cy="244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Ã½sledek obrÃ¡zku pro destilace">
            <a:extLst>
              <a:ext uri="{FF2B5EF4-FFF2-40B4-BE49-F238E27FC236}">
                <a16:creationId xmlns:a16="http://schemas.microsoft.com/office/drawing/2014/main" xmlns="" id="{D2595C89-4A76-415B-8E58-66A935263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016" y="659953"/>
            <a:ext cx="2542260" cy="337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Ã½sledek obrÃ¡zku pro slivovice">
            <a:extLst>
              <a:ext uri="{FF2B5EF4-FFF2-40B4-BE49-F238E27FC236}">
                <a16:creationId xmlns:a16="http://schemas.microsoft.com/office/drawing/2014/main" xmlns="" id="{6ADB5726-70FC-4C99-9B40-4AEA26A76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296" y="3141767"/>
            <a:ext cx="2363028" cy="315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Ã½sledek obrÃ¡zku pro Å¡vestka hruÅ¡ka">
            <a:extLst>
              <a:ext uri="{FF2B5EF4-FFF2-40B4-BE49-F238E27FC236}">
                <a16:creationId xmlns:a16="http://schemas.microsoft.com/office/drawing/2014/main" xmlns="" id="{4615FA18-BFFB-422F-9755-038BB6272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917" y="3903455"/>
            <a:ext cx="3645312" cy="273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Ã½sledek obrÃ¡zku pro saccharomyces">
            <a:extLst>
              <a:ext uri="{FF2B5EF4-FFF2-40B4-BE49-F238E27FC236}">
                <a16:creationId xmlns:a16="http://schemas.microsoft.com/office/drawing/2014/main" xmlns="" id="{AAC8DCFB-D00D-4754-ADA0-29BDC6A6E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12" y="192071"/>
            <a:ext cx="3347019" cy="216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VÃ½sledek obrÃ¡zku pro mÃ½dlo">
            <a:extLst>
              <a:ext uri="{FF2B5EF4-FFF2-40B4-BE49-F238E27FC236}">
                <a16:creationId xmlns:a16="http://schemas.microsoft.com/office/drawing/2014/main" xmlns="" id="{B9F6F466-9CDB-4EE7-9B27-3FEAF0E03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082" y="227240"/>
            <a:ext cx="2837483" cy="188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VÃ½sledek obrÃ¡zku pro bioethanol">
            <a:extLst>
              <a:ext uri="{FF2B5EF4-FFF2-40B4-BE49-F238E27FC236}">
                <a16:creationId xmlns:a16="http://schemas.microsoft.com/office/drawing/2014/main" xmlns="" id="{235F7E5B-8C34-40F0-928A-BEB94C35D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10" y="4222372"/>
            <a:ext cx="3420004" cy="256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VÃ½sledek obrÃ¡zku pro nemrznoucÃ­ kapalina">
            <a:extLst>
              <a:ext uri="{FF2B5EF4-FFF2-40B4-BE49-F238E27FC236}">
                <a16:creationId xmlns:a16="http://schemas.microsoft.com/office/drawing/2014/main" xmlns="" id="{72DD0854-FDF4-4D47-88DF-5D7526AF2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28" y="2400502"/>
            <a:ext cx="166687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69016C12-A428-4DF9-A3EC-1B2C3CB16D5F}"/>
              </a:ext>
            </a:extLst>
          </p:cNvPr>
          <p:cNvSpPr txBox="1"/>
          <p:nvPr/>
        </p:nvSpPr>
        <p:spPr>
          <a:xfrm>
            <a:off x="3622431" y="5878540"/>
            <a:ext cx="2300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FF0000"/>
                </a:solidFill>
              </a:rPr>
              <a:t>R-OH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xmlns="" id="{5F044EF4-CDE4-46CF-95CE-88FB9E848E50}"/>
              </a:ext>
            </a:extLst>
          </p:cNvPr>
          <p:cNvSpPr txBox="1"/>
          <p:nvPr/>
        </p:nvSpPr>
        <p:spPr>
          <a:xfrm>
            <a:off x="10222573" y="2551837"/>
            <a:ext cx="1321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/>
              <a:t>15 %</a:t>
            </a:r>
          </a:p>
        </p:txBody>
      </p:sp>
      <p:pic>
        <p:nvPicPr>
          <p:cNvPr id="1042" name="Picture 18" descr="VÃ½sledek obrÃ¡zku pro vodÃ­kovÃ© mÅ¯stky">
            <a:extLst>
              <a:ext uri="{FF2B5EF4-FFF2-40B4-BE49-F238E27FC236}">
                <a16:creationId xmlns:a16="http://schemas.microsoft.com/office/drawing/2014/main" xmlns="" id="{DC7AA6D8-891B-45AC-BC2C-6CF2F26CB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553" y="2364534"/>
            <a:ext cx="2300710" cy="276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xmlns="" id="{D7DFFF7A-C3E7-43F8-A418-2AD306F5E09D}"/>
              </a:ext>
            </a:extLst>
          </p:cNvPr>
          <p:cNvSpPr txBox="1"/>
          <p:nvPr/>
        </p:nvSpPr>
        <p:spPr>
          <a:xfrm>
            <a:off x="8044418" y="713182"/>
            <a:ext cx="2300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accent5">
                    <a:lumMod val="75000"/>
                  </a:schemeClr>
                </a:solidFill>
              </a:rPr>
              <a:t>LÍH</a:t>
            </a:r>
          </a:p>
        </p:txBody>
      </p:sp>
    </p:spTree>
    <p:extLst>
      <p:ext uri="{BB962C8B-B14F-4D97-AF65-F5344CB8AC3E}">
        <p14:creationId xmlns:p14="http://schemas.microsoft.com/office/powerpoint/2010/main" val="2005711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602057C-123F-4A16-A302-2D50758A2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VH - 4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78B91075-6526-4DBE-8692-AF8EF75A5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142" y="1690688"/>
            <a:ext cx="11145716" cy="5133976"/>
          </a:xfrm>
        </p:spPr>
        <p:txBody>
          <a:bodyPr>
            <a:normAutofit/>
          </a:bodyPr>
          <a:lstStyle/>
          <a:p>
            <a:r>
              <a:rPr lang="cs-CZ" dirty="0"/>
              <a:t> Co dělá alkohol s lidským tělem a jeho odbourávání</a:t>
            </a:r>
          </a:p>
          <a:p>
            <a:pPr marL="0" indent="0">
              <a:buNone/>
            </a:pPr>
            <a:r>
              <a:rPr lang="cs-CZ" sz="2000" dirty="0">
                <a:hlinkClick r:id="rId2"/>
              </a:rPr>
              <a:t>https://www.alkoholium.cz/co-dela-alkohol-s-lidskym-telem-a-jake-jsou-vlastne-jeho-chemicke-vlastnosti/</a:t>
            </a:r>
            <a:endParaRPr lang="cs-CZ" sz="2000" dirty="0"/>
          </a:p>
          <a:p>
            <a:r>
              <a:rPr lang="cs-CZ" dirty="0"/>
              <a:t> Historie piva a jeho výroba</a:t>
            </a:r>
          </a:p>
          <a:p>
            <a:pPr marL="0" indent="0">
              <a:buNone/>
            </a:pPr>
            <a:r>
              <a:rPr lang="cs-CZ" sz="2000" dirty="0">
                <a:hlinkClick r:id="rId3"/>
              </a:rPr>
              <a:t>https://www.alkoholium.cz/historie-piva-strucne-jasne-prehledne/</a:t>
            </a:r>
            <a:endParaRPr lang="cs-CZ" sz="2000" dirty="0"/>
          </a:p>
          <a:p>
            <a:pPr marL="0" indent="0">
              <a:buNone/>
            </a:pPr>
            <a:r>
              <a:rPr lang="cs-CZ" sz="2000" dirty="0">
                <a:hlinkClick r:id="rId4"/>
              </a:rPr>
              <a:t>https://www.alkoholium.cz/slozity-postup-vareni-piva-plzenskeho-typu/</a:t>
            </a:r>
            <a:endParaRPr lang="cs-CZ" sz="2000" dirty="0"/>
          </a:p>
          <a:p>
            <a:r>
              <a:rPr lang="cs-CZ" dirty="0"/>
              <a:t> Historie vína a jeho výroba</a:t>
            </a:r>
          </a:p>
          <a:p>
            <a:pPr marL="0" indent="0">
              <a:buNone/>
            </a:pPr>
            <a:r>
              <a:rPr lang="cs-CZ" sz="2000" dirty="0">
                <a:hlinkClick r:id="rId5"/>
              </a:rPr>
              <a:t>https://www.alkoholium.cz/historie-pestovani-a-konzumace-vina-koreny-bychom-nasli-v-gruzii/</a:t>
            </a:r>
            <a:endParaRPr lang="cs-CZ" sz="2000" dirty="0"/>
          </a:p>
          <a:p>
            <a:pPr marL="0" indent="0">
              <a:buNone/>
            </a:pPr>
            <a:r>
              <a:rPr lang="cs-CZ" sz="2000" dirty="0">
                <a:hlinkClick r:id="rId6"/>
              </a:rPr>
              <a:t>https://www.vinovnici.cz/clanek/30-vyroba-vina-krok-za-krokem</a:t>
            </a:r>
            <a:endParaRPr lang="cs-CZ" sz="2000" dirty="0"/>
          </a:p>
          <a:p>
            <a:r>
              <a:rPr lang="cs-CZ" dirty="0"/>
              <a:t> Ovocné pálenky a problém těch domácích</a:t>
            </a:r>
          </a:p>
          <a:p>
            <a:pPr marL="0" indent="0">
              <a:buNone/>
            </a:pPr>
            <a:r>
              <a:rPr lang="cs-CZ" sz="2000" dirty="0">
                <a:hlinkClick r:id="rId7"/>
              </a:rPr>
              <a:t>https://www.alkoholium.cz/ovocne-palenky-jak-se-vyrabi-ovoce-v-tekute-forme/</a:t>
            </a:r>
            <a:endParaRPr lang="cs-CZ" sz="2000" dirty="0"/>
          </a:p>
          <a:p>
            <a:pPr marL="0" indent="0">
              <a:buNone/>
            </a:pPr>
            <a:r>
              <a:rPr lang="cs-CZ" sz="2000" dirty="0">
                <a:hlinkClick r:id="rId8"/>
              </a:rPr>
              <a:t>https://www.alkoholium.cz/prohibice-v-historii-i-dnes/</a:t>
            </a:r>
            <a:endParaRPr lang="cs-CZ" sz="2000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2712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D140994-CB7A-41D4-97CE-F3D917EE2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VH - 5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EBC2C663-AEEE-41F3-9B63-E93295886C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 Film – ČT (Závislosti) – Závislost na alkoholu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C9BC31A1-140F-494C-BF21-4BD6668A5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70" y="2427737"/>
            <a:ext cx="7346208" cy="435133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788E0CCA-1E2F-431F-BEC4-AA8DC2A964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8556" y="161217"/>
            <a:ext cx="5552661" cy="159693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03720D43-C98B-4A4D-A655-B5FA982644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2176" y="2292800"/>
            <a:ext cx="4729041" cy="176307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363BD0D3-46F1-4745-B644-B6A902DF80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0887" y="4315844"/>
            <a:ext cx="7848600" cy="216217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7672CF5D-0866-4A8D-A229-46646B6D51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141" y="675957"/>
            <a:ext cx="4871738" cy="178451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280FD695-46D9-40EC-BF49-0A77CDE210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270" y="113929"/>
            <a:ext cx="11995502" cy="6644409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164E63CC-0FDE-4B7D-9669-2E0BDD8BEE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123" y="270496"/>
            <a:ext cx="7027527" cy="205848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AA121F59-CDB2-4A35-9F81-3462CAC2C07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50794" y="2419228"/>
            <a:ext cx="6920423" cy="168468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xmlns="" id="{D52F105A-4109-45BB-AB3C-6A6FFE41746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0270" y="4176540"/>
            <a:ext cx="6652967" cy="2440782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xmlns="" id="{A9BD8BF6-FC36-472B-8BFB-5B5B82A4697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6741" y="105059"/>
            <a:ext cx="11914989" cy="673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51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7A307F5-A040-49CF-A0E5-8C7E70F0D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VH - 5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227157F-90CE-4BE8-894F-20A328BF0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165" y="1825624"/>
            <a:ext cx="11176635" cy="5032375"/>
          </a:xfrm>
        </p:spPr>
        <p:txBody>
          <a:bodyPr>
            <a:normAutofit/>
          </a:bodyPr>
          <a:lstStyle/>
          <a:p>
            <a:pPr lvl="1"/>
            <a:r>
              <a:rPr lang="cs-CZ" sz="2800" dirty="0"/>
              <a:t> reflexe: </a:t>
            </a:r>
          </a:p>
          <a:p>
            <a:pPr marL="0" indent="0">
              <a:buNone/>
            </a:pPr>
            <a:r>
              <a:rPr lang="cs-CZ" dirty="0"/>
              <a:t>          - emoce – 1 slovo</a:t>
            </a:r>
          </a:p>
          <a:p>
            <a:pPr marL="0" indent="0">
              <a:buNone/>
            </a:pPr>
            <a:r>
              <a:rPr lang="cs-CZ" dirty="0"/>
              <a:t>          - pětilístek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1500" dirty="0">
                <a:hlinkClick r:id="rId2"/>
              </a:rPr>
              <a:t>https://www.jsns.cz/lekce/15653-mozek-a-alkohol</a:t>
            </a:r>
            <a:endParaRPr lang="cs-CZ" sz="15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43650B67-AD79-41D0-8E86-C146550D7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1485" y="1491933"/>
            <a:ext cx="77533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39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7828AB8-446E-4E63-9D3D-33797E6D0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Laboratorní cvičení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2F316C6B-EC11-4D35-83F0-86C614F55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 Oxidace alkoholů dichromanem, manganistanem</a:t>
            </a:r>
          </a:p>
          <a:p>
            <a:r>
              <a:rPr lang="cs-CZ" dirty="0"/>
              <a:t> Katalytická oxidace</a:t>
            </a:r>
          </a:p>
          <a:p>
            <a:endParaRPr lang="cs-CZ" dirty="0"/>
          </a:p>
          <a:p>
            <a:r>
              <a:rPr lang="cs-CZ" dirty="0"/>
              <a:t> Esterifikace</a:t>
            </a:r>
          </a:p>
          <a:p>
            <a:r>
              <a:rPr lang="cs-CZ" dirty="0"/>
              <a:t> Zapálení kahanu bez zápalek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9634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4A40D99-F11A-44EF-8780-D6CED9DBD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A6485DF0-E057-4181-A310-B747B59CB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25F1A75E-7049-4387-9055-A00FEA296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14" y="0"/>
            <a:ext cx="11467636" cy="685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045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90D1D23-68F4-4FB7-B7DB-579C59FCF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Gymnázium Botičská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9E7A25FE-E2DF-4C40-9FD5-2DF4012B9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7F6D9D28-9DBA-4023-8888-8FB540459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1477941"/>
            <a:ext cx="8991600" cy="5213371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32C1CA5F-D75F-43CF-B5C4-3AE90FBAB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3775" y="234157"/>
            <a:ext cx="4448175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279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670C651-FA1C-4DA6-9911-D1AE5AD32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192" y="500062"/>
            <a:ext cx="10515600" cy="1325563"/>
          </a:xfrm>
        </p:spPr>
        <p:txBody>
          <a:bodyPr/>
          <a:lstStyle/>
          <a:p>
            <a:r>
              <a:rPr lang="cs-CZ" dirty="0"/>
              <a:t>Gymnázium Opatov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AF55DB20-7CFB-4791-B809-4D8C26D85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F5896F9A-CA29-4588-8139-C30BC8B44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8719" y="290492"/>
            <a:ext cx="8334375" cy="41913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E193784B-106C-497D-9351-F9F48C78C8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31724"/>
          <a:stretch/>
        </p:blipFill>
        <p:spPr>
          <a:xfrm>
            <a:off x="257175" y="1568565"/>
            <a:ext cx="8956399" cy="504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277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070B323-5C7A-41B9-8F68-D034CDF5B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669" y="547499"/>
            <a:ext cx="10515600" cy="1325563"/>
          </a:xfrm>
        </p:spPr>
        <p:txBody>
          <a:bodyPr/>
          <a:lstStyle/>
          <a:p>
            <a:r>
              <a:rPr lang="cs-CZ" dirty="0"/>
              <a:t>Gymnázium Trutnov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42227FC1-0932-47F2-9B15-A44C17CCA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708CF0AF-143E-457E-888D-A07DF76D41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262" b="-1"/>
          <a:stretch/>
        </p:blipFill>
        <p:spPr>
          <a:xfrm>
            <a:off x="1668639" y="230188"/>
            <a:ext cx="10443019" cy="45285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948F66FE-5421-48BC-BC0E-0CD38115E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70" y="1603426"/>
            <a:ext cx="9199493" cy="329880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50FA69C3-1EF8-46D5-98AF-55D00ECB8B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669" y="4902234"/>
            <a:ext cx="12014618" cy="165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854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4925FBA-90A2-4168-AB71-EDD69E3E5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Učebnice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2E4B4E0C-2709-42A8-B19D-B61FC7097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 Mareček, Vacík, Odmaturuj </a:t>
            </a:r>
          </a:p>
          <a:p>
            <a:r>
              <a:rPr lang="cs-CZ" dirty="0"/>
              <a:t> obecná charakteristika</a:t>
            </a:r>
          </a:p>
          <a:p>
            <a:r>
              <a:rPr lang="cs-CZ" dirty="0"/>
              <a:t> vlastnosti</a:t>
            </a:r>
          </a:p>
          <a:p>
            <a:r>
              <a:rPr lang="cs-CZ" dirty="0"/>
              <a:t> rovnice</a:t>
            </a:r>
          </a:p>
          <a:p>
            <a:r>
              <a:rPr lang="cs-CZ" dirty="0"/>
              <a:t> zástupci – methanol, ethanol, </a:t>
            </a:r>
            <a:r>
              <a:rPr lang="cs-CZ" dirty="0" err="1"/>
              <a:t>ethylenglykol</a:t>
            </a:r>
            <a:r>
              <a:rPr lang="cs-CZ" dirty="0"/>
              <a:t>, glycerol, fenol</a:t>
            </a:r>
          </a:p>
          <a:p>
            <a:pPr marL="0" indent="0">
              <a:buNone/>
            </a:pPr>
            <a:r>
              <a:rPr lang="cs-CZ" dirty="0"/>
              <a:t>    (</a:t>
            </a:r>
            <a:r>
              <a:rPr lang="cs-CZ" dirty="0" err="1"/>
              <a:t>cyklohexanol</a:t>
            </a:r>
            <a:r>
              <a:rPr lang="cs-CZ" dirty="0"/>
              <a:t>, kresoly)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20CE5515-C44E-4988-8AAF-3AFD01D1F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8484" y="0"/>
            <a:ext cx="18863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291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1B959D6-69B2-491C-84DC-9FA2609CB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Rozvržení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B180705-278B-4993-BBA1-9F452D8D3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 5 vyučovacích hodin (5 x 45 min)</a:t>
            </a:r>
          </a:p>
          <a:p>
            <a:r>
              <a:rPr lang="cs-CZ" dirty="0"/>
              <a:t> 1-2 laboratorní práce (1-2 x 90 min)</a:t>
            </a:r>
          </a:p>
        </p:txBody>
      </p:sp>
    </p:spTree>
    <p:extLst>
      <p:ext uri="{BB962C8B-B14F-4D97-AF65-F5344CB8AC3E}">
        <p14:creationId xmlns:p14="http://schemas.microsoft.com/office/powerpoint/2010/main" val="3069308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6A295A8-19AE-4AE2-8F7F-56B5BC8D2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VH - 1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DE4813E4-6650-44E4-844E-5BE91D092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 obecný vzorec, odvození </a:t>
            </a:r>
          </a:p>
          <a:p>
            <a:r>
              <a:rPr lang="cs-CZ" dirty="0"/>
              <a:t> rozdělení: alkoholy, fenoly</a:t>
            </a:r>
          </a:p>
          <a:p>
            <a:r>
              <a:rPr lang="cs-CZ" dirty="0"/>
              <a:t> základy názvosloví (jednosytné, vícesytné)</a:t>
            </a:r>
          </a:p>
          <a:p>
            <a:r>
              <a:rPr lang="cs-CZ" dirty="0"/>
              <a:t> pojmy primární, sekundární, terciární (učebnice)</a:t>
            </a:r>
          </a:p>
          <a:p>
            <a:pPr>
              <a:lnSpc>
                <a:spcPct val="100000"/>
              </a:lnSpc>
            </a:pPr>
            <a:r>
              <a:rPr lang="cs-CZ" dirty="0"/>
              <a:t> aktivita: procvičení názvosloví, papírky, rozdělení do rohů třídy,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dirty="0"/>
              <a:t>    následně do dvojic</a:t>
            </a:r>
          </a:p>
          <a:p>
            <a:pPr marL="0" indent="0">
              <a:buNone/>
            </a:pPr>
            <a:r>
              <a:rPr lang="cs-CZ" dirty="0"/>
              <a:t>    nebo: prezentace (3 obrázky, jeden tam nepatří)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980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Ã½sledek obrÃ¡zku pro butan-1 4-diol">
            <a:extLst>
              <a:ext uri="{FF2B5EF4-FFF2-40B4-BE49-F238E27FC236}">
                <a16:creationId xmlns:a16="http://schemas.microsoft.com/office/drawing/2014/main" xmlns="" id="{51DC7BD2-659C-497F-BB24-52890D7D3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735026"/>
            <a:ext cx="5436066" cy="406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65B92AAE-B746-4B9E-AF27-D9D2DE069407}"/>
              </a:ext>
            </a:extLst>
          </p:cNvPr>
          <p:cNvSpPr txBox="1"/>
          <p:nvPr/>
        </p:nvSpPr>
        <p:spPr>
          <a:xfrm>
            <a:off x="7754816" y="3942522"/>
            <a:ext cx="4541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>
                <a:solidFill>
                  <a:srgbClr val="FF0000"/>
                </a:solidFill>
              </a:rPr>
              <a:t>            3</a:t>
            </a:r>
          </a:p>
          <a:p>
            <a:endParaRPr lang="cs-CZ" sz="4800" dirty="0"/>
          </a:p>
          <a:p>
            <a:r>
              <a:rPr lang="cs-CZ" sz="4800" dirty="0"/>
              <a:t>butan-1,4-diol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7063D5E5-BEA0-4873-B7C5-2F0873171D53}"/>
              </a:ext>
            </a:extLst>
          </p:cNvPr>
          <p:cNvSpPr txBox="1"/>
          <p:nvPr/>
        </p:nvSpPr>
        <p:spPr>
          <a:xfrm>
            <a:off x="4767852" y="426702"/>
            <a:ext cx="37603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>
                <a:solidFill>
                  <a:srgbClr val="FF0000"/>
                </a:solidFill>
              </a:rPr>
              <a:t>           2</a:t>
            </a:r>
          </a:p>
          <a:p>
            <a:endParaRPr lang="cs-CZ" sz="4800" dirty="0"/>
          </a:p>
          <a:p>
            <a:r>
              <a:rPr lang="cs-CZ" sz="4800" dirty="0"/>
              <a:t>hexan-1,6-diol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36E141D5-CFF7-4277-9BF6-2862DEEDC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214259"/>
            <a:ext cx="5436066" cy="362073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1AAF6DA8-1DB4-4C4A-9C90-F6AFFF18D454}"/>
              </a:ext>
            </a:extLst>
          </p:cNvPr>
          <p:cNvSpPr txBox="1"/>
          <p:nvPr/>
        </p:nvSpPr>
        <p:spPr>
          <a:xfrm>
            <a:off x="1293281" y="3009922"/>
            <a:ext cx="775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3727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1244</TotalTime>
  <Words>496</Words>
  <Application>Microsoft Office PowerPoint</Application>
  <PresentationFormat>Širokoúhlá obrazovka</PresentationFormat>
  <Paragraphs>107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Motiv Office</vt:lpstr>
      <vt:lpstr>HYDROXYDERIVÁTY</vt:lpstr>
      <vt:lpstr>Prezentace aplikace PowerPoint</vt:lpstr>
      <vt:lpstr>Gymnázium Botičská</vt:lpstr>
      <vt:lpstr>Gymnázium Opatov</vt:lpstr>
      <vt:lpstr>Gymnázium Trutnov</vt:lpstr>
      <vt:lpstr>Učebnice</vt:lpstr>
      <vt:lpstr>Rozvržení</vt:lpstr>
      <vt:lpstr>VH - 1</vt:lpstr>
      <vt:lpstr>Prezentace aplikace PowerPoint</vt:lpstr>
      <vt:lpstr>Prezentace aplikace PowerPoint</vt:lpstr>
      <vt:lpstr>VH - 1</vt:lpstr>
      <vt:lpstr>VH - 2</vt:lpstr>
      <vt:lpstr>VH - 3</vt:lpstr>
      <vt:lpstr>VH - 4</vt:lpstr>
      <vt:lpstr>Prezentace aplikace PowerPoint</vt:lpstr>
      <vt:lpstr>VH - 4</vt:lpstr>
      <vt:lpstr>VH - 5</vt:lpstr>
      <vt:lpstr>VH - 5 </vt:lpstr>
      <vt:lpstr>Laboratorní cvičení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HYDROXYDERIVÁTY</dc:title>
  <dc:creator>Hanča</dc:creator>
  <cp:lastModifiedBy>user</cp:lastModifiedBy>
  <cp:revision>33</cp:revision>
  <dcterms:created xsi:type="dcterms:W3CDTF">2019-05-13T15:42:04Z</dcterms:created>
  <dcterms:modified xsi:type="dcterms:W3CDTF">2019-09-09T12:14:53Z</dcterms:modified>
</cp:coreProperties>
</file>