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7" r:id="rId4"/>
    <p:sldId id="261" r:id="rId5"/>
    <p:sldId id="258" r:id="rId6"/>
    <p:sldId id="262" r:id="rId7"/>
    <p:sldId id="259" r:id="rId8"/>
    <p:sldId id="263" r:id="rId9"/>
    <p:sldId id="260" r:id="rId10"/>
    <p:sldId id="264" r:id="rId11"/>
    <p:sldId id="265" r:id="rId12"/>
    <p:sldId id="274" r:id="rId13"/>
    <p:sldId id="266" r:id="rId14"/>
    <p:sldId id="275" r:id="rId15"/>
    <p:sldId id="267" r:id="rId16"/>
    <p:sldId id="272" r:id="rId17"/>
    <p:sldId id="268" r:id="rId18"/>
    <p:sldId id="273" r:id="rId19"/>
    <p:sldId id="269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8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11266-4115-4F9E-9F6A-4E14B30898C6}" type="datetimeFigureOut">
              <a:rPr lang="cs-CZ" smtClean="0"/>
              <a:pPr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4AEFB-7897-4F0E-B7F5-410F5D94D8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4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Co nemá </a:t>
            </a:r>
            <a:r>
              <a:rPr lang="cs-CZ" sz="2800" i="1" dirty="0" smtClean="0"/>
              <a:t>vliv na stabilitu </a:t>
            </a:r>
            <a:r>
              <a:rPr lang="cs-CZ" sz="2800" dirty="0" smtClean="0"/>
              <a:t>uhlíkatých řetězců uhlovodíků?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lektronegativita atomu uhlíku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n</a:t>
            </a:r>
            <a:r>
              <a:rPr lang="cs-CZ" sz="2800" dirty="0" smtClean="0"/>
              <a:t>epřítomnost volných elektronových párů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b="1" dirty="0">
                <a:solidFill>
                  <a:srgbClr val="9A0840"/>
                </a:solidFill>
              </a:rPr>
              <a:t>p</a:t>
            </a:r>
            <a:r>
              <a:rPr lang="cs-CZ" sz="2800" b="1" dirty="0" smtClean="0">
                <a:solidFill>
                  <a:srgbClr val="9A0840"/>
                </a:solidFill>
              </a:rPr>
              <a:t>rotonové číslo uhlíku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nergie vazby uhlík-uhlík</a:t>
            </a:r>
            <a:endParaRPr lang="cs-CZ" sz="2800" dirty="0"/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nonam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204864"/>
            <a:ext cx="2867199" cy="178680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5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i="1" dirty="0" smtClean="0"/>
              <a:t>Pojmenujte</a:t>
            </a:r>
            <a:r>
              <a:rPr lang="cs-CZ" sz="2800" dirty="0" smtClean="0"/>
              <a:t> následující sloučeninu:</a:t>
            </a:r>
          </a:p>
          <a:p>
            <a:pPr>
              <a:buNone/>
            </a:pPr>
            <a:endParaRPr lang="cs-CZ" sz="2800" dirty="0"/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4,5-</a:t>
            </a:r>
            <a:r>
              <a:rPr lang="cs-CZ" sz="2800" dirty="0" err="1" smtClean="0"/>
              <a:t>diethylheptan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3,4-</a:t>
            </a:r>
            <a:r>
              <a:rPr lang="cs-CZ" sz="2800" dirty="0" err="1" smtClean="0"/>
              <a:t>diethylheptan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3,4-</a:t>
            </a:r>
            <a:r>
              <a:rPr lang="cs-CZ" sz="2800" dirty="0" err="1" smtClean="0"/>
              <a:t>dimethylheptan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4(1-</a:t>
            </a:r>
            <a:r>
              <a:rPr lang="cs-CZ" sz="2800" dirty="0" err="1" smtClean="0"/>
              <a:t>ethylpropyl</a:t>
            </a:r>
            <a:r>
              <a:rPr lang="cs-CZ" sz="2800" dirty="0" smtClean="0"/>
              <a:t>)hexan</a:t>
            </a:r>
            <a:endParaRPr lang="cs-CZ" sz="2800" dirty="0"/>
          </a:p>
        </p:txBody>
      </p:sp>
    </p:spTree>
  </p:cSld>
  <p:clrMapOvr>
    <a:masterClrMapping/>
  </p:clrMapOvr>
  <p:transition spd="slow"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nonam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204864"/>
            <a:ext cx="2867199" cy="178680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5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i="1" dirty="0" smtClean="0"/>
              <a:t>Pojmenujte</a:t>
            </a:r>
            <a:r>
              <a:rPr lang="cs-CZ" sz="2800" dirty="0" smtClean="0"/>
              <a:t> následující sloučeninu:</a:t>
            </a:r>
          </a:p>
          <a:p>
            <a:pPr>
              <a:buNone/>
            </a:pPr>
            <a:endParaRPr lang="cs-CZ" sz="2800" dirty="0"/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4,5-</a:t>
            </a:r>
            <a:r>
              <a:rPr lang="cs-CZ" sz="2800" dirty="0" err="1" smtClean="0"/>
              <a:t>diethylheptan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b="1" dirty="0" smtClean="0">
                <a:solidFill>
                  <a:srgbClr val="9A0840"/>
                </a:solidFill>
              </a:rPr>
              <a:t>3,4-</a:t>
            </a:r>
            <a:r>
              <a:rPr lang="cs-CZ" sz="2800" b="1" dirty="0" err="1" smtClean="0">
                <a:solidFill>
                  <a:srgbClr val="9A0840"/>
                </a:solidFill>
              </a:rPr>
              <a:t>diethylheptan</a:t>
            </a:r>
            <a:endParaRPr lang="cs-CZ" sz="2800" b="1" dirty="0" smtClean="0">
              <a:solidFill>
                <a:srgbClr val="9A084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3,4-</a:t>
            </a:r>
            <a:r>
              <a:rPr lang="cs-CZ" sz="2800" dirty="0" err="1" smtClean="0"/>
              <a:t>dimethylheptan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4(1-</a:t>
            </a:r>
            <a:r>
              <a:rPr lang="cs-CZ" sz="2800" dirty="0" err="1" smtClean="0"/>
              <a:t>ethylpropyl</a:t>
            </a:r>
            <a:r>
              <a:rPr lang="cs-CZ" sz="2800" dirty="0" smtClean="0"/>
              <a:t>)hexan</a:t>
            </a:r>
            <a:endParaRPr lang="cs-CZ" sz="2800" dirty="0"/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6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484784"/>
            <a:ext cx="7787208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Ve které z možností naleznete </a:t>
            </a:r>
            <a:r>
              <a:rPr lang="cs-CZ" sz="2800" i="1" dirty="0" smtClean="0"/>
              <a:t>tautomery</a:t>
            </a:r>
            <a:r>
              <a:rPr lang="cs-CZ" sz="2800" dirty="0" smtClean="0"/>
              <a:t>?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 </a:t>
            </a:r>
          </a:p>
          <a:p>
            <a:pPr marL="514350" indent="-514350">
              <a:buFont typeface="+mj-lt"/>
              <a:buAutoNum type="alphaLcParenR"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 </a:t>
            </a:r>
          </a:p>
          <a:p>
            <a:pPr marL="514350" indent="-514350">
              <a:buFont typeface="+mj-lt"/>
              <a:buAutoNum type="alphaLcParenR"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 </a:t>
            </a:r>
          </a:p>
          <a:p>
            <a:pPr marL="514350" indent="-514350">
              <a:buFont typeface="+mj-lt"/>
              <a:buAutoNum type="alphaLcParenR"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 </a:t>
            </a:r>
          </a:p>
        </p:txBody>
      </p:sp>
      <p:pic>
        <p:nvPicPr>
          <p:cNvPr id="5" name="Obrázok 4" descr="nonam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132856"/>
            <a:ext cx="3947495" cy="1224136"/>
          </a:xfrm>
          <a:prstGeom prst="rect">
            <a:avLst/>
          </a:prstGeom>
        </p:spPr>
      </p:pic>
      <p:pic>
        <p:nvPicPr>
          <p:cNvPr id="8" name="Obrázok 7" descr="noname012.jpg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4869160"/>
            <a:ext cx="3600398" cy="720080"/>
          </a:xfrm>
          <a:prstGeom prst="rect">
            <a:avLst/>
          </a:prstGeom>
        </p:spPr>
      </p:pic>
      <p:pic>
        <p:nvPicPr>
          <p:cNvPr id="9" name="Obrázok 8" descr="noname012.jpg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5949279"/>
            <a:ext cx="3456384" cy="275566"/>
          </a:xfrm>
          <a:prstGeom prst="rect">
            <a:avLst/>
          </a:prstGeom>
        </p:spPr>
      </p:pic>
      <p:pic>
        <p:nvPicPr>
          <p:cNvPr id="10" name="Obrázok 9" descr="2. kolo oprav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3789040"/>
            <a:ext cx="3888432" cy="612132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6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484784"/>
            <a:ext cx="7787208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Ve které z možností naleznete </a:t>
            </a:r>
            <a:r>
              <a:rPr lang="cs-CZ" sz="2800" i="1" dirty="0" smtClean="0"/>
              <a:t>tautomery</a:t>
            </a:r>
            <a:r>
              <a:rPr lang="cs-CZ" sz="2800" dirty="0" smtClean="0"/>
              <a:t>?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 </a:t>
            </a:r>
          </a:p>
          <a:p>
            <a:pPr marL="514350" indent="-514350">
              <a:buFont typeface="+mj-lt"/>
              <a:buAutoNum type="alphaLcParenR"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 </a:t>
            </a:r>
          </a:p>
          <a:p>
            <a:pPr marL="514350" indent="-514350">
              <a:buFont typeface="+mj-lt"/>
              <a:buAutoNum type="alphaLcParenR"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 </a:t>
            </a:r>
          </a:p>
          <a:p>
            <a:pPr marL="514350" indent="-514350">
              <a:buFont typeface="+mj-lt"/>
              <a:buAutoNum type="alphaLcParenR"/>
            </a:pP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 </a:t>
            </a:r>
          </a:p>
        </p:txBody>
      </p:sp>
      <p:pic>
        <p:nvPicPr>
          <p:cNvPr id="5" name="Obrázok 4" descr="nonam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132856"/>
            <a:ext cx="3947495" cy="1224136"/>
          </a:xfrm>
          <a:prstGeom prst="rect">
            <a:avLst/>
          </a:prstGeom>
        </p:spPr>
      </p:pic>
      <p:pic>
        <p:nvPicPr>
          <p:cNvPr id="8" name="Obrázok 7" descr="noname012.jpg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4869160"/>
            <a:ext cx="3600398" cy="720080"/>
          </a:xfrm>
          <a:prstGeom prst="rect">
            <a:avLst/>
          </a:prstGeom>
        </p:spPr>
      </p:pic>
      <p:pic>
        <p:nvPicPr>
          <p:cNvPr id="10" name="Obrázok 9" descr="noname012.jpg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9" y="5949280"/>
            <a:ext cx="3456384" cy="324760"/>
          </a:xfrm>
          <a:prstGeom prst="rect">
            <a:avLst/>
          </a:prstGeom>
        </p:spPr>
      </p:pic>
      <p:pic>
        <p:nvPicPr>
          <p:cNvPr id="9" name="Obrázok 8" descr="2. kolo oprav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3789040"/>
            <a:ext cx="3888432" cy="612133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7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27584" y="1600200"/>
            <a:ext cx="7704856" cy="4525963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O jaké </a:t>
            </a:r>
            <a:r>
              <a:rPr lang="cs-CZ" sz="2800" i="1" dirty="0" smtClean="0"/>
              <a:t>štěpení</a:t>
            </a:r>
            <a:r>
              <a:rPr lang="cs-CZ" sz="2800" dirty="0" smtClean="0"/>
              <a:t> se jedná v této obecně zapsané reakci     A – B  </a:t>
            </a:r>
            <a:r>
              <a:rPr lang="cs-CZ" sz="2800" dirty="0" smtClean="0">
                <a:latin typeface="Calibri"/>
                <a:cs typeface="Calibri"/>
              </a:rPr>
              <a:t>→  </a:t>
            </a:r>
            <a:r>
              <a:rPr lang="cs-CZ" sz="2800" dirty="0" smtClean="0"/>
              <a:t>A</a:t>
            </a:r>
            <a:r>
              <a:rPr lang="cs-CZ" sz="2800" baseline="30000" dirty="0" smtClean="0"/>
              <a:t>+  </a:t>
            </a:r>
            <a:r>
              <a:rPr lang="cs-CZ" sz="2800" dirty="0" smtClean="0">
                <a:cs typeface="Calibri"/>
              </a:rPr>
              <a:t>+  </a:t>
            </a:r>
            <a:r>
              <a:rPr lang="cs-CZ" sz="2800" dirty="0" smtClean="0"/>
              <a:t>B</a:t>
            </a:r>
            <a:r>
              <a:rPr lang="cs-CZ" sz="2800" baseline="30000" dirty="0" smtClean="0"/>
              <a:t>-</a:t>
            </a:r>
            <a:r>
              <a:rPr lang="cs-CZ" sz="2800" dirty="0" smtClean="0"/>
              <a:t>   ?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h</a:t>
            </a:r>
            <a:r>
              <a:rPr lang="cs-CZ" sz="2800" dirty="0" smtClean="0"/>
              <a:t>omolytické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err="1"/>
              <a:t>h</a:t>
            </a:r>
            <a:r>
              <a:rPr lang="cs-CZ" sz="2800" dirty="0" err="1" smtClean="0"/>
              <a:t>etomolytické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 err="1"/>
              <a:t>h</a:t>
            </a:r>
            <a:r>
              <a:rPr lang="cs-CZ" sz="2800" dirty="0" err="1" smtClean="0"/>
              <a:t>eterolytické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ž</a:t>
            </a:r>
            <a:r>
              <a:rPr lang="cs-CZ" sz="2800" dirty="0" smtClean="0"/>
              <a:t>ádné z výše uvedených</a:t>
            </a:r>
          </a:p>
          <a:p>
            <a:pPr marL="514350" indent="-514350">
              <a:buFont typeface="+mj-lt"/>
              <a:buAutoNum type="alphaLcParenR"/>
            </a:pPr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slow">
    <p:wheel spokes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7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27584" y="1600200"/>
            <a:ext cx="7704856" cy="4525963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O jaké </a:t>
            </a:r>
            <a:r>
              <a:rPr lang="cs-CZ" sz="2800" i="1" dirty="0" smtClean="0"/>
              <a:t>štěpení</a:t>
            </a:r>
            <a:r>
              <a:rPr lang="cs-CZ" sz="2800" dirty="0" smtClean="0"/>
              <a:t> se jedná v této obecně zapsané reakci     A – B  </a:t>
            </a:r>
            <a:r>
              <a:rPr lang="cs-CZ" sz="2800" dirty="0" smtClean="0">
                <a:latin typeface="Calibri"/>
                <a:cs typeface="Calibri"/>
              </a:rPr>
              <a:t>→  </a:t>
            </a:r>
            <a:r>
              <a:rPr lang="cs-CZ" sz="2800" dirty="0" smtClean="0"/>
              <a:t>A</a:t>
            </a:r>
            <a:r>
              <a:rPr lang="cs-CZ" sz="2800" baseline="30000" dirty="0" smtClean="0"/>
              <a:t>+  </a:t>
            </a:r>
            <a:r>
              <a:rPr lang="cs-CZ" sz="2800" dirty="0" smtClean="0">
                <a:cs typeface="Calibri"/>
              </a:rPr>
              <a:t>+  </a:t>
            </a:r>
            <a:r>
              <a:rPr lang="cs-CZ" sz="2800" dirty="0" smtClean="0"/>
              <a:t>B</a:t>
            </a:r>
            <a:r>
              <a:rPr lang="cs-CZ" sz="2800" baseline="30000" dirty="0" smtClean="0"/>
              <a:t>-</a:t>
            </a:r>
            <a:r>
              <a:rPr lang="cs-CZ" sz="2800" dirty="0" smtClean="0"/>
              <a:t>   ?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h</a:t>
            </a:r>
            <a:r>
              <a:rPr lang="cs-CZ" sz="2800" dirty="0" smtClean="0"/>
              <a:t>omolytické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err="1"/>
              <a:t>h</a:t>
            </a:r>
            <a:r>
              <a:rPr lang="cs-CZ" sz="2800" dirty="0" err="1" smtClean="0"/>
              <a:t>etomolytické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b="1" dirty="0" err="1">
                <a:solidFill>
                  <a:srgbClr val="9A0840"/>
                </a:solidFill>
              </a:rPr>
              <a:t>h</a:t>
            </a:r>
            <a:r>
              <a:rPr lang="cs-CZ" sz="2800" b="1" dirty="0" err="1" smtClean="0">
                <a:solidFill>
                  <a:srgbClr val="9A0840"/>
                </a:solidFill>
              </a:rPr>
              <a:t>eterolytické</a:t>
            </a:r>
            <a:endParaRPr lang="cs-CZ" sz="2800" b="1" dirty="0" smtClean="0">
              <a:solidFill>
                <a:srgbClr val="9A084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ž</a:t>
            </a:r>
            <a:r>
              <a:rPr lang="cs-CZ" sz="2800" dirty="0" smtClean="0"/>
              <a:t>ádné z výše uvedených</a:t>
            </a:r>
          </a:p>
          <a:p>
            <a:pPr marL="514350" indent="-514350">
              <a:buFont typeface="+mj-lt"/>
              <a:buAutoNum type="alphaLcParenR"/>
            </a:pPr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8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27584" y="1600200"/>
            <a:ext cx="7704856" cy="4525963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Reakce, při níž je </a:t>
            </a:r>
            <a:r>
              <a:rPr lang="cs-CZ" sz="2800" dirty="0" err="1" smtClean="0"/>
              <a:t>elektronegativnější</a:t>
            </a:r>
            <a:r>
              <a:rPr lang="cs-CZ" sz="2800" dirty="0" smtClean="0"/>
              <a:t> substituent </a:t>
            </a:r>
            <a:r>
              <a:rPr lang="cs-CZ" sz="2800" i="1" dirty="0" smtClean="0"/>
              <a:t>nahrazen jiným </a:t>
            </a:r>
            <a:r>
              <a:rPr lang="cs-CZ" sz="2800" dirty="0" smtClean="0"/>
              <a:t>a jejíž průběh provede např. částice s volným elektronovým párem, se označuje jako: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lektrofilní adice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lektrofilní substituce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n</a:t>
            </a:r>
            <a:r>
              <a:rPr lang="cs-CZ" sz="2800" dirty="0" smtClean="0"/>
              <a:t>ukleofilní substituce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n</a:t>
            </a:r>
            <a:r>
              <a:rPr lang="cs-CZ" sz="2800" dirty="0" smtClean="0"/>
              <a:t>ukleofilní adice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slow">
    <p:wheel spokes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8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27584" y="1600200"/>
            <a:ext cx="7704856" cy="4525963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Reakce, při níž je </a:t>
            </a:r>
            <a:r>
              <a:rPr lang="cs-CZ" sz="2800" dirty="0" err="1" smtClean="0"/>
              <a:t>elektronegativnější</a:t>
            </a:r>
            <a:r>
              <a:rPr lang="cs-CZ" sz="2800" dirty="0" smtClean="0"/>
              <a:t> substituent </a:t>
            </a:r>
            <a:r>
              <a:rPr lang="cs-CZ" sz="2800" i="1" dirty="0" smtClean="0"/>
              <a:t>nahrazen jiným </a:t>
            </a:r>
            <a:r>
              <a:rPr lang="cs-CZ" sz="2800" dirty="0" smtClean="0"/>
              <a:t>a jejíž průběh provede např. částice s volným elektronovým párem, se označuje jako: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lektrofilní adice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lektrofilní substituce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b="1" dirty="0">
                <a:solidFill>
                  <a:srgbClr val="9A0840"/>
                </a:solidFill>
              </a:rPr>
              <a:t>n</a:t>
            </a:r>
            <a:r>
              <a:rPr lang="cs-CZ" sz="2800" b="1" dirty="0" smtClean="0">
                <a:solidFill>
                  <a:srgbClr val="9A0840"/>
                </a:solidFill>
              </a:rPr>
              <a:t>ukleofilní substituce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n</a:t>
            </a:r>
            <a:r>
              <a:rPr lang="cs-CZ" sz="2800" dirty="0" smtClean="0"/>
              <a:t>ukleofilní adice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9A0840"/>
                </a:solidFill>
              </a:rPr>
              <a:t>KONEC druhé části…</a:t>
            </a:r>
            <a:endParaRPr lang="cs-CZ" b="1" dirty="0">
              <a:solidFill>
                <a:srgbClr val="9A0840"/>
              </a:solidFill>
            </a:endParaRPr>
          </a:p>
        </p:txBody>
      </p:sp>
    </p:spTree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r>
              <a:rPr lang="cs-CZ" b="1" dirty="0" smtClean="0">
                <a:solidFill>
                  <a:srgbClr val="9A0840"/>
                </a:solidFill>
              </a:rPr>
              <a:t>CHEMIŠTĚ – 2. kolo</a:t>
            </a:r>
            <a:endParaRPr lang="cs-CZ" b="1" dirty="0">
              <a:solidFill>
                <a:srgbClr val="9A084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6400800" cy="3001888"/>
          </a:xfrm>
        </p:spPr>
        <p:txBody>
          <a:bodyPr>
            <a:normAutofit lnSpcReduction="10000"/>
          </a:bodyPr>
          <a:lstStyle/>
          <a:p>
            <a:pPr algn="l"/>
            <a:r>
              <a:rPr lang="cs-CZ" dirty="0" smtClean="0">
                <a:solidFill>
                  <a:srgbClr val="9A0840"/>
                </a:solidFill>
              </a:rPr>
              <a:t>Pro následujících osm otázek vyberte ze čtyř nabízených možností tu správnou. Svou volbu „zvedněte nad hlavu“. Za správnou odpověď tým získává jeden bod. Na odpověď máte 10 sekund. </a:t>
            </a:r>
            <a:endParaRPr lang="cs-CZ" dirty="0">
              <a:solidFill>
                <a:srgbClr val="9A084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1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Vyberte možnost, ve které jsou všechny názvy organických sloučenin </a:t>
            </a:r>
            <a:r>
              <a:rPr lang="cs-CZ" sz="2800" i="1" dirty="0" smtClean="0"/>
              <a:t>triviální</a:t>
            </a:r>
            <a:r>
              <a:rPr lang="cs-CZ" sz="2800" dirty="0" smtClean="0"/>
              <a:t>: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err="1"/>
              <a:t>e</a:t>
            </a:r>
            <a:r>
              <a:rPr lang="cs-CZ" sz="2800" dirty="0" err="1" smtClean="0"/>
              <a:t>thylen</a:t>
            </a:r>
            <a:r>
              <a:rPr lang="cs-CZ" sz="2800" dirty="0" smtClean="0"/>
              <a:t>, 1,2-</a:t>
            </a:r>
            <a:r>
              <a:rPr lang="cs-CZ" sz="2800" dirty="0" err="1" smtClean="0"/>
              <a:t>dimethylpropan</a:t>
            </a:r>
            <a:r>
              <a:rPr lang="cs-CZ" sz="2800" dirty="0" smtClean="0"/>
              <a:t>, </a:t>
            </a:r>
            <a:r>
              <a:rPr lang="cs-CZ" sz="2800" dirty="0" err="1" smtClean="0"/>
              <a:t>okt</a:t>
            </a:r>
            <a:r>
              <a:rPr lang="cs-CZ" sz="2800" dirty="0" smtClean="0"/>
              <a:t>-4-</a:t>
            </a:r>
            <a:r>
              <a:rPr lang="cs-CZ" sz="2800" dirty="0" err="1" smtClean="0"/>
              <a:t>en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c</a:t>
            </a:r>
            <a:r>
              <a:rPr lang="cs-CZ" sz="2800" dirty="0" smtClean="0"/>
              <a:t>hloropren, jodoform, acetylen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err="1"/>
              <a:t>e</a:t>
            </a:r>
            <a:r>
              <a:rPr lang="cs-CZ" sz="2800" dirty="0" err="1" smtClean="0"/>
              <a:t>thylenglykol</a:t>
            </a:r>
            <a:r>
              <a:rPr lang="cs-CZ" sz="2800" dirty="0" smtClean="0"/>
              <a:t>, fenol, </a:t>
            </a:r>
            <a:r>
              <a:rPr lang="cs-CZ" sz="2800" dirty="0" err="1" smtClean="0"/>
              <a:t>ethan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f</a:t>
            </a:r>
            <a:r>
              <a:rPr lang="cs-CZ" sz="2800" dirty="0" smtClean="0"/>
              <a:t>ormaldehyd, </a:t>
            </a:r>
            <a:r>
              <a:rPr lang="cs-CZ" sz="2800" dirty="0" err="1" smtClean="0"/>
              <a:t>chlorethan</a:t>
            </a:r>
            <a:r>
              <a:rPr lang="cs-CZ" sz="2800" dirty="0" smtClean="0"/>
              <a:t>, </a:t>
            </a:r>
            <a:r>
              <a:rPr lang="cs-CZ" sz="2800" dirty="0" err="1" smtClean="0"/>
              <a:t>ethyn</a:t>
            </a:r>
            <a:endParaRPr lang="cs-CZ" sz="2800" dirty="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1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Vyberte možnost, ve které jsou všechny názvy organických sloučenin </a:t>
            </a:r>
            <a:r>
              <a:rPr lang="cs-CZ" sz="2800" i="1" dirty="0" smtClean="0"/>
              <a:t>triviální</a:t>
            </a:r>
            <a:r>
              <a:rPr lang="cs-CZ" sz="2800" dirty="0" smtClean="0"/>
              <a:t>: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err="1"/>
              <a:t>e</a:t>
            </a:r>
            <a:r>
              <a:rPr lang="cs-CZ" sz="2800" dirty="0" err="1" smtClean="0"/>
              <a:t>thylen</a:t>
            </a:r>
            <a:r>
              <a:rPr lang="cs-CZ" sz="2800" dirty="0" smtClean="0"/>
              <a:t>, 1,2-</a:t>
            </a:r>
            <a:r>
              <a:rPr lang="cs-CZ" sz="2800" dirty="0" err="1" smtClean="0"/>
              <a:t>dimethylpropan</a:t>
            </a:r>
            <a:r>
              <a:rPr lang="cs-CZ" sz="2800" dirty="0" smtClean="0"/>
              <a:t>, </a:t>
            </a:r>
            <a:r>
              <a:rPr lang="cs-CZ" sz="2800" dirty="0" err="1" smtClean="0"/>
              <a:t>okt</a:t>
            </a:r>
            <a:r>
              <a:rPr lang="cs-CZ" sz="2800" dirty="0" smtClean="0"/>
              <a:t>-4-</a:t>
            </a:r>
            <a:r>
              <a:rPr lang="cs-CZ" sz="2800" dirty="0" err="1" smtClean="0"/>
              <a:t>en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b="1" dirty="0">
                <a:solidFill>
                  <a:srgbClr val="9A0840"/>
                </a:solidFill>
              </a:rPr>
              <a:t>c</a:t>
            </a:r>
            <a:r>
              <a:rPr lang="cs-CZ" sz="2800" b="1" dirty="0" smtClean="0">
                <a:solidFill>
                  <a:srgbClr val="9A0840"/>
                </a:solidFill>
              </a:rPr>
              <a:t>hloropren, jodoform, acetylen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err="1"/>
              <a:t>e</a:t>
            </a:r>
            <a:r>
              <a:rPr lang="cs-CZ" sz="2800" dirty="0" err="1" smtClean="0"/>
              <a:t>thylenglykol</a:t>
            </a:r>
            <a:r>
              <a:rPr lang="cs-CZ" sz="2800" dirty="0" smtClean="0"/>
              <a:t>, fenol, </a:t>
            </a:r>
            <a:r>
              <a:rPr lang="cs-CZ" sz="2800" dirty="0" err="1" smtClean="0"/>
              <a:t>ethan</a:t>
            </a:r>
            <a:endParaRPr lang="cs-CZ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f</a:t>
            </a:r>
            <a:r>
              <a:rPr lang="cs-CZ" sz="2800" dirty="0" smtClean="0"/>
              <a:t>ormaldehyd, </a:t>
            </a:r>
            <a:r>
              <a:rPr lang="cs-CZ" sz="2800" dirty="0" err="1" smtClean="0"/>
              <a:t>chlorethan</a:t>
            </a:r>
            <a:r>
              <a:rPr lang="cs-CZ" sz="2800" dirty="0" smtClean="0"/>
              <a:t>, </a:t>
            </a:r>
            <a:r>
              <a:rPr lang="cs-CZ" sz="2800" dirty="0" err="1" smtClean="0"/>
              <a:t>ethyn</a:t>
            </a:r>
            <a:endParaRPr lang="cs-CZ" sz="28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2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556792"/>
            <a:ext cx="77975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Pojem </a:t>
            </a:r>
            <a:r>
              <a:rPr lang="cs-CZ" sz="2800" i="1" dirty="0" smtClean="0"/>
              <a:t>konfigurace </a:t>
            </a:r>
            <a:r>
              <a:rPr lang="cs-CZ" sz="2800" dirty="0" smtClean="0"/>
              <a:t>vyjadřuje: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Druh a pořadí vazeb bez ohledu na prostorové uspořádání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Různé polohy atomů dle otočení kolem jednoduché vazby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Prostorové uspořádání atomů s ohledem na rotaci kolem jednoduchých vazeb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Prostorové uspořádání atomů bez ohledu na rotaci kolem jednoduchých vazeb</a:t>
            </a:r>
          </a:p>
          <a:p>
            <a:pPr marL="514350" indent="-514350">
              <a:buFont typeface="+mj-lt"/>
              <a:buAutoNum type="alphaLcParenR"/>
            </a:pPr>
            <a:endParaRPr lang="cs-CZ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2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556792"/>
            <a:ext cx="77975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Pojem </a:t>
            </a:r>
            <a:r>
              <a:rPr lang="cs-CZ" sz="2800" i="1" dirty="0" smtClean="0"/>
              <a:t>konfigurace </a:t>
            </a:r>
            <a:r>
              <a:rPr lang="cs-CZ" sz="2800" dirty="0" smtClean="0"/>
              <a:t>vyjadřuje: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Druh a pořadí vazeb bez ohledu na prostorové uspořádání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Různé polohy atomů dle otočení kolem jednoduché vazby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Prostorové uspořádání atomů s ohledem na rotaci kolem jednoduchých vazeb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b="1" dirty="0" smtClean="0">
                <a:solidFill>
                  <a:srgbClr val="9A0840"/>
                </a:solidFill>
              </a:rPr>
              <a:t>Prostorové uspořádání atomů bez ohledu na rotaci kolem jednoduchých vazeb</a:t>
            </a:r>
          </a:p>
          <a:p>
            <a:pPr marL="514350" indent="-514350">
              <a:buFont typeface="+mj-lt"/>
              <a:buAutoNum type="alphaLcParenR"/>
            </a:pPr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3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Vzorec molekuly, který vyjadřuje </a:t>
            </a:r>
            <a:r>
              <a:rPr lang="cs-CZ" sz="2800" i="1" dirty="0" smtClean="0"/>
              <a:t>počet atomů </a:t>
            </a:r>
            <a:r>
              <a:rPr lang="cs-CZ" sz="2800" dirty="0" smtClean="0"/>
              <a:t>jednotlivých prvků, se neoznačuje jako: 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mpirický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s</a:t>
            </a:r>
            <a:r>
              <a:rPr lang="cs-CZ" sz="2800" dirty="0" smtClean="0"/>
              <a:t>umární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s</a:t>
            </a:r>
            <a:r>
              <a:rPr lang="cs-CZ" sz="2800" dirty="0" smtClean="0"/>
              <a:t>ouhrnný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molekulový</a:t>
            </a:r>
          </a:p>
          <a:p>
            <a:pPr marL="514350" indent="-514350">
              <a:buFont typeface="+mj-lt"/>
              <a:buAutoNum type="alphaLcParenR"/>
            </a:pPr>
            <a:endParaRPr lang="cs-CZ" dirty="0"/>
          </a:p>
        </p:txBody>
      </p:sp>
    </p:spTree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3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Vzorec molekuly, který vyjadřuje </a:t>
            </a:r>
            <a:r>
              <a:rPr lang="cs-CZ" sz="2800" i="1" dirty="0" smtClean="0"/>
              <a:t>počet atomů </a:t>
            </a:r>
            <a:r>
              <a:rPr lang="cs-CZ" sz="2800" dirty="0" smtClean="0"/>
              <a:t>jednotlivých prvků, se neoznačuje jako: 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b="1" dirty="0">
                <a:solidFill>
                  <a:srgbClr val="9A0840"/>
                </a:solidFill>
              </a:rPr>
              <a:t>e</a:t>
            </a:r>
            <a:r>
              <a:rPr lang="cs-CZ" sz="2800" b="1" dirty="0" smtClean="0">
                <a:solidFill>
                  <a:srgbClr val="9A0840"/>
                </a:solidFill>
              </a:rPr>
              <a:t>mpirický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s</a:t>
            </a:r>
            <a:r>
              <a:rPr lang="cs-CZ" sz="2800" dirty="0" smtClean="0"/>
              <a:t>umární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s</a:t>
            </a:r>
            <a:r>
              <a:rPr lang="cs-CZ" sz="2800" dirty="0" smtClean="0"/>
              <a:t>ouhrnný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molekulový</a:t>
            </a:r>
          </a:p>
          <a:p>
            <a:pPr marL="514350" indent="-514350">
              <a:buFont typeface="+mj-lt"/>
              <a:buAutoNum type="alphaLcParenR"/>
            </a:pPr>
            <a:endParaRPr lang="cs-CZ" dirty="0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9A0840"/>
                </a:solidFill>
              </a:rPr>
              <a:t>Otázka č. 4</a:t>
            </a:r>
            <a:endParaRPr lang="cs-CZ" sz="4000" dirty="0">
              <a:solidFill>
                <a:srgbClr val="9A084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800" dirty="0" smtClean="0"/>
              <a:t>Co nemá </a:t>
            </a:r>
            <a:r>
              <a:rPr lang="cs-CZ" sz="2800" i="1" dirty="0" smtClean="0"/>
              <a:t>vliv na stabilitu </a:t>
            </a:r>
            <a:r>
              <a:rPr lang="cs-CZ" sz="2800" dirty="0" smtClean="0"/>
              <a:t>uhlíkatých řetězců uhlovodíků?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lektronegativita atomu uhlíku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n</a:t>
            </a:r>
            <a:r>
              <a:rPr lang="cs-CZ" sz="2800" dirty="0" smtClean="0"/>
              <a:t>epřítomnost volných elektronových párů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p</a:t>
            </a:r>
            <a:r>
              <a:rPr lang="cs-CZ" sz="2800" dirty="0" smtClean="0"/>
              <a:t>rotonové číslo uhlíku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/>
              <a:t>e</a:t>
            </a:r>
            <a:r>
              <a:rPr lang="cs-CZ" sz="2800" dirty="0" smtClean="0"/>
              <a:t>nergie vazby uhlík-uhlík</a:t>
            </a:r>
            <a:endParaRPr lang="cs-CZ" sz="2800" dirty="0"/>
          </a:p>
        </p:txBody>
      </p:sp>
    </p:spTree>
  </p:cSld>
  <p:clrMapOvr>
    <a:masterClrMapping/>
  </p:clrMapOvr>
  <p:transition spd="slow">
    <p:wheel spokes="1"/>
  </p:transition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488</Words>
  <Application>Microsoft Office PowerPoint</Application>
  <PresentationFormat>Prezentácia na obrazovke (4:3)</PresentationFormat>
  <Paragraphs>115</Paragraphs>
  <Slides>19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19</vt:i4>
      </vt:variant>
    </vt:vector>
  </HeadingPairs>
  <TitlesOfParts>
    <vt:vector size="20" baseType="lpstr">
      <vt:lpstr>Motív Office</vt:lpstr>
      <vt:lpstr>Snímka 1</vt:lpstr>
      <vt:lpstr>CHEMIŠTĚ – 2. kolo</vt:lpstr>
      <vt:lpstr>Otázka č. 1</vt:lpstr>
      <vt:lpstr>Otázka č. 1</vt:lpstr>
      <vt:lpstr>Otázka č. 2</vt:lpstr>
      <vt:lpstr>Otázka č. 2</vt:lpstr>
      <vt:lpstr>Otázka č. 3</vt:lpstr>
      <vt:lpstr>Otázka č. 3</vt:lpstr>
      <vt:lpstr>Otázka č. 4</vt:lpstr>
      <vt:lpstr>Otázka č. 4</vt:lpstr>
      <vt:lpstr>Otázka č. 5</vt:lpstr>
      <vt:lpstr>Otázka č. 5</vt:lpstr>
      <vt:lpstr>Otázka č. 6</vt:lpstr>
      <vt:lpstr>Otázka č. 6</vt:lpstr>
      <vt:lpstr>Otázka č. 7</vt:lpstr>
      <vt:lpstr>Otázka č. 7</vt:lpstr>
      <vt:lpstr>Otázka č. 8</vt:lpstr>
      <vt:lpstr>Otázka č. 8</vt:lpstr>
      <vt:lpstr>KONEC druhé části…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CHEMIŠTĚ – 2. kolo</dc:title>
  <dc:creator>meggie674</dc:creator>
  <cp:lastModifiedBy>meggie674</cp:lastModifiedBy>
  <cp:revision>16</cp:revision>
  <dcterms:created xsi:type="dcterms:W3CDTF">2018-04-29T13:51:05Z</dcterms:created>
  <dcterms:modified xsi:type="dcterms:W3CDTF">2018-05-01T12:20:43Z</dcterms:modified>
</cp:coreProperties>
</file>