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57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1642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redný štýl 2 - zvýrazneni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083E6E3-FA7D-4D7B-A595-EF9225AFEA82}" styleName="Svetlý štýl 1 - zvýrazneni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Svetlý štýl 1 - zvýrazneni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Svetlý štýl 1 - zvýrazneni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95E2-DC0F-471D-B080-40AD94376762}" type="datetimeFigureOut">
              <a:rPr lang="cs-CZ" smtClean="0"/>
              <a:t>1.5.2018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7DB2-5963-4CC5-9882-0A6FF1899F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95E2-DC0F-471D-B080-40AD94376762}" type="datetimeFigureOut">
              <a:rPr lang="cs-CZ" smtClean="0"/>
              <a:t>1.5.2018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7DB2-5963-4CC5-9882-0A6FF1899F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95E2-DC0F-471D-B080-40AD94376762}" type="datetimeFigureOut">
              <a:rPr lang="cs-CZ" smtClean="0"/>
              <a:t>1.5.2018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7DB2-5963-4CC5-9882-0A6FF1899F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95E2-DC0F-471D-B080-40AD94376762}" type="datetimeFigureOut">
              <a:rPr lang="cs-CZ" smtClean="0"/>
              <a:t>1.5.2018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7DB2-5963-4CC5-9882-0A6FF1899F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95E2-DC0F-471D-B080-40AD94376762}" type="datetimeFigureOut">
              <a:rPr lang="cs-CZ" smtClean="0"/>
              <a:t>1.5.2018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7DB2-5963-4CC5-9882-0A6FF1899F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95E2-DC0F-471D-B080-40AD94376762}" type="datetimeFigureOut">
              <a:rPr lang="cs-CZ" smtClean="0"/>
              <a:t>1.5.2018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7DB2-5963-4CC5-9882-0A6FF1899F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95E2-DC0F-471D-B080-40AD94376762}" type="datetimeFigureOut">
              <a:rPr lang="cs-CZ" smtClean="0"/>
              <a:t>1.5.2018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7DB2-5963-4CC5-9882-0A6FF1899F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95E2-DC0F-471D-B080-40AD94376762}" type="datetimeFigureOut">
              <a:rPr lang="cs-CZ" smtClean="0"/>
              <a:t>1.5.2018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7DB2-5963-4CC5-9882-0A6FF1899F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95E2-DC0F-471D-B080-40AD94376762}" type="datetimeFigureOut">
              <a:rPr lang="cs-CZ" smtClean="0"/>
              <a:t>1.5.2018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7DB2-5963-4CC5-9882-0A6FF1899F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95E2-DC0F-471D-B080-40AD94376762}" type="datetimeFigureOut">
              <a:rPr lang="cs-CZ" smtClean="0"/>
              <a:t>1.5.2018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7DB2-5963-4CC5-9882-0A6FF1899F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A95E2-DC0F-471D-B080-40AD94376762}" type="datetimeFigureOut">
              <a:rPr lang="cs-CZ" smtClean="0"/>
              <a:t>1.5.2018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7DB2-5963-4CC5-9882-0A6FF1899F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cover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A95E2-DC0F-471D-B080-40AD94376762}" type="datetimeFigureOut">
              <a:rPr lang="cs-CZ" smtClean="0"/>
              <a:t>1.5.2018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97DB2-5963-4CC5-9882-0A6FF1899FF2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080120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cs-CZ" sz="6000" b="1" dirty="0" smtClean="0">
                <a:solidFill>
                  <a:srgbClr val="921642"/>
                </a:solidFill>
              </a:rPr>
              <a:t>CHEMIŠTĚ</a:t>
            </a:r>
            <a:endParaRPr lang="cs-CZ" sz="6000" b="1" dirty="0">
              <a:solidFill>
                <a:srgbClr val="921642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 lnSpcReduction="10000"/>
          </a:bodyPr>
          <a:lstStyle/>
          <a:p>
            <a:r>
              <a:rPr lang="cs-CZ" dirty="0" smtClean="0">
                <a:solidFill>
                  <a:srgbClr val="921642"/>
                </a:solidFill>
              </a:rPr>
              <a:t>Didaktika organické chemie</a:t>
            </a:r>
          </a:p>
          <a:p>
            <a:r>
              <a:rPr lang="cs-CZ" dirty="0" err="1" smtClean="0">
                <a:solidFill>
                  <a:srgbClr val="921642"/>
                </a:solidFill>
              </a:rPr>
              <a:t>Žofia</a:t>
            </a:r>
            <a:r>
              <a:rPr lang="cs-CZ" dirty="0" smtClean="0">
                <a:solidFill>
                  <a:srgbClr val="921642"/>
                </a:solidFill>
              </a:rPr>
              <a:t> </a:t>
            </a:r>
            <a:r>
              <a:rPr lang="cs-CZ" dirty="0" err="1" smtClean="0">
                <a:solidFill>
                  <a:srgbClr val="921642"/>
                </a:solidFill>
              </a:rPr>
              <a:t>Borzíková</a:t>
            </a:r>
            <a:endParaRPr lang="cs-CZ" dirty="0" smtClean="0">
              <a:solidFill>
                <a:srgbClr val="921642"/>
              </a:solidFill>
            </a:endParaRPr>
          </a:p>
          <a:p>
            <a:r>
              <a:rPr lang="cs-CZ" dirty="0" smtClean="0">
                <a:solidFill>
                  <a:srgbClr val="921642"/>
                </a:solidFill>
              </a:rPr>
              <a:t>UNCHM</a:t>
            </a:r>
          </a:p>
          <a:p>
            <a:r>
              <a:rPr lang="cs-CZ" dirty="0" smtClean="0">
                <a:solidFill>
                  <a:srgbClr val="921642"/>
                </a:solidFill>
              </a:rPr>
              <a:t>1. 5. 2018</a:t>
            </a:r>
            <a:endParaRPr lang="cs-CZ" dirty="0">
              <a:solidFill>
                <a:srgbClr val="921642"/>
              </a:solidFill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827584" y="620688"/>
            <a:ext cx="77724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164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Představení SOUTĚŽE</a:t>
            </a: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368152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921642"/>
                </a:solidFill>
              </a:rPr>
              <a:t>Vítězem se stává… </a:t>
            </a:r>
            <a:br>
              <a:rPr lang="cs-CZ" sz="4000" b="1" dirty="0" smtClean="0">
                <a:solidFill>
                  <a:srgbClr val="921642"/>
                </a:solidFill>
              </a:rPr>
            </a:br>
            <a:r>
              <a:rPr lang="cs-CZ" sz="4000" b="1" dirty="0" smtClean="0">
                <a:solidFill>
                  <a:srgbClr val="921642"/>
                </a:solidFill>
              </a:rPr>
              <a:t>aneb cíl soutěže</a:t>
            </a:r>
            <a:endParaRPr lang="cs-CZ" sz="4000" b="1" dirty="0">
              <a:solidFill>
                <a:srgbClr val="921642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2204864"/>
            <a:ext cx="7560840" cy="3888432"/>
          </a:xfrm>
        </p:spPr>
        <p:txBody>
          <a:bodyPr/>
          <a:lstStyle/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cs-CZ" dirty="0" smtClean="0"/>
              <a:t> získat celkově jako družstvo </a:t>
            </a:r>
          </a:p>
          <a:p>
            <a:pPr>
              <a:buNone/>
            </a:pPr>
            <a:r>
              <a:rPr lang="cs-CZ" dirty="0"/>
              <a:t> </a:t>
            </a:r>
            <a:r>
              <a:rPr lang="cs-CZ" dirty="0" smtClean="0"/>
              <a:t>                                       </a:t>
            </a:r>
            <a:r>
              <a:rPr lang="cs-CZ" u="sng" dirty="0" smtClean="0"/>
              <a:t>nejvyšší počet bodů</a:t>
            </a:r>
            <a:endParaRPr lang="cs-CZ" u="sng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 rot="19929109">
            <a:off x="5220214" y="5031534"/>
            <a:ext cx="435427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164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CHEMIŠTĚ</a:t>
            </a:r>
          </a:p>
        </p:txBody>
      </p:sp>
      <p:sp>
        <p:nvSpPr>
          <p:cNvPr id="4098" name="AutoShape 2" descr="VÃ½sledok vyhÄ¾adÃ¡vania obrÃ¡zkov pre dopyt vÃ­tÄ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4100" name="Picture 4" descr="VÃ½sledok vyhÄ¾adÃ¡vania obrÃ¡zkov pre dopyt vÃ­tÄ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852936"/>
            <a:ext cx="3607301" cy="35283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921642"/>
                </a:solidFill>
              </a:rPr>
              <a:t>Kolik bodů stačí?</a:t>
            </a:r>
            <a:endParaRPr lang="cs-CZ" sz="4000" b="1" dirty="0">
              <a:solidFill>
                <a:srgbClr val="921642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83568" y="1628800"/>
            <a:ext cx="8460432" cy="4281339"/>
          </a:xfrm>
        </p:spPr>
        <p:txBody>
          <a:bodyPr/>
          <a:lstStyle/>
          <a:p>
            <a:pPr>
              <a:spcAft>
                <a:spcPts val="1800"/>
              </a:spcAft>
              <a:buFont typeface="Wingdings" pitchFamily="2" charset="2"/>
              <a:buChar char="Ø"/>
            </a:pPr>
            <a:r>
              <a:rPr lang="cs-CZ" dirty="0" smtClean="0"/>
              <a:t> dle úspěšnosti ostatních…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 4 disciplíny (kola)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 </a:t>
            </a:r>
            <a:r>
              <a:rPr lang="cs-CZ" dirty="0" smtClean="0"/>
              <a:t>max. počet bodů – 57 (resp. 42 pro 6 nápověd) 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 </a:t>
            </a:r>
            <a:r>
              <a:rPr lang="cs-CZ" dirty="0" smtClean="0"/>
              <a:t>body nelze ztratit</a:t>
            </a:r>
          </a:p>
          <a:p>
            <a:pPr>
              <a:buFont typeface="Wingdings" pitchFamily="2" charset="2"/>
              <a:buChar char="Ø"/>
            </a:pPr>
            <a:endParaRPr lang="cs-CZ" dirty="0"/>
          </a:p>
        </p:txBody>
      </p:sp>
      <p:sp>
        <p:nvSpPr>
          <p:cNvPr id="10" name="Nadpis 1"/>
          <p:cNvSpPr txBox="1">
            <a:spLocks/>
          </p:cNvSpPr>
          <p:nvPr/>
        </p:nvSpPr>
        <p:spPr>
          <a:xfrm rot="19929109">
            <a:off x="5220214" y="5031534"/>
            <a:ext cx="435427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164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CHEMIŠTĚ</a:t>
            </a:r>
          </a:p>
        </p:txBody>
      </p:sp>
      <p:pic>
        <p:nvPicPr>
          <p:cNvPr id="11" name="Obrázok 10" descr="3. Izomeri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797152"/>
            <a:ext cx="2476500" cy="381000"/>
          </a:xfrm>
          <a:prstGeom prst="rect">
            <a:avLst/>
          </a:prstGeom>
        </p:spPr>
      </p:pic>
      <p:pic>
        <p:nvPicPr>
          <p:cNvPr id="12" name="Obrázok 11" descr="vzorce.jpg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5301208"/>
            <a:ext cx="4608512" cy="385573"/>
          </a:xfrm>
          <a:prstGeom prst="rect">
            <a:avLst/>
          </a:prstGeom>
        </p:spPr>
      </p:pic>
      <p:sp>
        <p:nvSpPr>
          <p:cNvPr id="13" name="BlokTextu 12"/>
          <p:cNvSpPr txBox="1"/>
          <p:nvPr/>
        </p:nvSpPr>
        <p:spPr>
          <a:xfrm>
            <a:off x="2339752" y="5733256"/>
            <a:ext cx="26387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200" b="1" dirty="0" smtClean="0">
                <a:solidFill>
                  <a:srgbClr val="008000"/>
                </a:solidFill>
              </a:rPr>
              <a:t>4. KOLO – za 15 bodů</a:t>
            </a:r>
            <a:endParaRPr lang="cs-CZ" sz="22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921642"/>
                </a:solidFill>
              </a:rPr>
              <a:t>Strategie</a:t>
            </a:r>
            <a:endParaRPr lang="cs-CZ" sz="4000" b="1" dirty="0">
              <a:solidFill>
                <a:srgbClr val="921642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484784"/>
            <a:ext cx="7787208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dirty="0" smtClean="0"/>
              <a:t> soutěží se v mužstvech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 </a:t>
            </a:r>
            <a:r>
              <a:rPr lang="cs-CZ" dirty="0" smtClean="0"/>
              <a:t>na řešení úkolů se podílí všichni členové mužstva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 řešení úkolů je časově omezeno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 rot="19929109">
            <a:off x="5220214" y="5031534"/>
            <a:ext cx="435427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164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CHEMIŠTĚ</a:t>
            </a:r>
          </a:p>
        </p:txBody>
      </p:sp>
      <p:pic>
        <p:nvPicPr>
          <p:cNvPr id="5" name="Obrázok 4" descr="ukázka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4293096"/>
            <a:ext cx="2304256" cy="1874253"/>
          </a:xfrm>
          <a:prstGeom prst="rect">
            <a:avLst/>
          </a:prstGeom>
        </p:spPr>
      </p:pic>
      <p:pic>
        <p:nvPicPr>
          <p:cNvPr id="6" name="Obrázok 5" descr="Bez ukázka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3861048"/>
            <a:ext cx="2717439" cy="1980356"/>
          </a:xfrm>
          <a:prstGeom prst="rect">
            <a:avLst/>
          </a:prstGeom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921642"/>
                </a:solidFill>
              </a:rPr>
              <a:t>Disciplíny</a:t>
            </a:r>
            <a:endParaRPr lang="cs-CZ" sz="4000" b="1" dirty="0">
              <a:solidFill>
                <a:srgbClr val="921642"/>
              </a:solidFill>
            </a:endParaRPr>
          </a:p>
        </p:txBody>
      </p:sp>
      <p:graphicFrame>
        <p:nvGraphicFramePr>
          <p:cNvPr id="4" name="Tabuľka 3"/>
          <p:cNvGraphicFramePr>
            <a:graphicFrameLocks noGrp="1"/>
          </p:cNvGraphicFramePr>
          <p:nvPr/>
        </p:nvGraphicFramePr>
        <p:xfrm>
          <a:off x="755576" y="1844824"/>
          <a:ext cx="7776864" cy="277822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407242"/>
                <a:gridCol w="2023729"/>
                <a:gridCol w="2525775"/>
                <a:gridCol w="1820118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Disciplína</a:t>
                      </a:r>
                      <a:endParaRPr lang="cs-CZ" sz="2200" dirty="0"/>
                    </a:p>
                  </a:txBody>
                  <a:tcPr anchor="ctr"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Počet úkolů/tým</a:t>
                      </a:r>
                      <a:endParaRPr lang="cs-CZ" sz="2200" dirty="0"/>
                    </a:p>
                  </a:txBody>
                  <a:tcPr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Čas na splnění</a:t>
                      </a:r>
                      <a:endParaRPr lang="cs-CZ" sz="2200" dirty="0"/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Možný zisk</a:t>
                      </a:r>
                      <a:endParaRPr lang="cs-CZ" sz="2200" dirty="0"/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1.</a:t>
                      </a:r>
                      <a:endParaRPr lang="cs-CZ" sz="2200" dirty="0"/>
                    </a:p>
                  </a:txBody>
                  <a:tcPr anchor="ctr"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3</a:t>
                      </a:r>
                      <a:endParaRPr lang="cs-CZ" sz="2200" dirty="0"/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30s</a:t>
                      </a:r>
                      <a:endParaRPr lang="cs-CZ" sz="2200" dirty="0"/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12b</a:t>
                      </a:r>
                      <a:endParaRPr lang="cs-CZ" sz="2200" dirty="0"/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2.</a:t>
                      </a:r>
                      <a:endParaRPr lang="cs-CZ" sz="2200" dirty="0"/>
                    </a:p>
                  </a:txBody>
                  <a:tcPr anchor="ctr"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8</a:t>
                      </a:r>
                      <a:endParaRPr lang="cs-CZ" sz="2200" dirty="0"/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10s</a:t>
                      </a:r>
                      <a:endParaRPr lang="cs-CZ" sz="2200" dirty="0"/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8b</a:t>
                      </a:r>
                      <a:endParaRPr lang="cs-CZ" sz="2200" dirty="0"/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3.</a:t>
                      </a:r>
                      <a:endParaRPr lang="cs-CZ" sz="2200" dirty="0"/>
                    </a:p>
                  </a:txBody>
                  <a:tcPr anchor="ctr"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1</a:t>
                      </a:r>
                      <a:endParaRPr lang="cs-CZ" sz="2200" dirty="0"/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2min.</a:t>
                      </a:r>
                      <a:endParaRPr lang="cs-CZ" sz="2200" dirty="0"/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22b</a:t>
                      </a:r>
                      <a:endParaRPr lang="cs-CZ" sz="2200" dirty="0"/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4.</a:t>
                      </a:r>
                      <a:endParaRPr lang="cs-CZ" sz="2200" dirty="0"/>
                    </a:p>
                  </a:txBody>
                  <a:tcPr anchor="ctr"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1</a:t>
                      </a:r>
                      <a:endParaRPr lang="cs-CZ" sz="2200" dirty="0"/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>
                          <a:solidFill>
                            <a:schemeClr val="tx1"/>
                          </a:solidFill>
                        </a:rPr>
                        <a:t>omezeno soupeřem</a:t>
                      </a:r>
                      <a:endParaRPr lang="cs-CZ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200" dirty="0" smtClean="0"/>
                        <a:t>15b</a:t>
                      </a:r>
                      <a:endParaRPr lang="cs-CZ" sz="2200" dirty="0"/>
                    </a:p>
                  </a:txBody>
                  <a:tcPr anchor="ctr">
                    <a:lnL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9216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Nadpis 1"/>
          <p:cNvSpPr txBox="1">
            <a:spLocks/>
          </p:cNvSpPr>
          <p:nvPr/>
        </p:nvSpPr>
        <p:spPr>
          <a:xfrm rot="19929109">
            <a:off x="5220214" y="5031534"/>
            <a:ext cx="435427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164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CHEMIŠTĚ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1619672" y="5229200"/>
            <a:ext cx="32476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rgbClr val="921642"/>
                </a:solidFill>
              </a:rPr>
              <a:t>3 kola – 42b</a:t>
            </a:r>
          </a:p>
          <a:p>
            <a:r>
              <a:rPr lang="cs-CZ" sz="2800" dirty="0" smtClean="0">
                <a:solidFill>
                  <a:srgbClr val="921642"/>
                </a:solidFill>
              </a:rPr>
              <a:t>7 bodů = 1 nápověda</a:t>
            </a:r>
            <a:endParaRPr lang="cs-CZ" sz="2800" dirty="0">
              <a:solidFill>
                <a:srgbClr val="921642"/>
              </a:solidFill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 smtClean="0">
                <a:solidFill>
                  <a:srgbClr val="921642"/>
                </a:solidFill>
              </a:rPr>
              <a:t>Téma dnešní soutěže</a:t>
            </a:r>
            <a:endParaRPr lang="cs-CZ" sz="4000" b="1" dirty="0">
              <a:solidFill>
                <a:srgbClr val="921642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/>
          <a:lstStyle/>
          <a:p>
            <a:pPr>
              <a:spcAft>
                <a:spcPts val="600"/>
              </a:spcAft>
              <a:buNone/>
            </a:pPr>
            <a:r>
              <a:rPr lang="cs-CZ" u="sng" dirty="0" smtClean="0"/>
              <a:t>Organická chemie:</a:t>
            </a:r>
          </a:p>
          <a:p>
            <a:pPr>
              <a:buFont typeface="Wingdings" pitchFamily="2" charset="2"/>
              <a:buChar char="§"/>
            </a:pPr>
            <a:r>
              <a:rPr lang="cs-CZ" dirty="0"/>
              <a:t>z</a:t>
            </a:r>
            <a:r>
              <a:rPr lang="cs-CZ" dirty="0" smtClean="0"/>
              <a:t>ákladní pojmy OCH</a:t>
            </a:r>
          </a:p>
          <a:p>
            <a:pPr>
              <a:buFont typeface="Wingdings" pitchFamily="2" charset="2"/>
              <a:buChar char="§"/>
            </a:pPr>
            <a:r>
              <a:rPr lang="cs-CZ" dirty="0" smtClean="0"/>
              <a:t>názvosloví a vzorce sloučenin</a:t>
            </a:r>
          </a:p>
          <a:p>
            <a:pPr>
              <a:buFont typeface="Wingdings" pitchFamily="2" charset="2"/>
              <a:buChar char="§"/>
            </a:pPr>
            <a:r>
              <a:rPr lang="cs-CZ" dirty="0"/>
              <a:t>u</a:t>
            </a:r>
            <a:r>
              <a:rPr lang="cs-CZ" dirty="0" smtClean="0"/>
              <a:t>hlovodíky a homologická řada</a:t>
            </a:r>
          </a:p>
          <a:p>
            <a:pPr>
              <a:buFont typeface="Wingdings" pitchFamily="2" charset="2"/>
              <a:buChar char="§"/>
            </a:pPr>
            <a:r>
              <a:rPr lang="cs-CZ" dirty="0"/>
              <a:t>i</a:t>
            </a:r>
            <a:r>
              <a:rPr lang="cs-CZ" dirty="0" smtClean="0"/>
              <a:t>zomerie</a:t>
            </a:r>
          </a:p>
          <a:p>
            <a:pPr>
              <a:buFont typeface="Wingdings" pitchFamily="2" charset="2"/>
              <a:buChar char="§"/>
            </a:pPr>
            <a:r>
              <a:rPr lang="cs-CZ" dirty="0"/>
              <a:t>t</a:t>
            </a:r>
            <a:r>
              <a:rPr lang="cs-CZ" dirty="0" smtClean="0"/>
              <a:t>ypy reakcí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 rot="19929109">
            <a:off x="5220214" y="5031534"/>
            <a:ext cx="435427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164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CHEMIŠTĚ</a:t>
            </a: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154</Words>
  <Application>Microsoft Office PowerPoint</Application>
  <PresentationFormat>Prezentácia na obrazovke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7" baseType="lpstr">
      <vt:lpstr>Motív Office</vt:lpstr>
      <vt:lpstr>CHEMIŠTĚ</vt:lpstr>
      <vt:lpstr>Vítězem se stává…  aneb cíl soutěže</vt:lpstr>
      <vt:lpstr>Kolik bodů stačí?</vt:lpstr>
      <vt:lpstr>Strategie</vt:lpstr>
      <vt:lpstr>Disciplíny</vt:lpstr>
      <vt:lpstr>Téma dnešní soutěže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CHEMIŠTĚ</dc:title>
  <dc:creator>meggie674</dc:creator>
  <cp:lastModifiedBy>meggie674</cp:lastModifiedBy>
  <cp:revision>13</cp:revision>
  <dcterms:created xsi:type="dcterms:W3CDTF">2018-05-01T12:22:06Z</dcterms:created>
  <dcterms:modified xsi:type="dcterms:W3CDTF">2018-05-01T13:27:02Z</dcterms:modified>
</cp:coreProperties>
</file>