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61" r:id="rId3"/>
    <p:sldId id="262" r:id="rId4"/>
    <p:sldId id="264" r:id="rId5"/>
    <p:sldId id="265" r:id="rId6"/>
    <p:sldId id="267" r:id="rId7"/>
    <p:sldId id="269" r:id="rId8"/>
    <p:sldId id="268" r:id="rId9"/>
    <p:sldId id="272" r:id="rId10"/>
    <p:sldId id="271" r:id="rId11"/>
    <p:sldId id="278" r:id="rId12"/>
    <p:sldId id="273" r:id="rId13"/>
    <p:sldId id="277" r:id="rId14"/>
    <p:sldId id="274" r:id="rId15"/>
    <p:sldId id="279" r:id="rId16"/>
    <p:sldId id="275" r:id="rId17"/>
    <p:sldId id="276" r:id="rId18"/>
    <p:sldId id="280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53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27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42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7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48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318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49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51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52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57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37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3119A-E25C-4D08-A47C-706785257DDD}" type="datetimeFigureOut">
              <a:rPr lang="cs-CZ" smtClean="0"/>
              <a:t>02.11.2023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69685-B3FD-4F44-AC5F-FFB7348710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95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Artificial Intelligence &amp; Machine Learning">
            <a:extLst>
              <a:ext uri="{FF2B5EF4-FFF2-40B4-BE49-F238E27FC236}">
                <a16:creationId xmlns:a16="http://schemas.microsoft.com/office/drawing/2014/main" id="{211C2DCF-8503-4194-8250-5C3416C14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r="912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509"/>
            <a:ext cx="9144000" cy="2900518"/>
          </a:xfrm>
        </p:spPr>
        <p:txBody>
          <a:bodyPr>
            <a:normAutofit/>
          </a:bodyPr>
          <a:lstStyle/>
          <a:p>
            <a:r>
              <a:rPr lang="cs-CZ" sz="5600" b="1" cap="all" dirty="0" err="1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Chatgpt</a:t>
            </a:r>
            <a:r>
              <a:rPr lang="cs-CZ" sz="5600" b="1" cap="all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-3.5   </a:t>
            </a:r>
            <a:br>
              <a:rPr lang="cs-CZ" sz="56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</a:br>
            <a:br>
              <a:rPr lang="cs-CZ" sz="56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</a:br>
            <a:r>
              <a:rPr lang="cs-CZ" sz="56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a jeho využití ve výuce chemie</a:t>
            </a:r>
            <a:endParaRPr lang="cs-CZ" sz="5600" dirty="0">
              <a:ln w="22225">
                <a:solidFill>
                  <a:schemeClr val="tx1"/>
                </a:solidFill>
                <a:miter lim="800000"/>
              </a:ln>
              <a:solidFill>
                <a:srgbClr val="FFFFFF"/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F0252866-63C2-43A5-ADF5-E80690D5FB5A}"/>
              </a:ext>
            </a:extLst>
          </p:cNvPr>
          <p:cNvSpPr txBox="1">
            <a:spLocks/>
          </p:cNvSpPr>
          <p:nvPr/>
        </p:nvSpPr>
        <p:spPr>
          <a:xfrm>
            <a:off x="354875" y="3745410"/>
            <a:ext cx="1148225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6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  <a:latin typeface="+mn-lt"/>
              </a:rPr>
              <a:t> </a:t>
            </a:r>
          </a:p>
          <a:p>
            <a:r>
              <a:rPr lang="cs-CZ" sz="5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Milada Teplá</a:t>
            </a:r>
          </a:p>
          <a:p>
            <a:endParaRPr lang="cs-CZ" sz="3600" dirty="0">
              <a:ln w="22225">
                <a:solidFill>
                  <a:schemeClr val="tx1"/>
                </a:solidFill>
                <a:miter lim="800000"/>
              </a:ln>
              <a:solidFill>
                <a:srgbClr val="FFFFFF"/>
              </a:solidFill>
            </a:endParaRPr>
          </a:p>
        </p:txBody>
      </p:sp>
      <p:pic>
        <p:nvPicPr>
          <p:cNvPr id="10" name="Picture 14" descr="Přírodovědecká fakulta Univerzita Karlova | LabRulez LCMS">
            <a:extLst>
              <a:ext uri="{FF2B5EF4-FFF2-40B4-BE49-F238E27FC236}">
                <a16:creationId xmlns:a16="http://schemas.microsoft.com/office/drawing/2014/main" id="{EBE5AD81-7101-49FA-8A32-3914BD241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4" t="26448" r="17639" b="30502"/>
          <a:stretch/>
        </p:blipFill>
        <p:spPr bwMode="auto">
          <a:xfrm>
            <a:off x="0" y="5861294"/>
            <a:ext cx="3118104" cy="9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6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4000" b="1" dirty="0" err="1"/>
              <a:t>CHatGPT</a:t>
            </a:r>
            <a:r>
              <a:rPr lang="cs-CZ" sz="4000" b="1" dirty="0"/>
              <a:t>-3.5</a:t>
            </a:r>
            <a:br>
              <a:rPr lang="cs-CZ" sz="4000" b="1" dirty="0"/>
            </a:br>
            <a:r>
              <a:rPr lang="cs-CZ" sz="1000" b="1" dirty="0"/>
              <a:t> </a:t>
            </a:r>
            <a:br>
              <a:rPr lang="cs-CZ" sz="4000" b="1" dirty="0"/>
            </a:br>
            <a:r>
              <a:rPr lang="cs-CZ" sz="4000" b="1" dirty="0"/>
              <a:t>Nevýhody</a:t>
            </a:r>
            <a:endParaRPr lang="en-US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Reference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Výpočty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Vyčíslování chemických rovnic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České názvosloví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Data do září 2021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Věrohodnost dat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Plagiátorství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A7C05C-4DD2-4A00-BE9D-B8C86450B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26805" r="39627" b="4335"/>
          <a:stretch/>
        </p:blipFill>
        <p:spPr>
          <a:xfrm>
            <a:off x="4933950" y="706905"/>
            <a:ext cx="6158720" cy="516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35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539578"/>
            <a:ext cx="5981278" cy="168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/>
              <a:t>CHatGPT-3.5</a:t>
            </a:r>
            <a:br>
              <a:rPr lang="en-US" sz="3700" b="1"/>
            </a:br>
            <a:r>
              <a:rPr lang="en-US" sz="3700" b="1"/>
              <a:t> </a:t>
            </a:r>
            <a:br>
              <a:rPr lang="en-US" sz="3700" b="1"/>
            </a:br>
            <a:r>
              <a:rPr lang="en-US" sz="3700" b="1"/>
              <a:t>Možnosti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09568"/>
            <a:ext cx="5981278" cy="36905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Pomoc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přípravě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VH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B6F683-99B4-4EE2-87E6-95A13F866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75" t="16528" r="23119" b="15492"/>
          <a:stretch/>
        </p:blipFill>
        <p:spPr>
          <a:xfrm>
            <a:off x="4849427" y="131751"/>
            <a:ext cx="5182340" cy="46621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5432DFB-9993-41FA-82B6-946D5FC83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75" t="17083" r="22920" b="65053"/>
          <a:stretch/>
        </p:blipFill>
        <p:spPr>
          <a:xfrm>
            <a:off x="4849428" y="4875001"/>
            <a:ext cx="5182340" cy="122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70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539578"/>
            <a:ext cx="5981278" cy="168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/>
              <a:t>CHatGPT-3.5</a:t>
            </a:r>
            <a:br>
              <a:rPr lang="en-US" sz="3700" b="1"/>
            </a:br>
            <a:r>
              <a:rPr lang="en-US" sz="3700" b="1"/>
              <a:t> </a:t>
            </a:r>
            <a:br>
              <a:rPr lang="en-US" sz="3700" b="1"/>
            </a:br>
            <a:r>
              <a:rPr lang="en-US" sz="3700" b="1"/>
              <a:t>Možnosti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09568"/>
            <a:ext cx="5981278" cy="36905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Pomoc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přípravě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VH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5432DFB-9993-41FA-82B6-946D5FC83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30" t="35022" r="22264" b="20189"/>
          <a:stretch/>
        </p:blipFill>
        <p:spPr>
          <a:xfrm>
            <a:off x="4742896" y="177553"/>
            <a:ext cx="5182340" cy="307167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7461424-7135-4BE6-914B-BE2FF7A0D9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57" t="39861" r="22436" b="17410"/>
          <a:stretch/>
        </p:blipFill>
        <p:spPr>
          <a:xfrm>
            <a:off x="4742897" y="2911228"/>
            <a:ext cx="5182340" cy="29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96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539578"/>
            <a:ext cx="5981278" cy="168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/>
              <a:t>CHatGPT-3.5</a:t>
            </a:r>
            <a:br>
              <a:rPr lang="en-US" sz="3700" b="1"/>
            </a:br>
            <a:r>
              <a:rPr lang="en-US" sz="3700" b="1"/>
              <a:t> </a:t>
            </a:r>
            <a:br>
              <a:rPr lang="en-US" sz="3700" b="1"/>
            </a:br>
            <a:r>
              <a:rPr lang="en-US" sz="3700" b="1"/>
              <a:t>Možnosti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09568"/>
            <a:ext cx="5981278" cy="36905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/>
              <a:t>Pomoc při přípravě na VH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/>
              <a:t>Generování otázek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194" name="Picture 2" descr="https://lh7-us.googleusercontent.com/VNnEKZPrfiBbUwDJf-W-EOkIm-q19yuUBNbQsBHPoEtEYDhaAv2K3T7PrxgguIkhx_SXiDHRn4np6qyJijM01HoGSGXKxYqEfq25s3QpugTw_bkzI4kfVtv3CKPnEivoP0JKk1qzkVw8UM2Cij4Y4CI">
            <a:extLst>
              <a:ext uri="{FF2B5EF4-FFF2-40B4-BE49-F238E27FC236}">
                <a16:creationId xmlns:a16="http://schemas.microsoft.com/office/drawing/2014/main" id="{A9E9969B-1D7A-455A-BF83-2E6899425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2131" y="404090"/>
            <a:ext cx="4991100" cy="604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684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539578"/>
            <a:ext cx="5981278" cy="168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/>
              <a:t>CHatGPT-3.5</a:t>
            </a:r>
            <a:br>
              <a:rPr lang="en-US" sz="3700" b="1"/>
            </a:br>
            <a:r>
              <a:rPr lang="en-US" sz="3700" b="1"/>
              <a:t> </a:t>
            </a:r>
            <a:br>
              <a:rPr lang="en-US" sz="3700" b="1"/>
            </a:br>
            <a:r>
              <a:rPr lang="en-US" sz="3700" b="1"/>
              <a:t>Možnosti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09568"/>
            <a:ext cx="5981278" cy="36905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Pomoc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přípravě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VH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Generování</a:t>
            </a:r>
            <a:r>
              <a:rPr lang="en-US" sz="2000" dirty="0"/>
              <a:t> </a:t>
            </a:r>
            <a:r>
              <a:rPr lang="en-US" sz="2000" dirty="0" err="1"/>
              <a:t>otázek</a:t>
            </a: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Návrh laboratorní úloh – </a:t>
            </a:r>
            <a:r>
              <a:rPr lang="cs-CZ" sz="2000" dirty="0" err="1"/>
              <a:t>BOV</a:t>
            </a:r>
            <a:r>
              <a:rPr lang="cs-CZ" sz="2000" dirty="0"/>
              <a:t>, </a:t>
            </a:r>
            <a:r>
              <a:rPr lang="cs-CZ" sz="2000" dirty="0" err="1"/>
              <a:t>únikovky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3314" name="Picture 2" descr="https://lh7-us.googleusercontent.com/k-Pm3HuF85Hm1SV7qE6X90pSzNYt49IHZknEpLohV5-CYrg29aKYZcxVcnVj3ga0tIrbP05aotQFujtOHJLfsQdNfAbG2Jgg-gHRXkGEGd04CzUGNfJO8z-Q6YljtVDvarikgn-olCHz4HJOxCAYYPg">
            <a:extLst>
              <a:ext uri="{FF2B5EF4-FFF2-40B4-BE49-F238E27FC236}">
                <a16:creationId xmlns:a16="http://schemas.microsoft.com/office/drawing/2014/main" id="{86AAD807-5163-4962-A513-D6F35C069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9"/>
          <a:stretch/>
        </p:blipFill>
        <p:spPr bwMode="auto">
          <a:xfrm>
            <a:off x="5453648" y="310239"/>
            <a:ext cx="6069567" cy="654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781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539578"/>
            <a:ext cx="5981278" cy="168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/>
              <a:t>CHatGPT-3.5</a:t>
            </a:r>
            <a:br>
              <a:rPr lang="en-US" sz="3700" b="1"/>
            </a:br>
            <a:r>
              <a:rPr lang="en-US" sz="3700" b="1"/>
              <a:t> </a:t>
            </a:r>
            <a:br>
              <a:rPr lang="en-US" sz="3700" b="1"/>
            </a:br>
            <a:r>
              <a:rPr lang="en-US" sz="3700" b="1"/>
              <a:t>Možnosti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09568"/>
            <a:ext cx="5981278" cy="36905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Pomoc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přípravě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VH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Generování</a:t>
            </a:r>
            <a:r>
              <a:rPr lang="en-US" sz="2000" dirty="0"/>
              <a:t> </a:t>
            </a:r>
            <a:r>
              <a:rPr lang="en-US" sz="2000" dirty="0" err="1"/>
              <a:t>otázek</a:t>
            </a: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Návrh laboratorní úloh – </a:t>
            </a:r>
            <a:r>
              <a:rPr lang="cs-CZ" sz="2000" dirty="0" err="1"/>
              <a:t>BOV</a:t>
            </a:r>
            <a:r>
              <a:rPr lang="cs-CZ" sz="2000" dirty="0"/>
              <a:t>, </a:t>
            </a:r>
            <a:r>
              <a:rPr lang="cs-CZ" sz="2000" dirty="0" err="1"/>
              <a:t>únikovky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3314" name="Picture 2" descr="https://lh7-us.googleusercontent.com/k-Pm3HuF85Hm1SV7qE6X90pSzNYt49IHZknEpLohV5-CYrg29aKYZcxVcnVj3ga0tIrbP05aotQFujtOHJLfsQdNfAbG2Jgg-gHRXkGEGd04CzUGNfJO8z-Q6YljtVDvarikgn-olCHz4HJOxCAYYPg">
            <a:extLst>
              <a:ext uri="{FF2B5EF4-FFF2-40B4-BE49-F238E27FC236}">
                <a16:creationId xmlns:a16="http://schemas.microsoft.com/office/drawing/2014/main" id="{86AAD807-5163-4962-A513-D6F35C069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8"/>
          <a:stretch/>
        </p:blipFill>
        <p:spPr bwMode="auto">
          <a:xfrm>
            <a:off x="5427014" y="539578"/>
            <a:ext cx="6069567" cy="60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65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539578"/>
            <a:ext cx="5981278" cy="168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/>
              <a:t>CHatGPT-3.5</a:t>
            </a:r>
            <a:br>
              <a:rPr lang="en-US" sz="3700" b="1"/>
            </a:br>
            <a:r>
              <a:rPr lang="en-US" sz="3700" b="1"/>
              <a:t> </a:t>
            </a:r>
            <a:br>
              <a:rPr lang="en-US" sz="3700" b="1"/>
            </a:br>
            <a:r>
              <a:rPr lang="en-US" sz="3700" b="1"/>
              <a:t>Možnosti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09568"/>
            <a:ext cx="5981278" cy="36905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Pomoc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přípravě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VH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Generování</a:t>
            </a:r>
            <a:r>
              <a:rPr lang="en-US" sz="2000" dirty="0"/>
              <a:t> </a:t>
            </a:r>
            <a:r>
              <a:rPr lang="en-US" sz="2000" dirty="0" err="1"/>
              <a:t>otázek</a:t>
            </a: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Návrh laboratorní úloh – </a:t>
            </a:r>
            <a:r>
              <a:rPr lang="cs-CZ" sz="2000" dirty="0" err="1"/>
              <a:t>BOV</a:t>
            </a:r>
            <a:r>
              <a:rPr lang="cs-CZ" sz="2000" dirty="0"/>
              <a:t>, </a:t>
            </a:r>
            <a:r>
              <a:rPr lang="cs-CZ" sz="2000" dirty="0" err="1"/>
              <a:t>únikovky</a:t>
            </a: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Kreativní text – pohádky, scénáře,</a:t>
            </a:r>
          </a:p>
          <a:p>
            <a:pPr algn="l"/>
            <a:r>
              <a:rPr lang="cs-CZ" sz="2000" dirty="0"/>
              <a:t> dramatické hry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338" name="Picture 2" descr="https://lh7-us.googleusercontent.com/LLjgh8w1FXMl9SdUJ7GGEWi0GtVU-aQUu02boNAZJehyuOS3wfSo3HYOdjAuarszDndCJ_GusRDmbVVtQnPiPCAn5Kawvm9MzKQN0fI_mNnWe2s3ZFCW8HdEBgsuEeRdE55r4IMSKl8cWYMQ5mBGWfU">
            <a:extLst>
              <a:ext uri="{FF2B5EF4-FFF2-40B4-BE49-F238E27FC236}">
                <a16:creationId xmlns:a16="http://schemas.microsoft.com/office/drawing/2014/main" id="{420844E6-8FFD-4909-A1C3-B26A22F74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77" y="280987"/>
            <a:ext cx="6296025" cy="933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866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539578"/>
            <a:ext cx="5981278" cy="168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/>
              <a:t>CHatGPT-3.5</a:t>
            </a:r>
            <a:br>
              <a:rPr lang="en-US" sz="3700" b="1"/>
            </a:br>
            <a:r>
              <a:rPr lang="en-US" sz="3700" b="1"/>
              <a:t> </a:t>
            </a:r>
            <a:br>
              <a:rPr lang="en-US" sz="3700" b="1"/>
            </a:br>
            <a:r>
              <a:rPr lang="en-US" sz="3700" b="1"/>
              <a:t>Možnosti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09568"/>
            <a:ext cx="5981278" cy="36905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Pomoc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přípravě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VH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Generování</a:t>
            </a:r>
            <a:r>
              <a:rPr lang="en-US" sz="2000" dirty="0"/>
              <a:t> </a:t>
            </a:r>
            <a:r>
              <a:rPr lang="en-US" sz="2000" dirty="0" err="1"/>
              <a:t>otázek</a:t>
            </a: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Návrh laboratorní úloh – </a:t>
            </a:r>
            <a:r>
              <a:rPr lang="cs-CZ" sz="2000" dirty="0" err="1"/>
              <a:t>BOV</a:t>
            </a:r>
            <a:r>
              <a:rPr lang="cs-CZ" sz="2000" dirty="0"/>
              <a:t>, </a:t>
            </a:r>
            <a:r>
              <a:rPr lang="cs-CZ" sz="2000" dirty="0" err="1"/>
              <a:t>únikovky</a:t>
            </a: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Kreativní text – pohádky, scénáře,</a:t>
            </a:r>
          </a:p>
          <a:p>
            <a:pPr algn="l"/>
            <a:r>
              <a:rPr lang="cs-CZ" sz="2000" dirty="0"/>
              <a:t> dramatické hry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/>
              <a:t>Práce s chybou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/>
              <a:t>Podpora aktivizačních metod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2" descr="https://lh7-us.googleusercontent.com/7ufp8RTBnXsqtPL07lg6ijYUcfPvW8P2crNh_gL3evnvZgQjq7kPO4Tp7uFQFBZBjLnf7nPkpeM1_sK5ux9c5ccEH95fCa3uEX0JK6xu8605UwEKNWJZM8DWLG6IotpiIiZ-FzoK-27tTDZs5h3bqms">
            <a:extLst>
              <a:ext uri="{FF2B5EF4-FFF2-40B4-BE49-F238E27FC236}">
                <a16:creationId xmlns:a16="http://schemas.microsoft.com/office/drawing/2014/main" id="{2C15E0BB-D073-4C10-A7A4-F983AE530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4" t="16945" r="16719" b="39428"/>
          <a:stretch/>
        </p:blipFill>
        <p:spPr bwMode="auto">
          <a:xfrm>
            <a:off x="5359299" y="1730364"/>
            <a:ext cx="6665496" cy="308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06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57191"/>
            <a:ext cx="10515600" cy="221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Grafika</a:t>
            </a:r>
            <a:b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image4.png">
            <a:extLst>
              <a:ext uri="{FF2B5EF4-FFF2-40B4-BE49-F238E27FC236}">
                <a16:creationId xmlns:a16="http://schemas.microsoft.com/office/drawing/2014/main" id="{DFB5C986-BBEF-470A-A44F-D4A522EF9128}"/>
              </a:ext>
            </a:extLst>
          </p:cNvPr>
          <p:cNvPicPr/>
          <p:nvPr/>
        </p:nvPicPr>
        <p:blipFill rotWithShape="1">
          <a:blip r:embed="rId2"/>
          <a:srcRect b="14316"/>
          <a:stretch/>
        </p:blipFill>
        <p:spPr>
          <a:xfrm>
            <a:off x="211191" y="3335843"/>
            <a:ext cx="2255462" cy="3155238"/>
          </a:xfrm>
          <a:prstGeom prst="rect">
            <a:avLst/>
          </a:prstGeom>
        </p:spPr>
      </p:pic>
      <p:pic>
        <p:nvPicPr>
          <p:cNvPr id="7" name="image7.png">
            <a:extLst>
              <a:ext uri="{FF2B5EF4-FFF2-40B4-BE49-F238E27FC236}">
                <a16:creationId xmlns:a16="http://schemas.microsoft.com/office/drawing/2014/main" id="{B6B10BD5-7C4A-4302-97C7-A36EE8634119}"/>
              </a:ext>
            </a:extLst>
          </p:cNvPr>
          <p:cNvPicPr/>
          <p:nvPr/>
        </p:nvPicPr>
        <p:blipFill rotWithShape="1">
          <a:blip r:embed="rId3"/>
          <a:srcRect l="16633" r="11883" b="-1"/>
          <a:stretch/>
        </p:blipFill>
        <p:spPr>
          <a:xfrm>
            <a:off x="2602329" y="3335843"/>
            <a:ext cx="2255462" cy="3155238"/>
          </a:xfrm>
          <a:prstGeom prst="rect">
            <a:avLst/>
          </a:prstGeom>
        </p:spPr>
      </p:pic>
      <p:pic>
        <p:nvPicPr>
          <p:cNvPr id="8" name="image8.png">
            <a:extLst>
              <a:ext uri="{FF2B5EF4-FFF2-40B4-BE49-F238E27FC236}">
                <a16:creationId xmlns:a16="http://schemas.microsoft.com/office/drawing/2014/main" id="{1CB53E47-1AA7-4F9F-8436-C374901E0BE0}"/>
              </a:ext>
            </a:extLst>
          </p:cNvPr>
          <p:cNvPicPr/>
          <p:nvPr/>
        </p:nvPicPr>
        <p:blipFill rotWithShape="1">
          <a:blip r:embed="rId4"/>
          <a:srcRect l="17851" r="10665" b="-1"/>
          <a:stretch/>
        </p:blipFill>
        <p:spPr>
          <a:xfrm>
            <a:off x="4993466" y="3335843"/>
            <a:ext cx="2255462" cy="3155238"/>
          </a:xfrm>
          <a:prstGeom prst="rect">
            <a:avLst/>
          </a:prstGeom>
        </p:spPr>
      </p:pic>
      <p:pic>
        <p:nvPicPr>
          <p:cNvPr id="9" name="image3.png">
            <a:extLst>
              <a:ext uri="{FF2B5EF4-FFF2-40B4-BE49-F238E27FC236}">
                <a16:creationId xmlns:a16="http://schemas.microsoft.com/office/drawing/2014/main" id="{A388D065-C920-40A5-81D5-D66588235F2B}"/>
              </a:ext>
            </a:extLst>
          </p:cNvPr>
          <p:cNvPicPr/>
          <p:nvPr/>
        </p:nvPicPr>
        <p:blipFill rotWithShape="1">
          <a:blip r:embed="rId5"/>
          <a:srcRect r="28516" b="-1"/>
          <a:stretch/>
        </p:blipFill>
        <p:spPr>
          <a:xfrm>
            <a:off x="7384604" y="3335843"/>
            <a:ext cx="2255462" cy="3155238"/>
          </a:xfrm>
          <a:prstGeom prst="rect">
            <a:avLst/>
          </a:prstGeom>
        </p:spPr>
      </p:pic>
      <p:pic>
        <p:nvPicPr>
          <p:cNvPr id="12" name="image10.png">
            <a:extLst>
              <a:ext uri="{FF2B5EF4-FFF2-40B4-BE49-F238E27FC236}">
                <a16:creationId xmlns:a16="http://schemas.microsoft.com/office/drawing/2014/main" id="{9EB58DEA-2852-493C-8379-0678CC2A5291}"/>
              </a:ext>
            </a:extLst>
          </p:cNvPr>
          <p:cNvPicPr/>
          <p:nvPr/>
        </p:nvPicPr>
        <p:blipFill rotWithShape="1">
          <a:blip r:embed="rId6"/>
          <a:srcRect l="28517" r="-1" b="-1"/>
          <a:stretch/>
        </p:blipFill>
        <p:spPr>
          <a:xfrm>
            <a:off x="9775742" y="3335843"/>
            <a:ext cx="2255462" cy="315523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C222408-6DD2-44A6-B5A5-7D8CA0A4952B}"/>
              </a:ext>
            </a:extLst>
          </p:cNvPr>
          <p:cNvSpPr txBox="1"/>
          <p:nvPr/>
        </p:nvSpPr>
        <p:spPr>
          <a:xfrm>
            <a:off x="10560384" y="648367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Canva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B16B113-FF79-43EE-A40B-0153713F70F9}"/>
              </a:ext>
            </a:extLst>
          </p:cNvPr>
          <p:cNvSpPr txBox="1"/>
          <p:nvPr/>
        </p:nvSpPr>
        <p:spPr>
          <a:xfrm>
            <a:off x="886287" y="6491254"/>
            <a:ext cx="81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Dream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A5BD259-79D5-4B85-9638-92720EC01D18}"/>
              </a:ext>
            </a:extLst>
          </p:cNvPr>
          <p:cNvSpPr txBox="1"/>
          <p:nvPr/>
        </p:nvSpPr>
        <p:spPr>
          <a:xfrm>
            <a:off x="8047961" y="6491254"/>
            <a:ext cx="83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Crayon</a:t>
            </a:r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1CFCFF2-ACB8-4753-862E-2BF3477D607A}"/>
              </a:ext>
            </a:extLst>
          </p:cNvPr>
          <p:cNvSpPr txBox="1"/>
          <p:nvPr/>
        </p:nvSpPr>
        <p:spPr>
          <a:xfrm>
            <a:off x="5779544" y="649018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Adobe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37BC308-A524-4964-B689-C975E26DF9A9}"/>
              </a:ext>
            </a:extLst>
          </p:cNvPr>
          <p:cNvSpPr txBox="1"/>
          <p:nvPr/>
        </p:nvSpPr>
        <p:spPr>
          <a:xfrm>
            <a:off x="3378576" y="648367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Bing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CD1F1F9-6165-456B-B5E2-F4CE72F524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914"/>
          <a:stretch/>
        </p:blipFill>
        <p:spPr>
          <a:xfrm>
            <a:off x="4844446" y="218753"/>
            <a:ext cx="6345117" cy="2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20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9" name="Rectangle 3088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577" y="537251"/>
            <a:ext cx="3365097" cy="119034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 sz="4800" b="1" dirty="0"/>
              <a:t>Náš tým </a:t>
            </a:r>
            <a:r>
              <a:rPr lang="cs-CZ" sz="4800" b="1" dirty="0">
                <a:sym typeface="Wingdings" panose="05000000000000000000" pitchFamily="2" charset="2"/>
              </a:rPr>
              <a:t></a:t>
            </a:r>
            <a:endParaRPr lang="en-US" sz="4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914" y="2506483"/>
            <a:ext cx="3365097" cy="256357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200" dirty="0"/>
              <a:t>Roman Maršálek,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200" dirty="0"/>
              <a:t>Kateřina Trčková,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200" dirty="0"/>
              <a:t>Martin Žáček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200" dirty="0"/>
              <a:t>Veronika Švandová,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200" dirty="0"/>
              <a:t>Leoš </a:t>
            </a:r>
            <a:r>
              <a:rPr lang="cs-CZ" sz="2200" dirty="0" err="1"/>
              <a:t>Sáblík</a:t>
            </a:r>
            <a:r>
              <a:rPr lang="cs-CZ" sz="2200" dirty="0"/>
              <a:t>,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200" dirty="0"/>
              <a:t>Pavel Teplý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3076" name="Picture 4" descr="Martin Žáček - Odborný asistent s vědeckou hodností - Ostravská univerzita  | LinkedIn">
            <a:extLst>
              <a:ext uri="{FF2B5EF4-FFF2-40B4-BE49-F238E27FC236}">
                <a16:creationId xmlns:a16="http://schemas.microsoft.com/office/drawing/2014/main" id="{ADC9D8AD-33E5-4F16-BB10-1460A1F6F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1" r="-4" b="-4"/>
          <a:stretch/>
        </p:blipFill>
        <p:spPr bwMode="auto">
          <a:xfrm>
            <a:off x="7256561" y="3779383"/>
            <a:ext cx="2381400" cy="223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oman Marsalek - Research Scientist - University of Ostrava | LinkedIn">
            <a:extLst>
              <a:ext uri="{FF2B5EF4-FFF2-40B4-BE49-F238E27FC236}">
                <a16:creationId xmlns:a16="http://schemas.microsoft.com/office/drawing/2014/main" id="{CA10B866-0F70-4E21-B89E-25D7F7FFB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r="7812" b="6197"/>
          <a:stretch/>
        </p:blipFill>
        <p:spPr bwMode="auto">
          <a:xfrm>
            <a:off x="9569501" y="3341130"/>
            <a:ext cx="2432617" cy="275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NDr. Kateřina Trčková, Ph.D. – Katedra chemie">
            <a:extLst>
              <a:ext uri="{FF2B5EF4-FFF2-40B4-BE49-F238E27FC236}">
                <a16:creationId xmlns:a16="http://schemas.microsoft.com/office/drawing/2014/main" id="{18E21A34-FD31-426E-A13D-DD4F8172E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" r="-2" b="35185"/>
          <a:stretch/>
        </p:blipFill>
        <p:spPr bwMode="auto">
          <a:xfrm>
            <a:off x="4452280" y="3321365"/>
            <a:ext cx="2941613" cy="275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Švandová: Děti zbožňují pokusy s&amp;nbsp;ohněm">
            <a:extLst>
              <a:ext uri="{FF2B5EF4-FFF2-40B4-BE49-F238E27FC236}">
                <a16:creationId xmlns:a16="http://schemas.microsoft.com/office/drawing/2014/main" id="{D1410991-5209-44F9-991A-38E823B19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7" r="-1" b="-2551"/>
          <a:stretch/>
        </p:blipFill>
        <p:spPr bwMode="auto">
          <a:xfrm>
            <a:off x="4452280" y="631359"/>
            <a:ext cx="2931457" cy="262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ymnázium Matyáše Lercha">
            <a:extLst>
              <a:ext uri="{FF2B5EF4-FFF2-40B4-BE49-F238E27FC236}">
                <a16:creationId xmlns:a16="http://schemas.microsoft.com/office/drawing/2014/main" id="{84E809B3-6036-49AF-A731-87AB69908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37" r="-9" b="17694"/>
          <a:stretch/>
        </p:blipFill>
        <p:spPr bwMode="auto">
          <a:xfrm>
            <a:off x="7509076" y="631359"/>
            <a:ext cx="2082476" cy="25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vel Teplý — Přírodovědecká fakulta UK">
            <a:extLst>
              <a:ext uri="{FF2B5EF4-FFF2-40B4-BE49-F238E27FC236}">
                <a16:creationId xmlns:a16="http://schemas.microsoft.com/office/drawing/2014/main" id="{21EC64C7-C903-449C-A36A-02C70FEB3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r="11673" b="-1"/>
          <a:stretch/>
        </p:blipFill>
        <p:spPr bwMode="auto">
          <a:xfrm>
            <a:off x="9716891" y="654587"/>
            <a:ext cx="2285227" cy="254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řírodovědecká fakulta Univerzita Karlova | LabRulez LCMS">
            <a:extLst>
              <a:ext uri="{FF2B5EF4-FFF2-40B4-BE49-F238E27FC236}">
                <a16:creationId xmlns:a16="http://schemas.microsoft.com/office/drawing/2014/main" id="{3C41C347-487E-4765-B2D5-0F9F75652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4" t="26448" r="17639" b="30502"/>
          <a:stretch/>
        </p:blipFill>
        <p:spPr bwMode="auto">
          <a:xfrm>
            <a:off x="775492" y="5249231"/>
            <a:ext cx="3118104" cy="9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Přírodovědecká fakulta (Masarykova univerzita) – Primát.cz">
            <a:extLst>
              <a:ext uri="{FF2B5EF4-FFF2-40B4-BE49-F238E27FC236}">
                <a16:creationId xmlns:a16="http://schemas.microsoft.com/office/drawing/2014/main" id="{636C9752-750F-499B-B274-B93763C44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79" y="3688786"/>
            <a:ext cx="1523601" cy="151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armonogram akademického roku PřF OU / Přírodovědecká fakulta OU">
            <a:extLst>
              <a:ext uri="{FF2B5EF4-FFF2-40B4-BE49-F238E27FC236}">
                <a16:creationId xmlns:a16="http://schemas.microsoft.com/office/drawing/2014/main" id="{BCDA03F4-E8DE-489D-814B-9B6C52A96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87" y="2337286"/>
            <a:ext cx="1135034" cy="121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61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 descr="Artificial Intelligence &amp; Machine Learning">
            <a:extLst>
              <a:ext uri="{FF2B5EF4-FFF2-40B4-BE49-F238E27FC236}">
                <a16:creationId xmlns:a16="http://schemas.microsoft.com/office/drawing/2014/main" id="{C5A5C4C4-94B4-449C-ACD9-24AA50815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r="912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5C388A0-9B21-457A-8E2D-AD4E12B82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54" t="16829" r="36504" b="21035"/>
          <a:stretch/>
        </p:blipFill>
        <p:spPr>
          <a:xfrm>
            <a:off x="457200" y="463550"/>
            <a:ext cx="3810000" cy="26622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6E28FFC-2592-4ADB-8F36-74E61CA48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0" t="26805" r="39627" b="4335"/>
          <a:stretch/>
        </p:blipFill>
        <p:spPr>
          <a:xfrm>
            <a:off x="457200" y="3203575"/>
            <a:ext cx="3810000" cy="31924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08037C1-E36E-4477-B6CB-8A882F53C4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81" t="20000" r="52215" b="11048"/>
          <a:stretch/>
        </p:blipFill>
        <p:spPr>
          <a:xfrm>
            <a:off x="9570126" y="4271963"/>
            <a:ext cx="2150936" cy="21043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A9C1098-6F9F-4A6C-AB80-705129BCD5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62" t="15556" r="31566" b="12125"/>
          <a:stretch/>
        </p:blipFill>
        <p:spPr>
          <a:xfrm>
            <a:off x="8234363" y="463550"/>
            <a:ext cx="3500438" cy="37306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4E495E8-10C3-4464-AC99-1A64A160AD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94" t="32222" r="53179" b="9540"/>
          <a:stretch/>
        </p:blipFill>
        <p:spPr>
          <a:xfrm>
            <a:off x="4344988" y="4271963"/>
            <a:ext cx="2528888" cy="21240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08AA6C9-4960-4CFE-8095-CD88D41583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19" t="23333" r="41384" b="20259"/>
          <a:stretch/>
        </p:blipFill>
        <p:spPr>
          <a:xfrm>
            <a:off x="6950075" y="4271963"/>
            <a:ext cx="2527300" cy="21240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A89B6CC-ABEF-4AA0-8BB0-9A31AABCE6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96" t="20154" r="55977" b="18930"/>
          <a:stretch/>
        </p:blipFill>
        <p:spPr>
          <a:xfrm>
            <a:off x="4344987" y="474449"/>
            <a:ext cx="3817029" cy="37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78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OpenAI to Offer New Version of ChatGPT for a $20 Monthly Fee - The New York  Times">
            <a:extLst>
              <a:ext uri="{FF2B5EF4-FFF2-40B4-BE49-F238E27FC236}">
                <a16:creationId xmlns:a16="http://schemas.microsoft.com/office/drawing/2014/main" id="{4B2D926C-9D7D-4363-B375-A6ED212D1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r="7760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400" b="1" dirty="0" err="1"/>
              <a:t>ChatGPT</a:t>
            </a:r>
            <a:r>
              <a:rPr lang="en-US" sz="3400" b="1" dirty="0"/>
              <a:t>-3.5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34201"/>
            <a:ext cx="4648200" cy="425068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AI: </a:t>
            </a:r>
            <a:r>
              <a:rPr lang="en-US" sz="2000" dirty="0"/>
              <a:t>1956 – New </a:t>
            </a:r>
            <a:r>
              <a:rPr lang="en-US" sz="2000" dirty="0" err="1"/>
              <a:t>Hampsire</a:t>
            </a:r>
            <a:r>
              <a:rPr lang="en-US" sz="2000" dirty="0"/>
              <a:t>, USA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AI: </a:t>
            </a:r>
            <a:r>
              <a:rPr lang="en-US" sz="2000" dirty="0"/>
              <a:t>Bard, </a:t>
            </a:r>
            <a:r>
              <a:rPr lang="en-US" sz="2000" dirty="0" err="1"/>
              <a:t>Midjourney</a:t>
            </a:r>
            <a:r>
              <a:rPr lang="en-US" sz="2000" dirty="0"/>
              <a:t>, Canva, Deeply, </a:t>
            </a:r>
            <a:r>
              <a:rPr lang="en-US" sz="2000" dirty="0" err="1"/>
              <a:t>SlidesGo</a:t>
            </a:r>
            <a:r>
              <a:rPr lang="en-US" sz="2000" dirty="0"/>
              <a:t>…</a:t>
            </a:r>
            <a:r>
              <a:rPr lang="cs-CZ" sz="2000" dirty="0"/>
              <a:t>stovky aplikací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 err="1"/>
              <a:t>ChatGPT</a:t>
            </a:r>
            <a:r>
              <a:rPr lang="cs-CZ" sz="2000" dirty="0"/>
              <a:t>-3.5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 err="1"/>
              <a:t>OpenAI</a:t>
            </a: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30. 11. </a:t>
            </a:r>
            <a:r>
              <a:rPr lang="en-US" sz="2000" dirty="0"/>
              <a:t>2022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Machine learning</a:t>
            </a: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Vytváření predikcí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Natural Language Processing</a:t>
            </a: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Prompty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58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11BAAC-414F-4A89-9967-2488FBED3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8807" r="188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4000" b="1"/>
              <a:t>Vzdělávání</a:t>
            </a:r>
            <a:endParaRPr lang="en-US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VŠ/SŠ/</a:t>
            </a:r>
            <a:r>
              <a:rPr lang="cs-CZ" sz="2000" dirty="0" err="1"/>
              <a:t>NPI</a:t>
            </a:r>
            <a:r>
              <a:rPr lang="cs-CZ" sz="2000" dirty="0"/>
              <a:t> – stanoviska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Vzdělávací kurzy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„AI dětem“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„</a:t>
            </a:r>
            <a:r>
              <a:rPr lang="cs-CZ" sz="2000" dirty="0" err="1"/>
              <a:t>GPT</a:t>
            </a:r>
            <a:r>
              <a:rPr lang="cs-CZ" sz="2000" dirty="0"/>
              <a:t> ve škole“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Věkové omezení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5873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4000" b="1" dirty="0" err="1"/>
              <a:t>CHatGPT</a:t>
            </a:r>
            <a:r>
              <a:rPr lang="cs-CZ" sz="4000" b="1" dirty="0"/>
              <a:t>-3.5</a:t>
            </a:r>
            <a:br>
              <a:rPr lang="cs-CZ" sz="4000" b="1" dirty="0"/>
            </a:br>
            <a:r>
              <a:rPr lang="cs-CZ" sz="1000" b="1" dirty="0"/>
              <a:t> </a:t>
            </a:r>
            <a:br>
              <a:rPr lang="cs-CZ" sz="4000" b="1" dirty="0"/>
            </a:br>
            <a:r>
              <a:rPr lang="cs-CZ" sz="4000" b="1" dirty="0"/>
              <a:t>Nevýhody</a:t>
            </a:r>
            <a:endParaRPr lang="en-US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Reference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2" descr="https://lh7-us.googleusercontent.com/pFoULnn5TerHTYjTErvKDGAwLUTOKM8VyHh4dLqaxjAaGEl82HxptZNCRjN84djrAaBCz8hTo72RZ0Fg3aZPL6itLyWCmH_y9oRxc0TgEa_2r0r9_F211BT6OHK7gdu2JG-nyf1UNcCzxTXCo9cExYw">
            <a:extLst>
              <a:ext uri="{FF2B5EF4-FFF2-40B4-BE49-F238E27FC236}">
                <a16:creationId xmlns:a16="http://schemas.microsoft.com/office/drawing/2014/main" id="{FFF71C27-743E-44AB-ADC0-3971DF652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15809" r="26714" b="40278"/>
          <a:stretch/>
        </p:blipFill>
        <p:spPr bwMode="auto">
          <a:xfrm>
            <a:off x="4773587" y="1315081"/>
            <a:ext cx="6211388" cy="40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731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4000" b="1" dirty="0" err="1"/>
              <a:t>CHatGPT</a:t>
            </a:r>
            <a:r>
              <a:rPr lang="cs-CZ" sz="4000" b="1" dirty="0"/>
              <a:t>-3.5</a:t>
            </a:r>
            <a:br>
              <a:rPr lang="cs-CZ" sz="4000" b="1" dirty="0"/>
            </a:br>
            <a:r>
              <a:rPr lang="cs-CZ" sz="1000" b="1" dirty="0"/>
              <a:t> </a:t>
            </a:r>
            <a:br>
              <a:rPr lang="cs-CZ" sz="4000" b="1" dirty="0"/>
            </a:br>
            <a:r>
              <a:rPr lang="cs-CZ" sz="4000" b="1" dirty="0"/>
              <a:t>Nevýhody</a:t>
            </a:r>
            <a:endParaRPr lang="en-US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Reference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Výpočty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146" name="Picture 2" descr="https://lh7-us.googleusercontent.com/cvNfi7PbTASrGpEOdLbIrtjx2afG9xmcSEAgoV5Dz90w5kDhvAX35Z7jy3OcuqJVcRbW4prSlpDlUDiJHGj5z45qO6TI2xBTCoxCAkiUrM1OHr2TB79tVL3UR0BXTVZW6ScmE_ITPzBi8g61U05j2QM">
            <a:extLst>
              <a:ext uri="{FF2B5EF4-FFF2-40B4-BE49-F238E27FC236}">
                <a16:creationId xmlns:a16="http://schemas.microsoft.com/office/drawing/2014/main" id="{844AD8A1-60D5-4008-B426-27A5BCAB4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11428" r="26607" b="16945"/>
          <a:stretch/>
        </p:blipFill>
        <p:spPr bwMode="auto">
          <a:xfrm>
            <a:off x="4945380" y="537552"/>
            <a:ext cx="5465717" cy="57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66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4000" b="1" dirty="0" err="1"/>
              <a:t>CHatGPT</a:t>
            </a:r>
            <a:r>
              <a:rPr lang="cs-CZ" sz="4000" b="1" dirty="0"/>
              <a:t>-3.5</a:t>
            </a:r>
            <a:br>
              <a:rPr lang="cs-CZ" sz="4000" b="1" dirty="0"/>
            </a:br>
            <a:r>
              <a:rPr lang="cs-CZ" sz="1000" b="1" dirty="0"/>
              <a:t> </a:t>
            </a:r>
            <a:br>
              <a:rPr lang="cs-CZ" sz="4000" b="1" dirty="0"/>
            </a:br>
            <a:r>
              <a:rPr lang="cs-CZ" sz="4000" b="1" dirty="0"/>
              <a:t>Nevýhody</a:t>
            </a:r>
            <a:endParaRPr lang="en-US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Reference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Výpočty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Vyčíslování chemických rovnic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170" name="Picture 2" descr="https://lh7-us.googleusercontent.com/7ufp8RTBnXsqtPL07lg6ijYUcfPvW8P2crNh_gL3evnvZgQjq7kPO4Tp7uFQFBZBjLnf7nPkpeM1_sK5ux9c5ccEH95fCa3uEX0JK6xu8605UwEKNWJZM8DWLG6IotpiIiZ-FzoK-27tTDZs5h3bqms">
            <a:extLst>
              <a:ext uri="{FF2B5EF4-FFF2-40B4-BE49-F238E27FC236}">
                <a16:creationId xmlns:a16="http://schemas.microsoft.com/office/drawing/2014/main" id="{37074D9B-FC5F-412E-9D41-16F5A76F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4" t="16945" r="16719" b="39428"/>
          <a:stretch/>
        </p:blipFill>
        <p:spPr bwMode="auto">
          <a:xfrm>
            <a:off x="4296650" y="938231"/>
            <a:ext cx="7405885" cy="34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443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4000" b="1" dirty="0" err="1"/>
              <a:t>CHatGPT</a:t>
            </a:r>
            <a:r>
              <a:rPr lang="cs-CZ" sz="4000" b="1" dirty="0"/>
              <a:t>-3.5</a:t>
            </a:r>
            <a:br>
              <a:rPr lang="cs-CZ" sz="4000" b="1" dirty="0"/>
            </a:br>
            <a:r>
              <a:rPr lang="cs-CZ" sz="1000" b="1" dirty="0"/>
              <a:t> </a:t>
            </a:r>
            <a:br>
              <a:rPr lang="cs-CZ" sz="4000" b="1" dirty="0"/>
            </a:br>
            <a:r>
              <a:rPr lang="cs-CZ" sz="4000" b="1" dirty="0"/>
              <a:t>Nevýhody</a:t>
            </a:r>
            <a:endParaRPr lang="en-US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Reference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Výpočty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Vyčíslování chemických rovnic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České názvosloví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A6E78B-4FC7-4345-AEAB-E3A37BF9AD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76153" y="1969734"/>
            <a:ext cx="6790696" cy="29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FFCC-E7D2-40A6-A463-B56C9441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4000" b="1" dirty="0" err="1"/>
              <a:t>CHatGPT</a:t>
            </a:r>
            <a:r>
              <a:rPr lang="cs-CZ" sz="4000" b="1" dirty="0"/>
              <a:t>-3.5</a:t>
            </a:r>
            <a:br>
              <a:rPr lang="cs-CZ" sz="4000" b="1" dirty="0"/>
            </a:br>
            <a:r>
              <a:rPr lang="cs-CZ" sz="1000" b="1" dirty="0"/>
              <a:t> </a:t>
            </a:r>
            <a:br>
              <a:rPr lang="cs-CZ" sz="4000" b="1" dirty="0"/>
            </a:br>
            <a:r>
              <a:rPr lang="cs-CZ" sz="4000" b="1" dirty="0"/>
              <a:t>Nevýhody</a:t>
            </a:r>
            <a:endParaRPr lang="en-US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28CCA0-522B-4E8A-8986-688FF987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Reference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Výpočty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Vyčíslování chemických rovnic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České názvosloví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Data do září 2021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2000" dirty="0"/>
              <a:t>Věrohodnost dat</a:t>
            </a:r>
          </a:p>
          <a:p>
            <a:pPr algn="l"/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7636F6-657B-4C14-A246-BC4ECEBB1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53" t="18333" r="12548" b="23107"/>
          <a:stretch/>
        </p:blipFill>
        <p:spPr>
          <a:xfrm>
            <a:off x="4439866" y="1101386"/>
            <a:ext cx="8318810" cy="49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64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303</Words>
  <Application>Microsoft Office PowerPoint</Application>
  <PresentationFormat>Širokoúhlá obrazovka</PresentationFormat>
  <Paragraphs>105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Chatgpt-3.5     a jeho využití ve výuce chemie</vt:lpstr>
      <vt:lpstr>Prezentace aplikace PowerPoint</vt:lpstr>
      <vt:lpstr>ChatGPT-3.5</vt:lpstr>
      <vt:lpstr>Vzdělávání</vt:lpstr>
      <vt:lpstr>CHatGPT-3.5   Nevýhody</vt:lpstr>
      <vt:lpstr>CHatGPT-3.5   Nevýhody</vt:lpstr>
      <vt:lpstr>CHatGPT-3.5   Nevýhody</vt:lpstr>
      <vt:lpstr>CHatGPT-3.5   Nevýhody</vt:lpstr>
      <vt:lpstr>CHatGPT-3.5   Nevýhody</vt:lpstr>
      <vt:lpstr>CHatGPT-3.5   Nevýhody</vt:lpstr>
      <vt:lpstr>CHatGPT-3.5   Možnosti</vt:lpstr>
      <vt:lpstr>CHatGPT-3.5   Možnosti</vt:lpstr>
      <vt:lpstr>CHatGPT-3.5   Možnosti</vt:lpstr>
      <vt:lpstr>CHatGPT-3.5   Možnosti</vt:lpstr>
      <vt:lpstr>CHatGPT-3.5   Možnosti</vt:lpstr>
      <vt:lpstr>CHatGPT-3.5   Možnosti</vt:lpstr>
      <vt:lpstr>CHatGPT-3.5   Možnosti</vt:lpstr>
      <vt:lpstr>Grafika </vt:lpstr>
      <vt:lpstr>Náš tým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Chatgpt-3.5     a jeho využití ve výuce chemie</dc:title>
  <dc:creator>Teplá Milada</dc:creator>
  <cp:lastModifiedBy>Teplá Milada</cp:lastModifiedBy>
  <cp:revision>2</cp:revision>
  <dcterms:created xsi:type="dcterms:W3CDTF">2023-11-02T20:37:40Z</dcterms:created>
  <dcterms:modified xsi:type="dcterms:W3CDTF">2023-11-02T21:04:57Z</dcterms:modified>
</cp:coreProperties>
</file>