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59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2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4CBF-943E-49CC-9703-62E7FAA0374F}" type="datetimeFigureOut">
              <a:rPr lang="cs-CZ" smtClean="0"/>
              <a:t>7.1.2022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6028-5CF2-40C4-9E6F-C08B2A3A0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8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4CBF-943E-49CC-9703-62E7FAA0374F}" type="datetimeFigureOut">
              <a:rPr lang="cs-CZ" smtClean="0"/>
              <a:t>7.1.2022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6028-5CF2-40C4-9E6F-C08B2A3A0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469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4CBF-943E-49CC-9703-62E7FAA0374F}" type="datetimeFigureOut">
              <a:rPr lang="cs-CZ" smtClean="0"/>
              <a:t>7.1.2022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6028-5CF2-40C4-9E6F-C08B2A3A0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6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4CBF-943E-49CC-9703-62E7FAA0374F}" type="datetimeFigureOut">
              <a:rPr lang="cs-CZ" smtClean="0"/>
              <a:t>7.1.2022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6028-5CF2-40C4-9E6F-C08B2A3A0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181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4CBF-943E-49CC-9703-62E7FAA0374F}" type="datetimeFigureOut">
              <a:rPr lang="cs-CZ" smtClean="0"/>
              <a:t>7.1.2022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6028-5CF2-40C4-9E6F-C08B2A3A0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84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4CBF-943E-49CC-9703-62E7FAA0374F}" type="datetimeFigureOut">
              <a:rPr lang="cs-CZ" smtClean="0"/>
              <a:t>7.1.2022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6028-5CF2-40C4-9E6F-C08B2A3A0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83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4CBF-943E-49CC-9703-62E7FAA0374F}" type="datetimeFigureOut">
              <a:rPr lang="cs-CZ" smtClean="0"/>
              <a:t>7.1.2022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6028-5CF2-40C4-9E6F-C08B2A3A0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771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4CBF-943E-49CC-9703-62E7FAA0374F}" type="datetimeFigureOut">
              <a:rPr lang="cs-CZ" smtClean="0"/>
              <a:t>7.1.2022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6028-5CF2-40C4-9E6F-C08B2A3A0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15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4CBF-943E-49CC-9703-62E7FAA0374F}" type="datetimeFigureOut">
              <a:rPr lang="cs-CZ" smtClean="0"/>
              <a:t>7.1.2022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6028-5CF2-40C4-9E6F-C08B2A3A0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23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4CBF-943E-49CC-9703-62E7FAA0374F}" type="datetimeFigureOut">
              <a:rPr lang="cs-CZ" smtClean="0"/>
              <a:t>7.1.2022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6028-5CF2-40C4-9E6F-C08B2A3A0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48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4CBF-943E-49CC-9703-62E7FAA0374F}" type="datetimeFigureOut">
              <a:rPr lang="cs-CZ" smtClean="0"/>
              <a:t>7.1.2022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6028-5CF2-40C4-9E6F-C08B2A3A0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37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64CBF-943E-49CC-9703-62E7FAA0374F}" type="datetimeFigureOut">
              <a:rPr lang="cs-CZ" smtClean="0"/>
              <a:t>7.1.2022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A6028-5CF2-40C4-9E6F-C08B2A3A0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26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</a:t>
            </a:r>
            <a:r>
              <a:rPr lang="cs-CZ" dirty="0" smtClean="0"/>
              <a:t>elaxační a protahovací prvky ve školní třídě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54892" y="4979817"/>
            <a:ext cx="9144000" cy="1655762"/>
          </a:xfrm>
        </p:spPr>
        <p:txBody>
          <a:bodyPr/>
          <a:lstStyle/>
          <a:p>
            <a:r>
              <a:rPr lang="cs-CZ" dirty="0" smtClean="0"/>
              <a:t>Milada Teplá a Petr </a:t>
            </a:r>
            <a:r>
              <a:rPr lang="cs-CZ" dirty="0" err="1" smtClean="0"/>
              <a:t>Distler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37256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47" y="2084929"/>
            <a:ext cx="11651666" cy="1800212"/>
          </a:xfrm>
          <a:prstGeom prst="rect">
            <a:avLst/>
          </a:prstGeom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ČŠI: Inspekční zpráva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32391" y="54237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https://portal.csicr.cz/Files/Get/96DB29A8-8347-4B90-A2A3-56BD512180A3?db=Archive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7253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Relaxační prvky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84243" y="5919572"/>
            <a:ext cx="5472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https://nevypustdusi.cz/2018/11/05/relaxacni-techniky/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107" y="0"/>
            <a:ext cx="4536542" cy="68580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48048" y="1949930"/>
            <a:ext cx="6096000" cy="32008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algn="just">
              <a:spcAft>
                <a:spcPts val="600"/>
              </a:spcAft>
              <a:buAutoNum type="arabicParenR"/>
            </a:pPr>
            <a:r>
              <a:rPr lang="cs-CZ" i="0" dirty="0" smtClean="0">
                <a:solidFill>
                  <a:srgbClr val="333333"/>
                </a:solidFill>
                <a:effectLst/>
                <a:latin typeface="Source Sans Pro"/>
              </a:rPr>
              <a:t>správné dýchání</a:t>
            </a:r>
          </a:p>
          <a:p>
            <a:pPr marL="228600" indent="-228600" algn="just">
              <a:spcAft>
                <a:spcPts val="600"/>
              </a:spcAft>
              <a:buAutoNum type="arabicParenR"/>
            </a:pPr>
            <a:r>
              <a:rPr lang="cs-CZ" i="0" dirty="0" err="1" smtClean="0">
                <a:solidFill>
                  <a:srgbClr val="333333"/>
                </a:solidFill>
                <a:effectLst/>
                <a:latin typeface="Source Sans Pro"/>
              </a:rPr>
              <a:t>Jacobsonova</a:t>
            </a:r>
            <a:r>
              <a:rPr lang="cs-CZ" i="0" dirty="0" smtClean="0">
                <a:solidFill>
                  <a:srgbClr val="333333"/>
                </a:solidFill>
                <a:effectLst/>
                <a:latin typeface="Source Sans Pro"/>
              </a:rPr>
              <a:t> progresivní svalová relaxace  </a:t>
            </a:r>
          </a:p>
          <a:p>
            <a:pPr marL="228600" indent="-228600" algn="just">
              <a:spcAft>
                <a:spcPts val="600"/>
              </a:spcAft>
              <a:buAutoNum type="arabicParenR"/>
            </a:pPr>
            <a:r>
              <a:rPr lang="cs-CZ" dirty="0" smtClean="0">
                <a:solidFill>
                  <a:srgbClr val="333333"/>
                </a:solidFill>
                <a:latin typeface="Source Sans Pro"/>
              </a:rPr>
              <a:t>Ř</a:t>
            </a:r>
            <a:r>
              <a:rPr lang="cs-CZ" i="0" dirty="0" smtClean="0">
                <a:solidFill>
                  <a:srgbClr val="333333"/>
                </a:solidFill>
                <a:effectLst/>
                <a:latin typeface="Source Sans Pro"/>
              </a:rPr>
              <a:t>ízená imaginace nebo vizualizace</a:t>
            </a:r>
          </a:p>
          <a:p>
            <a:pPr marL="228600" indent="-228600" algn="just">
              <a:spcAft>
                <a:spcPts val="600"/>
              </a:spcAft>
              <a:buAutoNum type="arabicParenR"/>
            </a:pPr>
            <a:r>
              <a:rPr lang="cs-CZ" i="0" dirty="0" smtClean="0">
                <a:solidFill>
                  <a:srgbClr val="333333"/>
                </a:solidFill>
                <a:effectLst/>
                <a:latin typeface="Source Sans Pro"/>
              </a:rPr>
              <a:t>autogenní trénink </a:t>
            </a:r>
          </a:p>
          <a:p>
            <a:pPr marL="228600" indent="-228600" algn="just">
              <a:spcAft>
                <a:spcPts val="600"/>
              </a:spcAft>
              <a:buAutoNum type="arabicParenR"/>
            </a:pPr>
            <a:r>
              <a:rPr lang="cs-CZ" i="0" dirty="0" err="1" smtClean="0">
                <a:solidFill>
                  <a:srgbClr val="333333"/>
                </a:solidFill>
                <a:effectLst/>
                <a:latin typeface="Source Sans Pro"/>
              </a:rPr>
              <a:t>mindfulness</a:t>
            </a:r>
            <a:r>
              <a:rPr lang="cs-CZ" i="0" dirty="0" smtClean="0">
                <a:solidFill>
                  <a:srgbClr val="333333"/>
                </a:solidFill>
                <a:effectLst/>
                <a:latin typeface="Source Sans Pro"/>
              </a:rPr>
              <a:t> (všímavost) (např. technika body </a:t>
            </a:r>
            <a:r>
              <a:rPr lang="cs-CZ" i="0" dirty="0" err="1" smtClean="0">
                <a:solidFill>
                  <a:srgbClr val="333333"/>
                </a:solidFill>
                <a:effectLst/>
                <a:latin typeface="Source Sans Pro"/>
              </a:rPr>
              <a:t>scan</a:t>
            </a:r>
            <a:r>
              <a:rPr lang="cs-CZ" i="0" dirty="0" smtClean="0">
                <a:solidFill>
                  <a:srgbClr val="333333"/>
                </a:solidFill>
                <a:effectLst/>
                <a:latin typeface="Source Sans Pro"/>
              </a:rPr>
              <a:t>)</a:t>
            </a:r>
          </a:p>
          <a:p>
            <a:pPr marL="228600" indent="-228600" algn="just">
              <a:spcAft>
                <a:spcPts val="600"/>
              </a:spcAft>
              <a:buAutoNum type="arabicParenR"/>
            </a:pPr>
            <a:r>
              <a:rPr lang="cs-CZ" i="0" dirty="0" smtClean="0">
                <a:solidFill>
                  <a:srgbClr val="333333"/>
                </a:solidFill>
                <a:effectLst/>
                <a:latin typeface="Source Sans Pro"/>
              </a:rPr>
              <a:t>boxovací pytel </a:t>
            </a:r>
          </a:p>
          <a:p>
            <a:pPr marL="228600" indent="-228600" algn="just">
              <a:spcAft>
                <a:spcPts val="600"/>
              </a:spcAft>
              <a:buAutoNum type="arabicParenR"/>
            </a:pPr>
            <a:r>
              <a:rPr lang="cs-CZ" i="0" dirty="0" smtClean="0">
                <a:solidFill>
                  <a:srgbClr val="333333"/>
                </a:solidFill>
                <a:effectLst/>
                <a:latin typeface="Source Sans Pro"/>
              </a:rPr>
              <a:t>Prvky relaxace v sobě také zahrnuje jóga a </a:t>
            </a:r>
            <a:r>
              <a:rPr lang="cs-CZ" i="0" dirty="0" err="1" smtClean="0">
                <a:solidFill>
                  <a:srgbClr val="333333"/>
                </a:solidFill>
                <a:effectLst/>
                <a:latin typeface="Source Sans Pro"/>
              </a:rPr>
              <a:t>tai</a:t>
            </a:r>
            <a:r>
              <a:rPr lang="cs-CZ" i="0" dirty="0" smtClean="0">
                <a:solidFill>
                  <a:srgbClr val="333333"/>
                </a:solidFill>
                <a:effectLst/>
                <a:latin typeface="Source Sans Pro"/>
              </a:rPr>
              <a:t> </a:t>
            </a:r>
            <a:r>
              <a:rPr lang="cs-CZ" i="0" dirty="0" err="1" smtClean="0">
                <a:solidFill>
                  <a:srgbClr val="333333"/>
                </a:solidFill>
                <a:effectLst/>
                <a:latin typeface="Source Sans Pro"/>
              </a:rPr>
              <a:t>chi</a:t>
            </a:r>
            <a:r>
              <a:rPr lang="cs-CZ" i="0" dirty="0" smtClean="0">
                <a:solidFill>
                  <a:srgbClr val="333333"/>
                </a:solidFill>
                <a:effectLst/>
                <a:latin typeface="Source Sans Pro"/>
              </a:rPr>
              <a:t>.</a:t>
            </a:r>
          </a:p>
          <a:p>
            <a:pPr marL="228600" indent="-228600" algn="just">
              <a:spcAft>
                <a:spcPts val="600"/>
              </a:spcAft>
              <a:buAutoNum type="arabicParenR"/>
            </a:pPr>
            <a:r>
              <a:rPr lang="cs-CZ" i="0" dirty="0" smtClean="0">
                <a:solidFill>
                  <a:srgbClr val="333333"/>
                </a:solidFill>
                <a:effectLst/>
                <a:latin typeface="Source Sans Pro"/>
              </a:rPr>
              <a:t>pozorování přírody </a:t>
            </a:r>
          </a:p>
          <a:p>
            <a:pPr marL="228600" indent="-228600" algn="just">
              <a:spcAft>
                <a:spcPts val="600"/>
              </a:spcAft>
              <a:buAutoNum type="arabicParenR"/>
            </a:pPr>
            <a:r>
              <a:rPr lang="cs-CZ" i="0" dirty="0" smtClean="0">
                <a:solidFill>
                  <a:srgbClr val="333333"/>
                </a:solidFill>
                <a:effectLst/>
                <a:latin typeface="Source Sans Pro"/>
              </a:rPr>
              <a:t>Relaxační hudba</a:t>
            </a:r>
            <a:endParaRPr lang="cs-CZ" i="0" dirty="0">
              <a:solidFill>
                <a:srgbClr val="333333"/>
              </a:solidFill>
              <a:effectLst/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77173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Statický </a:t>
            </a:r>
            <a:r>
              <a:rPr lang="cs-CZ" dirty="0" err="1" smtClean="0"/>
              <a:t>trečink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925" y="360399"/>
            <a:ext cx="5953125" cy="592455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02510" y="5742709"/>
            <a:ext cx="4373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https://is.muni.cz/do/rect/el/estud/pedf/ps16/pruprava_tv/web/pages/04-01.html</a:t>
            </a: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63009" y="18997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Dynamický strečink</a:t>
            </a:r>
          </a:p>
          <a:p>
            <a:r>
              <a:rPr lang="cs-CZ" dirty="0" smtClean="0"/>
              <a:t>(vybrané prvky)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9171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Knihy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920483" y="53063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http://arl.uhk.cz/arl-hk/cs/detail-hk_us_cat-m0058524-Hry-zamerene-na-zvyseni-koncentrace-a-uvolneni/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8967" y="3564925"/>
            <a:ext cx="1946631" cy="2802397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75366" y="413160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PORTMANOVÁ, R. – SCHNEIDEROVÁ, E. </a:t>
            </a:r>
            <a:r>
              <a:rPr lang="cs-CZ" b="1" dirty="0" smtClean="0"/>
              <a:t>Hry zaměřené na zvýšení koncentrace a uvolnění</a:t>
            </a:r>
            <a:r>
              <a:rPr lang="cs-CZ" dirty="0" smtClean="0"/>
              <a:t>. Praha: Portál, 1993. ISBN 80-85282-67-4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910281" y="115964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WILSON, P. </a:t>
            </a:r>
            <a:r>
              <a:rPr lang="cs-CZ" b="1" dirty="0" smtClean="0"/>
              <a:t>Základní kniha relaxačních technik</a:t>
            </a:r>
            <a:r>
              <a:rPr lang="cs-CZ" dirty="0" smtClean="0"/>
              <a:t>. Olomouc: </a:t>
            </a:r>
            <a:r>
              <a:rPr lang="cs-CZ" dirty="0" err="1" smtClean="0"/>
              <a:t>Votobia</a:t>
            </a:r>
            <a:r>
              <a:rPr lang="cs-CZ" dirty="0" smtClean="0"/>
              <a:t>, 1997. ISBN 80-7198-274-1.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571" y="265671"/>
            <a:ext cx="1931461" cy="2948244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879389" y="186758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https://knihy.heureka.cz/zakladni-relaxacnich-technik/?gclid=Cj0KCQiApsiBBhCKARIsAN8o_4g9JJFrvo7hJqkngGp4DfJ0rwbclRTtWY2YGPVw7oHSEh7Ul75t3x0aAljMEALw_wcB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75153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95</Words>
  <Application>Microsoft Office PowerPoint</Application>
  <PresentationFormat>Širokoúhlá obrazovka</PresentationFormat>
  <Paragraphs>24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Source Sans Pro</vt:lpstr>
      <vt:lpstr>Motiv Office</vt:lpstr>
      <vt:lpstr>Relaxační a protahovací prvky ve školní třídě</vt:lpstr>
      <vt:lpstr>Prezentace aplikace PowerPoint</vt:lpstr>
      <vt:lpstr>Relaxační prvky</vt:lpstr>
      <vt:lpstr>Statický trečink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Protahovací a relaxační prvky ve školní třídě</dc:title>
  <dc:creator>user</dc:creator>
  <cp:lastModifiedBy>user</cp:lastModifiedBy>
  <cp:revision>4</cp:revision>
  <dcterms:created xsi:type="dcterms:W3CDTF">2021-02-21T14:55:31Z</dcterms:created>
  <dcterms:modified xsi:type="dcterms:W3CDTF">2022-01-07T18:22:24Z</dcterms:modified>
</cp:coreProperties>
</file>