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91" r:id="rId5"/>
    <p:sldId id="292" r:id="rId6"/>
    <p:sldId id="293" r:id="rId7"/>
    <p:sldId id="294" r:id="rId8"/>
    <p:sldId id="295" r:id="rId9"/>
    <p:sldId id="296" r:id="rId10"/>
    <p:sldId id="297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Světlý styl 1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07" autoAdjust="0"/>
    <p:restoredTop sz="94660"/>
  </p:normalViewPr>
  <p:slideViewPr>
    <p:cSldViewPr snapToGrid="0" showGuides="1">
      <p:cViewPr varScale="1">
        <p:scale>
          <a:sx n="171" d="100"/>
          <a:sy n="171" d="100"/>
        </p:scale>
        <p:origin x="144" y="264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22T20:20:05.16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22T20:21:14.32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51FC874-B584-4D54-8420-8C3AA810A5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FE7F2A81-3CC7-4FC7-9C2A-DFCEC32AA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48ACC9D3-50E4-4553-9AA1-3DDDE9FC5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6C6A-5BD2-4CC2-AABE-C6A46AC0762B}" type="datetimeFigureOut">
              <a:rPr lang="cs-CZ" smtClean="0"/>
              <a:t>6.4.2023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06262BD-6C4D-412B-9A7E-84D6AC329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E7771377-5745-4BFE-A332-35B1B21E7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0286-3D4D-48A9-8F87-28DC2BA7CF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4874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036E644-F88D-4374-9AAD-129F7754B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125054C6-8F9C-44BE-AA96-DC48AAD3C0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0683A98-1B5A-418A-8D12-2CB4DD476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6C6A-5BD2-4CC2-AABE-C6A46AC0762B}" type="datetimeFigureOut">
              <a:rPr lang="cs-CZ" smtClean="0"/>
              <a:t>6.4.2023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E9C8F6F-9071-4B91-9F3B-0589C41DC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E6303B63-C4A9-416D-9434-07565E8D4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0286-3D4D-48A9-8F87-28DC2BA7CF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340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7FDC4300-419E-4DD2-BF5D-9C66EB3A84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052703F7-5E83-42AA-B017-91F85C4159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EDAB473-7E90-4C4E-86E0-8A643BCC8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6C6A-5BD2-4CC2-AABE-C6A46AC0762B}" type="datetimeFigureOut">
              <a:rPr lang="cs-CZ" smtClean="0"/>
              <a:t>6.4.2023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7641507-855B-4187-B433-A36FE1C64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5E8B2169-6480-4B69-9375-36AEB16CB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0286-3D4D-48A9-8F87-28DC2BA7CF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1332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AE38465-0328-4702-8FE7-FDBAD3131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E676BB03-1787-4D65-A4D8-68FE8B515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24D7F4C-F4EF-4EF2-A70E-B40B13124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6C6A-5BD2-4CC2-AABE-C6A46AC0762B}" type="datetimeFigureOut">
              <a:rPr lang="cs-CZ" smtClean="0"/>
              <a:t>6.4.2023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D34C363B-E493-4580-9079-552B90A85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6FFAF60C-4CCA-45F2-A933-A43B37680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0286-3D4D-48A9-8F87-28DC2BA7CF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4967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E31D5F6-2FDF-440F-9C14-6106A5EF3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4EA6B20E-67B2-4829-9A25-40365B9C44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F7224B2-19A3-44F3-8310-6CC955407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6C6A-5BD2-4CC2-AABE-C6A46AC0762B}" type="datetimeFigureOut">
              <a:rPr lang="cs-CZ" smtClean="0"/>
              <a:t>6.4.2023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BFF37DB-759E-4966-9A6F-1EFB53A08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55E695AC-B6E4-40A7-8D6D-21D9FB45A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0286-3D4D-48A9-8F87-28DC2BA7CF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2474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3B53412-A3D4-4F61-8D09-E5FB71A69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FEAB263E-4D14-4C04-AF5B-A5A47DE25F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662C9556-1BEF-4259-AC63-B152AFC11A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C77D6C90-C83A-484C-9155-F2BF471C7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6C6A-5BD2-4CC2-AABE-C6A46AC0762B}" type="datetimeFigureOut">
              <a:rPr lang="cs-CZ" smtClean="0"/>
              <a:t>6.4.2023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76A6D47E-29C1-428D-9542-CDAB906E0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9AF9FB5D-2689-43E6-83CF-3177EA0F0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0286-3D4D-48A9-8F87-28DC2BA7CF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4053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F7BCAC8-83EF-4E54-BCE4-F5AFA88F0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B68669C7-BCE1-448D-96EE-519C82AF89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FF10EC83-3E1A-427C-8456-DF9B944CA1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8E308EC4-B087-4386-B652-14E4E6BC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xmlns="" id="{62D8CE46-EE62-4160-85A5-617AF0B580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002E576E-4CBE-4CDE-81A2-54641F975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6C6A-5BD2-4CC2-AABE-C6A46AC0762B}" type="datetimeFigureOut">
              <a:rPr lang="cs-CZ" smtClean="0"/>
              <a:t>6.4.2023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2A4EA622-DBA4-4D1B-8A4F-DF4E605DC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119A4645-ECBA-4C1A-A0DA-7F6102E71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0286-3D4D-48A9-8F87-28DC2BA7CF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1450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DDBF707-A18E-485C-809B-A6E688348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901EC56D-4556-4510-9755-75A8813B2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6C6A-5BD2-4CC2-AABE-C6A46AC0762B}" type="datetimeFigureOut">
              <a:rPr lang="cs-CZ" smtClean="0"/>
              <a:t>6.4.2023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CD6DBFB8-38D6-461E-A195-0033529B9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D1711660-2147-448E-B45D-2FB49A447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0286-3D4D-48A9-8F87-28DC2BA7CF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891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9E8B0C91-F7FC-42D4-9AB4-7E44FB506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6C6A-5BD2-4CC2-AABE-C6A46AC0762B}" type="datetimeFigureOut">
              <a:rPr lang="cs-CZ" smtClean="0"/>
              <a:t>6.4.2023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C5B99998-8880-449E-AF98-20CEDF169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66235758-DB0E-4E0A-80A5-1A22C441E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0286-3D4D-48A9-8F87-28DC2BA7CF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167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2635091-4D06-4B4D-993B-483B6FB79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3C3D6CD5-01DB-4914-B40A-EEB19AF02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2032F877-6DD7-432F-94B8-C1D493BD04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FC796FF4-0CFA-410A-880D-2DC18373F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6C6A-5BD2-4CC2-AABE-C6A46AC0762B}" type="datetimeFigureOut">
              <a:rPr lang="cs-CZ" smtClean="0"/>
              <a:t>6.4.2023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55E99058-D02A-461E-B972-6596F8CB2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8AF37082-572D-41C8-AB09-4072034A9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0286-3D4D-48A9-8F87-28DC2BA7CF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703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33D5E80-DEC2-41E2-8379-294188ACF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651B9A30-EF10-496B-962F-1695915EE3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4299C74D-F2A1-419E-A9BD-06E091618F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5B7EF0AF-E286-4436-B11D-3C63D8C8C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6C6A-5BD2-4CC2-AABE-C6A46AC0762B}" type="datetimeFigureOut">
              <a:rPr lang="cs-CZ" smtClean="0"/>
              <a:t>6.4.2023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4C48BF2D-8683-480D-ACEA-D666BEEE2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5586BA32-EEA2-426F-B9D8-7C7AFB124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0286-3D4D-48A9-8F87-28DC2BA7CF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200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39F3DA87-2746-46AB-95B1-C3ECCA86F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17401906-1F85-4F91-A392-80CB2182F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D3F0150-05F8-4D96-80E9-881BAD6589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46C6A-5BD2-4CC2-AABE-C6A46AC0762B}" type="datetimeFigureOut">
              <a:rPr lang="cs-CZ" smtClean="0"/>
              <a:t>6.4.2023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481D994-981B-4584-9893-9A1212BC0A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AF45952D-E84C-4807-B9B6-A15C114110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90286-3D4D-48A9-8F87-28DC2BA7CF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792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customXml" Target="../ink/ink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HeTQLNFTgU&amp;t=12s&amp;fbclid=IwAR3-O4qoSrFFi7ivzMRPh8Hg6QcpR2Wq9Ft5P1Cl5rUNqJUo7be1uTJKp6w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outube.com/watch?v=B_zD3NxSsD8&amp;fbclid=IwAR3BKf0ReZ6k2TBVbSMb_OLQoNj0JpOAwTr6zqOywrTyEhHRN4vX-PGBuD4" TargetMode="External"/><Relationship Id="rId5" Type="http://schemas.openxmlformats.org/officeDocument/2006/relationships/hyperlink" Target="https://www.youtube.com/watch?v=LQmTKxI4Wn4" TargetMode="External"/><Relationship Id="rId4" Type="http://schemas.openxmlformats.org/officeDocument/2006/relationships/hyperlink" Target="https://www.youtube.com/watch?v=5DGwOJXSxq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698D9E00-C479-4C94-989B-6ABAD970FB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023"/>
          <a:stretch/>
        </p:blipFill>
        <p:spPr>
          <a:xfrm>
            <a:off x="924012" y="0"/>
            <a:ext cx="9988059" cy="1271752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CC3D8EC2-5EC9-49C1-8BB0-184C65F1B95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CF0DF"/>
              </a:clrFrom>
              <a:clrTo>
                <a:srgbClr val="ECF0D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14" b="7869"/>
          <a:stretch/>
        </p:blipFill>
        <p:spPr>
          <a:xfrm>
            <a:off x="735724" y="2102069"/>
            <a:ext cx="9627476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073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C9A76920-7C8C-404B-A196-F02A33CAFB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012" y="0"/>
            <a:ext cx="9988059" cy="7491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541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565A2612-7C19-4491-B41C-EE57C81DF5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121" y="900213"/>
            <a:ext cx="6046444" cy="5957787"/>
          </a:xfrm>
          <a:prstGeom prst="rect">
            <a:avLst/>
          </a:prstGeom>
        </p:spPr>
      </p:pic>
      <p:sp>
        <p:nvSpPr>
          <p:cNvPr id="6" name="Nadpis 1">
            <a:extLst>
              <a:ext uri="{FF2B5EF4-FFF2-40B4-BE49-F238E27FC236}">
                <a16:creationId xmlns="" xmlns:a16="http://schemas.microsoft.com/office/drawing/2014/main" id="{AD13E677-02FB-434C-9B9F-645E265EAF73}"/>
              </a:ext>
            </a:extLst>
          </p:cNvPr>
          <p:cNvSpPr txBox="1">
            <a:spLocks/>
          </p:cNvSpPr>
          <p:nvPr/>
        </p:nvSpPr>
        <p:spPr>
          <a:xfrm>
            <a:off x="590006" y="146786"/>
            <a:ext cx="11011988" cy="1197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400" dirty="0">
                <a:latin typeface="+mn-lt"/>
              </a:rPr>
              <a:t>Křivka zapomínání</a:t>
            </a:r>
          </a:p>
        </p:txBody>
      </p:sp>
    </p:spTree>
    <p:extLst>
      <p:ext uri="{BB962C8B-B14F-4D97-AF65-F5344CB8AC3E}">
        <p14:creationId xmlns:p14="http://schemas.microsoft.com/office/powerpoint/2010/main" val="2922239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118266C2-FA7A-4D12-BDBE-89D693E491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803" y="0"/>
            <a:ext cx="106543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301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1B2D477E-8142-4F5E-A649-A64CCE0B2E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114" t="23435" r="24205" b="8788"/>
          <a:stretch/>
        </p:blipFill>
        <p:spPr>
          <a:xfrm>
            <a:off x="2208158" y="137047"/>
            <a:ext cx="8238170" cy="6197098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426A5B5-C406-46FE-8466-53E72AB5AFFE}"/>
              </a:ext>
            </a:extLst>
          </p:cNvPr>
          <p:cNvSpPr txBox="1">
            <a:spLocks/>
          </p:cNvSpPr>
          <p:nvPr/>
        </p:nvSpPr>
        <p:spPr>
          <a:xfrm>
            <a:off x="626519" y="797949"/>
            <a:ext cx="11011988" cy="1197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7200" dirty="0">
                <a:latin typeface="+mn-lt"/>
              </a:rPr>
              <a:t>Paměť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Rukopis 7">
                <a:extLst>
                  <a:ext uri="{FF2B5EF4-FFF2-40B4-BE49-F238E27FC236}">
                    <a16:creationId xmlns="" xmlns:a16="http://schemas.microsoft.com/office/drawing/2014/main" id="{E5896D55-0268-4802-BDAF-A93641000B50}"/>
                  </a:ext>
                </a:extLst>
              </p14:cNvPr>
              <p14:cNvContentPartPr/>
              <p14:nvPr/>
            </p14:nvContentPartPr>
            <p14:xfrm>
              <a:off x="6289615" y="-679745"/>
              <a:ext cx="360" cy="360"/>
            </p14:xfrm>
          </p:contentPart>
        </mc:Choice>
        <mc:Fallback xmlns="">
          <p:pic>
            <p:nvPicPr>
              <p:cNvPr id="8" name="Rukopis 7">
                <a:extLst>
                  <a:ext uri="{FF2B5EF4-FFF2-40B4-BE49-F238E27FC236}">
                    <a16:creationId xmlns:a16="http://schemas.microsoft.com/office/drawing/2014/main" id="{E5896D55-0268-4802-BDAF-A93641000B5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80975" y="-688385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2" name="Rukopis 11">
                <a:extLst>
                  <a:ext uri="{FF2B5EF4-FFF2-40B4-BE49-F238E27FC236}">
                    <a16:creationId xmlns="" xmlns:a16="http://schemas.microsoft.com/office/drawing/2014/main" id="{5D6C98AB-0995-45F6-AB26-256D241DE261}"/>
                  </a:ext>
                </a:extLst>
              </p14:cNvPr>
              <p14:cNvContentPartPr/>
              <p14:nvPr/>
            </p14:nvContentPartPr>
            <p14:xfrm>
              <a:off x="4294495" y="-706865"/>
              <a:ext cx="360" cy="360"/>
            </p14:xfrm>
          </p:contentPart>
        </mc:Choice>
        <mc:Fallback xmlns="">
          <p:pic>
            <p:nvPicPr>
              <p:cNvPr id="12" name="Rukopis 11">
                <a:extLst>
                  <a:ext uri="{FF2B5EF4-FFF2-40B4-BE49-F238E27FC236}">
                    <a16:creationId xmlns:a16="http://schemas.microsoft.com/office/drawing/2014/main" id="{5D6C98AB-0995-45F6-AB26-256D241DE26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240855" y="-814865"/>
                <a:ext cx="108000" cy="216000"/>
              </a:xfrm>
              <a:prstGeom prst="rect">
                <a:avLst/>
              </a:prstGeom>
            </p:spPr>
          </p:pic>
        </mc:Fallback>
      </mc:AlternateContent>
      <p:sp>
        <p:nvSpPr>
          <p:cNvPr id="14" name="TextovéPole 13">
            <a:extLst>
              <a:ext uri="{FF2B5EF4-FFF2-40B4-BE49-F238E27FC236}">
                <a16:creationId xmlns="" xmlns:a16="http://schemas.microsoft.com/office/drawing/2014/main" id="{EC9A5429-F798-47BE-906C-49B541C985C7}"/>
              </a:ext>
            </a:extLst>
          </p:cNvPr>
          <p:cNvSpPr txBox="1"/>
          <p:nvPr/>
        </p:nvSpPr>
        <p:spPr>
          <a:xfrm>
            <a:off x="7973042" y="1065068"/>
            <a:ext cx="25414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Pozornost!!!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="" xmlns:a16="http://schemas.microsoft.com/office/drawing/2014/main" id="{0D4DD94F-D40F-4DC9-A0C2-B8FA0CE6BCF1}"/>
              </a:ext>
            </a:extLst>
          </p:cNvPr>
          <p:cNvSpPr txBox="1"/>
          <p:nvPr/>
        </p:nvSpPr>
        <p:spPr>
          <a:xfrm>
            <a:off x="283769" y="3518634"/>
            <a:ext cx="26818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Opakování!!!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="" xmlns:a16="http://schemas.microsoft.com/office/drawing/2014/main" id="{2542EB5B-5672-4E5F-A8C9-4D1835AAA1C6}"/>
              </a:ext>
            </a:extLst>
          </p:cNvPr>
          <p:cNvSpPr txBox="1"/>
          <p:nvPr/>
        </p:nvSpPr>
        <p:spPr>
          <a:xfrm>
            <a:off x="10475231" y="285177"/>
            <a:ext cx="13574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Zájem</a:t>
            </a:r>
          </a:p>
        </p:txBody>
      </p:sp>
      <p:cxnSp>
        <p:nvCxnSpPr>
          <p:cNvPr id="18" name="Přímá spojnice se šipkou 17">
            <a:extLst>
              <a:ext uri="{FF2B5EF4-FFF2-40B4-BE49-F238E27FC236}">
                <a16:creationId xmlns="" xmlns:a16="http://schemas.microsoft.com/office/drawing/2014/main" id="{CB585502-5B9D-4FCE-8E62-2D37FC21E770}"/>
              </a:ext>
            </a:extLst>
          </p:cNvPr>
          <p:cNvCxnSpPr>
            <a:stCxn id="14" idx="3"/>
            <a:endCxn id="16" idx="2"/>
          </p:cNvCxnSpPr>
          <p:nvPr/>
        </p:nvCxnSpPr>
        <p:spPr>
          <a:xfrm flipV="1">
            <a:off x="10514507" y="931508"/>
            <a:ext cx="639436" cy="456726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2985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A1205E9-F4F9-4A87-A3CE-7844C68EA80C}"/>
              </a:ext>
            </a:extLst>
          </p:cNvPr>
          <p:cNvSpPr txBox="1">
            <a:spLocks/>
          </p:cNvSpPr>
          <p:nvPr/>
        </p:nvSpPr>
        <p:spPr>
          <a:xfrm>
            <a:off x="626519" y="797949"/>
            <a:ext cx="11011988" cy="1197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latin typeface="+mn-lt"/>
              </a:rPr>
              <a:t>Jak zvýšit kapacitu krátkodobé paměti?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="" xmlns:a16="http://schemas.microsoft.com/office/drawing/2014/main" id="{72B5F706-482A-4921-9FD6-7EAE58506E33}"/>
              </a:ext>
            </a:extLst>
          </p:cNvPr>
          <p:cNvSpPr/>
          <p:nvPr/>
        </p:nvSpPr>
        <p:spPr>
          <a:xfrm>
            <a:off x="550985" y="2318551"/>
            <a:ext cx="11641015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chemeClr val="lt1"/>
              </a:buClr>
              <a:buSzPts val="2000"/>
            </a:pPr>
            <a:r>
              <a:rPr lang="cs-CZ" sz="3600" dirty="0"/>
              <a:t>Nepřetěžovat (rozdělit do </a:t>
            </a:r>
            <a:r>
              <a:rPr lang="cs-CZ" sz="3600" dirty="0">
                <a:solidFill>
                  <a:srgbClr val="FF0000"/>
                </a:solidFill>
              </a:rPr>
              <a:t>menších celků</a:t>
            </a:r>
            <a:r>
              <a:rPr lang="cs-CZ" sz="3600" dirty="0"/>
              <a:t>) – omezená kapacita</a:t>
            </a:r>
          </a:p>
          <a:p>
            <a:pPr lvl="0">
              <a:lnSpc>
                <a:spcPct val="90000"/>
              </a:lnSpc>
              <a:buClr>
                <a:schemeClr val="lt1"/>
              </a:buClr>
              <a:buSzPts val="2000"/>
            </a:pPr>
            <a:r>
              <a:rPr lang="cs-CZ" sz="3600" dirty="0"/>
              <a:t>Návaznost na </a:t>
            </a:r>
            <a:r>
              <a:rPr lang="cs-CZ" sz="3600" dirty="0">
                <a:solidFill>
                  <a:srgbClr val="FF0000"/>
                </a:solidFill>
              </a:rPr>
              <a:t>vstupní informace </a:t>
            </a:r>
          </a:p>
          <a:p>
            <a:pPr lvl="0">
              <a:lnSpc>
                <a:spcPct val="90000"/>
              </a:lnSpc>
              <a:buClr>
                <a:schemeClr val="lt1"/>
              </a:buClr>
              <a:buSzPts val="2000"/>
            </a:pPr>
            <a:r>
              <a:rPr lang="cs-CZ" sz="3600" dirty="0">
                <a:solidFill>
                  <a:srgbClr val="FF0000"/>
                </a:solidFill>
              </a:rPr>
              <a:t>Nutnost opakování</a:t>
            </a:r>
          </a:p>
          <a:p>
            <a:pPr lvl="0">
              <a:lnSpc>
                <a:spcPct val="90000"/>
              </a:lnSpc>
              <a:buClr>
                <a:schemeClr val="lt1"/>
              </a:buClr>
              <a:buSzPts val="2000"/>
            </a:pPr>
            <a:r>
              <a:rPr lang="cs-CZ" sz="3600" dirty="0"/>
              <a:t>Jednoduchost</a:t>
            </a:r>
          </a:p>
        </p:txBody>
      </p:sp>
    </p:spTree>
    <p:extLst>
      <p:ext uri="{BB962C8B-B14F-4D97-AF65-F5344CB8AC3E}">
        <p14:creationId xmlns:p14="http://schemas.microsoft.com/office/powerpoint/2010/main" val="892636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A1205E9-F4F9-4A87-A3CE-7844C68EA80C}"/>
              </a:ext>
            </a:extLst>
          </p:cNvPr>
          <p:cNvSpPr txBox="1">
            <a:spLocks/>
          </p:cNvSpPr>
          <p:nvPr/>
        </p:nvSpPr>
        <p:spPr>
          <a:xfrm>
            <a:off x="626519" y="-133122"/>
            <a:ext cx="11011988" cy="1197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latin typeface="+mn-lt"/>
              </a:rPr>
              <a:t>Jak zvýšit kapacitu dlouhodobé paměti?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="" xmlns:a16="http://schemas.microsoft.com/office/drawing/2014/main" id="{72B5F706-482A-4921-9FD6-7EAE58506E33}"/>
              </a:ext>
            </a:extLst>
          </p:cNvPr>
          <p:cNvSpPr/>
          <p:nvPr/>
        </p:nvSpPr>
        <p:spPr>
          <a:xfrm>
            <a:off x="322612" y="1392976"/>
            <a:ext cx="11641015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chemeClr val="lt1"/>
              </a:buClr>
              <a:buSzPts val="2000"/>
            </a:pPr>
            <a:r>
              <a:rPr lang="cs-CZ" sz="3600" b="1" dirty="0"/>
              <a:t>Učení v souvislostech </a:t>
            </a:r>
          </a:p>
          <a:p>
            <a:pPr>
              <a:lnSpc>
                <a:spcPct val="90000"/>
              </a:lnSpc>
              <a:buClr>
                <a:schemeClr val="lt1"/>
              </a:buClr>
              <a:buSzPts val="2000"/>
            </a:pPr>
            <a:r>
              <a:rPr lang="cs-CZ" sz="3600" dirty="0"/>
              <a:t>(myšlenkové mapy)</a:t>
            </a:r>
          </a:p>
          <a:p>
            <a:pPr>
              <a:lnSpc>
                <a:spcPct val="90000"/>
              </a:lnSpc>
              <a:buClr>
                <a:schemeClr val="lt1"/>
              </a:buClr>
              <a:buSzPts val="2000"/>
            </a:pPr>
            <a:endParaRPr lang="cs-CZ" sz="2800" dirty="0"/>
          </a:p>
          <a:p>
            <a:pPr>
              <a:lnSpc>
                <a:spcPct val="90000"/>
              </a:lnSpc>
              <a:buClr>
                <a:schemeClr val="lt1"/>
              </a:buClr>
              <a:buSzPts val="2000"/>
            </a:pPr>
            <a:r>
              <a:rPr lang="cs-CZ" sz="3600" dirty="0"/>
              <a:t>Mnemotechnické pomůcky</a:t>
            </a:r>
          </a:p>
          <a:p>
            <a:pPr>
              <a:lnSpc>
                <a:spcPct val="90000"/>
              </a:lnSpc>
              <a:buClr>
                <a:schemeClr val="lt1"/>
              </a:buClr>
              <a:buSzPts val="2000"/>
            </a:pPr>
            <a:endParaRPr lang="cs-CZ" sz="2800" dirty="0"/>
          </a:p>
          <a:p>
            <a:pPr>
              <a:lnSpc>
                <a:spcPct val="90000"/>
              </a:lnSpc>
              <a:buClr>
                <a:schemeClr val="lt1"/>
              </a:buClr>
              <a:buSzPts val="2000"/>
            </a:pPr>
            <a:r>
              <a:rPr lang="cs-CZ" sz="3600" dirty="0"/>
              <a:t>Teorie duálního kódování </a:t>
            </a:r>
          </a:p>
          <a:p>
            <a:pPr>
              <a:lnSpc>
                <a:spcPct val="90000"/>
              </a:lnSpc>
              <a:buClr>
                <a:schemeClr val="lt1"/>
              </a:buClr>
              <a:buSzPts val="2000"/>
            </a:pPr>
            <a:r>
              <a:rPr lang="cs-CZ" sz="3600" dirty="0"/>
              <a:t>(zrak / sluch)</a:t>
            </a:r>
          </a:p>
          <a:p>
            <a:pPr>
              <a:lnSpc>
                <a:spcPct val="90000"/>
              </a:lnSpc>
              <a:buClr>
                <a:schemeClr val="lt1"/>
              </a:buClr>
              <a:buSzPts val="2000"/>
            </a:pPr>
            <a:r>
              <a:rPr lang="cs-CZ" sz="3600" dirty="0" err="1"/>
              <a:t>Multisenzorické</a:t>
            </a:r>
            <a:r>
              <a:rPr lang="cs-CZ" sz="3600" dirty="0"/>
              <a:t> učení </a:t>
            </a:r>
          </a:p>
          <a:p>
            <a:pPr>
              <a:lnSpc>
                <a:spcPct val="90000"/>
              </a:lnSpc>
              <a:buClr>
                <a:schemeClr val="lt1"/>
              </a:buClr>
              <a:buSzPts val="2000"/>
            </a:pPr>
            <a:r>
              <a:rPr lang="cs-CZ" sz="3600" dirty="0"/>
              <a:t>(zrak / sluch / význam)</a:t>
            </a:r>
          </a:p>
          <a:p>
            <a:pPr>
              <a:lnSpc>
                <a:spcPct val="90000"/>
              </a:lnSpc>
              <a:buClr>
                <a:schemeClr val="lt1"/>
              </a:buClr>
              <a:buSzPts val="2000"/>
            </a:pPr>
            <a:endParaRPr lang="cs-CZ" sz="2400" dirty="0"/>
          </a:p>
          <a:p>
            <a:pPr>
              <a:lnSpc>
                <a:spcPct val="90000"/>
              </a:lnSpc>
              <a:buClr>
                <a:schemeClr val="lt1"/>
              </a:buClr>
              <a:buSzPts val="2000"/>
            </a:pPr>
            <a:r>
              <a:rPr lang="cs-CZ" sz="3600" dirty="0">
                <a:solidFill>
                  <a:srgbClr val="FF0000"/>
                </a:solidFill>
              </a:rPr>
              <a:t>Aktivní (zkušenostní) vyučování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DEC37A39-E0A1-42F6-BBFA-7A4169CCB9F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327" y="1064715"/>
            <a:ext cx="5994300" cy="2704645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="" xmlns:a16="http://schemas.microsoft.com/office/drawing/2014/main" id="{E89C7D09-0EDA-47E1-9602-B1575F537809}"/>
              </a:ext>
            </a:extLst>
          </p:cNvPr>
          <p:cNvSpPr/>
          <p:nvPr/>
        </p:nvSpPr>
        <p:spPr>
          <a:xfrm>
            <a:off x="6493163" y="4097621"/>
            <a:ext cx="552131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>
                <a:hlinkClick r:id="rId3"/>
              </a:rPr>
              <a:t>https://www.youtube.com/watch?v=uHeTQLNFTgU&amp;t=12s&amp;fbclid=IwAR3-O4qoSrFFi7ivzMRPh8Hg6QcpR2Wq9Ft5P1Cl5rUNqJUo7be1uTJKp6w</a:t>
            </a:r>
            <a:endParaRPr lang="cs-CZ" sz="1400" dirty="0"/>
          </a:p>
          <a:p>
            <a:endParaRPr lang="cs-CZ" sz="1400" dirty="0"/>
          </a:p>
          <a:p>
            <a:r>
              <a:rPr lang="cs-CZ" sz="1400" b="1" dirty="0">
                <a:hlinkClick r:id="rId4"/>
              </a:rPr>
              <a:t>https://www.youtube.com/watch?v=5DGwOJXSxqg</a:t>
            </a:r>
            <a:endParaRPr lang="cs-CZ" sz="1400" b="1" dirty="0"/>
          </a:p>
          <a:p>
            <a:endParaRPr lang="cs-CZ" sz="1400" dirty="0"/>
          </a:p>
          <a:p>
            <a:r>
              <a:rPr lang="cs-CZ" sz="1400" dirty="0">
                <a:hlinkClick r:id="rId5"/>
              </a:rPr>
              <a:t>https://www.youtube.com/watch?v=LQmTKxI4Wn4</a:t>
            </a:r>
            <a:endParaRPr lang="cs-CZ" sz="1400" dirty="0"/>
          </a:p>
          <a:p>
            <a:endParaRPr lang="cs-CZ" sz="1400" dirty="0"/>
          </a:p>
          <a:p>
            <a:r>
              <a:rPr lang="cs-CZ" sz="1400" dirty="0">
                <a:hlinkClick r:id="rId6"/>
              </a:rPr>
              <a:t>https://www.youtube.com/watch?v=B_zD3NxSsD8&amp;fbclid=IwAR3BKf0ReZ6k2TBVbSMb_OLQoNj0JpOAwTr6zqOywrTyEhHRN4vX-PGBuD4</a:t>
            </a:r>
            <a:r>
              <a:rPr lang="cs-CZ" sz="14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6033306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E2E0A7A7B620446A979E633644DCCD0" ma:contentTypeVersion="7" ma:contentTypeDescription="Vytvoří nový dokument" ma:contentTypeScope="" ma:versionID="6d2314555da8d427660888c98ce331e1">
  <xsd:schema xmlns:xsd="http://www.w3.org/2001/XMLSchema" xmlns:xs="http://www.w3.org/2001/XMLSchema" xmlns:p="http://schemas.microsoft.com/office/2006/metadata/properties" xmlns:ns2="8cbd0427-62c5-4191-89f9-0fdde6d6eeb3" targetNamespace="http://schemas.microsoft.com/office/2006/metadata/properties" ma:root="true" ma:fieldsID="4da236dd16d3cc3ac3976349bf9af93b" ns2:_="">
    <xsd:import namespace="8cbd0427-62c5-4191-89f9-0fdde6d6ee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bd0427-62c5-4191-89f9-0fdde6d6ee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49DC41E-8DE6-4CE5-AA11-81B3310DFA4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5BFDEE-FA69-4078-ACD7-7CC6CD4A91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bd0427-62c5-4191-89f9-0fdde6d6ee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4E0B4F6-92D6-4F78-98F5-82EF2525AC0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8cbd0427-62c5-4191-89f9-0fdde6d6eeb3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80</Words>
  <Application>Microsoft Office PowerPoint</Application>
  <PresentationFormat>Širokoúhlá obrazovka</PresentationFormat>
  <Paragraphs>29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organické chemie</dc:title>
  <dc:creator>Teplá Milada</dc:creator>
  <cp:lastModifiedBy>user</cp:lastModifiedBy>
  <cp:revision>32</cp:revision>
  <dcterms:created xsi:type="dcterms:W3CDTF">2020-10-22T17:41:40Z</dcterms:created>
  <dcterms:modified xsi:type="dcterms:W3CDTF">2023-04-06T08:33:41Z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0x010100EE2E0A7A7B620446A979E633644DCCD0</vt:lpwstr>
  </property>
</Properties>
</file>