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5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3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3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8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CE82FC2-F860-45B2-A3D6-C0687566A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AE907D-B057-4259-A679-952AEED00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48" y="0"/>
            <a:ext cx="122111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90A987-B7E7-3C44-3AE6-DA2C6DDC2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092683"/>
            <a:ext cx="4129645" cy="2787805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KARBOXYLOVÉ KYSELINY A JEJICH DERIVÁTY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112905" cy="2787805"/>
          </a:xfrm>
          <a:prstGeom prst="rect">
            <a:avLst/>
          </a:prstGeom>
          <a:ln>
            <a:noFill/>
          </a:ln>
          <a:effectLst>
            <a:outerShdw blurRad="254000" dist="139700" dir="522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338FEC-8A26-8929-38B0-F49510C19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991922"/>
            <a:ext cx="4114800" cy="1372137"/>
          </a:xfrm>
        </p:spPr>
        <p:txBody>
          <a:bodyPr anchor="b">
            <a:normAutofit/>
          </a:bodyPr>
          <a:lstStyle/>
          <a:p>
            <a:r>
              <a:rPr lang="cs-CZ"/>
              <a:t>TOMÁŠ SMRČKA</a:t>
            </a:r>
            <a:endParaRPr lang="cs-CZ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629BEE-13D1-4CDD-8A7D-0A9F9688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900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odrý abstraktní vzor vodových barev na bílém pozadí">
            <a:extLst>
              <a:ext uri="{FF2B5EF4-FFF2-40B4-BE49-F238E27FC236}">
                <a16:creationId xmlns:a16="http://schemas.microsoft.com/office/drawing/2014/main" id="{3C5FF44A-7536-E7AF-89BE-A4E8C1448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6" r="23950" b="-1"/>
          <a:stretch/>
        </p:blipFill>
        <p:spPr>
          <a:xfrm>
            <a:off x="6096001" y="8"/>
            <a:ext cx="6095999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3C691B-4061-E41E-DD3B-F30CE9063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67" y="412574"/>
            <a:ext cx="4417359" cy="6032851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0DBA0C6-16B5-C388-24E9-9DF204C75EA9}"/>
              </a:ext>
            </a:extLst>
          </p:cNvPr>
          <p:cNvCxnSpPr>
            <a:cxnSpLocks/>
          </p:cNvCxnSpPr>
          <p:nvPr/>
        </p:nvCxnSpPr>
        <p:spPr>
          <a:xfrm>
            <a:off x="2165684" y="500513"/>
            <a:ext cx="2964581" cy="1299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8E37EEC-6394-86C6-1BC8-95B71AE0DC07}"/>
              </a:ext>
            </a:extLst>
          </p:cNvPr>
          <p:cNvCxnSpPr>
            <a:cxnSpLocks/>
          </p:cNvCxnSpPr>
          <p:nvPr/>
        </p:nvCxnSpPr>
        <p:spPr>
          <a:xfrm flipV="1">
            <a:off x="2165684" y="500513"/>
            <a:ext cx="2945331" cy="1309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A1E0D947-FDD7-2965-4AC4-AC2A9EDFA81E}"/>
              </a:ext>
            </a:extLst>
          </p:cNvPr>
          <p:cNvSpPr/>
          <p:nvPr/>
        </p:nvSpPr>
        <p:spPr>
          <a:xfrm>
            <a:off x="5313926" y="1925053"/>
            <a:ext cx="557485" cy="452037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950853-19EC-3C24-BA3E-53F85BD127E5}"/>
              </a:ext>
            </a:extLst>
          </p:cNvPr>
          <p:cNvSpPr txBox="1"/>
          <p:nvPr/>
        </p:nvSpPr>
        <p:spPr>
          <a:xfrm>
            <a:off x="6096000" y="3862073"/>
            <a:ext cx="296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Schématický souhrn všech reakcí</a:t>
            </a:r>
          </a:p>
        </p:txBody>
      </p:sp>
    </p:spTree>
    <p:extLst>
      <p:ext uri="{BB962C8B-B14F-4D97-AF65-F5344CB8AC3E}">
        <p14:creationId xmlns:p14="http://schemas.microsoft.com/office/powerpoint/2010/main" val="169244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FA9831B-23D9-AE94-7D4B-8161AA6FF1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5713" y="56175"/>
                <a:ext cx="10380573" cy="1432273"/>
              </a:xfrm>
            </p:spPr>
            <p:txBody>
              <a:bodyPr/>
              <a:lstStyle/>
              <a:p>
                <a:r>
                  <a:rPr lang="cs-CZ" dirty="0"/>
                  <a:t>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COO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 NÁM JDE?</a:t>
                </a:r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FA9831B-23D9-AE94-7D4B-8161AA6FF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5713" y="56175"/>
                <a:ext cx="10380573" cy="1432273"/>
              </a:xfrm>
              <a:blipFill>
                <a:blip r:embed="rId2"/>
                <a:stretch>
                  <a:fillRect l="-24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C72AC-85EB-CAD0-11ED-1D97E1012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UČME JENOM INFORMACE, KTERÉ MAJÍ PŘESAH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UČME JENOM VLASTNOSTI, KTERÉ JDOU ODVODIT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Nadpis 1">
                <a:extLst>
                  <a:ext uri="{FF2B5EF4-FFF2-40B4-BE49-F238E27FC236}">
                    <a16:creationId xmlns:a16="http://schemas.microsoft.com/office/drawing/2014/main" id="{B1C0D2BB-EB75-CEAE-5F83-FE42016EA8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5712" y="1040258"/>
                <a:ext cx="10380573" cy="143227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/>
                    </m:sSup>
                  </m:oMath>
                </a14:m>
                <a:r>
                  <a:rPr lang="cs-CZ" dirty="0"/>
                  <a:t>, ALE O KOHO?</a:t>
                </a:r>
              </a:p>
            </p:txBody>
          </p:sp>
        </mc:Choice>
        <mc:Fallback>
          <p:sp>
            <p:nvSpPr>
              <p:cNvPr id="4" name="Nadpis 1">
                <a:extLst>
                  <a:ext uri="{FF2B5EF4-FFF2-40B4-BE49-F238E27FC236}">
                    <a16:creationId xmlns:a16="http://schemas.microsoft.com/office/drawing/2014/main" id="{B1C0D2BB-EB75-CEAE-5F83-FE42016EA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12" y="1040258"/>
                <a:ext cx="10380573" cy="1432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33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31052-C21B-A5F7-D30A-4C8F6EAB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830" y="0"/>
            <a:ext cx="4335174" cy="1548938"/>
          </a:xfrm>
        </p:spPr>
        <p:txBody>
          <a:bodyPr/>
          <a:lstStyle/>
          <a:p>
            <a:r>
              <a:rPr lang="cs-CZ" dirty="0"/>
              <a:t>MOTIVACE -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EB1F82-8B9D-CC0E-84AC-CC5DFA8B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830" y="2672080"/>
            <a:ext cx="4335174" cy="38912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BIOCHEMICKÁ POJÍTKA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Aminokyseliny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Mastné kyseliny a jejich estery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Pyruvát a laktát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POJÍTKA S BĚŽNÝM ŽIVOTEM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Saponifikace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Kyseliny v jídle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D1D076-47BD-2962-DD33-9B4C5B756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20"/>
            <a:ext cx="6096000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29F06-248B-10DC-FA96-36FBF16A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8" y="132080"/>
            <a:ext cx="5263083" cy="1651175"/>
          </a:xfrm>
        </p:spPr>
        <p:txBody>
          <a:bodyPr>
            <a:normAutofit/>
          </a:bodyPr>
          <a:lstStyle/>
          <a:p>
            <a:r>
              <a:rPr lang="cs-CZ" dirty="0"/>
              <a:t>MOTIVACE -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80525-0F43-66B4-93B0-7AB50B11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4958281" cy="326178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OXIDACE/REDUKCE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SÍLA KYSELIN V ZÁVISLOSTI NA SUBSTITUENTU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TEORIE AMFIONŮ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1A2073-76C4-8F95-4794-EE8B2405A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t="1000"/>
          <a:stretch/>
        </p:blipFill>
        <p:spPr>
          <a:xfrm>
            <a:off x="6167120" y="0"/>
            <a:ext cx="6024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6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F6AAE-7828-3780-7210-65A01608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0" y="858983"/>
            <a:ext cx="4497734" cy="1132378"/>
          </a:xfrm>
        </p:spPr>
        <p:txBody>
          <a:bodyPr>
            <a:normAutofit fontScale="90000"/>
          </a:bodyPr>
          <a:lstStyle/>
          <a:p>
            <a:r>
              <a:rPr lang="cs-CZ" dirty="0"/>
              <a:t>CHEMIE PRO ČTYŘLETÁ GYMNÁZIA 3.DÍL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121DB-192C-06FF-16B5-CE15F617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7B96EF-270C-8AAF-458C-9CDD6303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03"/>
            <a:ext cx="6024880" cy="68784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5B450A-3E4F-CE88-0455-FD7F9174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9" y="486587"/>
            <a:ext cx="4401912" cy="5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9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D1D9F-EFE0-9EA6-BAD4-C22712FC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-1391920"/>
            <a:ext cx="3434080" cy="5191760"/>
          </a:xfrm>
        </p:spPr>
        <p:txBody>
          <a:bodyPr/>
          <a:lstStyle/>
          <a:p>
            <a:r>
              <a:rPr lang="cs-CZ" dirty="0"/>
              <a:t>CHEMISTRY COURSE BOOK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F91F45F2-EDC2-BEAB-7FED-85EE2242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47" y="394093"/>
            <a:ext cx="8704453" cy="5681587"/>
          </a:xfr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0F281D8-9D81-566B-6391-089ECBC6DB52}"/>
              </a:ext>
            </a:extLst>
          </p:cNvPr>
          <p:cNvSpPr txBox="1">
            <a:spLocks/>
          </p:cNvSpPr>
          <p:nvPr/>
        </p:nvSpPr>
        <p:spPr>
          <a:xfrm>
            <a:off x="162559" y="3078480"/>
            <a:ext cx="3505201" cy="1869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CAMBRIDGE INTERNATIONAL AD AND  LEVEL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68939A8-F8A6-D9F8-81E4-27CC6E2FC9C2}"/>
              </a:ext>
            </a:extLst>
          </p:cNvPr>
          <p:cNvSpPr/>
          <p:nvPr/>
        </p:nvSpPr>
        <p:spPr>
          <a:xfrm>
            <a:off x="5618480" y="394093"/>
            <a:ext cx="2082800" cy="68286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DA3E9D-137F-8623-5178-E383CA7F5846}"/>
              </a:ext>
            </a:extLst>
          </p:cNvPr>
          <p:cNvSpPr/>
          <p:nvPr/>
        </p:nvSpPr>
        <p:spPr>
          <a:xfrm>
            <a:off x="7985760" y="3671766"/>
            <a:ext cx="2082800" cy="68286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A14B0D7-669E-5448-32DC-AD27CB33F2B5}"/>
              </a:ext>
            </a:extLst>
          </p:cNvPr>
          <p:cNvSpPr/>
          <p:nvPr/>
        </p:nvSpPr>
        <p:spPr>
          <a:xfrm>
            <a:off x="7985760" y="4354633"/>
            <a:ext cx="2082800" cy="68286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7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8D64176-C632-797B-892C-F8632892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55" y="888869"/>
            <a:ext cx="3670489" cy="508026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950B0F5-A7CA-7505-B44B-A3302D14C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19" y="888869"/>
            <a:ext cx="3853991" cy="50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51686-D794-7A6B-3A10-20DB20AC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BYLO ZBYTEČNÉ?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4A5E3E-D2C1-A2BD-5C9E-463AD2E2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114" y="1186241"/>
            <a:ext cx="4114085" cy="5500036"/>
          </a:xfrm>
          <a:prstGeom prst="rect">
            <a:avLst/>
          </a:prstGeom>
        </p:spPr>
      </p:pic>
      <p:sp>
        <p:nvSpPr>
          <p:cNvPr id="4" name="Levá složená závorka 3">
            <a:extLst>
              <a:ext uri="{FF2B5EF4-FFF2-40B4-BE49-F238E27FC236}">
                <a16:creationId xmlns:a16="http://schemas.microsoft.com/office/drawing/2014/main" id="{FD43A5DA-6924-592F-C971-EB81E3C0B15A}"/>
              </a:ext>
            </a:extLst>
          </p:cNvPr>
          <p:cNvSpPr/>
          <p:nvPr/>
        </p:nvSpPr>
        <p:spPr>
          <a:xfrm>
            <a:off x="6918496" y="2752826"/>
            <a:ext cx="240632" cy="258919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C75AAA-6E5F-1B18-2F88-FB8B1507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84" y="2752825"/>
            <a:ext cx="4230219" cy="25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C4CEF-4774-4615-D13B-122EA6D7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5186612" cy="143227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750E8-E079-40EF-204E-C42B1796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4859355" cy="326178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TELEFONNÍ SEZNAM REAKCÍ NAHRADIT SCHÉMATY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TELEFONNÍ SEZNAM VLASTNOSTÍ VYNECHAT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DC6736-8920-9B80-D55D-3533B3DC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31487"/>
            <a:ext cx="6096000" cy="688948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361FE0F-AF03-9894-36F5-FD4684FB185B}"/>
              </a:ext>
            </a:extLst>
          </p:cNvPr>
          <p:cNvSpPr txBox="1">
            <a:spLocks/>
          </p:cNvSpPr>
          <p:nvPr/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CO BYLO ZBYTEČNÉ?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3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C1ABF4-0740-E725-5177-83F9148E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8" y="248963"/>
            <a:ext cx="4275474" cy="6360074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D110A2E-8EDE-59D0-CB9F-44362DAEBE16}"/>
              </a:ext>
            </a:extLst>
          </p:cNvPr>
          <p:cNvCxnSpPr/>
          <p:nvPr/>
        </p:nvCxnSpPr>
        <p:spPr>
          <a:xfrm>
            <a:off x="4052236" y="2310063"/>
            <a:ext cx="2146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413228-C6B8-D8A1-061B-3CE6891E636C}"/>
              </a:ext>
            </a:extLst>
          </p:cNvPr>
          <p:cNvSpPr txBox="1"/>
          <p:nvPr/>
        </p:nvSpPr>
        <p:spPr>
          <a:xfrm>
            <a:off x="6296780" y="2125397"/>
            <a:ext cx="203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289EBF2-A1A5-D4A8-1C98-CD23DCEDBD6A}"/>
              </a:ext>
            </a:extLst>
          </p:cNvPr>
          <p:cNvCxnSpPr/>
          <p:nvPr/>
        </p:nvCxnSpPr>
        <p:spPr>
          <a:xfrm>
            <a:off x="1039528" y="4581625"/>
            <a:ext cx="3012708" cy="1665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F4E47EF-42B8-C53F-D660-E974CF06635D}"/>
              </a:ext>
            </a:extLst>
          </p:cNvPr>
          <p:cNvCxnSpPr>
            <a:cxnSpLocks/>
          </p:cNvCxnSpPr>
          <p:nvPr/>
        </p:nvCxnSpPr>
        <p:spPr>
          <a:xfrm flipV="1">
            <a:off x="1116531" y="4581625"/>
            <a:ext cx="2868328" cy="1530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09D6B99-215F-30CC-D964-E0872CA3A5FB}"/>
              </a:ext>
            </a:extLst>
          </p:cNvPr>
          <p:cNvCxnSpPr/>
          <p:nvPr/>
        </p:nvCxnSpPr>
        <p:spPr>
          <a:xfrm>
            <a:off x="4541520" y="4262387"/>
            <a:ext cx="2146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F04CDB-D96E-711B-5802-942D904DF2AC}"/>
              </a:ext>
            </a:extLst>
          </p:cNvPr>
          <p:cNvSpPr txBox="1"/>
          <p:nvPr/>
        </p:nvSpPr>
        <p:spPr>
          <a:xfrm>
            <a:off x="6786064" y="4077721"/>
            <a:ext cx="296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Schématický souhrn všech reakcí</a:t>
            </a:r>
          </a:p>
        </p:txBody>
      </p:sp>
    </p:spTree>
    <p:extLst>
      <p:ext uri="{BB962C8B-B14F-4D97-AF65-F5344CB8AC3E}">
        <p14:creationId xmlns:p14="http://schemas.microsoft.com/office/powerpoint/2010/main" val="1394499343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109</Words>
  <Application>Microsoft Office PowerPoint</Application>
  <PresentationFormat>Širokoúhlá obrazovka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Bierstadt</vt:lpstr>
      <vt:lpstr>Cambria Math</vt:lpstr>
      <vt:lpstr>Wingdings</vt:lpstr>
      <vt:lpstr>BevelVTI</vt:lpstr>
      <vt:lpstr>KARBOXYLOVÉ KYSELINY A JEJICH DERIVÁTY</vt:lpstr>
      <vt:lpstr>MOTIVACE - POJMY</vt:lpstr>
      <vt:lpstr>MOTIVACE - PRINCIPY</vt:lpstr>
      <vt:lpstr>CHEMIE PRO ČTYŘLETÁ GYMNÁZIA 3.DÍL</vt:lpstr>
      <vt:lpstr>CHEMISTRY COURSE BOOK</vt:lpstr>
      <vt:lpstr>Prezentace aplikace PowerPoint</vt:lpstr>
      <vt:lpstr>CO BYLO ZBYTEČNÉ?</vt:lpstr>
      <vt:lpstr>Prezentace aplikace PowerPoint</vt:lpstr>
      <vt:lpstr>Prezentace aplikace PowerPoint</vt:lpstr>
      <vt:lpstr>Prezentace aplikace PowerPoint</vt:lpstr>
      <vt:lpstr>O COO^- NÁM JDE?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KARBOXYLOVÉ KYSELIN A JEJICH DERIVÁTY</dc:title>
  <dc:creator>Smrcka Tomas</dc:creator>
  <cp:lastModifiedBy>Smrcka Tomas</cp:lastModifiedBy>
  <cp:revision>4</cp:revision>
  <dcterms:created xsi:type="dcterms:W3CDTF">2022-12-01T20:30:14Z</dcterms:created>
  <dcterms:modified xsi:type="dcterms:W3CDTF">2022-12-02T15:36:32Z</dcterms:modified>
</cp:coreProperties>
</file>