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0" autoAdjust="0"/>
    <p:restoredTop sz="94660"/>
  </p:normalViewPr>
  <p:slideViewPr>
    <p:cSldViewPr snapToGrid="0">
      <p:cViewPr varScale="1">
        <p:scale>
          <a:sx n="143" d="100"/>
          <a:sy n="143" d="100"/>
        </p:scale>
        <p:origin x="43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987B3-6AAE-465E-AEAD-999345A58C57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141F2-F09A-44B0-AFDA-BE9AA51D0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731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987B3-6AAE-465E-AEAD-999345A58C57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141F2-F09A-44B0-AFDA-BE9AA51D0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786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987B3-6AAE-465E-AEAD-999345A58C57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141F2-F09A-44B0-AFDA-BE9AA51D0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739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987B3-6AAE-465E-AEAD-999345A58C57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141F2-F09A-44B0-AFDA-BE9AA51D0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796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987B3-6AAE-465E-AEAD-999345A58C57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141F2-F09A-44B0-AFDA-BE9AA51D0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056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987B3-6AAE-465E-AEAD-999345A58C57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141F2-F09A-44B0-AFDA-BE9AA51D0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3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987B3-6AAE-465E-AEAD-999345A58C57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141F2-F09A-44B0-AFDA-BE9AA51D0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247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987B3-6AAE-465E-AEAD-999345A58C57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141F2-F09A-44B0-AFDA-BE9AA51D0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683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987B3-6AAE-465E-AEAD-999345A58C57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141F2-F09A-44B0-AFDA-BE9AA51D0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446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987B3-6AAE-465E-AEAD-999345A58C57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141F2-F09A-44B0-AFDA-BE9AA51D0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16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987B3-6AAE-465E-AEAD-999345A58C57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141F2-F09A-44B0-AFDA-BE9AA51D0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472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987B3-6AAE-465E-AEAD-999345A58C57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7141F2-F09A-44B0-AFDA-BE9AA51D0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397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9D1A5FF-7D13-A125-AF14-24E980F31596}"/>
              </a:ext>
            </a:extLst>
          </p:cNvPr>
          <p:cNvSpPr txBox="1"/>
          <p:nvPr/>
        </p:nvSpPr>
        <p:spPr>
          <a:xfrm>
            <a:off x="477221" y="664654"/>
            <a:ext cx="8043446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 err="1">
                <a:latin typeface="Franklin Gothic Demi Cond" panose="020B0706030402020204" pitchFamily="34" charset="0"/>
              </a:rPr>
              <a:t>Dvě</a:t>
            </a:r>
            <a:r>
              <a:rPr lang="en-US" sz="4400" dirty="0">
                <a:latin typeface="Franklin Gothic Demi Cond" panose="020B0706030402020204" pitchFamily="34" charset="0"/>
              </a:rPr>
              <a:t> </a:t>
            </a:r>
            <a:r>
              <a:rPr lang="en-US" sz="4400" dirty="0" err="1">
                <a:latin typeface="Franklin Gothic Demi Cond" panose="020B0706030402020204" pitchFamily="34" charset="0"/>
              </a:rPr>
              <a:t>vybrané</a:t>
            </a:r>
            <a:r>
              <a:rPr lang="en-US" sz="4400" dirty="0">
                <a:latin typeface="Franklin Gothic Demi Cond" panose="020B0706030402020204" pitchFamily="34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Franklin Gothic Demi Cond" panose="020B0706030402020204" pitchFamily="34" charset="0"/>
              </a:rPr>
              <a:t>didaktické</a:t>
            </a:r>
            <a:r>
              <a:rPr lang="en-US" sz="4400" dirty="0">
                <a:solidFill>
                  <a:srgbClr val="C00000"/>
                </a:solidFill>
                <a:latin typeface="Franklin Gothic Demi Cond" panose="020B0706030402020204" pitchFamily="34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Franklin Gothic Demi Cond" panose="020B0706030402020204" pitchFamily="34" charset="0"/>
              </a:rPr>
              <a:t>hry</a:t>
            </a:r>
            <a:r>
              <a:rPr lang="en-US" sz="4400" dirty="0">
                <a:solidFill>
                  <a:srgbClr val="C00000"/>
                </a:solidFill>
                <a:latin typeface="Franklin Gothic Demi Cond" panose="020B0706030402020204" pitchFamily="34" charset="0"/>
              </a:rPr>
              <a:t> </a:t>
            </a:r>
            <a:r>
              <a:rPr lang="en-US" sz="4400" dirty="0" err="1">
                <a:latin typeface="Franklin Gothic Demi Cond" panose="020B0706030402020204" pitchFamily="34" charset="0"/>
              </a:rPr>
              <a:t>vhodné</a:t>
            </a:r>
            <a:r>
              <a:rPr lang="en-US" sz="4400" dirty="0">
                <a:latin typeface="Franklin Gothic Demi Cond" panose="020B0706030402020204" pitchFamily="34" charset="0"/>
              </a:rPr>
              <a:t> </a:t>
            </a:r>
            <a:r>
              <a:rPr lang="en-US" sz="4400" dirty="0" err="1">
                <a:latin typeface="Franklin Gothic Demi Cond" panose="020B0706030402020204" pitchFamily="34" charset="0"/>
              </a:rPr>
              <a:t>při</a:t>
            </a:r>
            <a:r>
              <a:rPr lang="en-US" sz="4400" dirty="0">
                <a:latin typeface="Franklin Gothic Demi Cond" panose="020B0706030402020204" pitchFamily="34" charset="0"/>
              </a:rPr>
              <a:t> </a:t>
            </a:r>
            <a:r>
              <a:rPr lang="en-US" sz="4400" dirty="0" err="1">
                <a:latin typeface="Franklin Gothic Demi Cond" panose="020B0706030402020204" pitchFamily="34" charset="0"/>
              </a:rPr>
              <a:t>expozici</a:t>
            </a:r>
            <a:r>
              <a:rPr lang="en-US" sz="4400" dirty="0">
                <a:latin typeface="Franklin Gothic Demi Cond" panose="020B0706030402020204" pitchFamily="34" charset="0"/>
              </a:rPr>
              <a:t> </a:t>
            </a:r>
            <a:r>
              <a:rPr lang="en-US" sz="4400" dirty="0" err="1">
                <a:latin typeface="Franklin Gothic Demi Cond" panose="020B0706030402020204" pitchFamily="34" charset="0"/>
              </a:rPr>
              <a:t>nového</a:t>
            </a:r>
            <a:r>
              <a:rPr lang="en-US" sz="4400" dirty="0">
                <a:latin typeface="Franklin Gothic Demi Cond" panose="020B0706030402020204" pitchFamily="34" charset="0"/>
              </a:rPr>
              <a:t> </a:t>
            </a:r>
            <a:r>
              <a:rPr lang="en-US" sz="4400" dirty="0" err="1">
                <a:latin typeface="Franklin Gothic Demi Cond" panose="020B0706030402020204" pitchFamily="34" charset="0"/>
              </a:rPr>
              <a:t>učiva</a:t>
            </a:r>
            <a:r>
              <a:rPr lang="en-US" sz="4400" dirty="0">
                <a:latin typeface="Franklin Gothic Demi Cond" panose="020B0706030402020204" pitchFamily="34" charset="0"/>
              </a:rPr>
              <a:t> </a:t>
            </a:r>
            <a:endParaRPr lang="cs-CZ" sz="4400" dirty="0">
              <a:latin typeface="Franklin Gothic Demi Cond" panose="020B0706030402020204" pitchFamily="34" charset="0"/>
            </a:endParaRPr>
          </a:p>
          <a:p>
            <a:r>
              <a:rPr lang="en-US" sz="4400" dirty="0" err="1">
                <a:latin typeface="Franklin Gothic Demi Cond" panose="020B0706030402020204" pitchFamily="34" charset="0"/>
              </a:rPr>
              <a:t>organické</a:t>
            </a:r>
            <a:r>
              <a:rPr lang="en-US" sz="4400" dirty="0">
                <a:latin typeface="Franklin Gothic Demi Cond" panose="020B0706030402020204" pitchFamily="34" charset="0"/>
              </a:rPr>
              <a:t> </a:t>
            </a:r>
            <a:r>
              <a:rPr lang="en-US" sz="4400" dirty="0" err="1">
                <a:latin typeface="Franklin Gothic Demi Cond" panose="020B0706030402020204" pitchFamily="34" charset="0"/>
              </a:rPr>
              <a:t>chemie</a:t>
            </a:r>
            <a:endParaRPr lang="en-US" sz="4400" dirty="0">
              <a:latin typeface="Franklin Gothic Demi Cond" panose="020B07060304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8A02DA2-DC29-E00F-C18B-91E9B16CBC8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7019" y="2022586"/>
            <a:ext cx="5330281" cy="533028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698701B-C42A-C0AE-ADC6-EE2D09984756}"/>
              </a:ext>
            </a:extLst>
          </p:cNvPr>
          <p:cNvSpPr txBox="1"/>
          <p:nvPr/>
        </p:nvSpPr>
        <p:spPr>
          <a:xfrm>
            <a:off x="7210632" y="6240067"/>
            <a:ext cx="162634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600" dirty="0">
                <a:solidFill>
                  <a:srgbClr val="C00000"/>
                </a:solidFill>
                <a:latin typeface="Franklin Gothic Demi Cond" panose="020B0706030402020204" pitchFamily="34" charset="0"/>
              </a:rPr>
              <a:t>Kateřina Dušková</a:t>
            </a:r>
            <a:endParaRPr lang="en-US" sz="1600" dirty="0">
              <a:solidFill>
                <a:srgbClr val="C00000"/>
              </a:solidFill>
              <a:latin typeface="Franklin Gothic Demi Cond" panose="020B07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836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9D1A5FF-7D13-A125-AF14-24E980F31596}"/>
              </a:ext>
            </a:extLst>
          </p:cNvPr>
          <p:cNvSpPr txBox="1"/>
          <p:nvPr/>
        </p:nvSpPr>
        <p:spPr>
          <a:xfrm>
            <a:off x="260304" y="3496060"/>
            <a:ext cx="84531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Didaktické hry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jsou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záměrně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vytvářeny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 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cílem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rozvíjet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poznávací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procesy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vědomosti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duševní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schopnosti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dítěte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Je to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vlastně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cílevědomě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navozované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řízené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učení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hrou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307D8A-4C3E-BDE1-A11E-422D1E06116B}"/>
              </a:ext>
            </a:extLst>
          </p:cNvPr>
          <p:cNvSpPr txBox="1"/>
          <p:nvPr/>
        </p:nvSpPr>
        <p:spPr>
          <a:xfrm>
            <a:off x="7097172" y="5667524"/>
            <a:ext cx="169176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i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Libuše Sochorová: </a:t>
            </a:r>
            <a:r>
              <a:rPr lang="en-US" sz="1200" i="1" dirty="0" err="1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Didaktická</a:t>
            </a:r>
            <a:r>
              <a:rPr lang="en-US" sz="1200" i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hra</a:t>
            </a:r>
            <a:r>
              <a:rPr lang="en-US" sz="1200" i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200" i="1" dirty="0" err="1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její</a:t>
            </a:r>
            <a:r>
              <a:rPr lang="en-US" sz="1200" i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význam</a:t>
            </a:r>
            <a:r>
              <a:rPr lang="en-US" sz="1200" i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1200" i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vyučování</a:t>
            </a:r>
            <a:r>
              <a:rPr lang="cs-CZ" sz="1200" i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cs-CZ" sz="1200" i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clanky.rvp.cz - 2011</a:t>
            </a:r>
            <a:endParaRPr lang="en-US" sz="1200" i="1" dirty="0">
              <a:solidFill>
                <a:schemeClr val="bg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E70069-19FD-46D4-7BA4-C4D960244552}"/>
              </a:ext>
            </a:extLst>
          </p:cNvPr>
          <p:cNvSpPr txBox="1"/>
          <p:nvPr/>
        </p:nvSpPr>
        <p:spPr>
          <a:xfrm>
            <a:off x="260304" y="474936"/>
            <a:ext cx="4238278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Hry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jsou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víceúčelové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činnosti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jež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slouží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 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uspokojování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řady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různých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potřeb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dítěte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umožňuje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jeho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vývoj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všech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složkách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rozvíjí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duševní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navozuje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nové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sociální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vztahy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motivy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obohacuje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citové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prožívání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reguluje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vnitřní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psychické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napětí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utváří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cílevědomou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zaměřenost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dítěte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241AB35-42A1-A955-83F6-8B9CB8B8E8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79" r="11190"/>
          <a:stretch/>
        </p:blipFill>
        <p:spPr>
          <a:xfrm>
            <a:off x="4645419" y="304644"/>
            <a:ext cx="4311696" cy="28290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D891E0-FCDC-B072-7668-8C4A794C23D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300" t="9506" r="12236" b="58333"/>
          <a:stretch/>
        </p:blipFill>
        <p:spPr>
          <a:xfrm>
            <a:off x="355067" y="4504773"/>
            <a:ext cx="3351839" cy="18048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92447A1-8259-703E-2C3F-AF17BEDD03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327" t="41544" r="5910" b="7446"/>
          <a:stretch/>
        </p:blipFill>
        <p:spPr>
          <a:xfrm>
            <a:off x="4028243" y="4416213"/>
            <a:ext cx="2695786" cy="213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461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34522AE-6CC0-C9A5-C6DC-D58009202206}"/>
              </a:ext>
            </a:extLst>
          </p:cNvPr>
          <p:cNvSpPr txBox="1"/>
          <p:nvPr/>
        </p:nvSpPr>
        <p:spPr>
          <a:xfrm>
            <a:off x="1344902" y="329496"/>
            <a:ext cx="9911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>
                <a:latin typeface="Franklin Gothic Demi Cond" panose="020B0706030402020204" pitchFamily="34" charset="0"/>
              </a:rPr>
              <a:t>Klady</a:t>
            </a:r>
            <a:endParaRPr lang="en-US" sz="2400" dirty="0">
              <a:latin typeface="Franklin Gothic Demi Cond" panose="020B07060304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C29B06-045F-00F8-5E04-AF7A22881D34}"/>
              </a:ext>
            </a:extLst>
          </p:cNvPr>
          <p:cNvSpPr txBox="1"/>
          <p:nvPr/>
        </p:nvSpPr>
        <p:spPr>
          <a:xfrm>
            <a:off x="6807941" y="329496"/>
            <a:ext cx="9911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b="1" dirty="0">
                <a:latin typeface="Franklin Gothic Demi Cond" panose="020B0706030402020204" pitchFamily="34" charset="0"/>
              </a:rPr>
              <a:t>Zápory</a:t>
            </a:r>
            <a:endParaRPr lang="en-US" sz="2400" b="1" dirty="0">
              <a:latin typeface="Franklin Gothic Demi Cond" panose="020B07060304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8EB9B5-8A64-C22E-17B2-14758683CCF5}"/>
              </a:ext>
            </a:extLst>
          </p:cNvPr>
          <p:cNvSpPr txBox="1"/>
          <p:nvPr/>
        </p:nvSpPr>
        <p:spPr>
          <a:xfrm>
            <a:off x="100117" y="847102"/>
            <a:ext cx="7475387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85850" lvl="2" indent="-171450" algn="just">
              <a:buFont typeface="Courier New" panose="02070309020205020404" pitchFamily="49" charset="0"/>
              <a:buChar char="o"/>
            </a:pPr>
            <a:endParaRPr lang="cs-CZ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85850" lvl="2" indent="-171450" algn="just">
              <a:buFont typeface="Courier New" panose="02070309020205020404" pitchFamily="49" charset="0"/>
              <a:buChar char="o"/>
            </a:pPr>
            <a:r>
              <a:rPr lang="en-US" sz="1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Motivují</a:t>
            </a:r>
            <a:r>
              <a:rPr lang="cs-CZ" sz="1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085850" lvl="2" indent="-171450" algn="just">
              <a:buFont typeface="Courier New" panose="02070309020205020404" pitchFamily="49" charset="0"/>
              <a:buChar char="o"/>
            </a:pP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Aktivizují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žáky</a:t>
            </a:r>
          </a:p>
          <a:p>
            <a:pPr marL="1085850" lvl="2" indent="-171450" algn="just">
              <a:buFont typeface="Courier New" panose="02070309020205020404" pitchFamily="49" charset="0"/>
              <a:buChar char="o"/>
            </a:pPr>
            <a:endParaRPr lang="cs-CZ" sz="1400" b="1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85850" lvl="2" indent="-171450" algn="just">
              <a:buFont typeface="Courier New" panose="02070309020205020404" pitchFamily="49" charset="0"/>
              <a:buChar char="o"/>
            </a:pPr>
            <a:r>
              <a:rPr lang="cs-CZ" sz="1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14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edou</a:t>
            </a:r>
            <a:r>
              <a:rPr lang="en-US" sz="14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žáky</a:t>
            </a:r>
            <a:r>
              <a:rPr lang="en-US" sz="14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k </a:t>
            </a:r>
            <a:r>
              <a:rPr lang="en-US" sz="14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dodržování</a:t>
            </a:r>
            <a:r>
              <a:rPr lang="en-US" sz="14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pravidel</a:t>
            </a:r>
            <a:endParaRPr lang="cs-CZ" sz="1400" b="1" dirty="0">
              <a:solidFill>
                <a:srgbClr val="00B0F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85850" lvl="2" indent="-171450" algn="just">
              <a:buFont typeface="Courier New" panose="02070309020205020404" pitchFamily="49" charset="0"/>
              <a:buChar char="o"/>
            </a:pPr>
            <a:r>
              <a:rPr lang="cs-CZ" sz="1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14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čí</a:t>
            </a:r>
            <a:r>
              <a:rPr lang="en-US" sz="14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sz="14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čestnosti</a:t>
            </a:r>
            <a:r>
              <a:rPr lang="en-US" sz="14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zodpovědnosti</a:t>
            </a:r>
            <a:r>
              <a:rPr lang="en-US" sz="14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morálním</a:t>
            </a:r>
            <a:r>
              <a:rPr lang="en-US" sz="14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zásadám</a:t>
            </a:r>
            <a:r>
              <a:rPr lang="en-US" sz="14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cs-CZ" sz="1400" dirty="0">
              <a:solidFill>
                <a:srgbClr val="00B0F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85850" lvl="2" indent="-171450" algn="just">
              <a:buFont typeface="Courier New" panose="02070309020205020404" pitchFamily="49" charset="0"/>
              <a:buChar char="o"/>
            </a:pPr>
            <a:r>
              <a:rPr lang="cs-CZ" sz="1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Vedou žáky k</a:t>
            </a:r>
            <a:r>
              <a:rPr lang="en-US" sz="14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samostatnosti</a:t>
            </a:r>
            <a:endParaRPr lang="cs-CZ" sz="1400" b="1" dirty="0">
              <a:solidFill>
                <a:srgbClr val="00B0F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85850" lvl="2" indent="-171450" algn="just">
              <a:buFont typeface="Courier New" panose="02070309020205020404" pitchFamily="49" charset="0"/>
              <a:buChar char="o"/>
            </a:pPr>
            <a:r>
              <a:rPr lang="cs-CZ" sz="1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14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čí</a:t>
            </a:r>
            <a:r>
              <a:rPr lang="en-US" sz="14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žáky</a:t>
            </a:r>
            <a:r>
              <a:rPr lang="en-US" sz="14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spolupracovat</a:t>
            </a:r>
            <a:r>
              <a:rPr lang="en-US" sz="14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respektovat</a:t>
            </a:r>
            <a:r>
              <a:rPr lang="en-US" sz="14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ostatní</a:t>
            </a:r>
            <a:r>
              <a:rPr lang="en-US" sz="14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sz="1400" b="1" dirty="0">
              <a:solidFill>
                <a:srgbClr val="00B0F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85850" lvl="2" indent="-171450" algn="just">
              <a:buFont typeface="Courier New" panose="02070309020205020404" pitchFamily="49" charset="0"/>
              <a:buChar char="o"/>
            </a:pPr>
            <a:r>
              <a:rPr lang="cs-CZ" sz="1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14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čí</a:t>
            </a:r>
            <a:r>
              <a:rPr lang="en-US" sz="14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žáky</a:t>
            </a:r>
            <a:r>
              <a:rPr lang="en-US" sz="14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disciplíně</a:t>
            </a:r>
            <a:endParaRPr lang="cs-CZ" sz="1400" dirty="0">
              <a:solidFill>
                <a:srgbClr val="00B0F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85850" lvl="2" indent="-171450" algn="just">
              <a:buFont typeface="Courier New" panose="02070309020205020404" pitchFamily="49" charset="0"/>
              <a:buChar char="o"/>
            </a:pPr>
            <a:endParaRPr lang="cs-CZ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85850" lvl="2" indent="-171450" algn="just">
              <a:buFont typeface="Courier New" panose="02070309020205020404" pitchFamily="49" charset="0"/>
              <a:buChar char="o"/>
            </a:pPr>
            <a:r>
              <a:rPr lang="cs-CZ" sz="1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14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vlivňují</a:t>
            </a:r>
            <a:r>
              <a:rPr lang="en-US" sz="14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emocionální</a:t>
            </a:r>
            <a:r>
              <a:rPr lang="en-US" sz="14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4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psychickou</a:t>
            </a:r>
            <a:r>
              <a:rPr lang="en-US" sz="14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složku</a:t>
            </a:r>
            <a:r>
              <a:rPr lang="en-US" sz="14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osobnosti</a:t>
            </a:r>
            <a:r>
              <a:rPr lang="en-US" sz="14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cs-CZ" sz="1400" dirty="0">
              <a:solidFill>
                <a:schemeClr val="accent6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85850" lvl="2" indent="-171450" algn="just">
              <a:buFont typeface="Courier New" panose="02070309020205020404" pitchFamily="49" charset="0"/>
              <a:buChar char="o"/>
            </a:pPr>
            <a:r>
              <a:rPr lang="cs-CZ" sz="1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14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ýznamně</a:t>
            </a:r>
            <a:r>
              <a:rPr lang="en-US" sz="14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14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podílejí</a:t>
            </a:r>
            <a:r>
              <a:rPr lang="en-US" sz="14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při</a:t>
            </a:r>
            <a:r>
              <a:rPr lang="en-US" sz="14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rozvoji</a:t>
            </a:r>
            <a:r>
              <a:rPr lang="en-US" sz="14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sociálních</a:t>
            </a:r>
            <a:r>
              <a:rPr lang="en-US" sz="1400" b="1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vztahů</a:t>
            </a:r>
            <a:endParaRPr lang="cs-CZ" sz="1400" b="1" dirty="0">
              <a:solidFill>
                <a:schemeClr val="accent6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85850" lvl="2" indent="-171450" algn="just">
              <a:buFont typeface="Courier New" panose="02070309020205020404" pitchFamily="49" charset="0"/>
              <a:buChar char="o"/>
            </a:pPr>
            <a:r>
              <a:rPr lang="cs-CZ" sz="1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4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avozují</a:t>
            </a:r>
            <a:r>
              <a:rPr lang="en-US" sz="14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pozitivní</a:t>
            </a:r>
            <a:r>
              <a:rPr lang="en-US" sz="1400" b="1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vztah</a:t>
            </a:r>
            <a:r>
              <a:rPr lang="en-US" sz="1400" b="1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sz="14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škole</a:t>
            </a:r>
            <a:r>
              <a:rPr lang="en-US" sz="14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učiteli</a:t>
            </a:r>
            <a:r>
              <a:rPr lang="en-US" sz="14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učivu</a:t>
            </a:r>
            <a:r>
              <a:rPr lang="en-US" sz="14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cs-CZ" sz="1400" dirty="0">
              <a:solidFill>
                <a:schemeClr val="accent6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85850" lvl="2" indent="-171450" algn="just">
              <a:buFont typeface="Courier New" panose="02070309020205020404" pitchFamily="49" charset="0"/>
              <a:buChar char="o"/>
            </a:pPr>
            <a:r>
              <a:rPr lang="cs-CZ" sz="1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14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čí</a:t>
            </a:r>
            <a:r>
              <a:rPr lang="en-US" sz="14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žáky</a:t>
            </a:r>
            <a:r>
              <a:rPr lang="en-US" sz="14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přijímat</a:t>
            </a:r>
            <a:r>
              <a:rPr lang="en-US" sz="14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role</a:t>
            </a:r>
            <a:r>
              <a:rPr lang="en-US" sz="14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14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skupině</a:t>
            </a:r>
            <a:r>
              <a:rPr lang="cs-CZ" sz="1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4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zodpovědně</a:t>
            </a:r>
            <a:r>
              <a:rPr lang="en-US" sz="14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plnit</a:t>
            </a:r>
            <a:r>
              <a:rPr lang="en-US" sz="14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svoje</a:t>
            </a:r>
            <a:r>
              <a:rPr lang="en-US" sz="14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funkce</a:t>
            </a:r>
            <a:endParaRPr lang="cs-CZ" sz="1400" dirty="0">
              <a:solidFill>
                <a:schemeClr val="accent6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85850" lvl="2" indent="-171450" algn="just">
              <a:buFont typeface="Courier New" panose="02070309020205020404" pitchFamily="49" charset="0"/>
              <a:buChar char="o"/>
            </a:pPr>
            <a:r>
              <a:rPr lang="cs-CZ" sz="1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4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ozitivně</a:t>
            </a:r>
            <a:r>
              <a:rPr lang="en-US" sz="14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ovlivňují</a:t>
            </a:r>
            <a:r>
              <a:rPr lang="en-US" sz="14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komunikaci</a:t>
            </a:r>
            <a:r>
              <a:rPr lang="en-US" sz="1400" b="1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400" b="1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spolupráci</a:t>
            </a:r>
            <a:endParaRPr lang="cs-CZ" sz="1400" b="1" dirty="0">
              <a:solidFill>
                <a:schemeClr val="accent6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85850" lvl="2" indent="-171450" algn="just">
              <a:buFont typeface="Courier New" panose="02070309020205020404" pitchFamily="49" charset="0"/>
              <a:buChar char="o"/>
            </a:pPr>
            <a:endParaRPr lang="cs-CZ" sz="1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85850" lvl="2" indent="-171450" algn="just">
              <a:buFont typeface="Courier New" panose="02070309020205020404" pitchFamily="49" charset="0"/>
              <a:buChar char="o"/>
            </a:pPr>
            <a:r>
              <a:rPr lang="cs-CZ" sz="1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40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ozvíjí</a:t>
            </a:r>
            <a:r>
              <a:rPr lang="en-US" sz="1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myšlení</a:t>
            </a:r>
            <a:r>
              <a:rPr lang="en-US" sz="1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žáků</a:t>
            </a:r>
            <a:r>
              <a:rPr lang="en-US" sz="1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140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logické</a:t>
            </a:r>
            <a:r>
              <a:rPr lang="en-US" sz="1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uvažování</a:t>
            </a:r>
            <a:r>
              <a:rPr lang="en-US" sz="1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schopnost</a:t>
            </a:r>
            <a:r>
              <a:rPr lang="en-US" sz="1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řešení</a:t>
            </a:r>
            <a:r>
              <a:rPr lang="cs-CZ" sz="1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problémů</a:t>
            </a:r>
            <a:r>
              <a:rPr lang="en-US" sz="1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cs-CZ" sz="1400" dirty="0">
              <a:solidFill>
                <a:schemeClr val="accent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85850" lvl="2" indent="-171450" algn="just">
              <a:buFont typeface="Courier New" panose="02070309020205020404" pitchFamily="49" charset="0"/>
              <a:buChar char="o"/>
            </a:pPr>
            <a:r>
              <a:rPr lang="cs-CZ" sz="1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Podporují jejich </a:t>
            </a:r>
            <a:r>
              <a:rPr lang="cs-CZ" sz="1400" b="1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tvořivost</a:t>
            </a:r>
          </a:p>
          <a:p>
            <a:pPr marL="1085850" lvl="2" indent="-171450" algn="just">
              <a:buFont typeface="Courier New" panose="02070309020205020404" pitchFamily="49" charset="0"/>
              <a:buChar char="o"/>
            </a:pPr>
            <a:r>
              <a:rPr lang="cs-CZ" sz="1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Rozšiřují obzory </a:t>
            </a:r>
            <a:r>
              <a:rPr lang="cs-CZ" sz="1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žáků - </a:t>
            </a:r>
            <a:r>
              <a:rPr lang="en-US" sz="140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poskytují</a:t>
            </a:r>
            <a:r>
              <a:rPr lang="en-US" sz="1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možnost</a:t>
            </a:r>
            <a:r>
              <a:rPr lang="en-US" sz="1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pracovat</a:t>
            </a:r>
            <a:r>
              <a:rPr lang="en-US" sz="1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sz="140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různými</a:t>
            </a:r>
            <a:r>
              <a:rPr lang="en-US" sz="1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materiály</a:t>
            </a:r>
            <a:r>
              <a:rPr lang="en-US" sz="1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předměty</a:t>
            </a:r>
            <a:endParaRPr lang="cs-CZ" sz="14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85850" lvl="2" indent="-171450" algn="just">
              <a:buFont typeface="Courier New" panose="02070309020205020404" pitchFamily="49" charset="0"/>
              <a:buChar char="o"/>
            </a:pPr>
            <a:r>
              <a:rPr lang="cs-CZ" sz="1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140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čí</a:t>
            </a:r>
            <a:r>
              <a:rPr lang="en-US" sz="1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žáky</a:t>
            </a:r>
            <a:r>
              <a:rPr lang="en-US" sz="1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propojovat</a:t>
            </a:r>
            <a:r>
              <a:rPr lang="en-US" sz="1400" b="1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teorii</a:t>
            </a:r>
            <a:r>
              <a:rPr lang="en-US" sz="1400" b="1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sz="1400" b="1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praxí</a:t>
            </a:r>
            <a:r>
              <a:rPr lang="en-US" sz="1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cs-CZ" sz="1400" dirty="0">
              <a:solidFill>
                <a:schemeClr val="accent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85850" lvl="2" indent="-171450" algn="just">
              <a:buFont typeface="Courier New" panose="02070309020205020404" pitchFamily="49" charset="0"/>
              <a:buChar char="o"/>
            </a:pPr>
            <a:r>
              <a:rPr lang="cs-CZ" sz="1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140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ytváří</a:t>
            </a:r>
            <a:r>
              <a:rPr lang="en-US" sz="1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spoje</a:t>
            </a:r>
            <a:r>
              <a:rPr lang="en-US" sz="1400" b="1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mezi</a:t>
            </a:r>
            <a:r>
              <a:rPr lang="en-US" sz="1400" b="1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učivem</a:t>
            </a:r>
            <a:r>
              <a:rPr lang="en-US" sz="1400" b="1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různých</a:t>
            </a:r>
            <a:r>
              <a:rPr lang="en-US" sz="1400" b="1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předmětů</a:t>
            </a:r>
            <a:r>
              <a:rPr lang="en-US" sz="1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mezi</a:t>
            </a:r>
            <a:r>
              <a:rPr lang="en-US" sz="1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učivem</a:t>
            </a:r>
            <a:r>
              <a:rPr lang="cs-CZ" sz="1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 </a:t>
            </a:r>
            <a:r>
              <a:rPr lang="en-US" sz="140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minulých</a:t>
            </a:r>
            <a:r>
              <a:rPr lang="en-US" sz="1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hodin</a:t>
            </a:r>
            <a:r>
              <a:rPr lang="en-US" sz="1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současných</a:t>
            </a:r>
            <a:r>
              <a:rPr lang="en-US" sz="1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40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vést</a:t>
            </a:r>
            <a:r>
              <a:rPr lang="en-US" sz="1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k </a:t>
            </a:r>
            <a:r>
              <a:rPr lang="en-US" sz="140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následujícímu</a:t>
            </a:r>
            <a:endParaRPr lang="en-US" sz="1400" dirty="0">
              <a:solidFill>
                <a:schemeClr val="accent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algn="just"/>
            <a:endParaRPr lang="cs-CZ" sz="1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85850" lvl="2" indent="-171450" algn="just">
              <a:buFont typeface="Courier New" panose="02070309020205020404" pitchFamily="49" charset="0"/>
              <a:buChar char="o"/>
            </a:pPr>
            <a:r>
              <a:rPr lang="cs-CZ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14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možňují</a:t>
            </a:r>
            <a:r>
              <a:rPr lang="en-US" sz="1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učiteli</a:t>
            </a:r>
            <a:r>
              <a:rPr lang="en-US" sz="1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lépe</a:t>
            </a:r>
            <a:r>
              <a:rPr lang="en-US" sz="1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poznat</a:t>
            </a:r>
            <a:r>
              <a:rPr lang="en-US" sz="1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žáky</a:t>
            </a:r>
            <a:endParaRPr lang="cs-CZ" sz="1400" b="1" dirty="0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85850" lvl="2" indent="-171450" algn="just">
              <a:buFont typeface="Courier New" panose="02070309020205020404" pitchFamily="49" charset="0"/>
              <a:buChar char="o"/>
            </a:pPr>
            <a:r>
              <a:rPr lang="cs-CZ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Umožňují učiteli částečně předat zodpovědnost za </a:t>
            </a:r>
            <a:r>
              <a:rPr lang="cs-CZ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děj v hodině </a:t>
            </a:r>
            <a:r>
              <a:rPr lang="cs-CZ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žákům </a:t>
            </a:r>
            <a:endParaRPr lang="cs-CZ" sz="1400" dirty="0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85850" lvl="2" indent="-171450" algn="just">
              <a:buFont typeface="Courier New" panose="02070309020205020404" pitchFamily="49" charset="0"/>
              <a:buChar char="o"/>
            </a:pPr>
            <a:r>
              <a:rPr lang="cs-CZ" sz="1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14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možňují</a:t>
            </a:r>
            <a:r>
              <a:rPr lang="en-US" sz="1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provádět</a:t>
            </a:r>
            <a:r>
              <a:rPr lang="en-US" sz="1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učení</a:t>
            </a:r>
            <a:r>
              <a:rPr lang="en-US" sz="1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zábavnou</a:t>
            </a:r>
            <a:r>
              <a:rPr lang="en-US" sz="1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formou</a:t>
            </a:r>
            <a:endParaRPr lang="cs-CZ" sz="1400" b="1" dirty="0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algn="just"/>
            <a:endParaRPr lang="cs-CZ" sz="1400" dirty="0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37B07A-4417-2D8A-46F4-D7DD70DCC0F2}"/>
              </a:ext>
            </a:extLst>
          </p:cNvPr>
          <p:cNvSpPr txBox="1"/>
          <p:nvPr/>
        </p:nvSpPr>
        <p:spPr>
          <a:xfrm>
            <a:off x="5247749" y="981145"/>
            <a:ext cx="346908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85850" lvl="2" indent="-171450">
              <a:buFont typeface="Courier New" panose="02070309020205020404" pitchFamily="49" charset="0"/>
              <a:buChar char="o"/>
            </a:pPr>
            <a:r>
              <a:rPr lang="cs-CZ" sz="1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Časová </a:t>
            </a:r>
            <a:r>
              <a:rPr lang="cs-CZ" sz="14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náročnost</a:t>
            </a:r>
            <a:r>
              <a:rPr lang="cs-CZ" sz="1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(příprava, samotná realizace)</a:t>
            </a:r>
          </a:p>
          <a:p>
            <a:pPr marL="1085850" lvl="2" indent="-171450">
              <a:buFont typeface="Courier New" panose="02070309020205020404" pitchFamily="49" charset="0"/>
              <a:buChar char="o"/>
            </a:pPr>
            <a:endParaRPr lang="cs-CZ" sz="1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85850" lvl="2" indent="-171450">
              <a:buFont typeface="Courier New" panose="02070309020205020404" pitchFamily="49" charset="0"/>
              <a:buChar char="o"/>
            </a:pPr>
            <a:r>
              <a:rPr lang="cs-CZ" sz="1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Může být </a:t>
            </a:r>
            <a:r>
              <a:rPr lang="cs-CZ" sz="14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stresující</a:t>
            </a:r>
            <a:r>
              <a:rPr lang="cs-CZ" sz="1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pro některé žáky</a:t>
            </a:r>
          </a:p>
          <a:p>
            <a:pPr marL="1085850" lvl="2" indent="-171450">
              <a:buFont typeface="Courier New" panose="02070309020205020404" pitchFamily="49" charset="0"/>
              <a:buChar char="o"/>
            </a:pPr>
            <a:endParaRPr lang="cs-CZ" sz="1400" dirty="0">
              <a:solidFill>
                <a:srgbClr val="7030A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7AA4B6-2659-4226-192E-CA58DE8B6A8D}"/>
              </a:ext>
            </a:extLst>
          </p:cNvPr>
          <p:cNvSpPr txBox="1"/>
          <p:nvPr/>
        </p:nvSpPr>
        <p:spPr>
          <a:xfrm>
            <a:off x="95557" y="1167938"/>
            <a:ext cx="909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Obecné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F82059-6C34-DC33-7BE1-20CCE3633807}"/>
              </a:ext>
            </a:extLst>
          </p:cNvPr>
          <p:cNvSpPr txBox="1"/>
          <p:nvPr/>
        </p:nvSpPr>
        <p:spPr>
          <a:xfrm>
            <a:off x="124411" y="2076969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Ctnosti</a:t>
            </a:r>
            <a:endParaRPr lang="en-US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E4EE61-79C6-DE28-EE9B-215C3DACE1FC}"/>
              </a:ext>
            </a:extLst>
          </p:cNvPr>
          <p:cNvSpPr txBox="1"/>
          <p:nvPr/>
        </p:nvSpPr>
        <p:spPr>
          <a:xfrm>
            <a:off x="239827" y="3249625"/>
            <a:ext cx="6206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Emo</a:t>
            </a:r>
          </a:p>
          <a:p>
            <a:pPr algn="ctr"/>
            <a:r>
              <a:rPr lang="cs-CZ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</a:t>
            </a:r>
            <a:endParaRPr lang="en-US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8CED73C-3C80-5DF6-8768-90478C5F3745}"/>
              </a:ext>
            </a:extLst>
          </p:cNvPr>
          <p:cNvSpPr txBox="1"/>
          <p:nvPr/>
        </p:nvSpPr>
        <p:spPr>
          <a:xfrm>
            <a:off x="124411" y="4781031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Rozvoj</a:t>
            </a:r>
            <a:endParaRPr lang="en-US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5B2113B-FD09-B3DA-0355-FF7BF0820EDC}"/>
              </a:ext>
            </a:extLst>
          </p:cNvPr>
          <p:cNvSpPr txBox="1"/>
          <p:nvPr/>
        </p:nvSpPr>
        <p:spPr>
          <a:xfrm>
            <a:off x="162883" y="5999276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Bonus</a:t>
            </a: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E537D77-7AE0-E2A9-B8A9-BFC1B46E23F6}"/>
              </a:ext>
            </a:extLst>
          </p:cNvPr>
          <p:cNvSpPr/>
          <p:nvPr/>
        </p:nvSpPr>
        <p:spPr>
          <a:xfrm>
            <a:off x="0" y="1635241"/>
            <a:ext cx="5466377" cy="12681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2B015C7-A89E-AECA-5A9D-F36873E5F1E2}"/>
              </a:ext>
            </a:extLst>
          </p:cNvPr>
          <p:cNvSpPr/>
          <p:nvPr/>
        </p:nvSpPr>
        <p:spPr>
          <a:xfrm>
            <a:off x="0" y="2970464"/>
            <a:ext cx="6581010" cy="12681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B186602-7A61-4C1E-EBF4-8C34489C3129}"/>
              </a:ext>
            </a:extLst>
          </p:cNvPr>
          <p:cNvSpPr/>
          <p:nvPr/>
        </p:nvSpPr>
        <p:spPr>
          <a:xfrm>
            <a:off x="-1" y="4306674"/>
            <a:ext cx="7735691" cy="12681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EA64F0D-295B-8445-0EA8-21AE2A9CC38A}"/>
              </a:ext>
            </a:extLst>
          </p:cNvPr>
          <p:cNvSpPr/>
          <p:nvPr/>
        </p:nvSpPr>
        <p:spPr>
          <a:xfrm>
            <a:off x="0" y="5619844"/>
            <a:ext cx="7735691" cy="12681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27A6DBB-D279-6123-EF7A-144B59DE1CA5}"/>
              </a:ext>
            </a:extLst>
          </p:cNvPr>
          <p:cNvSpPr txBox="1"/>
          <p:nvPr/>
        </p:nvSpPr>
        <p:spPr>
          <a:xfrm>
            <a:off x="6360846" y="2668916"/>
            <a:ext cx="241103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sz="1200" i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Marie Malachová: Didaktická hra a její motivační role v primární přírodovědě. Diplomová práce MUNI, 2007 </a:t>
            </a:r>
            <a:endParaRPr lang="en-US" sz="1200" i="1" dirty="0">
              <a:solidFill>
                <a:schemeClr val="bg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508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3" grpId="0" animBg="1"/>
      <p:bldP spid="14" grpId="0" animBg="1"/>
      <p:bldP spid="15" grpId="0" animBg="1"/>
      <p:bldP spid="16" grpId="0" animBg="1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A695BE6-A5F3-5330-A0C9-EBA9F5FCA3D1}"/>
              </a:ext>
            </a:extLst>
          </p:cNvPr>
          <p:cNvSpPr txBox="1"/>
          <p:nvPr/>
        </p:nvSpPr>
        <p:spPr>
          <a:xfrm>
            <a:off x="598657" y="583733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600" dirty="0" err="1">
                <a:solidFill>
                  <a:srgbClr val="C00000"/>
                </a:solidFill>
                <a:latin typeface="Franklin Gothic Demi Cond" panose="020B0706030402020204" pitchFamily="34" charset="0"/>
              </a:rPr>
              <a:t>Mastňačky</a:t>
            </a:r>
            <a:r>
              <a:rPr lang="cs-CZ" sz="3600" dirty="0">
                <a:solidFill>
                  <a:srgbClr val="C00000"/>
                </a:solidFill>
                <a:latin typeface="Franklin Gothic Demi Cond" panose="020B0706030402020204" pitchFamily="34" charset="0"/>
              </a:rPr>
              <a:t> z New Yorku</a:t>
            </a:r>
            <a:endParaRPr lang="en-US" sz="3600" dirty="0">
              <a:solidFill>
                <a:srgbClr val="C00000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BAABB2-46E8-D95C-30FF-F4D6E2AC0844}"/>
              </a:ext>
            </a:extLst>
          </p:cNvPr>
          <p:cNvSpPr txBox="1"/>
          <p:nvPr/>
        </p:nvSpPr>
        <p:spPr>
          <a:xfrm>
            <a:off x="807609" y="1501752"/>
            <a:ext cx="808208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A/ 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co jde?   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B/ 	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	seznámení s nejběžnějšími zástupci VMK 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didaktická hra 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Einsteinova hádanka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vyplnit tabulku podle textu 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práce s textem, logické uvažování, řešení problému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kontrola správného vyplnění, doplnění nejvyššího řádku do tabulky, shrnutí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náročnost aktivity?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C/ Vstupní znalosti netřeba, dovednosti – logické myšlení. Věkové omezení – žádné.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55C3D7C-BAA5-D34E-0337-C7BC1C3DE8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860" t="22154" r="17961" b="29521"/>
          <a:stretch/>
        </p:blipFill>
        <p:spPr>
          <a:xfrm>
            <a:off x="4671238" y="4259556"/>
            <a:ext cx="4370180" cy="219338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EC0E47B-F73D-A98F-D21D-B8D0D22964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395" t="22248" r="18427" b="27147"/>
          <a:stretch/>
        </p:blipFill>
        <p:spPr>
          <a:xfrm>
            <a:off x="4572000" y="4207835"/>
            <a:ext cx="4370178" cy="229682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D34BC6E-1B14-A807-2F7C-ED94A65DC6F7}"/>
              </a:ext>
            </a:extLst>
          </p:cNvPr>
          <p:cNvSpPr/>
          <p:nvPr/>
        </p:nvSpPr>
        <p:spPr>
          <a:xfrm>
            <a:off x="779410" y="1823522"/>
            <a:ext cx="8262008" cy="16555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3501F01-BCF5-5CDB-16D9-FC43C50639C5}"/>
              </a:ext>
            </a:extLst>
          </p:cNvPr>
          <p:cNvSpPr/>
          <p:nvPr/>
        </p:nvSpPr>
        <p:spPr>
          <a:xfrm>
            <a:off x="779410" y="3503407"/>
            <a:ext cx="8262008" cy="3066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0292EFA-8AF1-5C25-44AB-3D40279D1F90}"/>
              </a:ext>
            </a:extLst>
          </p:cNvPr>
          <p:cNvSpPr txBox="1"/>
          <p:nvPr/>
        </p:nvSpPr>
        <p:spPr>
          <a:xfrm>
            <a:off x="807609" y="4034202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Žák..</a:t>
            </a:r>
            <a:endParaRPr lang="en-US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66B6C4D-AEA2-71F2-5FD8-63CB151FA0D2}"/>
              </a:ext>
            </a:extLst>
          </p:cNvPr>
          <p:cNvSpPr txBox="1"/>
          <p:nvPr/>
        </p:nvSpPr>
        <p:spPr>
          <a:xfrm>
            <a:off x="527652" y="4398101"/>
            <a:ext cx="414358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1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Pojmenuje</a:t>
            </a:r>
            <a:r>
              <a:rPr lang="cs-CZ" sz="1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alespoň tři </a:t>
            </a:r>
            <a:r>
              <a:rPr lang="cs-CZ" sz="1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zástupce</a:t>
            </a:r>
            <a:r>
              <a:rPr lang="cs-CZ" sz="1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VMK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1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základy OCH dokáže </a:t>
            </a:r>
            <a:r>
              <a:rPr lang="cs-CZ" sz="1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odvodit a nakreslit </a:t>
            </a:r>
            <a:r>
              <a:rPr lang="cs-CZ" sz="1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vzorec kyseliny palmitové a stearové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1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Vysvětlí způsob </a:t>
            </a:r>
            <a:r>
              <a:rPr lang="cs-CZ" sz="1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klasifikace E/NE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1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Dokáže </a:t>
            </a:r>
            <a:r>
              <a:rPr lang="cs-CZ" sz="1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určit</a:t>
            </a:r>
            <a:r>
              <a:rPr lang="cs-CZ" sz="1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 libovolné VMK zda-</a:t>
            </a:r>
            <a:r>
              <a:rPr lang="cs-CZ" sz="14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</a:t>
            </a:r>
            <a:r>
              <a:rPr lang="cs-CZ" sz="1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je E/NE</a:t>
            </a:r>
            <a:endParaRPr lang="en-US" sz="14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9B11EC2-E80F-00FC-F48D-725074D655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413" y="5902655"/>
            <a:ext cx="4048347" cy="506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950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A695BE6-A5F3-5330-A0C9-EBA9F5FCA3D1}"/>
              </a:ext>
            </a:extLst>
          </p:cNvPr>
          <p:cNvSpPr txBox="1"/>
          <p:nvPr/>
        </p:nvSpPr>
        <p:spPr>
          <a:xfrm>
            <a:off x="598656" y="583733"/>
            <a:ext cx="82620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600" dirty="0">
                <a:solidFill>
                  <a:srgbClr val="C00000"/>
                </a:solidFill>
                <a:latin typeface="Franklin Gothic Demi Cond" panose="020B0706030402020204" pitchFamily="34" charset="0"/>
              </a:rPr>
              <a:t>Et.. aneb hra divadelní o dvou uhlících </a:t>
            </a:r>
            <a:endParaRPr lang="en-US" sz="3600" dirty="0">
              <a:solidFill>
                <a:srgbClr val="C00000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BAABB2-46E8-D95C-30FF-F4D6E2AC0844}"/>
              </a:ext>
            </a:extLst>
          </p:cNvPr>
          <p:cNvSpPr txBox="1"/>
          <p:nvPr/>
        </p:nvSpPr>
        <p:spPr>
          <a:xfrm>
            <a:off x="807609" y="1501752"/>
            <a:ext cx="838787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A/ 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co jde?    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B/ 	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	</a:t>
            </a:r>
            <a:r>
              <a:rPr lang="cs-CZ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osobní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seznámení s některými dvouuhlíkatými deriváty organických sloučenin 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didaktická hra 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divadelní hra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dvě poloviny (herci, diváci) 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realizace divadelní hry (herci) – identifikace postav dle vlastností (diváci)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kontrola správného určení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náročná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C/ Vstupní znalosti – ideálně pro SŠ, kde proběhla již nějaká výuka OCH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0292EFA-8AF1-5C25-44AB-3D40279D1F90}"/>
              </a:ext>
            </a:extLst>
          </p:cNvPr>
          <p:cNvSpPr txBox="1"/>
          <p:nvPr/>
        </p:nvSpPr>
        <p:spPr>
          <a:xfrm>
            <a:off x="807609" y="4034202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Žák..</a:t>
            </a:r>
            <a:endParaRPr lang="en-US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66B6C4D-AEA2-71F2-5FD8-63CB151FA0D2}"/>
              </a:ext>
            </a:extLst>
          </p:cNvPr>
          <p:cNvSpPr txBox="1"/>
          <p:nvPr/>
        </p:nvSpPr>
        <p:spPr>
          <a:xfrm>
            <a:off x="527651" y="4398101"/>
            <a:ext cx="817583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1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Pojmenuje</a:t>
            </a:r>
            <a:r>
              <a:rPr lang="cs-CZ" sz="1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různé dvouuhlíkaté deriváty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1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Žák dokáže uvést základní </a:t>
            </a:r>
            <a:r>
              <a:rPr lang="cs-CZ" sz="1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vlastnosti</a:t>
            </a:r>
            <a:r>
              <a:rPr lang="cs-CZ" sz="1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cs-CZ" sz="1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výskyt</a:t>
            </a:r>
            <a:r>
              <a:rPr lang="cs-CZ" sz="1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různých derivátů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1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základy organického názvosloví dokáže </a:t>
            </a:r>
            <a:r>
              <a:rPr lang="cs-CZ" sz="1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nakreslit vzorec </a:t>
            </a:r>
            <a:r>
              <a:rPr lang="cs-CZ" sz="1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hlavních a vedlejších divadelních postav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1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Dokáže </a:t>
            </a:r>
            <a:r>
              <a:rPr lang="cs-CZ" sz="1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odvodit</a:t>
            </a:r>
            <a:r>
              <a:rPr lang="cs-CZ" sz="1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vlastnosti pro jedno-, tří- a </a:t>
            </a:r>
            <a:r>
              <a:rPr lang="cs-CZ" sz="14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čtyřuhlíkaté</a:t>
            </a:r>
            <a:r>
              <a:rPr lang="cs-CZ" sz="1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deriváty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1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Bude během aktivity pracovat a rozvíjet </a:t>
            </a:r>
            <a:r>
              <a:rPr lang="cs-CZ" sz="1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klíčové kompetence </a:t>
            </a:r>
            <a:r>
              <a:rPr lang="cs-CZ" sz="1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(učení, řešení problémů, komunikativní, sociální a personální)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1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Užije si spoustu legrace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cs-CZ" sz="14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cs-CZ" sz="14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423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A695BE6-A5F3-5330-A0C9-EBA9F5FCA3D1}"/>
              </a:ext>
            </a:extLst>
          </p:cNvPr>
          <p:cNvSpPr txBox="1"/>
          <p:nvPr/>
        </p:nvSpPr>
        <p:spPr>
          <a:xfrm>
            <a:off x="598656" y="583733"/>
            <a:ext cx="82620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600" dirty="0">
                <a:solidFill>
                  <a:srgbClr val="C00000"/>
                </a:solidFill>
                <a:latin typeface="Franklin Gothic Demi Cond" panose="020B0706030402020204" pitchFamily="34" charset="0"/>
              </a:rPr>
              <a:t>Et.. aneb hra divadelní o dvou uhlících </a:t>
            </a:r>
            <a:endParaRPr lang="en-US" sz="3600" dirty="0">
              <a:solidFill>
                <a:srgbClr val="C00000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BAABB2-46E8-D95C-30FF-F4D6E2AC0844}"/>
              </a:ext>
            </a:extLst>
          </p:cNvPr>
          <p:cNvSpPr txBox="1"/>
          <p:nvPr/>
        </p:nvSpPr>
        <p:spPr>
          <a:xfrm>
            <a:off x="551935" y="1314199"/>
            <a:ext cx="6635150" cy="54014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Obsazení – hlavní role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Ethan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Ethanol (líh)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Ethanal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(acetaldehyd)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Kyselina ethanová (kyselina octová)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Koncentrovaná kyselina octová (ledová kyselina octová)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Zředěná kyselina octová (ocet)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Ethyl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ester kyseliny octové (ethylacetát)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Triethylamin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Ethanthiol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merkaptoethanol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cs-CZ" sz="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Obsazení – vedlejší role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Voda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Oxid uhličitý </a:t>
            </a:r>
            <a:endParaRPr lang="cs-CZ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9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Role neviditelné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Režisér(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Maskér(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kostymér(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>
                <a:latin typeface="Times New Roman" panose="02020603050405020304" pitchFamily="18" charset="0"/>
                <a:cs typeface="Times New Roman" panose="02020603050405020304" pitchFamily="18" charset="0"/>
              </a:rPr>
              <a:t>Jevištní technik(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čka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Kulisák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2D44370-2DAC-3D78-8087-631B53BD0F2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04838" y="3370180"/>
            <a:ext cx="2217172" cy="323263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CF050D2-150D-D320-840F-D1819D4D4BB9}"/>
              </a:ext>
            </a:extLst>
          </p:cNvPr>
          <p:cNvSpPr txBox="1"/>
          <p:nvPr/>
        </p:nvSpPr>
        <p:spPr>
          <a:xfrm rot="20311610">
            <a:off x="577622" y="2320553"/>
            <a:ext cx="7585731" cy="132343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8000" dirty="0">
                <a:solidFill>
                  <a:schemeClr val="accent6"/>
                </a:solidFill>
                <a:latin typeface="Franklin Gothic Demi Cond" panose="020B0706030402020204" pitchFamily="34" charset="0"/>
              </a:rPr>
              <a:t>Závěrečná práce??</a:t>
            </a:r>
            <a:endParaRPr lang="en-US" sz="8000" dirty="0">
              <a:solidFill>
                <a:schemeClr val="accent6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B019E8-61F0-882E-36DB-24E147182C9A}"/>
              </a:ext>
            </a:extLst>
          </p:cNvPr>
          <p:cNvSpPr txBox="1"/>
          <p:nvPr/>
        </p:nvSpPr>
        <p:spPr>
          <a:xfrm>
            <a:off x="3630972" y="4306988"/>
            <a:ext cx="367020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dirty="0">
                <a:solidFill>
                  <a:srgbClr val="C00000"/>
                </a:solidFill>
                <a:latin typeface="Franklin Gothic Demi Cond" panose="020B0706030402020204" pitchFamily="34" charset="0"/>
              </a:rPr>
              <a:t>Děkuji za pozornost!!</a:t>
            </a:r>
            <a:endParaRPr lang="en-US" sz="4400" dirty="0">
              <a:solidFill>
                <a:srgbClr val="C00000"/>
              </a:solidFill>
              <a:latin typeface="Franklin Gothic Demi Cond" panose="020B07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233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1258</TotalTime>
  <Words>648</Words>
  <Application>Microsoft Office PowerPoint</Application>
  <PresentationFormat>On-screen Show (4:3)</PresentationFormat>
  <Paragraphs>102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Courier New</vt:lpstr>
      <vt:lpstr>Franklin Gothic Demi Cond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Kateřina Dušková</dc:creator>
  <cp:lastModifiedBy>Kateřina Dušková</cp:lastModifiedBy>
  <cp:revision>21</cp:revision>
  <dcterms:created xsi:type="dcterms:W3CDTF">2022-12-05T12:28:03Z</dcterms:created>
  <dcterms:modified xsi:type="dcterms:W3CDTF">2022-12-09T09:31:16Z</dcterms:modified>
</cp:coreProperties>
</file>