
<file path=[Content_Types].xml><?xml version="1.0" encoding="utf-8"?>
<Types xmlns="http://schemas.openxmlformats.org/package/2006/content-types">
  <Default Extension="web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5B80B-2BDF-41E7-B96B-A59B76E93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7A926E-4BB3-4B59-83EE-2710B5C81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E9E32-171E-47DB-8855-13635A96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26606D-8EC2-4DD3-B6E0-07B464FC4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B5CA04-C9C8-4394-8D89-A9B0AA52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21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8F9E7-CA2C-470D-B922-C00EA545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AFECEC-8CC9-4119-8288-6389EAC60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8FA981-3DAA-4329-BF7F-AF096888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D8117F-88BD-4C10-B95C-B03F9F46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857AA9-708E-4C9A-A6A0-C720EFD2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2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07B2635-B57D-4BD2-99D3-09BD64553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58EF40-019C-4F97-8DAB-E82563101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DF654C-0153-441D-B545-E6138999A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84A270-F948-472E-B965-D01DF4066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85C500-212A-4A4A-A141-78BF97BE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69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7B73C-07C6-44BA-B968-A313253E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55CD54-EFAC-4773-940E-BEEE48D13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833CC9-D681-4358-A7D5-F45FAA7D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25D48B-FB91-4288-ADE6-A7320733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3C5937-840A-4271-86A2-DE3090B7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67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A3EB9-7960-42F8-B21F-6D5D47F6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B111B7-E984-48BE-9C07-EFB345937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8F351B-D50C-4CFB-9850-C80CA5EE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25E297-50FD-42B3-9BC4-769452EB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3B5028-0C4D-49A1-B86C-C4831EA7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43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6EB38-6E34-4BFE-AA5B-5C7E94CA7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F517B-5274-47C6-B3CC-F376B5485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ADE758E-8A71-4088-B775-AFD103AB7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D62183-6045-41D6-A48F-243D7D2D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B63250-F8F0-4218-9EB3-748C80B4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1A7BE1-EBCD-4FC8-8D31-7161837A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37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AB94A-CF5C-4CF8-B81C-C4816078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913587-6FC5-4A2D-86AD-5C8629453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D6C045C-0E16-406F-A054-3A1FE889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5D11391-1E53-49C0-A14A-407DBA511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9CB91E5-BF17-4392-9B41-D7720BD13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C139638-D2F7-4A48-9465-AC3BBC2B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CA9272-A8BD-4AFC-AF1A-872A1159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AC3C858-406E-44AE-8825-BED91EA6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33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13B17-841D-467D-B07C-49E5EB05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ACE958-BC2F-422C-967F-4B705D76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E4CF66-795A-4424-B82A-985C3568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D86840-8A61-432F-8443-D80D2E4D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29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9A6970-00F3-46B5-B5D5-BBD0A7F4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9FF2742-364C-4BCE-8F24-1AB98985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D059CD-C40A-470F-99B8-AAC0DD8E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76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04567-4AF4-46A0-9D96-9B205109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8C84B3-66D5-4BFE-A191-B1B3991DB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1644468-2645-47D9-868E-636AED72A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505B9A-D4C0-4434-873E-88B9DD74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7AC0A1-21ED-4F14-AC20-EB09FBC5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D53C36-A4A7-4720-B682-2AE5E6E99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8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629A6-C69E-4BFE-9F14-4D4F5961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EF0F62A-319C-44E8-944F-33ED67E95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E8008EE-CF54-48F6-9C26-92FDEB0E9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8C3AA9-AE2F-4C5B-BA60-43BEC809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338C9C-63FA-42B3-B039-526BB9EA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6570B2-F721-45C2-B551-69471343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94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BB87D7C-0D77-47FE-A4EA-A14BE0421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1399890-7B1B-4F2E-8090-257D7D45C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AD380B-7D18-437F-B51B-027C5C01B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7925E-D42B-4DB6-B48E-DC251B10A001}" type="datetimeFigureOut">
              <a:rPr lang="cs-CZ" smtClean="0"/>
              <a:t>05.01.2023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5357C0-8953-406F-9963-DC1A85959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5B3B07-E564-4ACF-BA79-A3F5D1969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EB83-7A20-4AE1-A35B-9137C3D42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2C6AAC6-991D-4703-9179-6DA1DC3AF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1862" y="1803927"/>
            <a:ext cx="9748274" cy="2350481"/>
          </a:xfrm>
          <a:effectLst>
            <a:outerShdw sx="1000" sy="1000" algn="ctr" rotWithShape="0">
              <a:schemeClr val="tx1"/>
            </a:outerShdw>
            <a:softEdge rad="0"/>
          </a:effectLst>
        </p:spPr>
        <p:txBody>
          <a:bodyPr/>
          <a:lstStyle/>
          <a:p>
            <a:r>
              <a:rPr lang="cs-CZ" dirty="0"/>
              <a:t>Vzájemné učení</a:t>
            </a:r>
            <a:br>
              <a:rPr lang="cs-CZ" dirty="0"/>
            </a:br>
            <a:r>
              <a:rPr lang="cs-CZ" dirty="0"/>
              <a:t>(peer </a:t>
            </a:r>
            <a:r>
              <a:rPr lang="cs-CZ" dirty="0" err="1"/>
              <a:t>learning</a:t>
            </a:r>
            <a:r>
              <a:rPr lang="cs-CZ" dirty="0"/>
              <a:t>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6ED5310-8683-41B4-AFF2-F8EEC7DA0654}"/>
              </a:ext>
            </a:extLst>
          </p:cNvPr>
          <p:cNvSpPr txBox="1"/>
          <p:nvPr/>
        </p:nvSpPr>
        <p:spPr>
          <a:xfrm>
            <a:off x="5232399" y="6333201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Václav Gerstner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525876D-A21C-40C7-9657-95745EEABC2A}"/>
              </a:ext>
            </a:extLst>
          </p:cNvPr>
          <p:cNvSpPr txBox="1"/>
          <p:nvPr/>
        </p:nvSpPr>
        <p:spPr>
          <a:xfrm>
            <a:off x="5232399" y="5541055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6.1.2023</a:t>
            </a:r>
          </a:p>
        </p:txBody>
      </p:sp>
    </p:spTree>
    <p:extLst>
      <p:ext uri="{BB962C8B-B14F-4D97-AF65-F5344CB8AC3E}">
        <p14:creationId xmlns:p14="http://schemas.microsoft.com/office/powerpoint/2010/main" val="11667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5D899-6BB1-46F6-9FA6-B87A8E45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847"/>
            <a:ext cx="10058400" cy="1450757"/>
          </a:xfrm>
        </p:spPr>
        <p:txBody>
          <a:bodyPr/>
          <a:lstStyle/>
          <a:p>
            <a:r>
              <a:rPr lang="cs-CZ" dirty="0"/>
              <a:t>Vzájemné učení (peer </a:t>
            </a:r>
            <a:r>
              <a:rPr lang="cs-CZ" dirty="0" err="1"/>
              <a:t>learning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0194F7-A7F1-4C18-B5BE-2974A6E6A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489159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komunikace dvou nebo více žáků na stejné úrovni (odpadá ostych)</a:t>
            </a:r>
          </a:p>
          <a:p>
            <a:pPr marL="457200" lvl="1" indent="0">
              <a:buNone/>
            </a:pPr>
            <a:r>
              <a:rPr lang="cs-CZ" sz="2000" dirty="0"/>
              <a:t>	→ uvolněnost, otevřenost, pozitivní emoce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žák přebírá roli učitele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učitel v roli asistenta, vykonává dohled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Nutné předpoklady:</a:t>
            </a:r>
          </a:p>
          <a:p>
            <a:r>
              <a:rPr lang="cs-CZ" sz="2400" dirty="0"/>
              <a:t>schopnost práce ve skupině</a:t>
            </a:r>
          </a:p>
          <a:p>
            <a:r>
              <a:rPr lang="cs-CZ" sz="2400" dirty="0"/>
              <a:t>rovnoměrné složení skupin</a:t>
            </a:r>
          </a:p>
          <a:p>
            <a:r>
              <a:rPr lang="cs-CZ" sz="2400" dirty="0"/>
              <a:t>osvojení znalostí k probíranému tématu</a:t>
            </a:r>
          </a:p>
          <a:p>
            <a:r>
              <a:rPr lang="cs-CZ" sz="2400" dirty="0"/>
              <a:t>schopnost dodržování pravidel dané aktivity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928B43F-DDA2-441E-A358-18361C52E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42" y="1781081"/>
            <a:ext cx="4795566" cy="413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1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99733-EF65-49C1-9DEF-EF4C5E73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Klady a zápory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B5C445-19B7-4A08-9F55-B3AF105A6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56068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763B"/>
                </a:solidFill>
              </a:rPr>
              <a:t>+</a:t>
            </a:r>
            <a:r>
              <a:rPr lang="cs-CZ" sz="2400" dirty="0">
                <a:solidFill>
                  <a:srgbClr val="00763B"/>
                </a:solidFill>
              </a:rPr>
              <a:t> rozvoj komunikačních dovedností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63B"/>
                </a:solidFill>
              </a:rPr>
              <a:t>+</a:t>
            </a:r>
            <a:r>
              <a:rPr lang="cs-CZ" sz="2400" dirty="0">
                <a:solidFill>
                  <a:srgbClr val="00763B"/>
                </a:solidFill>
              </a:rPr>
              <a:t> zlepšování vztahů a soudržnosti ve třídě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63B"/>
                </a:solidFill>
              </a:rPr>
              <a:t>+</a:t>
            </a:r>
            <a:r>
              <a:rPr lang="cs-CZ" sz="2400" dirty="0">
                <a:solidFill>
                  <a:srgbClr val="00763B"/>
                </a:solidFill>
              </a:rPr>
              <a:t> zlepšení role učitele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63B"/>
                </a:solidFill>
              </a:rPr>
              <a:t>+</a:t>
            </a:r>
            <a:r>
              <a:rPr lang="cs-CZ" sz="2400" dirty="0">
                <a:solidFill>
                  <a:srgbClr val="00763B"/>
                </a:solidFill>
              </a:rPr>
              <a:t> lepší srozumitelnost předávání informací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63B"/>
                </a:solidFill>
              </a:rPr>
              <a:t>+</a:t>
            </a:r>
            <a:r>
              <a:rPr lang="cs-CZ" sz="2400" dirty="0">
                <a:solidFill>
                  <a:srgbClr val="00763B"/>
                </a:solidFill>
              </a:rPr>
              <a:t> automatická diferenciace obtížnosti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63B"/>
                </a:solidFill>
              </a:rPr>
              <a:t>+</a:t>
            </a:r>
            <a:r>
              <a:rPr lang="cs-CZ" sz="2400" dirty="0">
                <a:solidFill>
                  <a:srgbClr val="00763B"/>
                </a:solidFill>
              </a:rPr>
              <a:t> zapojení většího počtu žáků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63B"/>
                </a:solidFill>
              </a:rPr>
              <a:t>+</a:t>
            </a:r>
            <a:r>
              <a:rPr lang="cs-CZ" sz="2400" dirty="0">
                <a:solidFill>
                  <a:srgbClr val="00763B"/>
                </a:solidFill>
              </a:rPr>
              <a:t> zábavný proces učení</a:t>
            </a:r>
          </a:p>
          <a:p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DC696EE-6E9D-44CB-9711-62B3E621DCC7}"/>
              </a:ext>
            </a:extLst>
          </p:cNvPr>
          <p:cNvSpPr txBox="1">
            <a:spLocks/>
          </p:cNvSpPr>
          <p:nvPr/>
        </p:nvSpPr>
        <p:spPr>
          <a:xfrm>
            <a:off x="6448148" y="1825625"/>
            <a:ext cx="51283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−</a:t>
            </a:r>
            <a:r>
              <a:rPr lang="cs-CZ" sz="2400" dirty="0">
                <a:solidFill>
                  <a:srgbClr val="C00000"/>
                </a:solidFill>
              </a:rPr>
              <a:t> nepřesnost informací a neefektivita práce ve skupině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−</a:t>
            </a:r>
            <a:r>
              <a:rPr lang="cs-CZ" sz="2400" dirty="0">
                <a:solidFill>
                  <a:srgbClr val="C00000"/>
                </a:solidFill>
              </a:rPr>
              <a:t> méně prostoru pro vklad učitele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−</a:t>
            </a:r>
            <a:r>
              <a:rPr lang="cs-CZ" sz="2400" dirty="0">
                <a:solidFill>
                  <a:srgbClr val="C00000"/>
                </a:solidFill>
              </a:rPr>
              <a:t> časově náročnější příprava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7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86580-2600-4212-810F-4CFF665F5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Syntetické makromolekulární látky - polymery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4A06B7-4ACA-4F58-B315-7EF03799D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059"/>
            <a:ext cx="10515600" cy="470990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Cíle: </a:t>
            </a:r>
          </a:p>
          <a:p>
            <a:r>
              <a:rPr lang="cs-CZ" dirty="0"/>
              <a:t>Žák charakterizuje základní vlastnosti syntetických makromolekulárních látek.</a:t>
            </a:r>
          </a:p>
          <a:p>
            <a:r>
              <a:rPr lang="cs-CZ" dirty="0"/>
              <a:t>Žák vysvětlí reakce vzniku polymerů.</a:t>
            </a:r>
          </a:p>
          <a:p>
            <a:r>
              <a:rPr lang="cs-CZ" dirty="0"/>
              <a:t>Žák porovná vlastnosti jednotlivých zástupců a zhodnotí jejich význam pro průmysl i domácnost.</a:t>
            </a:r>
          </a:p>
          <a:p>
            <a:r>
              <a:rPr lang="cs-CZ" dirty="0"/>
              <a:t>Žák prezentuje své výsledky.</a:t>
            </a:r>
          </a:p>
        </p:txBody>
      </p:sp>
    </p:spTree>
    <p:extLst>
      <p:ext uri="{BB962C8B-B14F-4D97-AF65-F5344CB8AC3E}">
        <p14:creationId xmlns:p14="http://schemas.microsoft.com/office/powerpoint/2010/main" val="109160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613DB-9759-492C-8107-91AB19A0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Syntetické makromolekulární látky - polymery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CE4EAC-9EA2-4851-A721-AFB3FD964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Metoda: Práce s textem a skládání textu</a:t>
            </a:r>
          </a:p>
          <a:p>
            <a:pPr marL="0" indent="0">
              <a:buNone/>
            </a:pPr>
            <a:r>
              <a:rPr lang="cs-CZ" dirty="0"/>
              <a:t>Instrukce:</a:t>
            </a:r>
          </a:p>
          <a:p>
            <a:r>
              <a:rPr lang="cs-CZ" sz="2400" dirty="0"/>
              <a:t>Rozdělte se do skupin po 3-4.</a:t>
            </a:r>
          </a:p>
          <a:p>
            <a:r>
              <a:rPr lang="cs-CZ" sz="2400" dirty="0"/>
              <a:t>Každý z vás dostane část odborného textu týkající se druhů polymerů a jejich zástupců. Každý ve trojici dostane přidělenou jinou část textu s různými polymery. Každý si nastuduje svojí část textu, kterou dále vysvětí zbylým dvěma. Během vysvětlování si dělejte zápisky.</a:t>
            </a:r>
          </a:p>
          <a:p>
            <a:r>
              <a:rPr lang="cs-CZ" sz="2400" dirty="0"/>
              <a:t>Vše nakonec písemně shrňte do jednoho celku, který jako skupina </a:t>
            </a:r>
            <a:r>
              <a:rPr lang="cs-CZ" sz="2400" dirty="0" err="1"/>
              <a:t>odprezentujete</a:t>
            </a:r>
            <a:r>
              <a:rPr lang="cs-CZ" sz="2400" dirty="0"/>
              <a:t> dalším skupinám.</a:t>
            </a:r>
          </a:p>
        </p:txBody>
      </p:sp>
    </p:spTree>
    <p:extLst>
      <p:ext uri="{BB962C8B-B14F-4D97-AF65-F5344CB8AC3E}">
        <p14:creationId xmlns:p14="http://schemas.microsoft.com/office/powerpoint/2010/main" val="89213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8BCBE-0490-453B-BAF4-94AB8B33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Syntetické makromolekulární látky - polymery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195F0B-E628-46C3-AB2C-66560954C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Akce:</a:t>
            </a:r>
          </a:p>
          <a:p>
            <a:r>
              <a:rPr lang="cs-CZ" dirty="0"/>
              <a:t>Práce s textem.</a:t>
            </a:r>
          </a:p>
          <a:p>
            <a:r>
              <a:rPr lang="cs-CZ" dirty="0"/>
              <a:t>Vlastní skupinová práce.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Reflexe, evaluace:</a:t>
            </a:r>
          </a:p>
          <a:p>
            <a:r>
              <a:rPr lang="cs-CZ" dirty="0"/>
              <a:t>Žáci hodnotí srozumitelnost jednotlivých témat.</a:t>
            </a:r>
          </a:p>
          <a:p>
            <a:r>
              <a:rPr lang="cs-CZ" dirty="0"/>
              <a:t>Žáci hodnotí práci ve skupině.</a:t>
            </a:r>
          </a:p>
          <a:p>
            <a:r>
              <a:rPr lang="cs-CZ" dirty="0"/>
              <a:t>Které z témat byste vysvětlili jinak a proč?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04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C657A-6EE9-4E04-B933-820FC7521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Polymery – vznik polymerů, zástupci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86C8EF-B977-437F-A2F0-0E0191005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Cíle:</a:t>
            </a:r>
          </a:p>
          <a:p>
            <a:r>
              <a:rPr lang="cs-CZ" dirty="0"/>
              <a:t>Žák charakterizuje základní reakce vzniku polymerů.</a:t>
            </a:r>
          </a:p>
          <a:p>
            <a:r>
              <a:rPr lang="cs-CZ" dirty="0"/>
              <a:t>Žák vyjmenuje zástupce polymerů pro jednotlivé reakce.</a:t>
            </a:r>
          </a:p>
          <a:p>
            <a:r>
              <a:rPr lang="cs-CZ" dirty="0"/>
              <a:t>Žák charakterizuje vlastnosti jednotlivých polymerů a uvede jejich využití v průmyslu či domácnosti.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32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E13B5-EC3A-4A76-B113-C37F7ADD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Polymery – vznik polymerů, zástupci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C825F9-E7F1-41A3-8F85-499DA686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Metoda: Práce s textem – vzájemné učení a pexeso</a:t>
            </a:r>
          </a:p>
          <a:p>
            <a:pPr marL="0" indent="0">
              <a:buNone/>
            </a:pPr>
            <a:r>
              <a:rPr lang="cs-CZ" dirty="0"/>
              <a:t>Instrukce:</a:t>
            </a:r>
          </a:p>
          <a:p>
            <a:r>
              <a:rPr lang="cs-CZ" sz="2400" dirty="0"/>
              <a:t>Rozdělte se do skupin po 3.</a:t>
            </a:r>
          </a:p>
          <a:p>
            <a:r>
              <a:rPr lang="cs-CZ" sz="2400" dirty="0"/>
              <a:t>Každý ve trojici dostane text pojednávající o polymerech vznikajících jednou polymerační reakcí. Texty si během daného časového úseku jednotlivě nastudujte.</a:t>
            </a:r>
          </a:p>
          <a:p>
            <a:r>
              <a:rPr lang="cs-CZ" sz="2400" dirty="0"/>
              <a:t>Nyní si na lavici vyskládejte pexeso, které obsahuje názvy jednotlivých polymerů, jejich vlastnosti a jejich použití. Ke kartičce s názvem pak najděte kartičku s příslušnými vlastnostmi. </a:t>
            </a:r>
          </a:p>
          <a:p>
            <a:r>
              <a:rPr lang="cs-CZ" sz="2400" dirty="0"/>
              <a:t>Pro úspěšné splnění úkolu je nutné, aby žáci mezi sebou komunikovali a neznámé pojmy s navzájem objasnili.</a:t>
            </a:r>
          </a:p>
          <a:p>
            <a:r>
              <a:rPr lang="cs-CZ" sz="2400" dirty="0"/>
              <a:t>Po uplynutí daného časového úseku zbylé kartičky obraťte a utvořte dvojice.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40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18B3F-0B47-4068-B663-0E275418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Polymery – vznik polymerů, zástupci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F26E4B-38E8-463F-B8FF-6EFE2DC0A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Akce:</a:t>
            </a:r>
          </a:p>
          <a:p>
            <a:r>
              <a:rPr lang="cs-CZ" dirty="0"/>
              <a:t>Práce s textem.</a:t>
            </a:r>
          </a:p>
          <a:p>
            <a:r>
              <a:rPr lang="cs-CZ" dirty="0"/>
              <a:t>Hra pexesa, společné učení.</a:t>
            </a:r>
          </a:p>
          <a:p>
            <a:r>
              <a:rPr lang="cs-CZ" dirty="0"/>
              <a:t>Skupinová práce.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Reflexe, evaluace:</a:t>
            </a:r>
          </a:p>
          <a:p>
            <a:r>
              <a:rPr lang="cs-CZ" dirty="0"/>
              <a:t>Žáci hodnotí srozumitelnost jednotlivých témat.</a:t>
            </a:r>
          </a:p>
          <a:p>
            <a:r>
              <a:rPr lang="cs-CZ" dirty="0"/>
              <a:t>Žáci hodnotí práci ve skupině.</a:t>
            </a:r>
          </a:p>
          <a:p>
            <a:r>
              <a:rPr lang="cs-CZ" dirty="0"/>
              <a:t>Které z témat byste vysvětlili jinak a proč?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2770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8292</TotalTime>
  <Words>475</Words>
  <Application>Microsoft Office PowerPoint</Application>
  <PresentationFormat>Širokoúhlá obrazovka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Vzájemné učení (peer learning)</vt:lpstr>
      <vt:lpstr>Vzájemné učení (peer learning)</vt:lpstr>
      <vt:lpstr>Klady a zápory</vt:lpstr>
      <vt:lpstr>Syntetické makromolekulární látky - polymery</vt:lpstr>
      <vt:lpstr>Syntetické makromolekulární látky - polymery</vt:lpstr>
      <vt:lpstr>Syntetické makromolekulární látky - polymery</vt:lpstr>
      <vt:lpstr>Polymery – vznik polymerů, zástupci</vt:lpstr>
      <vt:lpstr>Polymery – vznik polymerů, zástupci</vt:lpstr>
      <vt:lpstr>Polymery – vznik polymerů, zástupci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Dvě metody vzájemného učení</dc:title>
  <dc:creator>Václav Gerstner</dc:creator>
  <cp:lastModifiedBy>Václav Gerstner</cp:lastModifiedBy>
  <cp:revision>28</cp:revision>
  <dcterms:created xsi:type="dcterms:W3CDTF">2022-12-02T15:50:12Z</dcterms:created>
  <dcterms:modified xsi:type="dcterms:W3CDTF">2023-01-06T15:40:39Z</dcterms:modified>
</cp:coreProperties>
</file>