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4" r:id="rId7"/>
    <p:sldId id="275" r:id="rId8"/>
    <p:sldId id="269" r:id="rId9"/>
    <p:sldId id="271" r:id="rId10"/>
    <p:sldId id="274" r:id="rId11"/>
    <p:sldId id="272" r:id="rId12"/>
    <p:sldId id="278" r:id="rId13"/>
    <p:sldId id="273" r:id="rId14"/>
    <p:sldId id="267" r:id="rId15"/>
    <p:sldId id="268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-7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5.wmf"/><Relationship Id="rId4" Type="http://schemas.openxmlformats.org/officeDocument/2006/relationships/image" Target="../media/image28.wmf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Uhlovodíky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i="1" dirty="0" smtClean="0"/>
              <a:t>Iveta Maděrová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287698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Černé zlato pod hladinou</a:t>
            </a:r>
            <a:endParaRPr lang="cs-CZ" dirty="0"/>
          </a:p>
        </p:txBody>
      </p:sp>
      <p:pic>
        <p:nvPicPr>
          <p:cNvPr id="5128" name="Picture 8" descr="Černé zlato pod hladinou: Těžařské firmy obracejí pozornost k podmořským  zdrojům | 100+1 zahraniční zajímavo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17" y="2479133"/>
            <a:ext cx="4684823" cy="31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827520" y="2618661"/>
            <a:ext cx="429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D90823"/>
                </a:solidFill>
                <a:latin typeface="Roboto Slab"/>
              </a:rPr>
              <a:t>Druhy ropných kolosů</a:t>
            </a:r>
          </a:p>
          <a:p>
            <a:r>
              <a:rPr lang="cs-CZ" b="1" dirty="0">
                <a:solidFill>
                  <a:srgbClr val="333333"/>
                </a:solidFill>
                <a:latin typeface="Roboto Slab"/>
              </a:rPr>
              <a:t>① Pevné plošiny</a:t>
            </a:r>
            <a:r>
              <a:rPr lang="cs-CZ" dirty="0">
                <a:solidFill>
                  <a:srgbClr val="333333"/>
                </a:solidFill>
                <a:latin typeface="Roboto Slab"/>
              </a:rPr>
              <a:t> </a:t>
            </a:r>
          </a:p>
          <a:p>
            <a:r>
              <a:rPr lang="cs-CZ" b="1" dirty="0" smtClean="0">
                <a:solidFill>
                  <a:srgbClr val="333333"/>
                </a:solidFill>
                <a:latin typeface="Roboto Slab"/>
              </a:rPr>
              <a:t>② </a:t>
            </a:r>
            <a:r>
              <a:rPr lang="cs-CZ" b="1" dirty="0">
                <a:solidFill>
                  <a:srgbClr val="333333"/>
                </a:solidFill>
                <a:latin typeface="Roboto Slab"/>
              </a:rPr>
              <a:t>Jack-up plošiny</a:t>
            </a:r>
            <a:r>
              <a:rPr lang="cs-CZ" dirty="0">
                <a:solidFill>
                  <a:srgbClr val="333333"/>
                </a:solidFill>
                <a:latin typeface="Roboto Slab"/>
              </a:rPr>
              <a:t> </a:t>
            </a:r>
            <a:endParaRPr lang="cs-CZ" dirty="0" smtClean="0">
              <a:solidFill>
                <a:srgbClr val="333333"/>
              </a:solidFill>
              <a:latin typeface="Roboto Slab"/>
            </a:endParaRPr>
          </a:p>
          <a:p>
            <a:r>
              <a:rPr lang="cs-CZ" b="1" dirty="0" smtClean="0">
                <a:solidFill>
                  <a:srgbClr val="333333"/>
                </a:solidFill>
                <a:latin typeface="Roboto Slab"/>
              </a:rPr>
              <a:t>③ </a:t>
            </a:r>
            <a:r>
              <a:rPr lang="cs-CZ" b="1" dirty="0">
                <a:solidFill>
                  <a:srgbClr val="333333"/>
                </a:solidFill>
                <a:latin typeface="Roboto Slab"/>
              </a:rPr>
              <a:t>Poloponorné plošiny</a:t>
            </a:r>
            <a:r>
              <a:rPr lang="cs-CZ" dirty="0">
                <a:solidFill>
                  <a:srgbClr val="333333"/>
                </a:solidFill>
                <a:latin typeface="Roboto Slab"/>
              </a:rPr>
              <a:t> </a:t>
            </a:r>
            <a:endParaRPr lang="cs-CZ" b="0" i="0" dirty="0">
              <a:solidFill>
                <a:srgbClr val="333333"/>
              </a:solidFill>
              <a:effectLst/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19427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Frakční destilace ropy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669" y="2893212"/>
            <a:ext cx="5265931" cy="29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Ropa a ekologie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672" y="2936240"/>
            <a:ext cx="2847975" cy="1600200"/>
          </a:xfrm>
          <a:prstGeom prst="rect">
            <a:avLst/>
          </a:prstGeom>
        </p:spPr>
      </p:pic>
      <p:pic>
        <p:nvPicPr>
          <p:cNvPr id="10244" name="Picture 4" descr="Ropné havárie. Fakta a hysterie. - Blog iDNES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54" y="2936240"/>
            <a:ext cx="3585845" cy="27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2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Pevné uhlovodíky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rašelina - C</a:t>
            </a:r>
            <a:r>
              <a:rPr lang="pt-BR" baseline="-25000" dirty="0"/>
              <a:t>50</a:t>
            </a:r>
            <a:r>
              <a:rPr lang="pt-BR" dirty="0"/>
              <a:t>H</a:t>
            </a:r>
            <a:r>
              <a:rPr lang="pt-BR" baseline="-25000" dirty="0"/>
              <a:t>60</a:t>
            </a:r>
            <a:r>
              <a:rPr lang="pt-BR" dirty="0"/>
              <a:t>O</a:t>
            </a:r>
            <a:r>
              <a:rPr lang="pt-BR" baseline="-25000" dirty="0"/>
              <a:t>20</a:t>
            </a:r>
            <a:endParaRPr lang="pt-BR" dirty="0"/>
          </a:p>
          <a:p>
            <a:r>
              <a:rPr lang="pt-BR" dirty="0"/>
              <a:t>hnědé uhlí - C</a:t>
            </a:r>
            <a:r>
              <a:rPr lang="pt-BR" baseline="-25000" dirty="0"/>
              <a:t>60</a:t>
            </a:r>
            <a:r>
              <a:rPr lang="pt-BR" dirty="0"/>
              <a:t>H</a:t>
            </a:r>
            <a:r>
              <a:rPr lang="pt-BR" baseline="-25000" dirty="0"/>
              <a:t>60</a:t>
            </a:r>
            <a:r>
              <a:rPr lang="pt-BR" dirty="0"/>
              <a:t>O</a:t>
            </a:r>
            <a:r>
              <a:rPr lang="pt-BR" baseline="-25000" dirty="0"/>
              <a:t>12</a:t>
            </a:r>
            <a:endParaRPr lang="pt-BR" dirty="0"/>
          </a:p>
          <a:p>
            <a:r>
              <a:rPr lang="pt-BR" dirty="0"/>
              <a:t>černé uhlí - C</a:t>
            </a:r>
            <a:r>
              <a:rPr lang="pt-BR" baseline="-25000" dirty="0"/>
              <a:t>70</a:t>
            </a:r>
            <a:r>
              <a:rPr lang="pt-BR" dirty="0"/>
              <a:t>H</a:t>
            </a:r>
            <a:r>
              <a:rPr lang="pt-BR" baseline="-25000" dirty="0"/>
              <a:t>50</a:t>
            </a:r>
            <a:r>
              <a:rPr lang="pt-BR" dirty="0"/>
              <a:t>O</a:t>
            </a:r>
            <a:r>
              <a:rPr lang="pt-BR" baseline="-25000" dirty="0"/>
              <a:t>7</a:t>
            </a:r>
            <a:endParaRPr lang="pt-BR" dirty="0"/>
          </a:p>
          <a:p>
            <a:r>
              <a:rPr lang="pt-BR" dirty="0"/>
              <a:t>antracit - C</a:t>
            </a:r>
            <a:r>
              <a:rPr lang="pt-BR" baseline="-25000" dirty="0"/>
              <a:t>78</a:t>
            </a:r>
            <a:r>
              <a:rPr lang="pt-BR" dirty="0"/>
              <a:t>H</a:t>
            </a:r>
            <a:r>
              <a:rPr lang="pt-BR" baseline="-25000" dirty="0"/>
              <a:t>30</a:t>
            </a:r>
            <a:r>
              <a:rPr lang="pt-BR" dirty="0"/>
              <a:t>O</a:t>
            </a:r>
            <a:r>
              <a:rPr lang="pt-BR" baseline="-25000" dirty="0"/>
              <a:t>27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571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uhlovodíků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1. Podle vazeb mezi uhlíky: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 a/ </a:t>
            </a:r>
            <a:r>
              <a:rPr lang="cs-CZ" altLang="cs-CZ" b="1" dirty="0"/>
              <a:t>nasycené</a:t>
            </a:r>
            <a:r>
              <a:rPr lang="cs-CZ" altLang="cs-CZ" dirty="0"/>
              <a:t>      -  alkany / C – C 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 b/ </a:t>
            </a:r>
            <a:r>
              <a:rPr lang="cs-CZ" altLang="cs-CZ" b="1" dirty="0"/>
              <a:t>nenasycené</a:t>
            </a:r>
            <a:r>
              <a:rPr lang="cs-CZ" altLang="cs-CZ" dirty="0"/>
              <a:t>  -  alkeny / C</a:t>
            </a: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en-US" altLang="cs-CZ" dirty="0">
                <a:cs typeface="Arial" panose="020B0604020202020204" pitchFamily="34" charset="0"/>
              </a:rPr>
              <a:t>=</a:t>
            </a:r>
            <a:r>
              <a:rPr lang="cs-CZ" altLang="cs-CZ" dirty="0">
                <a:cs typeface="Arial" panose="020B0604020202020204" pitchFamily="34" charset="0"/>
              </a:rPr>
              <a:t> C 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cs typeface="Arial" panose="020B0604020202020204" pitchFamily="34" charset="0"/>
              </a:rPr>
              <a:t>                               -  </a:t>
            </a:r>
            <a:r>
              <a:rPr lang="cs-CZ" altLang="cs-CZ" dirty="0" err="1">
                <a:cs typeface="Arial" panose="020B0604020202020204" pitchFamily="34" charset="0"/>
              </a:rPr>
              <a:t>alkyny</a:t>
            </a:r>
            <a:r>
              <a:rPr lang="cs-CZ" altLang="cs-CZ" dirty="0">
                <a:cs typeface="Arial" panose="020B0604020202020204" pitchFamily="34" charset="0"/>
              </a:rPr>
              <a:t> / C ≡ C 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cs typeface="Arial" panose="020B0604020202020204" pitchFamily="34" charset="0"/>
              </a:rPr>
              <a:t>                               -  </a:t>
            </a:r>
            <a:r>
              <a:rPr lang="cs-CZ" altLang="cs-CZ" dirty="0" err="1">
                <a:cs typeface="Arial" panose="020B0604020202020204" pitchFamily="34" charset="0"/>
              </a:rPr>
              <a:t>areny</a:t>
            </a:r>
            <a:r>
              <a:rPr lang="cs-CZ" altLang="cs-CZ" dirty="0"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cs typeface="Arial" panose="020B0604020202020204" pitchFamily="34" charset="0"/>
              </a:rPr>
              <a:t> 2. Podle tvaru řetězce mezi atomy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cs typeface="Arial" panose="020B0604020202020204" pitchFamily="34" charset="0"/>
              </a:rPr>
              <a:t>     uhlíku: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cs typeface="Arial" panose="020B0604020202020204" pitchFamily="34" charset="0"/>
              </a:rPr>
              <a:t>     a/ </a:t>
            </a:r>
            <a:r>
              <a:rPr lang="cs-CZ" altLang="cs-CZ" b="1" dirty="0">
                <a:cs typeface="Arial" panose="020B0604020202020204" pitchFamily="34" charset="0"/>
              </a:rPr>
              <a:t>s otevřeným řetězcem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cs typeface="Arial" panose="020B0604020202020204" pitchFamily="34" charset="0"/>
              </a:rPr>
              <a:t>     b/ </a:t>
            </a:r>
            <a:r>
              <a:rPr lang="cs-CZ" altLang="cs-CZ" b="1" dirty="0">
                <a:cs typeface="Arial" panose="020B0604020202020204" pitchFamily="34" charset="0"/>
              </a:rPr>
              <a:t>cyklické </a:t>
            </a:r>
          </a:p>
        </p:txBody>
      </p:sp>
    </p:spTree>
    <p:extLst>
      <p:ext uri="{BB962C8B-B14F-4D97-AF65-F5344CB8AC3E}">
        <p14:creationId xmlns:p14="http://schemas.microsoft.com/office/powerpoint/2010/main" val="124601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cs typeface="Arial" panose="020B0604020202020204" pitchFamily="34" charset="0"/>
              </a:rPr>
              <a:t>3. </a:t>
            </a:r>
            <a:r>
              <a:rPr lang="cs-CZ" altLang="cs-CZ" dirty="0">
                <a:cs typeface="Arial" panose="020B0604020202020204" pitchFamily="34" charset="0"/>
              </a:rPr>
              <a:t>Podle </a:t>
            </a:r>
            <a:r>
              <a:rPr lang="cs-CZ" altLang="cs-CZ" dirty="0" smtClean="0">
                <a:cs typeface="Arial" panose="020B0604020202020204" pitchFamily="34" charset="0"/>
              </a:rPr>
              <a:t>skupenství:</a:t>
            </a:r>
            <a:endParaRPr lang="cs-CZ" altLang="cs-CZ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cs typeface="Arial" panose="020B0604020202020204" pitchFamily="34" charset="0"/>
              </a:rPr>
              <a:t>     a/ </a:t>
            </a:r>
            <a:r>
              <a:rPr lang="cs-CZ" altLang="cs-CZ" dirty="0" smtClean="0">
                <a:cs typeface="Arial" panose="020B0604020202020204" pitchFamily="34" charset="0"/>
              </a:rPr>
              <a:t>C1-C4 plyny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 smtClean="0">
                <a:cs typeface="Arial" panose="020B0604020202020204" pitchFamily="34" charset="0"/>
              </a:rPr>
              <a:t>     </a:t>
            </a:r>
            <a:r>
              <a:rPr lang="cs-CZ" altLang="cs-CZ" dirty="0">
                <a:cs typeface="Arial" panose="020B0604020202020204" pitchFamily="34" charset="0"/>
              </a:rPr>
              <a:t>b/ </a:t>
            </a:r>
            <a:r>
              <a:rPr lang="cs-CZ" altLang="cs-CZ" dirty="0" smtClean="0">
                <a:cs typeface="Arial" panose="020B0604020202020204" pitchFamily="34" charset="0"/>
              </a:rPr>
              <a:t>C5-C15 kapaliny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b="1" dirty="0" smtClean="0">
                <a:cs typeface="Arial" panose="020B0604020202020204" pitchFamily="34" charset="0"/>
              </a:rPr>
              <a:t>	 </a:t>
            </a:r>
            <a:r>
              <a:rPr lang="cs-CZ" altLang="cs-CZ" dirty="0" smtClean="0">
                <a:cs typeface="Arial" panose="020B0604020202020204" pitchFamily="34" charset="0"/>
              </a:rPr>
              <a:t>c/  C16 a více pevné látky</a:t>
            </a:r>
            <a:endParaRPr lang="cs-CZ" alt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6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6381" y="547688"/>
            <a:ext cx="9210040" cy="1303867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sz="2400" b="1" dirty="0" smtClean="0"/>
              <a:t>Jednoduché </a:t>
            </a:r>
            <a:r>
              <a:rPr lang="cs-CZ" sz="2400" b="1" dirty="0" err="1" smtClean="0"/>
              <a:t>alkany</a:t>
            </a:r>
            <a:r>
              <a:rPr lang="cs-CZ" sz="2400" b="1" dirty="0" smtClean="0"/>
              <a:t> - přehled</a:t>
            </a:r>
            <a:endParaRPr lang="cs-CZ" sz="2400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09631"/>
              </p:ext>
            </p:extLst>
          </p:nvPr>
        </p:nvGraphicFramePr>
        <p:xfrm>
          <a:off x="1529081" y="1848981"/>
          <a:ext cx="9197340" cy="44500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92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1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0016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Název uhlovodíku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Molekulový vzorec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Strukturní vzorec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Racionální vzorec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r>
                        <a:rPr lang="cs-CZ" sz="2800" b="1" dirty="0" err="1" smtClean="0"/>
                        <a:t>Methan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r>
                        <a:rPr lang="cs-CZ" sz="2800" b="1" dirty="0" err="1" smtClean="0"/>
                        <a:t>Ethan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Propan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Butan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3215681" y="2783856"/>
          <a:ext cx="600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ISIS/Draw Sketch" r:id="rId3" imgW="599760" imgH="428400" progId="">
                  <p:embed/>
                </p:oleObj>
              </mc:Choice>
              <mc:Fallback>
                <p:oleObj name="ISIS/Draw Sketch" r:id="rId3" imgW="599760" imgH="428400" progId="">
                  <p:embed/>
                  <p:pic>
                    <p:nvPicPr>
                      <p:cNvPr id="184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1" y="2783856"/>
                        <a:ext cx="600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8001001" y="2784352"/>
          <a:ext cx="600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ISIS/Draw Sketch" r:id="rId5" imgW="599760" imgH="428400" progId="">
                  <p:embed/>
                </p:oleObj>
              </mc:Choice>
              <mc:Fallback>
                <p:oleObj name="ISIS/Draw Sketch" r:id="rId5" imgW="599760" imgH="428400" progId="">
                  <p:embed/>
                  <p:pic>
                    <p:nvPicPr>
                      <p:cNvPr id="184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2784352"/>
                        <a:ext cx="600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377232"/>
              </p:ext>
            </p:extLst>
          </p:nvPr>
        </p:nvGraphicFramePr>
        <p:xfrm>
          <a:off x="7992747" y="5786330"/>
          <a:ext cx="26098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ISIS/Draw Sketch" r:id="rId6" imgW="2609640" imgH="438120" progId="">
                  <p:embed/>
                </p:oleObj>
              </mc:Choice>
              <mc:Fallback>
                <p:oleObj name="ISIS/Draw Sketch" r:id="rId6" imgW="2609640" imgH="438120" progId="">
                  <p:embed/>
                  <p:pic>
                    <p:nvPicPr>
                      <p:cNvPr id="184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2747" y="5786330"/>
                        <a:ext cx="26098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8001001" y="4863058"/>
          <a:ext cx="19335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ISIS/Draw Sketch" r:id="rId8" imgW="1933560" imgH="438120" progId="">
                  <p:embed/>
                </p:oleObj>
              </mc:Choice>
              <mc:Fallback>
                <p:oleObj name="ISIS/Draw Sketch" r:id="rId8" imgW="1933560" imgH="438120" progId="">
                  <p:embed/>
                  <p:pic>
                    <p:nvPicPr>
                      <p:cNvPr id="184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4863058"/>
                        <a:ext cx="19335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8001001" y="3854946"/>
          <a:ext cx="1266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ISIS/Draw Sketch" r:id="rId10" imgW="1266480" imgH="438120" progId="">
                  <p:embed/>
                </p:oleObj>
              </mc:Choice>
              <mc:Fallback>
                <p:oleObj name="ISIS/Draw Sketch" r:id="rId10" imgW="1266480" imgH="438120" progId="">
                  <p:embed/>
                  <p:pic>
                    <p:nvPicPr>
                      <p:cNvPr id="184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3854946"/>
                        <a:ext cx="1266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3215681" y="3864472"/>
          <a:ext cx="714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ISIS/Draw Sketch" r:id="rId12" imgW="714240" imgH="428400" progId="">
                  <p:embed/>
                </p:oleObj>
              </mc:Choice>
              <mc:Fallback>
                <p:oleObj name="ISIS/Draw Sketch" r:id="rId12" imgW="714240" imgH="428400" progId="">
                  <p:embed/>
                  <p:pic>
                    <p:nvPicPr>
                      <p:cNvPr id="184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1" y="3864472"/>
                        <a:ext cx="714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3214689" y="4872584"/>
          <a:ext cx="714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ISIS/Draw Sketch" r:id="rId14" imgW="714240" imgH="428400" progId="">
                  <p:embed/>
                </p:oleObj>
              </mc:Choice>
              <mc:Fallback>
                <p:oleObj name="ISIS/Draw Sketch" r:id="rId14" imgW="714240" imgH="428400" progId="">
                  <p:embed/>
                  <p:pic>
                    <p:nvPicPr>
                      <p:cNvPr id="1845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9" y="4872584"/>
                        <a:ext cx="714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666969"/>
              </p:ext>
            </p:extLst>
          </p:nvPr>
        </p:nvGraphicFramePr>
        <p:xfrm>
          <a:off x="3214689" y="5697257"/>
          <a:ext cx="819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ISIS/Draw Sketch" r:id="rId16" imgW="819000" imgH="428400" progId="">
                  <p:embed/>
                </p:oleObj>
              </mc:Choice>
              <mc:Fallback>
                <p:oleObj name="ISIS/Draw Sketch" r:id="rId16" imgW="819000" imgH="428400" progId="">
                  <p:embed/>
                  <p:pic>
                    <p:nvPicPr>
                      <p:cNvPr id="184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9" y="5697257"/>
                        <a:ext cx="8191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368132"/>
              </p:ext>
            </p:extLst>
          </p:nvPr>
        </p:nvGraphicFramePr>
        <p:xfrm>
          <a:off x="5206685" y="5503921"/>
          <a:ext cx="1613216" cy="79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ISIS/Draw Sketch" r:id="rId18" imgW="2009520" imgH="990360" progId="">
                  <p:embed/>
                </p:oleObj>
              </mc:Choice>
              <mc:Fallback>
                <p:oleObj name="ISIS/Draw Sketch" r:id="rId18" imgW="2009520" imgH="990360" progId="">
                  <p:embed/>
                  <p:pic>
                    <p:nvPicPr>
                      <p:cNvPr id="184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85" y="5503921"/>
                        <a:ext cx="1613216" cy="795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3687"/>
              </p:ext>
            </p:extLst>
          </p:nvPr>
        </p:nvGraphicFramePr>
        <p:xfrm>
          <a:off x="5275265" y="4622573"/>
          <a:ext cx="1361756" cy="81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ISIS/Draw Sketch" r:id="rId20" imgW="1647720" imgH="990360" progId="">
                  <p:embed/>
                </p:oleObj>
              </mc:Choice>
              <mc:Fallback>
                <p:oleObj name="ISIS/Draw Sketch" r:id="rId20" imgW="1647720" imgH="990360" progId="">
                  <p:embed/>
                  <p:pic>
                    <p:nvPicPr>
                      <p:cNvPr id="184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5" y="4622573"/>
                        <a:ext cx="1361756" cy="81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39462"/>
              </p:ext>
            </p:extLst>
          </p:nvPr>
        </p:nvGraphicFramePr>
        <p:xfrm>
          <a:off x="5345430" y="3690272"/>
          <a:ext cx="1070610" cy="82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ISIS/Draw Sketch" r:id="rId22" imgW="1285560" imgH="990360" progId="">
                  <p:embed/>
                </p:oleObj>
              </mc:Choice>
              <mc:Fallback>
                <p:oleObj name="ISIS/Draw Sketch" r:id="rId22" imgW="1285560" imgH="990360" progId="">
                  <p:embed/>
                  <p:pic>
                    <p:nvPicPr>
                      <p:cNvPr id="184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430" y="3690272"/>
                        <a:ext cx="1070610" cy="824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91628"/>
              </p:ext>
            </p:extLst>
          </p:nvPr>
        </p:nvGraphicFramePr>
        <p:xfrm>
          <a:off x="5499260" y="2783856"/>
          <a:ext cx="752792" cy="798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name="ISIS/Draw Sketch" r:id="rId24" imgW="933120" imgH="990360" progId="">
                  <p:embed/>
                </p:oleObj>
              </mc:Choice>
              <mc:Fallback>
                <p:oleObj name="ISIS/Draw Sketch" r:id="rId24" imgW="933120" imgH="990360" progId="">
                  <p:embed/>
                  <p:pic>
                    <p:nvPicPr>
                      <p:cNvPr id="1845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260" y="2783856"/>
                        <a:ext cx="752792" cy="798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82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učebnic</a:t>
            </a:r>
            <a:endParaRPr lang="cs-CZ" dirty="0"/>
          </a:p>
        </p:txBody>
      </p:sp>
      <p:pic>
        <p:nvPicPr>
          <p:cNvPr id="9218" name="Picture 2" descr="https://www.knihydobrovsky.cz/thumbs/book-detail-fancy-box/mod_eshop/produkty/z/zaklady-chemie-2-ucebnice-97880716874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2" y="2667000"/>
            <a:ext cx="1822586" cy="25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79" y="2667000"/>
            <a:ext cx="1781819" cy="2537778"/>
          </a:xfrm>
          <a:prstGeom prst="rect">
            <a:avLst/>
          </a:prstGeom>
        </p:spPr>
      </p:pic>
      <p:pic>
        <p:nvPicPr>
          <p:cNvPr id="9224" name="Picture 8" descr="https://www.knihydobrovsky.cz/thumbs/book-detail-fancy-box/mod_eshop/produkty/108489031/chemie-9-nova-gener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6" y="2667000"/>
            <a:ext cx="1779904" cy="25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www.knihydobrovsky.cz/thumbs/book-detail-fancy-box/mod_eshop/produkty/c/chemie-pro-ctyrleta-gymnazia-2-dil-97880902402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935" y="2667000"/>
            <a:ext cx="1744145" cy="25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1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Uhlovodíky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mezipředmětové vztahy (chemie, biologie a zeměpis)</a:t>
            </a:r>
          </a:p>
          <a:p>
            <a:r>
              <a:rPr lang="cs-CZ" dirty="0" smtClean="0"/>
              <a:t>- přesah do běžného života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72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jsou uhlovodíky</a:t>
            </a:r>
            <a:r>
              <a:rPr lang="en-US" dirty="0" smtClean="0"/>
              <a:t>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Sloučeniny C a H</a:t>
            </a:r>
          </a:p>
          <a:p>
            <a:r>
              <a:rPr lang="cs-CZ" dirty="0"/>
              <a:t>Uhlík je prvek IV.A skupiny</a:t>
            </a:r>
          </a:p>
          <a:p>
            <a:r>
              <a:rPr lang="cs-CZ" dirty="0"/>
              <a:t>Je čtyřvazný</a:t>
            </a:r>
          </a:p>
          <a:p>
            <a:r>
              <a:rPr lang="cs-CZ" dirty="0"/>
              <a:t>Vodík je prvek I.A skupiny a je jednovazný.</a:t>
            </a:r>
          </a:p>
          <a:p>
            <a:r>
              <a:rPr lang="cs-CZ" dirty="0"/>
              <a:t>Uhlovodíky mají hlavní uhlíkatý řetězec a na něj jsou vázány atomy vodíku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2625546"/>
            <a:ext cx="2106930" cy="20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Plynné uhlovodíky</a:t>
            </a:r>
            <a:endParaRPr lang="cs-CZ" u="sng" dirty="0"/>
          </a:p>
        </p:txBody>
      </p:sp>
      <p:pic>
        <p:nvPicPr>
          <p:cNvPr id="6146" name="Picture 2" descr="Kráva na pastvě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42" y="2783840"/>
            <a:ext cx="213231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ěžba plynu v ČR: Jsme plynová velmoc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49" y="2583430"/>
            <a:ext cx="2121965" cy="141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614" y="4307840"/>
            <a:ext cx="1828800" cy="1524000"/>
          </a:xfrm>
          <a:prstGeom prst="rect">
            <a:avLst/>
          </a:prstGeom>
        </p:spPr>
      </p:pic>
      <p:pic>
        <p:nvPicPr>
          <p:cNvPr id="1028" name="Picture 4" descr="36606 Zapalovač Roy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61" y="2639226"/>
            <a:ext cx="2219571" cy="16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307" y="4539932"/>
            <a:ext cx="1947757" cy="14608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7437" y="4297681"/>
            <a:ext cx="3224424" cy="1813739"/>
          </a:xfrm>
          <a:prstGeom prst="rect">
            <a:avLst/>
          </a:prstGeom>
        </p:spPr>
      </p:pic>
      <p:pic>
        <p:nvPicPr>
          <p:cNvPr id="10" name="Picture 8" descr="Tyčinkový mod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24" y="1277567"/>
            <a:ext cx="706811" cy="71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trukturní vzore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76" y="794570"/>
            <a:ext cx="723824" cy="74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Kalotový mod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696" y="1167340"/>
            <a:ext cx="8572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3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Přeprava zemního plynu</a:t>
            </a:r>
            <a:endParaRPr lang="cs-CZ" dirty="0"/>
          </a:p>
        </p:txBody>
      </p:sp>
      <p:pic>
        <p:nvPicPr>
          <p:cNvPr id="5122" name="Picture 2" descr="Zemní plyn: vznik, naleziště, ceny, využití - Ceny energ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92" y="30324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řeprava a skladování zemního ply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73" y="2903537"/>
            <a:ext cx="3237699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8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Těžba zemního plynu</a:t>
            </a:r>
            <a:endParaRPr lang="cs-CZ" dirty="0"/>
          </a:p>
        </p:txBody>
      </p:sp>
      <p:pic>
        <p:nvPicPr>
          <p:cNvPr id="7170" name="Picture 2" descr="https://upload.wikimedia.org/wikipedia/commons/2/23/World_-_Natural_Gas_Production_of_Countri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23" y="2557463"/>
            <a:ext cx="756475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6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K</a:t>
            </a:r>
            <a:r>
              <a:rPr lang="cs-CZ" u="sng" dirty="0" smtClean="0"/>
              <a:t>apalné uhlovodíky</a:t>
            </a:r>
            <a:endParaRPr lang="cs-CZ" dirty="0"/>
          </a:p>
        </p:txBody>
      </p:sp>
      <p:pic>
        <p:nvPicPr>
          <p:cNvPr id="3074" name="Picture 2" descr="https://upload.wikimedia.org/wikipedia/commons/thumb/c/c2/Petroleum_sample.jpg/800px-Petroleum_s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79" y="2741532"/>
            <a:ext cx="3134336" cy="31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7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robky z ropy - BaranováMicháková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99" y="982132"/>
            <a:ext cx="6965342" cy="49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67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298</TotalTime>
  <Words>195</Words>
  <Application>Microsoft Office PowerPoint</Application>
  <PresentationFormat>Širokoúhlá obrazovka</PresentationFormat>
  <Paragraphs>51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Garamond</vt:lpstr>
      <vt:lpstr>Roboto Slab</vt:lpstr>
      <vt:lpstr>Organika</vt:lpstr>
      <vt:lpstr>ISIS/Draw Sketch</vt:lpstr>
      <vt:lpstr>Uhlovodíky</vt:lpstr>
      <vt:lpstr>Přehled učebnic</vt:lpstr>
      <vt:lpstr>Uhlovodíky</vt:lpstr>
      <vt:lpstr>Co to jsou uhlovodíky???</vt:lpstr>
      <vt:lpstr>Plynné uhlovodíky</vt:lpstr>
      <vt:lpstr>Přeprava zemního plynu</vt:lpstr>
      <vt:lpstr>Těžba zemního plynu</vt:lpstr>
      <vt:lpstr>Kapalné uhlovodíky</vt:lpstr>
      <vt:lpstr>Prezentace aplikace PowerPoint</vt:lpstr>
      <vt:lpstr>Černé zlato pod hladinou</vt:lpstr>
      <vt:lpstr>Frakční destilace ropy</vt:lpstr>
      <vt:lpstr>Ropa a ekologie</vt:lpstr>
      <vt:lpstr>Pevné uhlovodíky</vt:lpstr>
      <vt:lpstr>Rozdělení uhlovodíků</vt:lpstr>
      <vt:lpstr>Prezentace aplikace PowerPoint</vt:lpstr>
      <vt:lpstr>Jednoduché alkany - přehled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Uhlovodíky</dc:title>
  <dc:creator>skola</dc:creator>
  <cp:lastModifiedBy>skola</cp:lastModifiedBy>
  <cp:revision>48</cp:revision>
  <dcterms:created xsi:type="dcterms:W3CDTF">2022-12-03T10:37:11Z</dcterms:created>
  <dcterms:modified xsi:type="dcterms:W3CDTF">2022-12-08T22:58:33Z</dcterms:modified>
</cp:coreProperties>
</file>