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6" r:id="rId4"/>
    <p:sldId id="298" r:id="rId5"/>
    <p:sldId id="299" r:id="rId6"/>
    <p:sldId id="300" r:id="rId7"/>
    <p:sldId id="317" r:id="rId8"/>
    <p:sldId id="301" r:id="rId9"/>
    <p:sldId id="306" r:id="rId10"/>
    <p:sldId id="302" r:id="rId11"/>
    <p:sldId id="307" r:id="rId12"/>
    <p:sldId id="308" r:id="rId13"/>
    <p:sldId id="303" r:id="rId14"/>
    <p:sldId id="309" r:id="rId15"/>
    <p:sldId id="310" r:id="rId16"/>
    <p:sldId id="304" r:id="rId17"/>
    <p:sldId id="311" r:id="rId18"/>
    <p:sldId id="312" r:id="rId19"/>
    <p:sldId id="305" r:id="rId20"/>
    <p:sldId id="313" r:id="rId21"/>
    <p:sldId id="287" r:id="rId22"/>
    <p:sldId id="292" r:id="rId23"/>
    <p:sldId id="291" r:id="rId24"/>
    <p:sldId id="316" r:id="rId25"/>
    <p:sldId id="274" r:id="rId26"/>
    <p:sldId id="276" r:id="rId27"/>
    <p:sldId id="314" r:id="rId28"/>
    <p:sldId id="279" r:id="rId29"/>
    <p:sldId id="284" r:id="rId30"/>
    <p:sldId id="315" r:id="rId31"/>
    <p:sldId id="277" r:id="rId32"/>
    <p:sldId id="283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FDAE5BB0-67AD-4EBE-9B6A-F68541929B66}">
          <p14:sldIdLst>
            <p14:sldId id="257"/>
            <p14:sldId id="290"/>
            <p14:sldId id="291"/>
            <p14:sldId id="292"/>
            <p14:sldId id="287"/>
            <p14:sldId id="275"/>
            <p14:sldId id="272"/>
            <p14:sldId id="274"/>
            <p14:sldId id="276"/>
            <p14:sldId id="288"/>
            <p14:sldId id="279"/>
            <p14:sldId id="284"/>
            <p14:sldId id="277"/>
            <p14:sldId id="294"/>
            <p14:sldId id="293"/>
            <p14:sldId id="282"/>
            <p14:sldId id="289"/>
            <p14:sldId id="286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B4D9-4976-4FC5-81B6-C7DD555C14E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24.2.2022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BA82-3092-49E6-8EEC-FCCDA09D82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58775" y="2693988"/>
            <a:ext cx="8426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45000"/>
              </a:spcBef>
            </a:pPr>
            <a:r>
              <a:rPr lang="cs-CZ" altLang="cs-CZ" sz="3600" b="1" dirty="0" smtClean="0">
                <a:solidFill>
                  <a:srgbClr val="2A58A5"/>
                </a:solidFill>
                <a:cs typeface="Calibri" pitchFamily="1" charset="0"/>
              </a:rPr>
              <a:t>Typy reakcí, mechanizmy, názvosloví</a:t>
            </a:r>
            <a:endParaRPr lang="cs-CZ" altLang="cs-CZ" sz="3600" b="1" dirty="0">
              <a:solidFill>
                <a:srgbClr val="2A58A5"/>
              </a:solidFill>
              <a:cs typeface="Calibri" pitchFamily="1" charset="0"/>
            </a:endParaRPr>
          </a:p>
          <a:p>
            <a:pPr algn="ctr">
              <a:spcBef>
                <a:spcPct val="45000"/>
              </a:spcBef>
            </a:pPr>
            <a:endParaRPr lang="cs-CZ" altLang="cs-CZ" sz="2400" dirty="0">
              <a:solidFill>
                <a:srgbClr val="2A58A5"/>
              </a:solidFill>
              <a:cs typeface="Calibri" pitchFamily="1" charset="0"/>
            </a:endParaRPr>
          </a:p>
          <a:p>
            <a:pPr algn="ctr">
              <a:spcBef>
                <a:spcPct val="45000"/>
              </a:spcBef>
            </a:pPr>
            <a:r>
              <a:rPr lang="cs-CZ" altLang="cs-CZ" sz="3200" dirty="0">
                <a:solidFill>
                  <a:srgbClr val="2A58A5"/>
                </a:solidFill>
                <a:cs typeface="Calibri" pitchFamily="1" charset="0"/>
              </a:rPr>
              <a:t>Ondřej Holas</a:t>
            </a:r>
            <a:r>
              <a:rPr lang="cs-CZ" altLang="cs-CZ" sz="2400" dirty="0">
                <a:solidFill>
                  <a:srgbClr val="2A58A5"/>
                </a:solidFill>
                <a:cs typeface="Calibri" pitchFamily="1" charset="0"/>
              </a:rPr>
              <a:t/>
            </a:r>
            <a:br>
              <a:rPr lang="cs-CZ" altLang="cs-CZ" sz="2400" dirty="0">
                <a:solidFill>
                  <a:srgbClr val="2A58A5"/>
                </a:solidFill>
                <a:cs typeface="Calibri" pitchFamily="1" charset="0"/>
              </a:rPr>
            </a:br>
            <a:endParaRPr lang="cs-CZ" altLang="cs-CZ" sz="2400" dirty="0">
              <a:solidFill>
                <a:srgbClr val="1F497D"/>
              </a:solidFill>
              <a:cs typeface="Calibri" pitchFamily="1" charset="0"/>
            </a:endParaRPr>
          </a:p>
          <a:p>
            <a:pPr algn="ctr">
              <a:spcBef>
                <a:spcPct val="45000"/>
              </a:spcBef>
            </a:pPr>
            <a:endParaRPr lang="cs-CZ" altLang="cs-CZ" sz="2400" dirty="0">
              <a:solidFill>
                <a:srgbClr val="1F497D"/>
              </a:solidFill>
              <a:cs typeface="Calibri" pitchFamily="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64" y="4221088"/>
            <a:ext cx="2765673" cy="22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</a:t>
            </a:r>
            <a:r>
              <a:rPr lang="cs-CZ" dirty="0" err="1" smtClean="0"/>
              <a:t>org</a:t>
            </a:r>
            <a:r>
              <a:rPr lang="cs-CZ" dirty="0" smtClean="0"/>
              <a:t>. sloučenin podle typu: prvků, vazeb, řetězce</a:t>
            </a:r>
          </a:p>
          <a:p>
            <a:r>
              <a:rPr lang="cs-CZ" dirty="0" smtClean="0"/>
              <a:t>Typy vzorců (sumární, stechiometrický, strukturní, racionální, geometrický)</a:t>
            </a:r>
          </a:p>
          <a:p>
            <a:r>
              <a:rPr lang="cs-CZ" dirty="0" smtClean="0"/>
              <a:t>Izomerie konstituční (řetězce, polohová (lokalizace násobných vazeb), a </a:t>
            </a:r>
            <a:r>
              <a:rPr lang="cs-CZ" dirty="0" err="1" smtClean="0"/>
              <a:t>konformační</a:t>
            </a:r>
            <a:r>
              <a:rPr lang="cs-CZ" dirty="0" smtClean="0"/>
              <a:t> (3D kolem jednoduché vazby)</a:t>
            </a:r>
          </a:p>
          <a:p>
            <a:r>
              <a:rPr lang="cs-CZ" dirty="0" smtClean="0"/>
              <a:t>Následně názvosloví viz dále </a:t>
            </a:r>
            <a:endParaRPr lang="cs-CZ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920624"/>
            <a:ext cx="2664296" cy="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36912"/>
            <a:ext cx="1656184" cy="10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Dělení </a:t>
            </a:r>
            <a:r>
              <a:rPr lang="cs-CZ" dirty="0" err="1" smtClean="0">
                <a:solidFill>
                  <a:srgbClr val="92D050"/>
                </a:solidFill>
              </a:rPr>
              <a:t>org</a:t>
            </a:r>
            <a:r>
              <a:rPr lang="cs-CZ" dirty="0" smtClean="0">
                <a:solidFill>
                  <a:srgbClr val="92D050"/>
                </a:solidFill>
              </a:rPr>
              <a:t>. sloučenin podle typu: prvků, vazeb, řetězce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Typy vzorců (sumární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0000"/>
                </a:solidFill>
              </a:rPr>
              <a:t>stechiometrický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C000"/>
                </a:solidFill>
              </a:rPr>
              <a:t>strukturní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racionální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C000"/>
                </a:solidFill>
              </a:rPr>
              <a:t>geometrický</a:t>
            </a:r>
            <a:r>
              <a:rPr lang="cs-CZ" dirty="0" smtClean="0"/>
              <a:t>)</a:t>
            </a:r>
          </a:p>
          <a:p>
            <a:r>
              <a:rPr lang="cs-CZ" strike="sngStrike" dirty="0" smtClean="0">
                <a:solidFill>
                  <a:srgbClr val="FF0000"/>
                </a:solidFill>
              </a:rPr>
              <a:t>Izomerie konstituční (řetězce, polohová (lokalizace násobných vazeb), a </a:t>
            </a:r>
            <a:r>
              <a:rPr lang="cs-CZ" strike="sngStrike" dirty="0" err="1" smtClean="0">
                <a:solidFill>
                  <a:srgbClr val="FF0000"/>
                </a:solidFill>
              </a:rPr>
              <a:t>konformační</a:t>
            </a:r>
            <a:r>
              <a:rPr lang="cs-CZ" strike="sngStrike" dirty="0" smtClean="0">
                <a:solidFill>
                  <a:srgbClr val="FF0000"/>
                </a:solidFill>
              </a:rPr>
              <a:t> (3D kolem jednoduché vazby)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Následně názvosloví viz dále </a:t>
            </a:r>
            <a:endParaRPr lang="cs-CZ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920624"/>
            <a:ext cx="2664296" cy="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36912"/>
            <a:ext cx="1656184" cy="10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Dělení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org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. sloučenin podle typu: prvků, vazeb, řetězce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Typy vzorců (sumární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0000"/>
                </a:solidFill>
              </a:rPr>
              <a:t>stechiometrický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C000"/>
                </a:solidFill>
              </a:rPr>
              <a:t>strukturní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92D050"/>
                </a:solidFill>
              </a:rPr>
              <a:t>racionální</a:t>
            </a:r>
            <a:r>
              <a:rPr lang="cs-CZ" dirty="0" smtClean="0"/>
              <a:t>, </a:t>
            </a:r>
            <a:r>
              <a:rPr lang="cs-CZ" strike="sngStrike" dirty="0" smtClean="0">
                <a:solidFill>
                  <a:srgbClr val="FFC000"/>
                </a:solidFill>
              </a:rPr>
              <a:t>geometrický</a:t>
            </a:r>
            <a:r>
              <a:rPr lang="cs-CZ" dirty="0" smtClean="0"/>
              <a:t>)</a:t>
            </a:r>
          </a:p>
          <a:p>
            <a:r>
              <a:rPr lang="cs-CZ" strike="sngStrike" dirty="0" smtClean="0">
                <a:solidFill>
                  <a:srgbClr val="FF0000"/>
                </a:solidFill>
              </a:rPr>
              <a:t>Izomerie konstituční (řetězce, polohová (lokalizace násobných vazeb), a </a:t>
            </a:r>
            <a:r>
              <a:rPr lang="cs-CZ" strike="sngStrike" dirty="0" err="1" smtClean="0">
                <a:solidFill>
                  <a:srgbClr val="FF0000"/>
                </a:solidFill>
              </a:rPr>
              <a:t>konformační</a:t>
            </a:r>
            <a:r>
              <a:rPr lang="cs-CZ" strike="sngStrike" dirty="0" smtClean="0">
                <a:solidFill>
                  <a:srgbClr val="FF0000"/>
                </a:solidFill>
              </a:rPr>
              <a:t> (3D kolem jednoduché vazby)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Následně názvosloví viz dále </a:t>
            </a:r>
            <a:endParaRPr lang="cs-CZ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67944" y="1340768"/>
            <a:ext cx="41764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Vyučoval bych jen dva nejzákladnější typy vzorců s pozn. že existují i další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39952" y="5373216"/>
            <a:ext cx="478802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Izomerii bych přiradil k </a:t>
            </a:r>
            <a:r>
              <a:rPr lang="cs-CZ" sz="2800" dirty="0" err="1" smtClean="0"/>
              <a:t>alkanům</a:t>
            </a:r>
            <a:r>
              <a:rPr lang="cs-CZ" sz="2800" dirty="0" smtClean="0"/>
              <a:t>, navíc látka byla jen nastíněna</a:t>
            </a:r>
            <a:endParaRPr lang="cs-CZ" sz="2800" dirty="0"/>
          </a:p>
        </p:txBody>
      </p:sp>
      <p:cxnSp>
        <p:nvCxnSpPr>
          <p:cNvPr id="10" name="Přímá spojovací šipka 9"/>
          <p:cNvCxnSpPr/>
          <p:nvPr/>
        </p:nvCxnSpPr>
        <p:spPr>
          <a:xfrm flipH="1">
            <a:off x="3491880" y="1916832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5796136" y="5013176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názvosloví jsme si uvedli homologickou řadu uhlovodíků</a:t>
            </a:r>
          </a:p>
          <a:p>
            <a:r>
              <a:rPr lang="cs-CZ" dirty="0" smtClean="0"/>
              <a:t>Uhlovodíkové zbytky (-</a:t>
            </a:r>
            <a:r>
              <a:rPr lang="cs-CZ" dirty="0" err="1" smtClean="0"/>
              <a:t>yl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Pravidla tvorby názvů</a:t>
            </a:r>
          </a:p>
          <a:p>
            <a:r>
              <a:rPr lang="cs-CZ" dirty="0" smtClean="0"/>
              <a:t>Příklady (4 názorně, asi 10 společně)</a:t>
            </a:r>
          </a:p>
          <a:p>
            <a:r>
              <a:rPr lang="cs-CZ" dirty="0" smtClean="0"/>
              <a:t>Přidání dvojné a trojné vazby, R-OH, R-O-R‘,R-COOH, R-COOR‘, keto-enol tautomerie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74590" cy="15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1248"/>
            <a:ext cx="1882155" cy="76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2333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U názvosloví jsme si uvedli homologickou řadu uhlovodíků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Uhlovodíkové zbytky (-</a:t>
            </a:r>
            <a:r>
              <a:rPr lang="cs-CZ" dirty="0" err="1" smtClean="0">
                <a:solidFill>
                  <a:srgbClr val="FFC000"/>
                </a:solidFill>
              </a:rPr>
              <a:t>yl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Pravidla tvorby názvů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Příklady (4 názorně, asi 10 společně)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Přidání dvojné a trojné vazby, R-OH, R-O-R‘,R-COOH, R-COOR</a:t>
            </a:r>
            <a:r>
              <a:rPr lang="cs-CZ" dirty="0" smtClean="0"/>
              <a:t>‘, </a:t>
            </a:r>
            <a:r>
              <a:rPr lang="cs-CZ" strike="sngStrike" dirty="0" smtClean="0">
                <a:solidFill>
                  <a:srgbClr val="FF0000"/>
                </a:solidFill>
              </a:rPr>
              <a:t>keto-enol tautomerie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74590" cy="15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1248"/>
            <a:ext cx="1882155" cy="76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2333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U názvosloví jsme si uvedli homologickou řadu uhlovodíků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Uhlovodíkové zbytky (-</a:t>
            </a:r>
            <a:r>
              <a:rPr lang="cs-CZ" dirty="0" err="1" smtClean="0">
                <a:solidFill>
                  <a:srgbClr val="FFC000"/>
                </a:solidFill>
              </a:rPr>
              <a:t>yl</a:t>
            </a:r>
            <a:r>
              <a:rPr lang="cs-CZ" dirty="0" smtClean="0">
                <a:solidFill>
                  <a:srgbClr val="FFC000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Pravidla tvorby názvů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Příklady (4 názorně, asi 10 společně)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Přidání dvojné a trojné vazby, R-OH, R-O-R‘,R-COOH, R-COOR</a:t>
            </a:r>
            <a:r>
              <a:rPr lang="cs-CZ" dirty="0" smtClean="0"/>
              <a:t>‘, </a:t>
            </a:r>
            <a:r>
              <a:rPr lang="cs-CZ" strike="sngStrike" dirty="0" smtClean="0">
                <a:solidFill>
                  <a:srgbClr val="FF0000"/>
                </a:solidFill>
              </a:rPr>
              <a:t>keto-enol tautomerie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355976" y="692696"/>
            <a:ext cx="417646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Nevím, jestli to dávat hned jako druhou věc, co se naučí po homologické řadě</a:t>
            </a:r>
            <a:endParaRPr lang="cs-CZ" sz="2800" dirty="0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3779912" y="19888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975648" y="2420888"/>
            <a:ext cx="306084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Příklady na tabuli + interaktivní aplikace viz dále</a:t>
            </a:r>
            <a:endParaRPr lang="cs-CZ" sz="2800" dirty="0"/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4860032" y="3068960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572000" y="6021288"/>
            <a:ext cx="35283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Zařadil bych do alkenů</a:t>
            </a:r>
            <a:endParaRPr lang="cs-CZ" sz="2800" dirty="0"/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5436096" y="5445224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Klasifikace reakcí organické chemie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 názvosloví jsme přešli na konfigurační izomerii (cis-trans se zmínkou o optické aktivitě)</a:t>
            </a:r>
          </a:p>
          <a:p>
            <a:r>
              <a:rPr lang="cs-CZ" dirty="0" smtClean="0"/>
              <a:t>Následně už klasifikace podle:</a:t>
            </a:r>
          </a:p>
          <a:p>
            <a:pPr lvl="1"/>
            <a:r>
              <a:rPr lang="cs-CZ" dirty="0" smtClean="0"/>
              <a:t>Způsobu štěpení vazeb</a:t>
            </a:r>
          </a:p>
          <a:p>
            <a:pPr lvl="1"/>
            <a:r>
              <a:rPr lang="cs-CZ" dirty="0" smtClean="0"/>
              <a:t>Průběhu reakce</a:t>
            </a:r>
          </a:p>
          <a:p>
            <a:pPr lvl="1"/>
            <a:r>
              <a:rPr lang="cs-CZ" dirty="0" smtClean="0"/>
              <a:t>Redoxních dějů</a:t>
            </a:r>
          </a:p>
          <a:p>
            <a:r>
              <a:rPr lang="cs-CZ" dirty="0" smtClean="0"/>
              <a:t>Indukční efekt</a:t>
            </a:r>
          </a:p>
          <a:p>
            <a:r>
              <a:rPr lang="cs-CZ" u="sng" dirty="0" smtClean="0"/>
              <a:t>Probírání </a:t>
            </a:r>
            <a:r>
              <a:rPr lang="cs-CZ" u="sng" dirty="0" err="1" smtClean="0"/>
              <a:t>alkanů</a:t>
            </a:r>
            <a:r>
              <a:rPr lang="cs-CZ" dirty="0" smtClean="0"/>
              <a:t> s detailní vysvětlení jednotlivých reakcí s konkrétními příklady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7" name="Oblouk 6"/>
          <p:cNvSpPr/>
          <p:nvPr/>
        </p:nvSpPr>
        <p:spPr>
          <a:xfrm>
            <a:off x="3851920" y="4149080"/>
            <a:ext cx="1800200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>
            <a:stCxn id="7" idx="0"/>
          </p:cNvCxnSpPr>
          <p:nvPr/>
        </p:nvCxnSpPr>
        <p:spPr>
          <a:xfrm flipV="1">
            <a:off x="4752021" y="4005064"/>
            <a:ext cx="2520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0"/>
          </p:cNvCxnSpPr>
          <p:nvPr/>
        </p:nvCxnSpPr>
        <p:spPr>
          <a:xfrm>
            <a:off x="4752021" y="4149080"/>
            <a:ext cx="18001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844695" cy="8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314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592288" cy="2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Klasifikace reakcí organické chemie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trike="sngStrike" dirty="0" smtClean="0">
                <a:solidFill>
                  <a:srgbClr val="FF0000"/>
                </a:solidFill>
              </a:rPr>
              <a:t>Po názvosloví jsme přešli na konfigurační izomerii (cis-trans se zmínkou o optické aktivitě)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Následně už klasifikace podle: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</a:rPr>
              <a:t>Způsobu štěpení vazeb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</a:rPr>
              <a:t>Průběhu reakce</a:t>
            </a:r>
          </a:p>
          <a:p>
            <a:pPr lvl="1"/>
            <a:r>
              <a:rPr lang="cs-CZ" dirty="0" smtClean="0">
                <a:solidFill>
                  <a:srgbClr val="92D050"/>
                </a:solidFill>
              </a:rPr>
              <a:t>Redoxních dějů</a:t>
            </a:r>
          </a:p>
          <a:p>
            <a:r>
              <a:rPr lang="cs-CZ" strike="sngStrike" dirty="0" smtClean="0">
                <a:solidFill>
                  <a:srgbClr val="FF0000"/>
                </a:solidFill>
              </a:rPr>
              <a:t>Indukční efekt</a:t>
            </a:r>
          </a:p>
          <a:p>
            <a:r>
              <a:rPr lang="cs-CZ" u="sng" dirty="0" smtClean="0">
                <a:solidFill>
                  <a:srgbClr val="92D050"/>
                </a:solidFill>
              </a:rPr>
              <a:t>Probírání </a:t>
            </a:r>
            <a:r>
              <a:rPr lang="cs-CZ" u="sng" dirty="0" err="1" smtClean="0">
                <a:solidFill>
                  <a:srgbClr val="92D050"/>
                </a:solidFill>
              </a:rPr>
              <a:t>alkanů</a:t>
            </a:r>
            <a:r>
              <a:rPr lang="cs-CZ" u="sng" dirty="0" smtClean="0">
                <a:solidFill>
                  <a:srgbClr val="92D05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s detailní vysvětlení jednotlivých reakcí s konkrétními příklady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7" name="Oblouk 6"/>
          <p:cNvSpPr/>
          <p:nvPr/>
        </p:nvSpPr>
        <p:spPr>
          <a:xfrm>
            <a:off x="3851920" y="4149080"/>
            <a:ext cx="1800200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>
            <a:stCxn id="7" idx="0"/>
          </p:cNvCxnSpPr>
          <p:nvPr/>
        </p:nvCxnSpPr>
        <p:spPr>
          <a:xfrm flipV="1">
            <a:off x="4752021" y="4005064"/>
            <a:ext cx="2520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0"/>
          </p:cNvCxnSpPr>
          <p:nvPr/>
        </p:nvCxnSpPr>
        <p:spPr>
          <a:xfrm>
            <a:off x="4752021" y="4149080"/>
            <a:ext cx="18001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844695" cy="8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314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592288" cy="2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Klasifikace reakcí organické chemie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trike="sngStrike" dirty="0" smtClean="0">
                <a:solidFill>
                  <a:srgbClr val="FF0000"/>
                </a:solidFill>
              </a:rPr>
              <a:t>Po názvosloví jsme přešli na konfigurační izomerii (cis-trans se zmínkou o optické aktivitě)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Následně už klasifikace podle:</a:t>
            </a:r>
          </a:p>
          <a:p>
            <a:pPr lvl="1"/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Způsobu štěpení vazeb</a:t>
            </a:r>
          </a:p>
          <a:p>
            <a:pPr lvl="1"/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Průběhu reakce</a:t>
            </a:r>
          </a:p>
          <a:p>
            <a:pPr lvl="1"/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Redoxních dějů</a:t>
            </a:r>
          </a:p>
          <a:p>
            <a:r>
              <a:rPr lang="cs-CZ" strike="sngStrike" dirty="0" smtClean="0">
                <a:solidFill>
                  <a:srgbClr val="FF0000"/>
                </a:solidFill>
              </a:rPr>
              <a:t>Indukční efekt</a:t>
            </a:r>
          </a:p>
          <a:p>
            <a:r>
              <a:rPr lang="cs-CZ" u="sng" dirty="0" smtClean="0">
                <a:solidFill>
                  <a:srgbClr val="92D050"/>
                </a:solidFill>
              </a:rPr>
              <a:t>Probírání </a:t>
            </a:r>
            <a:r>
              <a:rPr lang="cs-CZ" u="sng" dirty="0" err="1" smtClean="0">
                <a:solidFill>
                  <a:srgbClr val="92D050"/>
                </a:solidFill>
              </a:rPr>
              <a:t>alkanů</a:t>
            </a:r>
            <a:r>
              <a:rPr lang="cs-CZ" u="sng" dirty="0" smtClean="0">
                <a:solidFill>
                  <a:srgbClr val="92D05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s detailní vysvětlení jednotlivých reakcí s konkrétními příklady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7" name="Oblouk 6"/>
          <p:cNvSpPr/>
          <p:nvPr/>
        </p:nvSpPr>
        <p:spPr>
          <a:xfrm>
            <a:off x="3851920" y="4149080"/>
            <a:ext cx="1800200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>
            <a:stCxn id="7" idx="0"/>
          </p:cNvCxnSpPr>
          <p:nvPr/>
        </p:nvCxnSpPr>
        <p:spPr>
          <a:xfrm flipV="1">
            <a:off x="4752021" y="4005064"/>
            <a:ext cx="2520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0"/>
          </p:cNvCxnSpPr>
          <p:nvPr/>
        </p:nvCxnSpPr>
        <p:spPr>
          <a:xfrm>
            <a:off x="4752021" y="4149080"/>
            <a:ext cx="18001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219056" y="3284984"/>
            <a:ext cx="38174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Opět bych dal do alkenů</a:t>
            </a:r>
            <a:endParaRPr lang="cs-CZ" sz="2800" dirty="0"/>
          </a:p>
        </p:txBody>
      </p:sp>
      <p:cxnSp>
        <p:nvCxnSpPr>
          <p:cNvPr id="12" name="Přímá spojovací šipka 11"/>
          <p:cNvCxnSpPr/>
          <p:nvPr/>
        </p:nvCxnSpPr>
        <p:spPr>
          <a:xfrm flipH="1" flipV="1">
            <a:off x="5652120" y="2492896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508104" y="5301208"/>
            <a:ext cx="352839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Viz dále -  neučit mechanizmy rekcí nadvakrát</a:t>
            </a:r>
            <a:endParaRPr lang="cs-CZ" sz="2800" dirty="0"/>
          </a:p>
        </p:txBody>
      </p:sp>
      <p:cxnSp>
        <p:nvCxnSpPr>
          <p:cNvPr id="16" name="Přímá spojovací šipka 15"/>
          <p:cNvCxnSpPr/>
          <p:nvPr/>
        </p:nvCxnSpPr>
        <p:spPr>
          <a:xfrm flipH="1" flipV="1">
            <a:off x="4067944" y="5877272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>
            <a:off x="3275856" y="4005064"/>
            <a:ext cx="36724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se učili dále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Příprava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Izomerie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Výskyt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Cykloalkany</a:t>
            </a:r>
          </a:p>
          <a:p>
            <a:r>
              <a:rPr lang="cs-CZ" sz="2000" u="sng" dirty="0" smtClean="0"/>
              <a:t>Alkeny</a:t>
            </a:r>
            <a:r>
              <a:rPr lang="cs-CZ" sz="2000" dirty="0" smtClean="0"/>
              <a:t>, u nich </a:t>
            </a:r>
            <a:r>
              <a:rPr lang="cs-CZ" sz="2000" dirty="0" err="1" smtClean="0"/>
              <a:t>znovuprobírání</a:t>
            </a:r>
            <a:r>
              <a:rPr lang="cs-CZ" sz="2000" dirty="0" smtClean="0"/>
              <a:t> adice (velmi důkladně) a dalších typů reakcí</a:t>
            </a:r>
          </a:p>
          <a:p>
            <a:r>
              <a:rPr lang="cs-CZ" sz="2000" dirty="0" smtClean="0"/>
              <a:t>Výroba a využití alkenů</a:t>
            </a:r>
          </a:p>
          <a:p>
            <a:r>
              <a:rPr lang="cs-CZ" sz="2000" dirty="0" err="1" smtClean="0"/>
              <a:t>Alkadieny</a:t>
            </a:r>
            <a:endParaRPr lang="cs-CZ" sz="2000" dirty="0" smtClean="0"/>
          </a:p>
          <a:p>
            <a:r>
              <a:rPr lang="cs-CZ" sz="2000" u="sng" dirty="0" err="1" smtClean="0"/>
              <a:t>Alkyny</a:t>
            </a:r>
            <a:r>
              <a:rPr lang="cs-CZ" sz="2000" dirty="0" smtClean="0"/>
              <a:t> s jejich reakcemi atd.</a:t>
            </a:r>
          </a:p>
          <a:p>
            <a:endParaRPr lang="cs-CZ" dirty="0" smtClean="0"/>
          </a:p>
          <a:p>
            <a:r>
              <a:rPr lang="cs-CZ" sz="2800" i="1" dirty="0" smtClean="0"/>
              <a:t>Způsob výkladu: diktování případně psaní na tabuli s občasným psaním vzorců</a:t>
            </a:r>
            <a:endParaRPr lang="cs-CZ" sz="2800" i="1" baseline="30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„nuda“, 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2088232" cy="16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rgbClr val="2A58A5"/>
                </a:solidFill>
                <a:cs typeface="Calibri" pitchFamily="1" charset="0"/>
              </a:rPr>
              <a:t>Co jsem se učil na </a:t>
            </a:r>
            <a:r>
              <a:rPr lang="cs-CZ" altLang="cs-CZ" b="1" dirty="0" err="1" smtClean="0">
                <a:solidFill>
                  <a:srgbClr val="2A58A5"/>
                </a:solidFill>
                <a:cs typeface="Calibri" pitchFamily="1" charset="0"/>
              </a:rPr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Organickou chemii jsme začali obecným povídáním, co je to organická chemie, co do ní nepatří (CO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2-</a:t>
            </a:r>
            <a:r>
              <a:rPr lang="cs-CZ" dirty="0" smtClean="0"/>
              <a:t>, oxidy C, alotrop. </a:t>
            </a:r>
            <a:r>
              <a:rPr lang="cs-CZ" dirty="0" err="1" smtClean="0"/>
              <a:t>mod</a:t>
            </a:r>
            <a:r>
              <a:rPr lang="cs-CZ" dirty="0" smtClean="0"/>
              <a:t>. C, karbidy…) </a:t>
            </a:r>
          </a:p>
          <a:p>
            <a:r>
              <a:rPr lang="cs-CZ" dirty="0" smtClean="0"/>
              <a:t>Historie (syntéza močoviny z NH</a:t>
            </a:r>
            <a:r>
              <a:rPr lang="cs-CZ" baseline="-25000" dirty="0" smtClean="0"/>
              <a:t>4</a:t>
            </a:r>
            <a:r>
              <a:rPr lang="cs-CZ" dirty="0" smtClean="0"/>
              <a:t>OCN )</a:t>
            </a:r>
          </a:p>
          <a:p>
            <a:r>
              <a:rPr lang="cs-CZ" dirty="0" smtClean="0"/>
              <a:t>Vlastnosti </a:t>
            </a:r>
            <a:r>
              <a:rPr lang="cs-CZ" dirty="0" err="1" smtClean="0"/>
              <a:t>org</a:t>
            </a:r>
            <a:r>
              <a:rPr lang="cs-CZ" dirty="0" smtClean="0"/>
              <a:t>. sloučenin (</a:t>
            </a:r>
            <a:r>
              <a:rPr lang="cs-CZ" dirty="0" err="1" smtClean="0"/>
              <a:t>sp</a:t>
            </a:r>
            <a:r>
              <a:rPr lang="cs-CZ" baseline="30000" dirty="0" err="1" smtClean="0"/>
              <a:t>n</a:t>
            </a:r>
            <a:r>
              <a:rPr lang="cs-CZ" dirty="0" smtClean="0"/>
              <a:t>, </a:t>
            </a:r>
            <a:r>
              <a:rPr lang="cs-CZ" dirty="0" err="1" smtClean="0"/>
              <a:t>kovalentnost</a:t>
            </a:r>
            <a:r>
              <a:rPr lang="cs-CZ" dirty="0" smtClean="0"/>
              <a:t>, řetězení, rozpustnost, hořlavost, vaznost </a:t>
            </a:r>
            <a:r>
              <a:rPr lang="cs-CZ" dirty="0" err="1" smtClean="0"/>
              <a:t>biog</a:t>
            </a:r>
            <a:r>
              <a:rPr lang="cs-CZ" dirty="0" smtClean="0"/>
              <a:t>. prvků, typy a dálka vazeb mezi C)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6C461AF-513D-4262-96AC-D0CE75A94267}"/>
              </a:ext>
            </a:extLst>
          </p:cNvPr>
          <p:cNvSpPr txBox="1"/>
          <p:nvPr/>
        </p:nvSpPr>
        <p:spPr>
          <a:xfrm>
            <a:off x="7740352" y="4293096"/>
            <a:ext cx="125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Friedrich </a:t>
            </a:r>
            <a:r>
              <a:rPr lang="cs-CZ" sz="1400" dirty="0" err="1" smtClean="0">
                <a:solidFill>
                  <a:srgbClr val="00B0F0"/>
                </a:solidFill>
              </a:rPr>
              <a:t>Wöhler</a:t>
            </a:r>
            <a:r>
              <a:rPr lang="cs-CZ" sz="1400" dirty="0" smtClean="0">
                <a:solidFill>
                  <a:srgbClr val="00B0F0"/>
                </a:solidFill>
              </a:rPr>
              <a:t> (Němec, 1828)</a:t>
            </a:r>
            <a:endParaRPr lang="cs-CZ" sz="1400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492896"/>
            <a:ext cx="1172292" cy="16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84326"/>
            <a:ext cx="3096344" cy="12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7164288" y="7647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</a:t>
            </a:r>
            <a:r>
              <a:rPr lang="cs-CZ" dirty="0" err="1" smtClean="0">
                <a:solidFill>
                  <a:srgbClr val="00B0F0"/>
                </a:solidFill>
              </a:rPr>
              <a:t>ju</a:t>
            </a:r>
            <a:r>
              <a:rPr lang="el-GR" dirty="0" smtClean="0">
                <a:solidFill>
                  <a:srgbClr val="00B0F0"/>
                </a:solidFill>
              </a:rPr>
              <a:t>π</a:t>
            </a:r>
            <a:r>
              <a:rPr lang="cs-CZ" dirty="0" smtClean="0">
                <a:solidFill>
                  <a:srgbClr val="00B0F0"/>
                </a:solidFill>
              </a:rPr>
              <a:t>“, 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se učili dále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92D050"/>
                </a:solidFill>
              </a:rPr>
              <a:t>Příprava </a:t>
            </a:r>
            <a:r>
              <a:rPr lang="cs-CZ" sz="2000" dirty="0" err="1" smtClean="0">
                <a:solidFill>
                  <a:srgbClr val="92D050"/>
                </a:solidFill>
              </a:rPr>
              <a:t>alkanů</a:t>
            </a:r>
            <a:endParaRPr lang="cs-CZ" sz="2000" dirty="0" smtClean="0">
              <a:solidFill>
                <a:srgbClr val="92D050"/>
              </a:solidFill>
            </a:endParaRPr>
          </a:p>
          <a:p>
            <a:r>
              <a:rPr lang="cs-CZ" sz="2000" dirty="0" smtClean="0">
                <a:solidFill>
                  <a:srgbClr val="92D050"/>
                </a:solidFill>
              </a:rPr>
              <a:t>Izomerie </a:t>
            </a:r>
            <a:r>
              <a:rPr lang="cs-CZ" sz="2000" dirty="0" err="1" smtClean="0">
                <a:solidFill>
                  <a:srgbClr val="92D050"/>
                </a:solidFill>
              </a:rPr>
              <a:t>alkanů</a:t>
            </a:r>
            <a:endParaRPr lang="cs-CZ" sz="2000" dirty="0" smtClean="0">
              <a:solidFill>
                <a:srgbClr val="92D050"/>
              </a:solidFill>
            </a:endParaRPr>
          </a:p>
          <a:p>
            <a:r>
              <a:rPr lang="cs-CZ" sz="2000" dirty="0" smtClean="0">
                <a:solidFill>
                  <a:srgbClr val="92D050"/>
                </a:solidFill>
              </a:rPr>
              <a:t>Výskyt </a:t>
            </a:r>
            <a:r>
              <a:rPr lang="cs-CZ" sz="2000" dirty="0" err="1" smtClean="0">
                <a:solidFill>
                  <a:srgbClr val="92D050"/>
                </a:solidFill>
              </a:rPr>
              <a:t>alkanů</a:t>
            </a:r>
            <a:endParaRPr lang="cs-CZ" sz="2000" dirty="0" smtClean="0">
              <a:solidFill>
                <a:srgbClr val="92D050"/>
              </a:solidFill>
            </a:endParaRPr>
          </a:p>
          <a:p>
            <a:r>
              <a:rPr lang="cs-CZ" sz="2000" dirty="0" smtClean="0">
                <a:solidFill>
                  <a:srgbClr val="92D050"/>
                </a:solidFill>
              </a:rPr>
              <a:t>Cykloalkany</a:t>
            </a:r>
          </a:p>
          <a:p>
            <a:r>
              <a:rPr lang="cs-CZ" sz="2000" u="sng" dirty="0" smtClean="0">
                <a:solidFill>
                  <a:srgbClr val="92D050"/>
                </a:solidFill>
              </a:rPr>
              <a:t>Alkeny</a:t>
            </a:r>
            <a:r>
              <a:rPr lang="cs-CZ" sz="2000" dirty="0" smtClean="0">
                <a:solidFill>
                  <a:srgbClr val="92D050"/>
                </a:solidFill>
              </a:rPr>
              <a:t>, </a:t>
            </a:r>
            <a:r>
              <a:rPr lang="cs-CZ" sz="2000" dirty="0" smtClean="0">
                <a:solidFill>
                  <a:srgbClr val="FFC000"/>
                </a:solidFill>
              </a:rPr>
              <a:t>u nich </a:t>
            </a:r>
            <a:r>
              <a:rPr lang="cs-CZ" sz="2000" dirty="0" err="1" smtClean="0">
                <a:solidFill>
                  <a:srgbClr val="FFC000"/>
                </a:solidFill>
              </a:rPr>
              <a:t>znovuprobírání</a:t>
            </a:r>
            <a:r>
              <a:rPr lang="cs-CZ" sz="2000" dirty="0" smtClean="0">
                <a:solidFill>
                  <a:srgbClr val="FFC000"/>
                </a:solidFill>
              </a:rPr>
              <a:t> adice (velmi důkladně) a dalších typů reakcí</a:t>
            </a:r>
          </a:p>
          <a:p>
            <a:r>
              <a:rPr lang="cs-CZ" sz="2000" dirty="0" smtClean="0">
                <a:solidFill>
                  <a:srgbClr val="FFC000"/>
                </a:solidFill>
              </a:rPr>
              <a:t>Výroba a využití alkenů</a:t>
            </a:r>
          </a:p>
          <a:p>
            <a:r>
              <a:rPr lang="cs-CZ" sz="2000" dirty="0" err="1" smtClean="0">
                <a:solidFill>
                  <a:srgbClr val="FFC000"/>
                </a:solidFill>
              </a:rPr>
              <a:t>Alkadieny</a:t>
            </a:r>
            <a:endParaRPr lang="cs-CZ" sz="2000" dirty="0" smtClean="0">
              <a:solidFill>
                <a:srgbClr val="FFC000"/>
              </a:solidFill>
            </a:endParaRPr>
          </a:p>
          <a:p>
            <a:r>
              <a:rPr lang="cs-CZ" sz="2000" u="sng" dirty="0" err="1" smtClean="0">
                <a:solidFill>
                  <a:srgbClr val="FFC000"/>
                </a:solidFill>
              </a:rPr>
              <a:t>Alkyny</a:t>
            </a:r>
            <a:r>
              <a:rPr lang="cs-CZ" sz="2000" dirty="0" smtClean="0">
                <a:solidFill>
                  <a:srgbClr val="FFC000"/>
                </a:solidFill>
              </a:rPr>
              <a:t> s jejich reakcemi atd.</a:t>
            </a:r>
          </a:p>
          <a:p>
            <a:endParaRPr lang="cs-CZ" dirty="0" smtClean="0"/>
          </a:p>
          <a:p>
            <a:r>
              <a:rPr lang="cs-CZ" sz="2800" i="1" dirty="0" smtClean="0"/>
              <a:t>Způsob výkladu: </a:t>
            </a:r>
            <a:r>
              <a:rPr lang="cs-CZ" sz="2800" i="1" dirty="0" smtClean="0">
                <a:solidFill>
                  <a:srgbClr val="FF0000"/>
                </a:solidFill>
              </a:rPr>
              <a:t>diktování</a:t>
            </a:r>
            <a:r>
              <a:rPr lang="cs-CZ" sz="2800" i="1" dirty="0" smtClean="0"/>
              <a:t> případně psaní na tabuli s občasným psaním vzorců</a:t>
            </a:r>
            <a:endParaRPr lang="cs-CZ" sz="2800" i="1" baseline="30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</a:t>
            </a:r>
            <a:r>
              <a:rPr lang="cs-CZ" dirty="0" smtClean="0">
                <a:solidFill>
                  <a:srgbClr val="FF0000"/>
                </a:solidFill>
              </a:rPr>
              <a:t>nuda</a:t>
            </a:r>
            <a:r>
              <a:rPr lang="cs-CZ" dirty="0" smtClean="0">
                <a:solidFill>
                  <a:srgbClr val="00B0F0"/>
                </a:solidFill>
              </a:rPr>
              <a:t>“, 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2088232" cy="16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Klady a zápory dané didaktiky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rgbClr val="92D050"/>
                </a:solidFill>
              </a:rPr>
              <a:t>+ </a:t>
            </a:r>
            <a:r>
              <a:rPr lang="cs-CZ" dirty="0" smtClean="0"/>
              <a:t>Frontální výukou lze naučit nejvíce informací za nejkratší čas</a:t>
            </a:r>
          </a:p>
          <a:p>
            <a:pPr>
              <a:buNone/>
            </a:pPr>
            <a:r>
              <a:rPr lang="cs-CZ" dirty="0" smtClean="0">
                <a:solidFill>
                  <a:srgbClr val="92D050"/>
                </a:solidFill>
              </a:rPr>
              <a:t>+</a:t>
            </a:r>
            <a:r>
              <a:rPr lang="cs-CZ" dirty="0" smtClean="0"/>
              <a:t> klasická a ověřená forma výuky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Není zábavná, obzvlášť když je dlouhodobá a neprokládá se jinými </a:t>
            </a:r>
            <a:r>
              <a:rPr lang="cs-CZ" dirty="0" err="1" smtClean="0"/>
              <a:t>didak</a:t>
            </a:r>
            <a:r>
              <a:rPr lang="cs-CZ" dirty="0" smtClean="0"/>
              <a:t>. metodami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48130" name="AutoShape 2" descr="File:Nuklidkarte Segre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2" name="AutoShape 4" descr="File:Nuklidkarte Segre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8134" name="AutoShape 6" descr="File:Nuklidkarte Segre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3662626" cy="19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CF0E68D-2E0B-49D0-BC75-C6725AFD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2A58A5"/>
                </a:solidFill>
                <a:cs typeface="Calibri" pitchFamily="1" charset="0"/>
              </a:rPr>
              <a:t>Co tedy udělat?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12A207E-05AA-402A-9BCA-C315B1E7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1) jak učivo poskládat?</a:t>
            </a:r>
          </a:p>
          <a:p>
            <a:r>
              <a:rPr lang="cs-CZ" i="1" dirty="0" smtClean="0"/>
              <a:t>2) jak inovovat a zároveň ho udělat zábavnějším?</a:t>
            </a:r>
            <a:endParaRPr lang="cs-CZ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4968552" cy="17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65104"/>
            <a:ext cx="2095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5724128" y="508518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07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6482C1-2C38-4EB7-A20E-02055911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 smtClean="0"/>
              <a:t>seřadit učivo? Můj návrh: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8950416-1675-4294-8A0C-D0E8CACD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/>
              <a:t>Motivace do organiky!</a:t>
            </a:r>
          </a:p>
          <a:p>
            <a:r>
              <a:rPr lang="cs-CZ" dirty="0" smtClean="0"/>
              <a:t>Seznámení </a:t>
            </a:r>
            <a:r>
              <a:rPr lang="cs-CZ" dirty="0" smtClean="0"/>
              <a:t>se s organikou, historie</a:t>
            </a:r>
          </a:p>
          <a:p>
            <a:r>
              <a:rPr lang="cs-CZ" dirty="0" smtClean="0"/>
              <a:t>Vlastnosti a dělení </a:t>
            </a:r>
            <a:r>
              <a:rPr lang="cs-CZ" dirty="0" err="1" smtClean="0"/>
              <a:t>org</a:t>
            </a:r>
            <a:r>
              <a:rPr lang="cs-CZ" dirty="0" smtClean="0"/>
              <a:t>. sloučenin</a:t>
            </a:r>
          </a:p>
          <a:p>
            <a:r>
              <a:rPr lang="cs-CZ" dirty="0" smtClean="0"/>
              <a:t>Typy vzorců</a:t>
            </a:r>
          </a:p>
          <a:p>
            <a:r>
              <a:rPr lang="cs-CZ" u="sng" dirty="0" smtClean="0"/>
              <a:t>Názvosloví</a:t>
            </a:r>
          </a:p>
          <a:p>
            <a:pPr lvl="1"/>
            <a:r>
              <a:rPr lang="cs-CZ" dirty="0" smtClean="0"/>
              <a:t>Homologická řada</a:t>
            </a:r>
          </a:p>
          <a:p>
            <a:pPr lvl="1"/>
            <a:r>
              <a:rPr lang="cs-CZ" dirty="0" smtClean="0"/>
              <a:t>Pravidla tvorby názvů</a:t>
            </a:r>
          </a:p>
          <a:p>
            <a:pPr lvl="1"/>
            <a:r>
              <a:rPr lang="cs-CZ" dirty="0" smtClean="0"/>
              <a:t>Uhlovodíkové zbytky</a:t>
            </a:r>
          </a:p>
          <a:p>
            <a:pPr lvl="1"/>
            <a:r>
              <a:rPr lang="cs-CZ" dirty="0" smtClean="0">
                <a:solidFill>
                  <a:srgbClr val="7030A0"/>
                </a:solidFill>
              </a:rPr>
              <a:t>Interaktivní</a:t>
            </a:r>
            <a:r>
              <a:rPr lang="cs-CZ" dirty="0" smtClean="0"/>
              <a:t> příklady</a:t>
            </a:r>
          </a:p>
          <a:p>
            <a:pPr lvl="1"/>
            <a:r>
              <a:rPr lang="cs-CZ" dirty="0" smtClean="0"/>
              <a:t>Deriváty uhlovodíků (O, N, X, S, soli, …) 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58950416-1675-4294-8A0C-D0E8CACD7DD5}"/>
              </a:ext>
            </a:extLst>
          </p:cNvPr>
          <p:cNvSpPr txBox="1">
            <a:spLocks/>
          </p:cNvSpPr>
          <p:nvPr/>
        </p:nvSpPr>
        <p:spPr>
          <a:xfrm>
            <a:off x="4211960" y="1628800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cs-CZ" sz="2700" dirty="0" smtClean="0">
                <a:solidFill>
                  <a:prstClr val="black"/>
                </a:solidFill>
              </a:rPr>
              <a:t>	</a:t>
            </a:r>
            <a:r>
              <a:rPr lang="cs-CZ" sz="2700" i="1" dirty="0" smtClean="0">
                <a:solidFill>
                  <a:prstClr val="black"/>
                </a:solidFill>
              </a:rPr>
              <a:t>Poté Jednotlivé skupiny důkladně: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u="sng" dirty="0" err="1" smtClean="0">
                <a:solidFill>
                  <a:prstClr val="black"/>
                </a:solidFill>
              </a:rPr>
              <a:t>Alkany</a:t>
            </a:r>
            <a:endParaRPr lang="cs-CZ" sz="2700" u="sng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prstClr val="black"/>
                </a:solidFill>
              </a:rPr>
              <a:t>Vč. Izomerie, </a:t>
            </a:r>
            <a:r>
              <a:rPr lang="cs-CZ" sz="2400" dirty="0" err="1" smtClean="0">
                <a:solidFill>
                  <a:prstClr val="black"/>
                </a:solidFill>
              </a:rPr>
              <a:t>konformace</a:t>
            </a:r>
            <a:r>
              <a:rPr lang="cs-CZ" sz="2400" dirty="0" smtClean="0">
                <a:solidFill>
                  <a:prstClr val="black"/>
                </a:solidFill>
              </a:rPr>
              <a:t>, indukce,…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u="sng" dirty="0" smtClean="0">
                <a:solidFill>
                  <a:prstClr val="black"/>
                </a:solidFill>
              </a:rPr>
              <a:t>Alkeny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prstClr val="black"/>
                </a:solidFill>
              </a:rPr>
              <a:t>Mimo jiné bych dal </a:t>
            </a:r>
            <a:r>
              <a:rPr lang="cs-CZ" sz="2400" u="sng" dirty="0" smtClean="0">
                <a:solidFill>
                  <a:prstClr val="black"/>
                </a:solidFill>
              </a:rPr>
              <a:t>všechny typy chemických reakcí a mechanizmy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 err="1" smtClean="0">
                <a:solidFill>
                  <a:prstClr val="black"/>
                </a:solidFill>
              </a:rPr>
              <a:t>Alkyny</a:t>
            </a:r>
            <a:endParaRPr lang="cs-CZ" sz="2700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prstClr val="black"/>
                </a:solidFill>
              </a:rPr>
              <a:t>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7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cs-CZ" sz="2700" dirty="0" smtClean="0">
              <a:solidFill>
                <a:prstClr val="black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157192"/>
            <a:ext cx="234374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740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6482C1-2C38-4EB7-A20E-02055911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Můj návrh s mírou důležitosti: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8950416-1675-4294-8A0C-D0E8CACD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cs-CZ" u="sng" dirty="0" smtClean="0">
                <a:solidFill>
                  <a:srgbClr val="00B050"/>
                </a:solidFill>
              </a:rPr>
              <a:t>Motivace do organiky</a:t>
            </a:r>
            <a:r>
              <a:rPr lang="cs-CZ" u="sng" dirty="0" smtClean="0">
                <a:solidFill>
                  <a:srgbClr val="00B050"/>
                </a:solidFill>
              </a:rPr>
              <a:t>!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Seznámení </a:t>
            </a:r>
            <a:r>
              <a:rPr lang="cs-CZ" dirty="0" smtClean="0">
                <a:solidFill>
                  <a:srgbClr val="FF0000"/>
                </a:solidFill>
              </a:rPr>
              <a:t>se s organikou, historie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Vlastnosti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C000"/>
                </a:solidFill>
              </a:rPr>
              <a:t>a dělení </a:t>
            </a:r>
            <a:r>
              <a:rPr lang="cs-CZ" dirty="0" err="1" smtClean="0">
                <a:solidFill>
                  <a:srgbClr val="FFC000"/>
                </a:solidFill>
              </a:rPr>
              <a:t>org</a:t>
            </a:r>
            <a:r>
              <a:rPr lang="cs-CZ" dirty="0" smtClean="0">
                <a:solidFill>
                  <a:srgbClr val="FFC000"/>
                </a:solidFill>
              </a:rPr>
              <a:t>. sloučenin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Typy vzorců</a:t>
            </a:r>
          </a:p>
          <a:p>
            <a:r>
              <a:rPr lang="cs-CZ" u="sng" dirty="0" smtClean="0">
                <a:solidFill>
                  <a:srgbClr val="00B050"/>
                </a:solidFill>
              </a:rPr>
              <a:t>Názvosloví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Homologická řada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Pravidla tvorby názvů</a:t>
            </a:r>
          </a:p>
          <a:p>
            <a:pPr lvl="1"/>
            <a:r>
              <a:rPr lang="cs-CZ" dirty="0" smtClean="0">
                <a:solidFill>
                  <a:srgbClr val="FFC000"/>
                </a:solidFill>
              </a:rPr>
              <a:t>Uhlovodíkové zbytky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Interaktivní příklady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Deriváty uhlovodíků (O, N, X, S, soli, …)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="" xmlns:a16="http://schemas.microsoft.com/office/drawing/2014/main" id="{58950416-1675-4294-8A0C-D0E8CACD7DD5}"/>
              </a:ext>
            </a:extLst>
          </p:cNvPr>
          <p:cNvSpPr txBox="1">
            <a:spLocks/>
          </p:cNvSpPr>
          <p:nvPr/>
        </p:nvSpPr>
        <p:spPr>
          <a:xfrm>
            <a:off x="4211960" y="1628800"/>
            <a:ext cx="36827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cs-CZ" sz="2700" dirty="0" smtClean="0">
                <a:solidFill>
                  <a:prstClr val="black"/>
                </a:solidFill>
              </a:rPr>
              <a:t>	</a:t>
            </a:r>
            <a:r>
              <a:rPr lang="cs-CZ" sz="2700" i="1" dirty="0" smtClean="0">
                <a:solidFill>
                  <a:prstClr val="black"/>
                </a:solidFill>
              </a:rPr>
              <a:t>Poté Jednotlivé skupiny důkladně: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 err="1" smtClean="0">
                <a:solidFill>
                  <a:srgbClr val="00B050"/>
                </a:solidFill>
              </a:rPr>
              <a:t>Alkany</a:t>
            </a:r>
            <a:endParaRPr lang="cs-CZ" sz="2700" dirty="0" smtClean="0">
              <a:solidFill>
                <a:srgbClr val="00B05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srgbClr val="FF0000"/>
                </a:solidFill>
              </a:rPr>
              <a:t>Vč. Izomerie, </a:t>
            </a:r>
            <a:r>
              <a:rPr lang="cs-CZ" sz="2400" dirty="0" err="1" smtClean="0">
                <a:solidFill>
                  <a:srgbClr val="FF0000"/>
                </a:solidFill>
              </a:rPr>
              <a:t>konformace</a:t>
            </a:r>
            <a:r>
              <a:rPr lang="cs-CZ" sz="2400" dirty="0" smtClean="0">
                <a:solidFill>
                  <a:srgbClr val="FF0000"/>
                </a:solidFill>
              </a:rPr>
              <a:t>, indukce</a:t>
            </a:r>
            <a:r>
              <a:rPr lang="cs-CZ" sz="2400" dirty="0" smtClean="0">
                <a:solidFill>
                  <a:prstClr val="black"/>
                </a:solidFill>
              </a:rPr>
              <a:t>,…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 smtClean="0">
                <a:solidFill>
                  <a:srgbClr val="00B050"/>
                </a:solidFill>
              </a:rPr>
              <a:t>Alkeny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srgbClr val="00B050"/>
                </a:solidFill>
              </a:rPr>
              <a:t>Mimo jiné bych dal </a:t>
            </a:r>
            <a:r>
              <a:rPr lang="cs-CZ" sz="2400" u="sng" dirty="0" smtClean="0">
                <a:solidFill>
                  <a:srgbClr val="FF0000"/>
                </a:solidFill>
              </a:rPr>
              <a:t>všechny typy chemických reakcí a mechanizmy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700" dirty="0" err="1" smtClean="0">
                <a:solidFill>
                  <a:srgbClr val="FFC000"/>
                </a:solidFill>
              </a:rPr>
              <a:t>Alkyny</a:t>
            </a:r>
            <a:endParaRPr lang="cs-CZ" sz="2700" dirty="0" smtClean="0">
              <a:solidFill>
                <a:srgbClr val="FFC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400" dirty="0" smtClean="0">
                <a:solidFill>
                  <a:srgbClr val="FFC000"/>
                </a:solidFill>
              </a:rPr>
              <a:t>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7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cs-CZ" sz="2700" dirty="0" smtClean="0">
              <a:solidFill>
                <a:prstClr val="black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157192"/>
            <a:ext cx="234374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27584" y="6488668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Červeně zvýrazněné si myslím jdou omezit popř. vynechat</a:t>
            </a:r>
            <a:endParaRPr lang="cs-CZ" sz="1600" i="1" dirty="0"/>
          </a:p>
        </p:txBody>
      </p:sp>
    </p:spTree>
    <p:extLst>
      <p:ext uri="{BB962C8B-B14F-4D97-AF65-F5344CB8AC3E}">
        <p14:creationId xmlns="" xmlns:p14="http://schemas.microsoft.com/office/powerpoint/2010/main" val="31740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solidFill>
                  <a:srgbClr val="2A58A5"/>
                </a:solidFill>
                <a:cs typeface="Calibri" pitchFamily="1" charset="0"/>
              </a:rPr>
              <a:t>Co k učení využít?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E12A207E-05AA-402A-9BCA-C315B1E7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/>
              <a:t>Jednoznačně </a:t>
            </a:r>
            <a:r>
              <a:rPr lang="cs-CZ" b="1" dirty="0" smtClean="0"/>
              <a:t>modely </a:t>
            </a:r>
            <a:r>
              <a:rPr lang="cs-CZ" dirty="0" smtClean="0"/>
              <a:t>a</a:t>
            </a:r>
            <a:r>
              <a:rPr lang="cs-CZ" b="1" dirty="0" smtClean="0"/>
              <a:t> experimenty</a:t>
            </a:r>
            <a:endParaRPr lang="cs-CZ" b="1" dirty="0" smtClean="0"/>
          </a:p>
          <a:p>
            <a:r>
              <a:rPr lang="cs-CZ" dirty="0" smtClean="0"/>
              <a:t>Na zopakování názvosloví a znalosti např. </a:t>
            </a:r>
            <a:r>
              <a:rPr lang="cs-CZ" i="1" dirty="0" err="1" smtClean="0"/>
              <a:t>Kahoot</a:t>
            </a:r>
            <a:r>
              <a:rPr lang="cs-CZ" i="1" dirty="0" smtClean="0"/>
              <a:t>!</a:t>
            </a:r>
          </a:p>
          <a:p>
            <a:r>
              <a:rPr lang="cs-CZ" dirty="0" smtClean="0"/>
              <a:t>Mobilní aplikace</a:t>
            </a:r>
          </a:p>
          <a:p>
            <a:pPr lvl="1"/>
            <a:r>
              <a:rPr lang="cs-CZ" dirty="0" err="1" smtClean="0"/>
              <a:t>ChemTube</a:t>
            </a:r>
            <a:r>
              <a:rPr lang="cs-CZ" dirty="0" smtClean="0"/>
              <a:t> 3D</a:t>
            </a:r>
          </a:p>
          <a:p>
            <a:pPr lvl="1"/>
            <a:r>
              <a:rPr lang="cs-CZ" dirty="0" err="1" smtClean="0"/>
              <a:t>Organic</a:t>
            </a:r>
            <a:r>
              <a:rPr lang="cs-CZ" dirty="0" smtClean="0"/>
              <a:t> </a:t>
            </a:r>
            <a:r>
              <a:rPr lang="cs-CZ" dirty="0" err="1" smtClean="0"/>
              <a:t>Reactions</a:t>
            </a:r>
            <a:endParaRPr lang="cs-CZ" dirty="0" smtClean="0"/>
          </a:p>
          <a:p>
            <a:pPr lvl="1"/>
            <a:r>
              <a:rPr lang="cs-CZ" dirty="0" err="1" smtClean="0"/>
              <a:t>Iupac</a:t>
            </a:r>
            <a:r>
              <a:rPr lang="cs-CZ" dirty="0" smtClean="0"/>
              <a:t> </a:t>
            </a:r>
            <a:r>
              <a:rPr lang="cs-CZ" dirty="0" err="1" smtClean="0"/>
              <a:t>Nomenclature</a:t>
            </a:r>
            <a:endParaRPr lang="cs-CZ" dirty="0" smtClean="0"/>
          </a:p>
          <a:p>
            <a:pPr lvl="1"/>
            <a:r>
              <a:rPr lang="cs-CZ" dirty="0" smtClean="0"/>
              <a:t>Chemické vzorce kvíz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980728"/>
            <a:ext cx="1107182" cy="10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85211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7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8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5445224"/>
            <a:ext cx="95361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78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ChemTube</a:t>
            </a:r>
            <a:r>
              <a:rPr lang="cs-CZ" dirty="0" smtClean="0"/>
              <a:t> 3D</a:t>
            </a:r>
            <a:endParaRPr lang="cs-CZ" dirty="0"/>
          </a:p>
        </p:txBody>
      </p:sp>
      <p:sp>
        <p:nvSpPr>
          <p:cNvPr id="34818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0" name="AutoShape 4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2" name="AutoShape 6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47" y="1412776"/>
            <a:ext cx="214629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12776"/>
            <a:ext cx="212571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211088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8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ChemTube</a:t>
            </a:r>
            <a:r>
              <a:rPr lang="cs-CZ" dirty="0" smtClean="0"/>
              <a:t> 3D</a:t>
            </a:r>
            <a:endParaRPr lang="cs-CZ" dirty="0"/>
          </a:p>
        </p:txBody>
      </p:sp>
      <p:sp>
        <p:nvSpPr>
          <p:cNvPr id="34818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0" name="AutoShape 4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822" name="AutoShape 6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BQACCwMBIgACEQEDEQH/xAAbAAEAAgMBAQAAAAAAAAAAAAAABQYCAwQBB//EAFcQAAEEAgAEAwIJBA4JAgUCBwEAAgMEBREGEiExE0FRFGEVFiIyVHGBkZMHsdLhIzM2QlJTZHJzkqGjssEXJDQ1VVZ0otFi8CVEgrPCJnWD8TdDJ0aU/8QAGQEBAQEBAQEAAAAAAAAAAAAAAAECBAMF/8QAKREBAAEDAwQBBAIDAAAAAAAAAAECAxESIVEEExQxQTJScfBhwSIz0f/aAAwDAQACEQMRAD8ApiIiqCIiAiIgIiICIiAiIgIiICIiAiIgIiICIiAiIgIiICIiAiIgIiICIiAiIgIiICIiAiIgIiICIiAiIgIiICIiAiIgIiICIiAiIgIiICIiAiIgIiICIiCQqYW7bgbNGxjWPOmeJIG8592z1WiPH3JbTq0daR0zDpzA3ZH1rsx7LGTmi8eXlrU2gueQAI2g7+8rG3k5bGVmmge+KOZ4BAcRsDttFcdurNSsOgsM5JWfObvelnRx9m+54rsBbGNve5wa1o95KkOIpn1+JpZojqSNzXNJG+oAXGy1euOkqRkvNuXncxrQOZ3/ALP1IjyxirlezFA+HmfL+18hDg/6iFnbw12pAZpGMcxp08xyB3Iffo9F1ZO4aXslOpNuSm0h0rT05j3A9w7LoqsrsweQdSsmzPIxvjNezk5G77jvvqiq6t1WrLbm8KHl5tb+U4NH3laVIYgwtsbe4tk1ob7FEcUkbopHRv1zNOjo7WC6b3he0u8Jxds7JPbfuXMgIiICIiAiIgIiICIiAiIgIiICIiAiIgIiICIiAiIgIiICIiAiIgIiICIiAtkUT5n8sY2fzLWtkEgjkaXAuj2OdgOuYb7bQbvZYh0dZbsd+VpIH2rCWs6NvOC18f8ACb2Vjr5QOhY5uSiotd8yvDX5mxjevllcctSzlrwhgghgeWcz5Gu5Y5B5O15bRUCi2TwvgmfDKNPYS0j3qZwuPDLNOeQtkZZgncGkduVrh/kiIqzUkrRwPk1qZnO3R8t6SnTnvTiGsznfrZ66AHqT5Luzf+yYv/pv/wAiurCvr18DkJ543yBz2RljHcpI76J8giow45zb3sps1Q7W/E8Ucg6dtrqGAmdHI+O5Sk8Jhe4Mm2Q0dz2WOUq1fYKuQpRuhjnLmOic7m5XD0PoVsI+DeHQO1jInfvETT/mf7Ag5ZMRYjqeOXRHTBIYw75bWnsSFxyRvjIEjHNJGxsa2PVT+NuC61wkqtHLE2OWUOPy2jo1oHbZ6BcWZqWRI+3NJDIC/kcInb8M+TT09ERzQY+SWPnJ5PQEd1zSRujeWvBaR5FfQ6fDUMlOF5sPBcwHWh6Ko8U020Mw6Bry8BjTsoIdERAREQEVm+IuY/k/4n6k+IuY/k/4n6kFZRWb4i5j+T/ifqT4i5j+T/ifqQcMWXqtxkdKTHlzGnmeWzFvOfU9FHTywusiSvAYYxrTC/m/tU/8Rcx/J/xP1J8Rcx/J/wAT9SCHu5OSzlTkI2+DJzNc0A70RrX5l0Y7MtqSWppq3jz2d7lEnI5u++tDptSHxFzH8n/E/UnxFzH8n/E/UgjG5KtXsRT0qPhPYflc8peHD07BZy5auytPFRpCu6wNSPMhd03vQ9FIfEXMfyf8T9SfEXMfyf8AE/UgrK3Mlja0B0DXH15irB8Rcx/J/wAT9SfEXMfyf8T9SCuyPY4AMiDD6gkrW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sorN8Rcx/J/xP1J8Rcx/J/wAT9SCvw2ZYGPZG/TJAA9vk4b3oqQuZrxpa0lepFA6BnLsbO+mvuUh8Rcx/J/xP1J8Rcx/J/wAT9SCCo23UrjLLWNe5m/kvGwdgj/NdEGYmgbVDWMPs0cjG78w/e9/epX4i5j+T/ifqT4i5j+T/AIn6kEFauPtR12Pa0CCPkbrzG9rZj8i6kJY3RMngmGpIn9j6HfkVM/EXMfyf8T9SfEXMfyf8T9SCHv5E3GwxNhZBXgBEcTCdDfc7PclYZG8/IWRM9rWNaxrGMb2a0DQAU38Rcx/J/wAT9SfEXMfyf8T9SCBiuTQxtjY7TBIJNa7kdtrovZT2qB0TK7IQ+TxJC0k8zvXr2Ut8Rcx/J/xP1J8Rcx/J/wAT9SDbW44s160cJpxu5Ghu+YjelBZjJyZa+63KxrCQGhrfIBTHxFzH8n/E/UnxFzH8n/E/UgrKKzfEXMfyf8T9SfEXMfyf8T9SCsorN8Rcx/J/xP1J8Rcx/J/xP1IPpqIiii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LxEHqIiAiIgIiICIiAiIgIiICIiAiIgIiICIiAiIgIiICIiAiIgIiICLxEHqIiAiIgIiICIiAiIgIiICIiAiIgIiICIiAiIgIiICIiAiIgIiICIiDxa5Z4oG80sjWD1JWxfKuNb89nNywvefCi6Nbvp9a9bNru1YSZw+lfCdH6VF/WT4To/Sov6y+J7+tNrs8KOWdT7Z8J0fpUX9ZPhOj9Ki/rL4nspsp4Ucmp9s+E6P0qL+snwnR+lRf1l8T2U2U8KOTU+2fCdH6VF/WT4To/Sov6y+J7KbKeFHJqfbPhOj9Ki/rJ8J0fpUX9ZfE9lNlPCjk1PtnwnR+lRf1k+E6P0qL+svieymynhRyan2z4To/Sov6yfCdH6VF/WXxPZTZTwo5NT7Z8J0fpUX9ZPhOj9Ki/rL4nspsp4Ucmp9s+E6P0qL+snwnR+lRf1l8T2U2U8KOTU+2fCdH6VF/WT4To/Sov6y+J7KbKeFHJqfbPhOj9Ki/rJ8J0fpUX9ZfE9lNlPCjk1PtnwnR+lRf1k+E6P0qL+svieymynhRyan2z4To/Sov6yfCdH6VF/WXxPZTZTwo5NT7Z8J0fpUX9ZPhOj9Ki/rL4nspsp4Ucmp9s+E6P0qL+snwnR+lRf1l8T2U2U8KOTU+6se2RvMxwcPULJfP/AMnV+c2Zqbnl0QbzNBPZfQFxXbfbq0tROXqIi81EREBERAREQEREBERAREQEREBERAREQEREBERAREQEREBERAREQeL5BxZ+6G3/ADl9fXyDiz90Nv8AnLs6P65ZqMTQrOpz5HIcxrQkNaxp0ZHei6arsTl5vYxQ9ilf0ikZIXdfIEFYa8Tgn5HXw7e368ho/wDkLgwbHPzVIMGz4zT9xXZ9WqqZ9MtQx9p080McL5HwnT+Ub110kuPtw2GQSV3tleNtZrqVZKk5jyOfmhdotYdEeu1xcPzyubkbj3uksQ1zyOcdkb31Tu1YmTCOfhMkxzWupy8zuwDVzVqs9yTw60TpHejRtTvCNyzJmSySZ72vjcXBzt9VzYdkwxdqR1r2WnzBr3tbt7j6BXuVRmJMI23QtUiBZgfHvsSO62RYm/MWiOrKedvMDroR6qauGvJwnJ4M807WTt06UaI+pa8/anix+LijlcxhrhxDTrZUi5VO0GEJLVmq2mxWIHNfsbY7oSt2Uj/+Jvjipuq9gIDskdB+dS2Zc6WrgppDzSPZpzj3OiFIPY08aX5SAXxQB7AfXkandn3+TCsT4i/Xh8aapI2PzJHZcSkqWXuw2nyczp/EBD43kkO37lHOO3E6117L1pmr5RYpY8Zj8NjrE2NFiSy1xcTK5vbXp9a0WalC7h5b9GF9Z8Dg2SIu5gQfMEruty0I+HsR7fXlm2x/JyP5ddRv/Jac3JHBh6sWOjEdG0Odzt7cXDyJ9y56ZnMflpDVMbdutLq1eSRo8wOi0SwywymKSNzJAdFpHVWvKsqQw067shJVayJrgxjTok+e1y3Z2ZDJ40Y6UT22gMdI9utkdif7Vum7M/hMIk4XIiHxTTl5Nb3y+S44oZJ5BHExz3noGtGyrXRkgZxBGJMpYnsmTlcGN+QT5jv2WmsBVkz9iEBssTnNYR+9BceyRekwg7WMu02B9itJG0/viOikH8PWG4RtrwJvafE0Y9dAzRO1yVcpajgsQu5rEczNODyTr3qQknm+JkTvFfzG1rfMd65T0VqqrjBsjHtaMLG/2JzXGUj2nZ07ofk6/wDfZY1cXeuRmSvWkkZ/CA6KSm68FVf+sP5nLLiaxNVvxVK8j4oIIm8gYdA+9IrnOI/kQhrzCwIDE4Sk8vIR12uqPC5KQPLKcp5CQfk+YU3YPjz4G3J+3yloef4Wj3XNkb9ocWECd4aywGhoPTW/RTuVT6MIJsMj5hCyNxkJ1ygddrotYu9Uj8SxWkYz+ER0U5YtxY3jK3K+NxjI0SwdW7aPlBYCOwKdp+OyDbsLmfsscgPMB66KvdnYwrSIi90EUhhsX8LWjXbO2F/LzN5hvmXTm8C7DxRuktMkc86DA3R+tYm5TFWn5MJT8nP++Jv6NfSl81/Jz/vib+jX0pfM6v8A2N0+nqIi5WhERAREQEREBERAREQEREBERAREQEREBERAREQEREBERAREQF4vUQeL5BxYNcRWt/wl9fVT4r4eoXJBbluMpy9i52tH696XT01yKK90mFExWUfjjIwxtmrzDUkT+zv1rtbmqNNr34zHeBO4EeI+Qv5d+i6Pi3jf+Yqn/b+mnxbxv/MVT/t/TXdNdqZz/wBY3RVDJeyRXGOjMhsx8nNza113v3rPAz2oLzjUg9o2w+JF/Cb5qR+LeN/5iqf9v6a2Q4GlBK2WHiWtG9vZzS0Ef96TctzE4+TEuvAzVW3Jpq+LdUjZG50ssjide4b7fqUDjMrFVqS0rdb2irK7n5Q7lId6g/Yp21Tbci8KxxZXfH5t+SAfr07quL4t43/mKp/2/przpmjfV/a7uS3mq8uLkx9eiIIi8OYQ/ZH1+q5MlkRfiqMEXJ7PEI982+b3qV+LeN/5iqf9v6a9+LeN/wCYqn/b+mvSK7Uev7TdGW8oLFbHxeDy+xjW+bfN293Tsts+ckfnnZOGMRl2gY3HYI5QCD9y7fi3jf8AmKp/2/pp8W8b/wAxVP8At/TTXa/cm7n+GaMHiS0caIbLwRzukLg3ffQUISSST5qx/FvG/wDMVT/t/TT4t43/AJiqf9v6atNy3T6/sxKLvZIW8dRqeFy+yhw5ubfNvXl5dkhyQbiJsfNF4jHO543c2vDcpT4t43/mKp/2/pr34t43/mKp/wBv6ady3jBiXHHmK09WKDJ0jYMI0yRr+V2vQrS7LeHkoLdOtHXbB0Ywddj3nz7qR+LeN/5iqf8Ab+mvfi3jf+Yqn/b+mpqtfuTdrZnsfBcFyvig2wXczi6QkD10PIrjhzJhydmyIQ6GyXeJC47BBO9bUh8W8b/zFU/7f00+LeN/5iqf9v6akVWv3Ju4pctUiqyw42j7O6Yae97+c69B6LGlla8eKfQuVTPHz+IwtfylrtaXf8W8b/zFU/7f00+LeN/5iqf9v6auq1jH/TdFSZIPwkeO8LRZMZfE5u/QjWvtXU3MVLEETMnR9okhbytkbIWkjyB9V1/FvG/8xVP+39NPi3jf+Yqn/b+mk12v3Jujp8y+fJ17Tog2OuR4cTToAA9los3hPl3XvD5dy+Jyb9+9bUx8W8b/AMxVP+39NPi3jf8AmKp/2/pqxXagxLiOdd8Nz32wNMc45XwuOwW6A1v7FmcxTrQTMxtAwSTN5XPfIXaHoF1fFvG/8xVP+39NPi3jf+Yqn/b+ms6rX7k3VpFZPi3jf+Yqn/b+mnxbxv8AzFU/7f016d+gxKDpWpKVyKzGdOjcD9a689lDlcg6YbEYHKxp8gpL4t43/mKp/wBv6afFvG/8xVP+39NZ7lvVq+TEun8nQ/8Ai8x8vDX0lVPh74BwcLgzJ1pJX/OeZW9f7VM/GHEf8Rq/jN/8r59+ZrrmYhuNoSaKM+MOI/4jV/Gb/wCU+MOI/wCI1fxm/wDleOirgSaKM+MOI/4jV/Gb/wCVlHncXK8Mjv13OPQAStJP9qaKuBJIvAQ4bB2F6sqIiICIiAiIgIiICIiAiIgIiICIiAiIgIiICIiAiIgIiIPF8m4ztS2M/MyRxLIvktb5BfWV8g4s/dDa/nLs6OM1s1ekOin8XDDVwU+TNdtmZsvhta7q1g13IXjb9LJ154r0MNaVrOaGWNutu/gnS7+5vtDOECisI4fccB4/Kz2jn3vxBrl1+dcFPB37sLJoIwY3EjmLtAa77Vi5RKYRqLrkx1iOvLO5o8OKXwnEH98sI6c0lOW2xu4YiA877E9lrVA50UhSw127D40bGti3oOkcGg/UtlbDWjlGVJ4wwgguDnAbbvyPmpNdMCLRTWbwzquVENdrRHNIGRN59nZ13+0qMkqTRXTUe3UwdyEb80prpqjMDQi7o8Rckuy1GR7miBLmgpaxFyrNDDJHuWX5rGnZV108jhRSk/D+QghfK6NruQbe1jwXNHvCi1Yqir0CKRp4W5chEzGsZGegdI4NB+paJ8fZr3G1Jo+WV5AaD2O+ymqnOByopdnDeSc5zTExjgdAOeAXfV6qPFOwbnsgid4/Ny8nntIrpn1I0taXHTQSfQBeK1cP4S5SzMMk7GFgBDuVwPL081WJf21/84rNNcVVTEGGCKyVZIqXCsdv2WGWV1kxkyN300T/AJLF3s+Uwdq06pHXmrkcr4+gdvyWe7v6XCuou2hird9rnwMHht7veeVo+1Y38dZx7mtsx6D+rXA7a76ivTVTnGUciKVj4fyEgYfDa1j2B7XucA3R7dfVcdujZpWfZ54y2TyA67+pIrpmcRI5wCToI4Fp04EH0KnKXD+Qit1ZZIm6EjHFnOOYDY66XROyU8W3BXrRWHad8iTtrQ6rHdjOIXCtIuynjLd6J8laLnaxwa7R8ytl3DXKMAmmY0xE65mO5gD71vXTnCI9FIUsNcvQGaJjWxA653u5QT7lhdxduhEySzFyNe4tb176TXTnA4kRFoEREH1Xge1LawEZmeXuYS0E99AqxKr/AJPv3P8A/wDEP51aF8O9tcl6R6eoiLzUREQEREBERAREQEREBERAREQEREBERAREQEREBERB4vkHFn7obf8AOX19fIeLQRxFa2Nddrs6P65ZqaqM+SxVZt2AarTO5eui15HkR9hUhB7FxBDYZ7GyrciiMofF0a7XkR9qjMdl5aUL6z4o7NV526KUbG/UehW+bOhtaSChRhpiUcsjmkucR6bXZVTVM7Rvyy2tJ+Jrup/2lZTyPZwbTaxxaHTv3o9+pXHRywrUZac1WOxC88wDjrld6rTLkXSYuKh4bQyJ5eHb6naaJz6+RIQdeCrPn/rg/wAIXlH9yOU/pY/zhcuMyzqMM1eWvHZrTaLon9OvqCt1nO+NjpqENKGvBIQQGb2NHfU+fZJpqzjHyN3EjnMjx8UZIhFdpaB22e65mWrk9nGiy1wYx7WxvLdcw5h5+a9rZoNqMrXaUVyOL9rLyQ5vu36LnvZSe7ZjmIZGIdCKNg01gHbStNM4xgSmQP8A+uGbPT2mL87VoyA//V8g/lI/OtGTzAvzRWG1Y4LLSHOlYTtxGtdPsXU7iRrpm2jjaxuDW5jvr79eqzFNURG3xgScDizinLuadOETyD/9Kj+Ei1+TsSyue57IHObrq73ke9cbc3I3I27ghbzWWFpbs6GxpcVK5NQtMsV3csjPXsfcU7c4mP4MpzH5DC4+8LUcuSe/qHNeGEO369VXpS0yvMY0wuPKD6eSmHZ6JrnTV8XVhsuB/ZRs633Ib2ChCdrdumYnMkrBNDXrUKnwrYsyOczmihiIAY36yurKlj7eAfGHcpbHrnO3a5h3UdDnh7JFBboQWzCNRvf3A9D6rC9nZbs9OaSGNr6pBHL0DtEHt5dl56Ks+htz80vxolPiO2yVob17dlNOAbxdkntH7I2DmZ9fKFVbt11zIvuOYGue4O5R2XRNm7D8ycnG1sch18kdRrWtLU25xEfwZdfCUsp4gj29x5w7m691CS/tz/5xU5FxKytY8eri60Ujvnkb276vRQTnczi71O1uiJ1TMxglZq111Hg6KVkcchNot1I3Y7H/AMLxlx2cwtyOaNkJrN8Rhi+S0+4hR9LNtr41tGajDZia8vHiE915bzj5qbqlarBUhf8APEQ6u+sry7c59fK5dGVc6Lh3FsiOontLna83e9exOMvBk/jHYisDwifLtsD7yuOjmDWqmpZrR262+YMf0LT7j5LHJZZ96KOvHDHXqxdWxR9t+p9StaKvWPlHfxRK8RYuMPIYKjHa35/+wpAtbLlMAZeu4Rvfn6KuZLIvyHs3PG1ngRCIaPcDzWVrKy2PYy1ojdVYGsc09/ep25xEfky6PHndxQx73uEntQB6/wDq7Kapfu4vfzH/AJgow8RtMrbJxtb2wa3N16+/XqueHOSxZibIiFhfKCCzZ0NqTRVPx8DpxT3R8LZZzHFp5oxse8rzGuLuGcm1xJALSAfJR1fIOgxlqkI2ltgtJcT1GilbIPr4+zUEbS2xrbieo0tzRO/5ElxA5zKGKijJEPs4cNdi7zTJPc/hLFOeS488g2frOlspS3RiIWT4tuRq7PhEbJYfTos+JpXDE46CeOOGf5TzCwaDG+Q19X5l5xtVFP8AKqyiIutlZMJw3Xy1ETttvY8HlezlB0VD5arDRyEtaCUytj+SXEa6+a6MJmZcQ6fkHMJWEAejvIqNc4vcXOO3E7JK8aaa4rmZnZX038n37n//AOIfzq0Kr/k/BHDwJHQyO196tC+Ve/2S3Hp6iIvJRERAREQEREBERAREQEREBERAREQEREBERAREQEREHiqfF2Owsz2zXrHs8/YOaervsVsXyTjCZ8vENgPcTyEAD0C6OmomqvacJLf8G8O/8Vk/qp8G8O/8Vk/qquIvp9ufuljKx/BvDv8AxWT+qnwbw7/xWT+qq4idufukysfwbw7/AMVk/qp8G8O/8Vk/qquInbn7pMrH8G8O/wDFJP6qfBvDv/FZP6qriJ25+6TKx/BvDv8AxWT+qnwbw7/xWT+qq4idufukysfwbw7/AMVk/qp8G8O/8Vk/qquInbn7pMrLHiuHpHhoyzwT5kaCm4/yf1JWB7Lz3NPUEAL5+vqfAcz5eHmCRxdyOLRv02ufqNdunVFSxiUd/o7rfTJPuCf6O630yT7grqi4/IuctYhSv9Hdb6ZJ9wT/AEd1vpkn3BXVE8i5yYhSv9Hdb6ZJ9wT/AEd1vpkn3BXVE8i5yYhSv9Hdb6ZJ9wT/AEd1vpkn3BXVE8i5yYhSv9Hlf6ZJ9wT/AEd1vpkn3BXZE8i5yYhSf9Hdb6ZJ9wT/AEd1vpkn3BXVE8i5yYhSv9Hdb6ZJ9wT/AEd1vpkn3BXZE8i5yYhSf9Hdb6ZJ9wT/AEd1vpkn3BXZeJ5FzkxCo1uCXVN+zZSzED3DHa2tUvAEU0hklvzSPPdzupKuaKd+5nOTEKV/o7rfTJPuCf6O630yT7grsivkXOTEKT/o7rfTJPuCyj/J7UDwX2pXN8wNDaui8U8i5yYhop1IaNZleuwMjYNABb0ReMzlXqIiAiIgIiICIiAiIgIiICIiAiIgIiICIiAiIgIiICIiDxfIOLP3Q2/5y+vr5BxZ+6G3/OXZ0f1yzU3VGg8G3naG/aG9f6qjsOAcxTB6jxmfnCmcPcno8KXbFZ3JI2wACQD3DfVYYziTKT5KrFLYaWPla1w8No2CfqXXmr/LDLiydSW3xHZr1o+Z7pDoBZS8O2WxSOhsVrD4xt8cMm3N+xStffw7muT9u8J3J6+9RPC/i/GCt4e97PN9WjvaRXVjb4gaMfh7ORgmmgMYbCQHc7td/P6gup3DVt0YkrTVrTOblcYpNhn1+5dcRYMJn/BOmeK3l16c60YJzm4bNaJH7E3/ADSa6pzMSOa3gp69N1qOevYjYdPMMnNy/WtVDET3YXT+JFBXadGWZ3K3foF24HrissPLwR+ddtiShHw5jPaoJpYyD+1P5QHee0m5VH+JhBZHGT450ZlLJI5BuOWN3M131FcSmclkqc2HipVK00bI5edrpHc3kdgfeFDL2tzMxugiK1YDh7HZbHiZ01hsrTyyNa5ugfuSu5FuMyRGVVX0/wDJ9+58f0jvzr55loK1bIzQVHvfFGeXmeQST59h6r6H+T79z4/pD+dc3Vzm1lqn2tKIi+W2IiICIiAiIgIiICIiAiIgIiIC8XqICIiAiIgIiICIiAiIgIiICIiAiIgIiICIiAiIgIiICIiAiIgIiICIiDxfIuLmOZxFZ5gRsghfXVF5bh+hlyHWovljs5p0V79Pdi3VmUmMvk8eQmjxstBoZ4Mrw9xI+Vsa/wDC01p3VrMc8YBfG4ObvtsL6V8Q8R6S/wBcp8Q8R6S/1yu3yrTOmXzz4TsjJOvscGTudzHlHRdkvENl0b2w161d8g0+SGPlc77Vd/iHiPSX+uU+IeI9Jf65WZ6izPwYl87gyE0FCxTYGGKwQXkjr0OxpeVb8tWtZgjDCyy0NfsddD0+9fRfiHiPSX+uU+IeI9Jf65V8q1waZfO6mQmqQWIYwwtsN5X8w669y3UcxYpQOr8kU9dx2Ypmczd+oV++IeI9Jf65T4h4j0l/rlJ6m1PuDTL59fyk99jI3Miihj6tiibytB9Vwr6f8Q8R6S/1ynxDxHpL/XKsdXaiMQaZfMFIYrLT4v2jwT+3Rlv1HyP2K/8AxDxHpL/XKfEPEekv9cpPVWqoxJpl8xJ31K+ocAsczh5hcCA55I942kfA2IY8O5JHa8i8kKxQQx14mxRNDWNGgB5Ln6jqKblOmlYjDaiIuNoREQEREBERAREQEREBERAREQEREBERAREQEREBERAREQEREBERAREQEREBERAREQEREBERAREQEREBERAXi9RB4vURAREQERYucGNLj2A2UHNkMlTxkHjXZ2ws8t9z9Q81Xz+UHCiTl1ZI/hCMa/OqTkLNriviURNf8mSTkiHkxvr/AJq6M/J7hxXDHusOk11k59Hf1a0gnsXmKGWjL6NhsvL85vZzfrBXHxPnvi/Sisez+P4knJy83LroTvt7l81sMtcJcSubDIS+u4EHsHsPXR+sK2flGnZZ4dx88Z2yWVr2/UWEhBYuG838O482vA8HTy3l5uZS6onBeXo4nhgy3rDYgZnco7l31AdVYMbxXh8nOIK9rUzvmskaWl31bQTS9RQ+T4nxGKlMVq2PFHeNgLiPr12+1BMIofGcTYnKyiKraHintG9paT9W+/2KQvXa+PqvtW5PDhZrmdonWzryQdCKIg4lw9ivPPFfj8KDXiOcC3W967jr2PZctfjTBWLAhbbLS46Dnxua0/br86CwoorK8Q4zEcouWmte4bDGgucR66C8xPEeLzEhip2dygb8N7S12vdvv9iD3K8Q43DzMivTGN728zQGE9N68lHu46wLR0sSO+qIroz3C1LPWIprcthjo2cgETmga3vzBVN4v4Uo4LHR2Ksth73ycpErmka17gEFqbx1gXDrYkb9cRXdi+JMZl7Jr0p3SSBpeQWEdAQPP6wqLwdwtRz1Gee3LYY6OTkAic0DWgfMFWzGcNYvhiSbJMsWeVkTg8ykOAb0JOg3fkgsqKJxvEeKy1k16NrxZQ0vLfDe3oNeoHqunJ5WliYGzX5vCjceUHkc7r9gKDrceVhPoNqnYbjl+UzEFA0WxiVxHP4m9aBPp7lY6OVpZanJPQm8aNu2k8pb117wF8r4TkZFxXUkke1jGPeXOcdADld1KD7Iirh43wIn8L2xxG9c4jdy/mU9BPFZhbNBI2SN421zTsFBtRct/IVMbB412dkMfq49/qHmoVnHOBfLye1PaP4Tona/Mgsij8pmaGIiD71hse/mt7ud9QXXBPFZhbNBI2SN4217TsH7V86y3DGfzPEEk9muW13ycof4rDys35Dfogn2flAwjpOU+0sH8IxjX9hVio3quQrienMyaI/vmn+w+iq2S4ExMeImNdsrLEUZcJC8nZA31HZV38nVyWDiH2Vrj4Vhjg5vlsDYP9h+9BfsxxFj8LLHHde9rpAXN5Wb6KPbx3gidGeUe8xlV38qH+8KX9E78638P8FYzKYOvbmkstllbs8jxofZpBc8dl8flGF1G1HNruAdEfWD1XcvkGbxNzhLKwyV7DuU/KhmHQ9O4IX0vh3LNzWIhuABrz8mRo8nDv8A+ftQSiIiAiIgIiICIiAiIgIiICIiAiIgIiICIiAiIgIiICIiAiIgIiIC4sw4sw9xzToiFxH3LtWi5CLFOaE9pGFv3hB8s/J80O4oi2N6jcQvrS+O8MWfgbimL2r5Aa8xSE+XkvsAcC0OBBB67QapadWZ/PLXhkd/CcwEqoflMY1mEptYA1onAAA0AOUrnzvHdmnl5q1BkMsMZDQ49dnXX+1bPyhulfw3jnWGhsxkaZAOwdyHf9qCN4N4Vp5mg+1efKQHljGMdoD3qF4nxbMFnHV6sj+Roa+NxPym/arz+Tb9zzv6Zyq35Rv3SH+iaguOZzktLg2PIMOrFiGMMPo5w3v7BsqlcI4Orm7E8+SsFsUZGwXgOe4+8qf4ngfN+TnGPYCREyB7vq5NfnIVb4V4frZ900clt0Msei1gAPMPMoNvFuFq4O3Xmxlkujf1GnguY4e8KzZXIOyn5NX2pOsjmsDz6kPAP5lxz/k+pVo+efKOjZsDbgANruzmLbhvyfWaTJTK1haQ4jvuQFBVODMDDnbs0dqR7YIWhzmsOi49h/mtnGvD1bB2a5puf4czTtrzsgjX/lSf5Lf9syH9Gz85W38qXzsf9T/8kHnDHCVTMYpt/JTTySS7DQ1+uUDoqxYidgeJyyCQk1bA5XeZG/P7F9I4F/ctV/8Aq/OvnnFX7rbn9Mg+xjsqd+Uz/ckH9N/kriOwVO/KZ/uSD+m/yQYfkw/3Rb/p/wD8QrFxL+5zI/8ATv8AzKu/kw/3Rb/p/wD8QrFxICeHMjr6O/8AMUHz/wDJr+6ST/pnf4mqxflL/wByQf03+Srn5NnNbxI4EgF1dwHvO2n/ACVh/KY9ow9dhcOYy9B9iDz8nH7nrX9Kf8IVDxFD4UzcFIv5BLIQXDyHUn8yvn5OP3PWv6U/4Qqfwk9sfFtJz3Bo8QjZ9SCAgs/EPA1CphprNF0wmgbznndsOA7+S0/kzyMni2ce9xMfL4jAfI+at/Es7K/D198hAHguA35kjQCof5NoXSZmd4+a2Egn60Efmrs3EXE/hGXliMvhR8x+Sxu+/wDmrHkeDMNHipXVbh9pjjLg50rSHEDtr3qlmqz4cdVuPMLTOWPd/B691dW/k3ruaC3ISEHqCGhBxfk1yckd+XHOcTDKwva30cO+vrH5l9CuSvhpzyxjmeyNzmj1IGwqtw5wpUxmUN2tkDZdBzMcwa6EjsfvW+DjihNk20XQyxuMhjLnEaB7IKjlOMM7cpSV5omV4pByucyJzSR6bJU3+Tihjw2S4ywJbvLymPWvCB/P9auORirTUJ22wwwch5y7sBruvlXBEkkfFlQQk6eXNcB5t5T/AOEEx+VD/eFL+id+dWvgv9y1L+afzqqflQ/3hS/onfnVr4L6cLUv5p/OgifymxtOFrPI+U2fQP1tO/zBavyXvccfejJ+S2Vrh9ZHX8wXB+UbMwWnwY+tIJPCJfIWnY32A/Op78nuOfRwHjStLX2n+IAf4OtD/wA/agtKIiAiIgIiICIiAiIgIiICIiAiIgIiICIiAiIgIiICIiAiIgIiICIiCocVcGNy0xuUXtisn57XfNf7/cVWfixxW1ns4bJ4XbpYHL+dfVUQUfhrgU07LLmUeySRh5mQs6tB9SfNSXHOIuZjG14aMYe9k3MQXAdNEef1qzIgr3BeLt4nDur3WBkhkLtBwPT7FBcZcM5TLZr2mnA18XhtbsvA6q/IgjqFAfF+tQuxh2qzIpWdx80AhUXIcCZSjbM2Hl8VgO2fL5Ht93ovpaIPmUXCPEmVmYMpO6ONp6ull5yPqAJVuzuImm4TkxlPmmlDWNaXu6u04HqT9Sn0QUzgTAZDDWLb70TYxKxobp4O9E+iz47wV/Mmn7BEJPC5ubbgNb16q4Igh+FaFjG4KCraYGSs3sA781Ts9wnmLvEFm3BXa6GSXmaTIB0X0lEHg7Kucb4m5l8XFBSjD5GycxBcB0171ZEQVjgbEXcPj7EN6MRvfLzNAcD00B5KxzRMnhfDIOZkjS1w9QRorYiD5dd4HzVC8ZMZ+zMDtxvZIGOA9+9LbPwXnrtQz3LHi2tgNjfJvQ89lfTEQVrg3D3MRiJ69xrWyPkLgGu300qnU4Byslo+0GOBmnEPa/eneXT619RRB8ttcL8V2nNrWHOmhaejnTgsHv0Tv+xXXhXh5mAoljnCSxKdyPHb6h7lOogp/FfBgy05uUXtiskfLa75r/f7iq7Hw7xfHH7Mx0zYe2hYHL9219SRBWOEOGJsEJZrNjxJ5hosYTyN/wDJ96jeJ+B33rb7uMexsjzt8T+gJ9QVeUQfLXcNcW2YxVmMngDpp9gFv3bVq4T4SZgy6zYkE1xw5dt+aweYH/lWhEFM444dyGat1pKTGObGwtdzO112q8zgviMM8MOY1np43RfVEQUTCfk+bDO2fLTNmLTvwY/mk+8nury1oa0ADQHQBZIgIiICIiAiIgIiICIiAiIgIiICIiAiIgIiICIiAiIgIiICIiAiIgIiICIiAiIgIiICIvnOT4vz1bJ24IYWmOKZ7GHwSegcQEH0ZF8pl47z7H6cYmH0MS2t424iLQRC0j1EJ6oPqKKE4TyVvK4g2bzQ2XxHN0G8vQa8lNoCIuXI3G4/Hz23tLmwsLiB3KDqRV3h/i2tnrz6sNeSNzYzJtxGtAgf5qxICIiAiIgIoniae9Wwk8uNaXWBrXKNkDzIChOA7+ZumyMl4r4Wgcj5W6PN5gILiiIgIi+ScX5G7DxNdjitTMY1w01ryAOgQfW0WLPmN+pZICIiAiIgIiICIiAiIgIiICIiAiIgIiICIiAiIgIiICIiAiIgIiICIiAiIgIiICIiAiIgIiICIiAseRh7tb9yyRB8l/KAAOKJQBoeGz8y+l4ZjDh6fyW/tLfL3L5p+UL91Mv9Gz8y+m4b/c1P+hb+ZBB8a523gYKjqIjBlc4O5m77Af8Ald3CWUsZjCtt2uXxDI5vyRoaCr35Uv8AZcd/Pf8AmClPyd/uYZ/Su/yQRXFXF2SxObkqVfC8JrWkczNnqFlxpk8u2oyGvA99OeqHTyNiJDSSd/K8vJV/8oH7qZ/5jPzK+5v9xVj/AKX/ACCD5lw9dyVC++XEwumnMRa5rYy88uxs6HvAX1C1nW4rh6C/kWkTvjbuLXKS8jtryVJ/Jl+6Kf8A6V3+Ni6PynWHuyFSvs8jYy7XvJQaHcacRX5XuoQ6Y3qWxQc+h7zoqT4e49kmtsqZeNjec8omaNcp/wDUFYeDqkdThun4bQDIzncfUlUT8odSKrxHzxNDfHiEjgPXZH+SC9cX5Wzh8KbVTl8TxGt+UNjR2qb/AKQsj7AWckftJd+2cvRrfq9VKcSWH2vyc0ZpCS93hcxPmdEbWr8mlGtLDbsywsfK17Wtc5u+Ua8kHdW4iyB4Gkyr3sfaa/QJYNa5tdlnwPxDdzcttlzw9RNaW8jdd97/ADLt44a1nCdsNaAPk9AP/UFXfyW/7Rkf5kf53IJLirjT4LtOo4+Nslhvz3u6tafQDzKg5OK+KqTWWLcJbC7t4lflaft0pniOzwvicg59iiLN9zvEc1hOwT12470PqURnuNDl8RNV+Cnxxya1KZNhv2cv+aC5cM5+LP0TK1nhzRnlkZvej6j3L5rxp+6q/wDzx/hCnvyXE+13x5cjPzlQPGn7qr/88f4Qg+xM+Y36gsliz5jfqCyQEREBERAREQEREBERAREQEREBERAREQEREBERAREQEREBERAREQEXiIPUREBERAREQEREBERAREQEREHyX8oX7qZf6Nn5l9Nw3+5qf9C38yjstwljcvddbtCXxXAA8r9DopmvCytXjgj3yRtDRv0CCm/lPrvfjac7RtkUpa73bHT8y5OCuKMbjcO6pdlMT2yFwPKSCCr5arQ3K74LEbZInjTmuHQqt/EDC+Nz6m5d75OfogoHFGTiy+bmtwNIjcA1u+5A819Ny0bpeDrDGAlxqb0PcNrVa4Lwtt7XPrvZytDQI3lo0FOxxtjibE0fJaOUA+iD5JwVl6uGzL7FxzmxPhdHsDejtp/yU5x/WGRo0szTBfAW8rjrro9ip+1wPhLM5lMD4y47IY/Q+5TcFGvBQZSbGDAxnIGO69EFO4V4wx9bDRVL8pikgHKDykhw8lWOIsg7ibiIGlG5wdqKFuupHr95KvNngPDTyl7WSRbOy1juiksRw5jcOS+pB+yHp4jztyCB4zqChwNXqA78F0TN+pA6la/yX/7vu/0rfzFWrK4utl6fstxrjFzB3yXaOwteHwlLCRSR0mva2QhzuZ2+qDh46/cpc/8Ap/xBVv8AJb/tGR/mR/ncrzkqEGTpSVLQcYpNcwadHodrkw3D1DCPldRY9plADuZ/N23r86D5bdcIOLZn5Nhc1tsulaR3bzb/ADK3cWcU4qzgZKdKXxXygABrdBoVizPDWNzLhJaiIlA14jDo/b6rlpcF4apHI3wXSmRvKXPOyB7vRBWvyXn/AF2+PPw2/nKguNP3VX/54/whfTcTw5jsPYdPSjex7m8p28kELnyHB+IyN2W3ZjlMsh24tkIHbSCdZ8xv1BZLwDQA9F6gIiICIiAiIgIiICIiAiIgIvF6gIiICIiAiIgIiICIiAiIgIiICIvEBV2TjXDRyOY6WXmaSD+xlWJc5oVCdmrCSf8A0BapmmPqEH8eMJ/Gy/hlPjxhP42X8Mqc+D6f0WH8MJ8H0/osP4YXpqtcS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oP48YT+Nl/DKfHjCfxsv4ZU58H0/osP4YT4Pp/RYfwwmq1xJug/jxhP42X8Mp8eMJ/Gy/hlTnwfT+iw/hhPg+n9Fh/DCarXEm6D+PGE/jZfwynx4wn8bL+GVOfB9P6LD+GE+D6f0WH8MJqtcSbscdfgydJlusSYn70SNHodf5LqWEcbImBkbGsaOwaNBZrxnGdleoiICIiAiIgIiICIiAiIgIiICIiAiIgIiICIiAiIgIiICIiAiIgIiICIiAiIgIiICIiAiIgIiICIiAiIgIiICIiAiIgIiICIiAiIgIiICIiDxF6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1TzxVoHzTvbHEwbc5x6ALaojiv8Aczf/AKL/ADCCQqW696AT1ZmTREkB7DsLeqz+T79ysH89/wDiKkeIM1Dg8ebMrS97nckbB++cglUVMbxZlKcleTL4tsFSwQGyNd1G/VSWYzt6C7FSxWPfZle0O8RwIYNjfdBYUVZwfEti3l5cTk6gr3GDY5DsHz/N1Ud8c8lNkLlKnjGzywylreQn5oJBJ/sQXdFULXFd+HNjGRY5s0pjBDQ7R5iN9fctuE4nuWc4/E5Sm2tY0S3lO/LevuQWaaRsML5XnTGNLj9QXJicvTzNd09F7nxsfyElpb10D5/WtuT/AN2W/wChf/hK+d8JZTKUcHZGNxwsNZMZJJHHQA5R0Hv6IPpyKu47iuvZ4dkys7PD8H5L2A9z5a+tRR4uzQqfCRw7fg7fzub5WvVBd0VVzHFpqYvH5KnCyWrZcWvLydsPp08+jvuW7McUNxuepY8MY+OcAyPJ6tBOhpBZF4SANnoFAx56abiuTERQxmGNnM+Qk7B9F08SzW4cJYdShbM8scHBx1pvKdn7EEmx7HjbHBw7bB2s1QPye3bcNCx4sTfg9j3ySWHO6tcGt6a9NLqHF2XuMmt43EiSjETt7j8ogILqijMDmIc3jm2oQWnfK9h7tK0cTZ+PAUmSmPxZpTyxs339SUE0io93i7N4ymya/iGR+KQI3Fx123o+9SmZ4nOOrUmQV/Hu22BzIgeg2EFkWHiM5+Tnbz/wd9VV6PE96PLRY/NUBVknH7E5p2CVW/bcwOPHytpxm9y69n5zy65O+/q6oPp6wEjC8sD2lw7jfVCX+ESG/L5d696+bYq5l/jtZeKbDZedSxF/yWDpsj7EF7r5qlZys2NikcbMIJe0tIA17/tUivnENq3V49ybqNX2mw4Oa1m9AdR1PuVg4d4msZDKT4zI1RXtRAu009DruP7UFnRVCbiu/cyE9bA49tplfo+RztA/UpXhvPNzdeUuiMNiF3LLGT2KCaRQXFeclwOOjswwslc+QM08nXY+n1KGvcYZalHBcmxLY6MxAa5zvlHY39nRBdkVKu8YZOqyG8cUG42Yjke93ynA9j7thSmd4njxtaqa0JsWbYBij9x9UFhRVCDiu/TyMFXO49tVtg6ZIx2wPrXTmOJLMGaZiMXVZPaLeZxkdpo6b/MgsywbIx5IY9riO+jvSrdHP5Sd9unYxfh3oWF0et+G8+m1X+B7OR+HLjWV2vY+Q+0Eu/a+p7fag+jqCm4sxceTFBsj5Ji8RnkaSASdd1JZKW1DRlkowtnsN1yRuOgeo3/ZtfPeApLvwnZMVKKZj5GePI89Yhs9v7fuQfTUVIHGWTnv26dPFtnlhlLQWk65QSNldmR4otjItxuKpCzcDQ6XmOgw66hBa0VbwPE0t7IyYzJVfZLzBvlB2HKOqcX5W/YuVqWLjmmhdppDtAAEgk7+xBdUVJo8YZTIRSQVcUJL0RPOObTWgf57UtwtxC7ORzsngENiu7T2g9EFgREQEREBERAREQEREBERAREQEREBERAURxX+5m//AEX+YUutc0Uc8Topo2yRuGnMeNg/WEFH4O4lxGM4firXLfhTNc4lvhuPcnXYLzjmaLNYOrkcc909aCZzZHNaRrYHXqP/AHtWz4Aw/wDwqj//AM7f/C6YKdatAYK9eKKI7JYxga0/YEHzp8HDduvAJc3kpnSEAQ/OLSf/AKV2Zu84cTxYy9enp42ONunMJbzfJ7kq5wYjG1pvGgoVo5f4bIgCtlvH073L7ZVhn5e3iMDtfeg+e8PGofyhD2GaSavyuDJJCSXfI69/ftSPBH7qs7/Pd/jKuDMbRjnZOylXbMwaZIIgHNGtaB16LKCjUrSyS160MUkh297Iw0u8+pHdBT2f/wBUHf0X+S8m/wD6rR/0Y/8Atq5exVPavavZofaNa8XkHP8Af3Xho1DbFs1ofaR08bwxz9td+6DzJ/7st/0L/wDCVUfyffuVv/0r/wDA1XV7WvaWOaHNcNEEbBC1V6VWpE6GtWhhjcduZGwNB+sBB80xdSa5wFfbA0ucycSEDuQB1UpJxPjDwP7GJP8AWvZxD4PKdg9t+mvNXerTq02FlWtFAwnZbGwNB+5aPgbGCx7R8H1fG3vn8Ju9+vZBUBh5v9GTo5mFsrN2WtI6tG9/4d/eoyjTmzWEyeWlG54WRsiP9GBv79D719OexsjHMe0OY4aLSNgj0WqCnWrQGCCvFFCd7jYwBp336BBUfyfiS7YyGWnH7JM4M39Q6q15Npfi7bWjbnQvAA8/klbK1WvTi8OrBHBHvfLGwNG/qC3oPnHB80NnhXJ4iOUC9OZHRxdduHIB+cFbuGeIsdjOGZqdyQxWYi8eEWnbtq6w4uhXsmzDTgjnO9yNjAd179VjPiMbZn8eehWkl/hviBP3oK/+TqrLDh5p5WljbEvOwH01pcv5R4ZG/Bt4ML4oJCH+7qCPv0VdmtDWhrQAB0ACjc+3IOxrhja8FiXmHNFP2e3zHXp96Cncc8QY3LYerDSseLJ4wkLeUjlHKR1359Vp4rqmO7h7th00dQ142Oki+cwgeXv6rbYwmWzboajcJWxNVsgfK9mhs9t9Op6E6HvV/NSB1RtaSNskLWhvK8AggBBQ6lPh6zmaIizF+3YDw6PfUAjro/JWV23BjfynPs3H+FCWD5ZB1+1gfnV1qYyhRcXVKcEDj3McYaSvbeNo3nNdbpwTlvYyMDiPvQdLXB7Q5p2CNgqg1bkGO/KNffck8JsnyWkg9SQNK/NAaAANAdAAuazjaNuZs1mnBLK35r3xgkfagqGC6/lIyZ/9D/ztWNIb/KjcHbcbv8IVzjo1IrLrMdWFk7+jpWxgOP1nujaNRto221YRZd0MojHOft7oPluHqVaN+5SzN+3jpWO6GI6a/W+/Q/WFceC6mKjdcnxdm1YDncr3TDQJ77HQKft42jeLTbqQTlvYyRhxH3rdBBFWiEUETIox2axoAH2IKn+Uz/cUH9OPzFaOOP3EY/8ApIv8DlcbVOtcjEduvFOwHYbIwOAPr1Xk9KrZgbBYrQywtILY3sDmjXbQKCncXdOAcf8AzYf8C4s0HUbfD+UlYXVWRMa8gb5TpX2alUsV215q0MkLNcsb2AtGu2gs31oH1/Z3wxuh1y+GWgt16aQUHi/I1eI7mNo4l5nk5yS5rSOXev8AxtdfEXwNY4hFfIe0Y+0xg5LjXaa4a6f5jfuVtqYyjRcXVKcEDj3McYaSs7dCpeYG260U7R2EjA7X3oKhwlkrjuILOObedkaUbdtncO3bz/sXPwZcr0uIcpWsyeHLNMRG0g/KPMVeKlKrSjMdSvFAw9SI2BoP3LW7GUX2xadTgNgHYlMY5vvQdion5M/23L/z4/8A81e1zVaNSmXmrVhgL+r/AAow3m+vXfugp/A/7o85/Su/xlaK1qLh/jq+/JExRWASyUgkK7wUqtaSSSvWhikkO3uYwNLvrI7pbo1LzAy3WinaOwkYHa+9BSaEzc5+UT2+jt1Wuz5UmtA/JLfzn+xZ/k9/3xm/54/xOV1q1K9OLw6sEcLO/LG0NH9ixrUalR8j61WGF0nz3Rxhpd9eu6CocD/uizn9K7/GV5wF/vvNfzx/iKuMFKrWkkkr1oYpJDt7mMDS4+8juvK9KpVke+vWhhfJ890bA0u+vXdB0oiICIiAiIgIiICIiAiIgIiICIiAiIgIiICIiAiIgIiICIiAiIgIiICIiAiIgLjqZOndmlhrWGSSQnUjWn5p3pbbrJpKczK0gimc0hjyNhp8ivn3BVe+7iK8WWmtEUp9oHL+2fKO9enVBbcHxCzMXblZsDozVOiSd83Uj/JTEr/Die/lLuUE6Hcr5tw9DlLGYy8WLnjruL9vkeNn5x0ApvhbO37QydLIPD7FNpLXgfWD/aEE3gM0M1WlmFaWv4b+XUg7/UpZUjh7iK8/hbJ5CwfHlru+QNa8h/52uehf4hvUor9PJ17EznfKp6AIG0F/Raaz5JK0b5o/DkLQXM3vRVez9jMnItgrWK9ClrrZlcNk69D9yCzoqXw3n7z89YxF2xFcDWl0c8fnob/MuLEZDiTOSXYqt2ONsLz8tzevc6AQfQUVLw3Ed6zh8tFaIF2jG4h4Hfof8wuPG2+KMvhHXq92Ngh5tN5flSa6oPoCKA4PzcmcxJlnAE8T+R+ux6bB/wDfop9AREQEREBERAREQEREBERAREQEREBERAREQEREBERAREQEREBERAREQEREBERAREQEREBERAREQEREBERAREQEREBUDh2eTD8W5Ctaqz7tzERvDfk6LiQd+mlf15pBSuB4ZY83mXSRvYHP6FzSN/KK0cNwTMz3EDnRPaHNfyktIB6nsr4iChcGMv1eGMk6tVD7Il22KZpAeNDY8vLaiL5qXK7BRw9upmecczYmFrAd9em19UTQQcuMbYZja7bZ3OIwJD71Rs+11XjN1rMUprlAt1E1jeZvbp07d99F9EXmtoPnHD8bvj06ZmPko15I3GOMx8oaOTp9W+60cMZw4WfJPfTnnifIflRDfK7Z0CvprhsH10q9wpgLWFkvOtPheLEnM3wyTode+wEFfwlC0MNnspahdD7VE7kY4aOtE7/tXNw5xG/FcNyVvYLEr3uf4MjW7YSfX6l9AylZ9zGWq0RaHzROY0u7Akea4OFMRYwuHFS06J8ge524ySNH6wEHDwBirGNwz32mGOWxJz8jhohutDf9qtK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uGTMYyJ7mSZGox7TotdO0EH713KscaUKbOHLk7asAl+SfEEY5vnDzQTUeWx0vP4N6tKWNL3COUOIaO50Fvq2YrlaOxXfzxSN5mu0RsfauCxRqV8VZkgqwxPNd45mRgH5vqFAYvI5ilwrVuQ1ahp14QXNe93iPaO7hroP7UFwdNG2RsbpGB7vmtLhs/UFsUFYuskzWJ5a8ThYic9sj27ewaB6HyWr4Wy12xcGLgpmKpIYy2dzueQj012+1BYkXNRsPtU4ppYH13vbt0T+7T6LivWcs677NjasIY1gc6xZJ5ST+9aB1KCWRVx3ENhvD9+46CNlyk4sezZcwkEdR2OljYzOYoV4shdqVBQcW+I2N7jJGD5nyPdBZUUBdy2R+MAxePhrP5qonD5SQG/K0Sddx26D17rdicpblyFjG5OGKO3CwSB0JJZIw9NjfUdUEyijczknY6CPwYvGszvEcMZOgXH1PoFz1r2WgyENbJ1oHR2AeSarzEMIG9O3+dBNIq/Hlcrk5bD8RBUFWCQxiSy525XDvy67D3larPEso4fN+Cs1tmOcQSwSHfK/mAI2NfegsqKvnKZWnkakWSr1W17bixphc4ujdrenb6H7Fw0Blfjpb530/wBqj8TTXfM8uXr3+tBblrlljhbzTSMjbvW3OAG1Ez2s5PZnbQqVooYXcrXWi7cx9W67D3lcN7NC5wxXvmpC4vnYx0Uw5g13Po+n2ILQigLmVyXw8/GUIKz9QiQPlJAb9eu/1BZY7NWCzJR5KGNtjHjmk8Akte3lJBG+vkgnV4q3Xy+blpw5IUqs1OXR8GBznTNaT39CR5hWM9igxiljnZzwyMkbvW2kEbWxVKHNy0+F/ba1Ssx/tZj8JjSGkc5Hr3K7H5XLUr1IZGtUFa5KIm+C5xfG49t76H7EFhRVGMZX4+vBfT37GCdNdrwvE7d/ne/spB+Tyd23ZixEFUxVXcj5LDnfLd5huvzlBPIqza4lnGHqXKtVpnlsiu+F57O2QQD9Y7rsfazkVSJrqdaW5NIQPDc7wom+ryev3IJpFCUsnejzHwblY64kfCZo5a5PKQDogg9QVoblsvebPZxlWqakT3NaJnO55dd+XXQfagsS1umibK2J0jBI8EtYXDbtd9BVHP2shdZiLELYYY5LMZZHMx3O2Tr87r2UrNYkZxDiYLEFZ88kMhfMGHbSAN8hJ6A+9BOooKlm5DishPdZG2xRkkjkawENOurSATvqNLB2YvmKhWiggdkrUXiuDttjjb6nufsQWBYuc1jS5xDWgbJJ0AonGZK2/ITY7JRRMtRsEjXwklkjT5jfUaXTlsbFlII4Z5HthbI2R7G9pAP3p9yDfXuVbXN7NZhm5e/hvDtfctc2Ux8EpimvVo5B3Y+ZoI+wlVuCbG3uJKPwExkboA4zubH4QLNfN0QCfuXRj6dW3xPmPaa8U2uTXiMDtdPegsrHtkYHxuDmnqC07BWardCJuJ4qfjqw5admv47YvKN4do69AVZEBERAREQEREBERAREQEREBERAREQEREBERAREQEREBQnGEMljhq3HCxz3u5dNaNk/KCm0Qcl1rnYmdjQS4wOAA9eVQkdeYfk99nMTvG9iLeTXXeu2lZkQVpteb4UwLvCdyx1iHnXzTyjuubIMhks2DexFhl0EiGxT5gXjyPMPP61bkQR+DbcbiKwyJJtBvyye/u379aUHlYT8PzuylGxdpOjYKrYwXMadfK2B5k+ZVsRBQjVkq8I55slR1Rrn8zIyOzdjSkMjbs5bCsxVehYZNO1jHvezTGN6Enfn2VhytBmTxs9KR7mNmbylze46rpiYIomRg7DQGoKtYsnH8bBwglmYMaGu8Mbc0c/fS7MU2e/xDYyz68leAVxXiEg05/yuYu0pEY1gzZyfO7xDX8Dk8tc29rvQQvEVWeT2K5WiMz6c3iGMd3AjR171lWytm9eijrUpY64BM0k7S3XoGjzO1MIgq+Mnm4eimoWKViVjZXvgkhZzCRrjvXuK5LGNuN4emfLC4WLd9tl0TepYC8dPsAVzRBB8Qwyy3MS6NjnBlnbiB2Glq/ZafGMsz68robULGMkY3YBB679FP7G9bG/RZIKY+AfCN4ZnF2b875nGuQC6Pw/3oHXQWplG0zgqvWdVeyZltpMeuoHib+5XhEEHFDIOMLExY7wzWaA7XTe1pqQ2o87n5oodueyLwufo15DD02rEiCjyxc0TTisXcx+WLm8wiBbEDsc3N+9Le6u3Xl699LJEFJbTs/FJkXgSeJ7fzcuuuvEJ2pjiWGWU4fw43P5MhE52h2A3slTyIK9ZEtTjSO26CV8E9QQB7G7DX8++vp0UU/EUqWRu/CmIkttmlMsU8bS7YP706PRXZEFTuUQ3F4ttTHOqtF+OQwjqWjZ6ldfFEdh8lF3hTz49r3e1RQkhzhr5O9dwCrCvCQBsnQQU7GUo/jRBYpYqSnTNd7C9zOXmd6kLqx1qzg6smPloWJpGPcYXRs22QE7HXyVnXqCt5xl6XHY21NWLpYLLJZo4upaOu9eq2WBJZ4nw1tkUgi8CUkubrl2BoH0KsCIKnmcbZk4gbFAwmpkuQ2XD96Yz/mNBZ8R4qOTLVr09E3arYzHJG0bLfRwCtKIK/gKlBlqWahiH02cvKJXgtL/UaJ+pSGYnvVoI5qEIn5JB40evlOZ58vvUgiCszSSZnMY6WtTnhbVkL5JpWcnTXzB67WqK4cZxJk5Jqtl7Zi3kMcZcDoK1oggMZXtXc3JmLcDq7BF4EET/AJ3LvZJ9FPoiAiIgIiICIiAiIgIiICIiAiIgIiICIiAiIgIiICIiAou9nK1S0azYbNqdo5nsrx85YPepRVl9ya1mr8EV+DGMr65j4bS+Tp84l3TSCRfn6TcJJlWl768fzg1vygdga0dddlam8S0nWIYzFaZHO4MisPhLY3k9tH3qrteJOBM64TeMDbcfE0BzfKZ10PVWDixoGBrgAACeHWvL5QQdhtRsz88RnsFzKweYunhgb7jz2uUcXUHVxYbXuug7PlEBLWfWf/G1rl/dbe/6AfnK04sD/R/P0/8Al5vzFB2y8VY+LUnJZdV3o2mwkxDy+cu7I5WtjxEJBJLJMdRRQt53v9dBQdoD/Ro3p/8AIsP9gWdm7K2xh6MM0NV81bn9qkYHEaA+S3fTZQSdfOV7ME74oLJmg+fXMepR9hP+ajMLnJ8hg7stxlqN0TZXGdsbW6A30b1+cAtfD7+bi3JA3vbS2BgMvK0ddnp8np0WGHe34l5NnMOdrbO276j5yCYiytSngalyeeV8ckbOR0g3JISOg0O5Kzo5ytctCq6KxWsFvM2OxHyF49R6qvBzYK3CNqwdVImcsjj81rnRgMJ+1SWbljs5vDQ1ntfYZP4ruU7LYwDvfoD0QdEnE1Rk9iFle5NLXcWyNhh5te/v2XUM3QOJ+E/G1W13I673rWvXfRcPDYHt2ZOuptf5BRNIUXcJyR5B8kUDrjmiSPvG7nOne4IJ+nn6tq4yq+G1VmlBMYsRcnia76XZkbJqUZZ2xSSlrejYxtygfarVLL46tbs1cnHYcRG8RhssR187p0I9/RWK3/sk38x35kFZ4QkrfB8mRnhnjmLS+WzP81w35dVIxcT0Xvj547UMMruWOxLCWxuJ7dff71D+HJJ+TdgjaXaYHOaO5aHbK7eIrtGfhGRsUscvjxtZAxhBLnbGgB6oJDJZ+pjLjKk7J3zSR+IxsUfMXddaA77UjXlE9eOUMewPaHcrxpzdjsR5FV2ONzeMce2b5UrMadn/ANXMAf8ANWVxAaSRsa7BBCy8UUYnv1FakgjdyvsMhJjafPZXbey9SjXimke5/jHUTIm8zpD/AOkDuq417amMtW8TkoX02ue6SnbjBG9/KbvoRv0K3usxfDuDvWIxXrTVXNiDujY5Do693Togmcfmq1+w+sGTV7LG8xhsR8ji31HqFxniql+z+HWuy+zyOjl8OHmDdHRJO+y05CSOzxjiGVXNfLXZK+csO+RhboA/WU4ZH/w3L/8AW2EG9/FePEQmjjtT1wNvnihJYz6yu+5lalOmy1LIXRyaEYYOZ0hPYNHmVB4kD4hWOn/9ib8xUbYbKKnCk3tfskQh5faCwODHlg1sHp17ILTj81XvWXVvDnr2Gt5/CsR8ji31HqF2W7UNKs+xZkEcTBsuKgq9E/GCnNbzot2YWPMcPhMaS0jR+b9h+xbeLwRjYZHAmGKxG+Uf+kHuUG+txFUsWIoXw2qzpv2p08RY2T6ioXiC4LXElWlYpXZqsTHvMUbf213k4deoC7eKrFe1QpwVpWSWJrEZgDCCeh3zfUAtln92+P39Dk/OgmZXNpUi6OGR7YmabHGNuIHkFWaeZs5Ph7Ke0RTtezxeWRzA1uh2b08wraeyqOMe34q5dnMOds0+276jqg34viWnXxdJs0drwuRrHWPCPhB3vcpnI5WtjhEJfEklmOo4om8z3+ugoLKtA/JuQAABWj6fa1asmyccV0Hi+aLZaXJFMY2vBfzbLfldAdaQWHG5avknSsjbLFNFrxIZmcr277HXomUy1bEthdaEnLK/kbyN5uqj8XSEeemsTZgXrYriNzBG1vK3m2CeX7fvTicA2sQD9LH5kGwcU0Wyuinht15dbYyWAh0n80ea6Mdm62QtSVRFYr2WN5zFYj5HFvbY9y4sw0HivAkjsZv8CWv3d0tedJ/+JB0WeI6cFiWJkVqx4B1M+CIvbGfQn/wumfMUoMcy+ZueB+uQsGy8nsAPVRHClmvUwk8FuVkdivNL7SHkA75idn6xrquCnHUdw3AL0staOW459aVo+Z8rbSd9APrQWCpn61qZ8BgtQWGsMjYZouVzwP4PXquHAZ2zkMtfrT17IYyXUZdG0CIa3pxB7/ela3Zr5+rRuTVcgZY3OjnZGGyR69dbGj7tL3h17W53PRlwDzZaQ3fXXKgsaIiAiIgIiICIiAiIgIiICIiAiIgIiICIiAiIgIiIC4reJx92VstunBNI3s57ASu1cUVqR161FL4LYYmtLXCTbu3XmHkg9djKLq81c1YvBndzSMDdBx9T9wW2xVgtRCKeJsjAQ4NI6bHZeC7U5mN9qh5njbB4g276vVZe1VxP4BniEv8AF845vuQeGpXNh1gxN8V7ORz/ADLfReR0q0dQ1GQtbXLS0xjto9wspLMETi2SaNhA5iHOAIHqsopo52c8MjJG/wAJjgQg1OpVnUfYnQtNblDPD8uUeSxs42lcgZBZrRSxM+a17dhv1LY63XZMIXWIhKezC8c33LKSaKItEsjGFx03mcBv6kGqtj6dR/PWqwwu5eTbGAdPRYNxdBsk8jakTX2GlspDdc4PcFc2Sz9KgyB3ixS+LIGabKOgP776gpH2iEQiYzRiIjYfzDl19aDD2Ot7GKhgjNcNDBEW7boeWlrpYyjj+Y06kMBd84sYAT9q6IZ4p2c8MrJG/wAJjgR/YtXt1TTD7VBp/wA0+IPleXT1QZw1oK7pHQxtY6V3M8j98fVYR0asVZ9dleMQvJLoy3YO++wuXLZqti3wMlcwulkDNeIAWg/vj7lIMe2RgfG4Oa4bDmnYIQclPEY6hIZKlKCGQ93MYAfvXY5oc0tcNgjRC1zWq9cgTzxRE9ud4bv71k+aOOPxHyMaz+EXAD70GNevDWgbBBG1kTRoNHYLmhw2Ngs+0w0a8c2987YwCPq9F1MsQyc/JNG7k+dpwPL9fosGXar9clmF23co1IDs+n1oPTVgNttoxN8drOQSa6hu96W9aZrMFfXjzxxb7c7w3f3r100TIvFdKxsf8MuAH3oOSXC4yaz7TLQrvm3vnMY2T6rps1YLUBhsQxyxHux7QQvW2q75fCbPE6T+AHgn7lpjsSuyktciHwmRhwIft+z6t8ggypY6nj2OZTrRQB3fkaBv61nBUr12SMhiaxsri94H75x7lH26zJhC+xE2Q9mF4Dj9i3oOeOlWiqGrHC1sBBaYx2IPdDSqmmKboI3VmtDRE5u26HYaKymtV4HBs08Ubj2D3gE/eo7N356UuNEDmhti22J+xvbSCg66WMo4/mNOpDAXfOLGAE/aup7WvaWvaHNI0QRsFa4rVedzmwzxSOb84MeCR9aTWYICBNPHGXdg94G/vQc9TEY6lMZatKCGQ93MYAVvdVgdaZadE0zsaWNf5gHuFnJNFGGmSRjOc6bzOA2fQLCO3WlLhHYieWdXcrwdfWg3riGLoiWaUVIg+ccsrg3RePet8NmCxvwJ45eXvyPDtfctNCzLOyZ0whHJI5o8N/MND19CgzkpVpaXsb4WOr8ob4Z7aHkvbNKtbg8CzBHNF/Ae0EBZQ2q87i2GxFI5vcMeCR9yj6uep2stPQZLHuINLXiQESE+Q94QdlKhUx8ZZTrRQNJ2QxoG/rWyerBYdG6aNrzE7mYT+9PqsTcqh3KbMIPMWa5x84dx9fuWbZ4nw+M2Vjotb5w4FuvrQeSVYJbEU8kTXSw78N57t30Ol46rA60206JpnY0sa/zAPcLZG9sjA+Nwexw2HNOwVmg4bWIx1ycT2qUEso/fvYCV0S1oZ4DBNEx8RGixzQW6+pbkQcdLF0MeXGnUhgc7uWMAJ+1ZfB9M3xd9mj9qA14vL8rWtd/qXUiAiIgIiICIiAiIgIiICIiAiIgIiICIiAiIgIiICIiAqsP98cSf9M3/AAFWlRnwRH7VkJ/Fdu7GI3DXzdAjp96CuMxNH4ge0muz2gVfFEuvlBwGx1WeTxlWDgyK6yJouNjil9o/fl5Ldnfv2VYBiIxw/wDBPiu8PwfB8TXXWtbXtvEstYMYt0rmsEbGc4HX5Ov/AAgiLFSC9xjALUbZWipzcruxO/RawBhs3lYse0Ni9iNgRN+a14B1oe9ZXaTrPGEUcdmau9lT5MkRG+/oehUxjMNFQfPK+aS1Ysftss2iSB2Gh0AQRWKwmPucMxTWY2vmsQ+LJYd88OI2Tv3KM5nZfDcMe3czzLOWv2ergOYdfrAU4eGGCN9aHI3IaLyS6sxw1o9wDrYHuXbPh4JDjxGTFHReHRsaOh0NaQRHE2NpQVaDIqkLGi1G3QYOxPULozjKYtUKgpvtStDnRVWODY9DzdvpoKSy2MjytQQPkfE5rw9kjO7XDsVzXMF7U2rIb1iO5Wbytss0HOB77GtFBF4MSQcX2oDTZSY+o2QwRyczSebXN2GiuPBYijPwXJYmrtfM4SnncNlunHWj5dlYMfgI6OTdkPa7M9iSLw5HSuB5uu99unYDQW3H4eOjhTjGyuczTxzkdflEn/NBXLkUVnCYCaeNkkr5Y2uc4bJHornGxsUbWRtDWNGgANABRU2Bimw9bH+PKw1i10czNBwI7FSdeN8VeON8rpXNaAZHAbcfU6QVzBUq2WlyVzIQssTG0+HUg34bW9A0DyUZZ2zh3NUA5zq9a2I4iTvlaSDy79ysVjAg3JbNG9Zovn6zNi0WvProjofeF67h+qMK7GxPkYx7ud0hPM9zt7JJ8yUEXmaNeli6NOtGIYrdiNk7mdC8e8+9M7i6VK9hZKtdkLvbGNIYNbHvUvnYKz8O6O3HPJE3l6wDb2EdnD6lWY2MyeYxraeQuZI15hJJJK3lZC0eXYdSgk7Ta9rO3PZ8YclPGGslM0gbHF06NbsH7eiiWF54MysL2+GIrr42xh3N4Y5h8kH3KyWeHw+/NbqX7VJ1jXjNhI0/XTfUdD71gzhmvFirOPjnm8OeXxS555nA9PPz7II3NY6pj6mJs1IGxTi1C0yNHyiHd9nzXT4joeLMtKwbcyk1wHvAKlclimZCtWgfI5gglZKCB3LfJZRYxkeYnyIkcXTRNjLCOgAQQmDwtDIcNRTWo2yT2mGSSw7q8OJPXflr/JWKlH4VOGPxjPyMDfEJ2Xa81EHhljWyV6+QuV6UhJdWY4cvXuAdbAPopqCGOvAyGJoZHG0Na0eQCCuYGhVy0Vy3kIWTzyTvYfEG+UA6AHoubNY+KOjhKPtDrEPt7Wc5d15evydj7lLz4DdmaWnftUhOdysiI5XH1Gx0PvCzdgKwr0IIXOijpTCZo7lxG+59+0EfepVsdxNhH0oWQGV0scgjGg4cnTajags5G5kp5cKzIH2h8QfJOG8jW9AACDpWu5jWW79G26RzXU3Oc1oHR3MNdVyWMDu5LZpXrNJ837a2LRa8+uiDo+9BAW6VpmFxFPJMLXe3tby8/N8jZ0N/V0XVm8PSjzuGjggZCyeR7JWxjlEjQAdHXfspiXBwvrU4RPNqrMJg57uZzyPUlb7uNZcv0bTpHNdTe5zWgdHbGuqCIfUr4/jHHCnE2BtiCUSNYNB3LojouajWkuYHL14ZmwySXJAHOOgevbfvVhnxrJ8tVvmRwdWY9obroeb/APkuZmArewWqkr3yMsTOmJ7FpJ30PuQRFaKrWyVBtvGSYyyHcscsLgY5Tr5pI9fet+MpVWcZZQNrxt8OKFzNNHySQdkLsg4f1ZgmuZG1cFd3NEyTlDWn1Oh1K3vw4Oa+E4bU0L3NDZY26LZQO29oIjhzG1LOSzFqeBskrMhI1hcN8utHY9D1XDLI+pTu8PMJEslkMh9fDedkj6uqtWOxzMa649sjn+02HWHbHzSddP7FD1W1szxWMlWY50NSIxmUtIDn78t+iCxV4W168cMYAbG0NAHuW1EQEREBERAREQEREBERAREQEREBERAREQEREBERAREQEREBERARFWI/hG/xHfrsyEkFauWENaASenb6kFnRU2XONuZG4ybLSUIq8hijZFGSXEd3E6Pn5LroZa5e4bmmFmGKaGYwusyDlaWgj5YB9QQgs6KpUso6HN060GUkvw2NteJWEcp10IOgumu69nLNyWO/JUrwSmKJsQG3a7k7QT1qzBTgdPZlbFE3W3uOgNnQWNm5DVfCyUuBneI2aaT1/wAlU+KIMg/hN8mQncyaF7WubGfkyjnGnEeqlMk6xjnYaBluWTxLgZI95G3tIJ0UFgRV0Pu5nKXIobklStUcIx4YHM92tknfkuaTKXosNma803+t0BpszRouB7H60FrRU/IyZXHYGLNOyT5HsEb3wco5HBxA1/au3iC7PFkq0D7UlGi+MudYjbv5e+jSfJBY0UXg3WHV5PGuR3Iub9hmYQSW/wDq15rRmbdp+Tp4unL4Dp2ukklA2WtHp79oJtFDVosjjbcntFl1uh4ReZJNc7HDy6dxpR9IZXK4v4WbkXwPkBkiga0FgaOwPr2QWlFWI8xYl+CMg55ZBYJgnj/eh57H7wtkmVmju5i6XudToReGyPydJrZ/yCCxoqG7Oysx4vszTpLug81PCPhn1YOn9qlLU9/IZ+CtUuyVIJaYmdygEjZ8t+aC0IqjfzAOWloS5SSlDVY0F7GEvldrr5HSxh4ksRYLISCQWZq0oihmLS0SBxAaSP8A32QWPK5GLFUXW5mucxrmt03v1IH+a7FTOJcfkKvD5knyclnckfise0cvzx83066V0Qc1O5DdiMsBJaHFvVpHUd+66VSzlL44Sksssu9oFwsDz6c+tfUuy87I4i1jbD8jJYZZssglie0Bvyt9R6aQWhFi4kNJaNnXQKm1L1200PflzXyXOd0pmhrO/wA3r36eaC6Lnu2W0qU9p4LmwxukIHcgDaiLli5ezTcZXsGq2OESzSRjbiT2A2tVyHI1sPmYLk3tNcVJDDM7o/5h2CgnKNlt2jBaYC1k8bZGh3cAja6FS2MyVHhOpk48k8GKCJzYA0chZoaB9+lKWrdvI5WLH1J3VWCATyyNG3dewCCwIq9Uu2cblp8dendZjFc2IpXDTuUHRBWmhFlsvjxkhkn1pJtuhhY0cjR5A+qCayGRjx/s/itc7x5mwt5fIn1XaqfayL8rh8JakaGSm+xr2jsHAuB/MrggIoTM27T8lTxdOXwHTh0kkoGy1o9PftZVosjjbcntFl1uh4ReZJNc7HDy6dxpBMrivZGOjNVika4mzJ4beXyOt9VB0hlcri/hVuRfXfIC+KBrQWNaCdA+vZarN85KLh+05oa99kh4HkQCCgsFbJRWMlbotY4SVQwvJ7HmGxpdyrFay2nxFxJZeNthhieR66YSor4dlkxpvjNubdLfEbVER8P1DO32b2gviKtTX7eWuUadSZ1NstUWpntHygD2aN+9eU7N2jnbte3cfZggqiVvMAD5nr70FmRURuefZovvHNOhtkF8dVsRLB6NPTrtXDGWzexta0W8hlja8t9CR1CDrREQEREBERAREQEREBERAREQEREBERAREQFE46jPXzeStSAeFYLOQg9eg6qWRBXW4/I4u9bfQgr2q1qQy8kr+R0bz366Ows8ji8jfwsccj6wuRzibka0iM6PRh9R7/cp9EFa9gzFzLULlmGrBFXedxxvJPUd96/sWxlLKYq1a+Doq9ivYkMgbI8sMbj38uoVhWpk0T5HxslY6RnzmhwJb9Y8kEJkMRfvcLz0p7LZbshD+Y9Gghwdyj3dNLO5UyGQGJmmgjilgtCWVjX7AaAR0Pmp1EEC+lksdkrNnGxw2IbZDnxSPLC12tbB12Wh2DuOw2UEro337/VwadNb6NBPorKiCBzmLs3eEXY6BrTYMcbdE6G2uaT1+wrfkYsoy4yekIbMBj5H1pXcvXfzgdKSkmihLBLKxhe7lZzOA5j6D1K2oIbAY2xSdbnstiidZk5/BhO2s6fnXuYx1mW5VyGPMftVbbeSQ6bIw9xvyUwiCIpw5S1bfNkvDgr+GWNrRu5uYnu5x0uCvRzmOonF1G1pYBtsNh7yHMafVuupG1ZkQQk2DDeGvg2F25Y2B0bz/DB2D96Y/CkcOPx907lsNcZ3Dr8t3c/Z/kptEFbrQZ6tVjotgou8MBjbZcfmjpss131712ihOOJReIb4Iq+FsH99vfZSUk8UTmNllYwyO5WBzgOY+g9StqCAs469Ty81/HRQWGWAPFhldykOHmDorOxjLmUwtmrfMEM0p5o/BHSPWi3Z8+oU4iCqZWnxDlcX7HNBUjLXMLnMkJMunDsNdPX7Fa0RBU/gK98WnUuRnjm2Zdc3Tl59/mUpn8fYvR40QAE17sUz9nWmt3tTCIMJGlzHNa4tJGgR5KsXMbm71E461DTkJOvbS482t9+XXf7VZRNE6Z0LZWGVoBcwOHMB6kLaggrWNu1chDkMd4c0ghEM0UruXnA7EH1Xj6eWuY7J+2PjbJZgdHDXjdtrNtI6nzJJU8iCBs4uzJwdHjWtb7S2tHGRvpsAb6/YljG3q9yvkMeInzNhEM0MjtB4HofUKeRBB0cZasZGbI5VsTZHxeAyGN2wxh77PmSuarUzuLpnHU2VZom7ENiR5aWNPbmbrrpWVEFbfw/LXxeKp1nCQ1bTZpXuOubqS4/eVI4/IS3MlfgLGeBWeGNe0HZOtnak1i1jW75WgbOzodygicxjrUtyrkMeY/aq228kh02Rp7jfkvacWUtW3zZLw4K/hlja0bubmJ7ucdKXRBWa1HOY2i7F1G1pYBtsNiR5DmNJ7FuupG1tkwUsEOHgrEPbTl55HE6J6dT96sKIIOLESPy+aksNHs16KONpB6kBpB/OuapVztCmzHxQUpWxjkjtPcRpo7bbrqQPerKiCAyVS1DlKl6i+u+22IxyQSO5BK31HporixjbNzinIi8IgTVax7InbDAd9N+qsGQxlPJMa25A2XlO2nqC36iOoXtDG08bEYqcDYmk7OupJ95PUoISpSzWNq+wV4KdiNmxFYkcWlrfLmbrrpWKBr2QsbI5rpA0BxaNAnz0FsRAREQEREBERAREQEREBERAREQEREBERAREQFE28ldFx9ahjzOYwC98j+RvXyB81LKo35m/DdpmX9s8Ea9mbCHcrh9nmg75eJA3h2zk21j4lZ3hyQPdrTg4Ajf2ryTP267q81rGmKlO9rBIZAXN5uxLfJV9sMg4Hzkfs80bjaJbG8Hm1zM+9WDitjn4OENaXHx4egG/3wQdN7Lzx5EUMfU9qsBnPJt/I1g8tlcHDk0k+fzD5oTDJuMOYTvR16r2ab4G4ls2rMchrW4mhsjGF3K4eR0nDszrOdy9jwZI2SGPl8RvKSNd0EplMkcfNRjEQf7VYEJJdrl2D1969u5I1cnQqCIOFsvBdza5eUb7ea4OK2SNZjrbInyMqXGSSBg2Q3qCdLksZGPJcS4Z1WOYxROl5pHRlo2W9uqDojz9+0622ni/F9mkcxxMoaDr06d1vdxFAMHFkhE9zpnCNkI+cX71y/etfDTHNbk+ZpG7TyNjuoatVsfFahZjhfI6nddM6ID5Rbzneh6oOjM2781zCx3qHs278bmubIHjz6H0PVTNvLzjIPo46n7VPE0PlJeGNZvsN+pURl8pFlLmGbUhnc1l6Nz3ujLQ3v06/b9y1XqNarxHenybLQr2gx8U0JdoEN0Wu5UEnPxKIsNNd9ld40Eoilgc7q12/VZyZ2xVx5s3ce6J8kjY68LXhzpCe31KIvVazeGrD6FaxG2Wwwnxdlz9Hv16qV4kgmNbH3IYnS+xztlfG0bJbrR0PVBjJnb9W1Rr3cYITbmEbXNmDmgHv5d+3RZnOXJM3bx1XHeN7M5nNIZOUac0Ek9O/Xso3L5aDI5LCNrMlLW3Wuc98ZaAdHp18+6ksOxw4nz7i0hrnQaOuh+QgzsZe/zzuqYt0sEBIc98gYXa78o81lNxBXjw0GQjjfIbBDIoh85zz5KBklbJJdZlo70l3ncIYow7lLf3utdEgrWGcMYa0yvI91GfxJIuX5XLsg6HqEG/LW702Swkd6h7MfbWuaWyB4PQ9Pceqn6GSNvJ5GmYgwU3MaHc2+bmbvt5KCyuTjymRwoqRTuYy41z3ujLQ3oenX7Vuittw/EeVdbjmDLZjfE5kZcHabojp5oO+tnPGpXbLqzz7NKYwyM8zn6WsZu5Xs1WZLHezxWpBHG9sofpx7Bw8lDUpLzeHMnNTimjmdaLuXl+WGk9dD10ua4Kk1jFOx8N6VzLsTppJQ4ho35780Er7blvjx7P4LfC9k34Xjnl5PE14mta5vLX9qkbGYsvuzVcZS9qdX14rnSBgBPkPUrkuSex8cQ2pmP8Gaj4DXtYSOfxN6Ou3RRslGpSzN/4VZbayeTxYpYS7lcD5Hl80FoxWRZk6YnYx0bg4tex3drh3C5shl5YcizH0KhtWizxHgv5Gsb6krLh+CtDQJqV5oI5Hl2pvnH3qPtSnD8UTXbEcjqtuFrfEYwu5HN8jr1QacPYkk4vyktqA13srR87S4EDXmD5hdJ4isurG/HjXOxwP7d4gDi3euYN9Fx0i7KcRZh8cUsUc9NrGOkaW77jaj6NXGQY9tTIVsh7YwcjoWF5Dz7vLSCzXs2Y5q1ahXNuzYZ4jW83KAz1JWFDNWLGafjbNH2eSODxXHn5gfla6eo964rDRhs1UvGCX2J1XwDytLjEd7G9eSxx11l/jeaWKORsYocrS9vKXfL76Pkg6cJxDZytZlt+P8CnyuMkxlBAI32Guo6Lw8RWRW9vONcMdv8AbfEHPy71zcvotHDVSSxwCyposkkjmYNjRBL3KLqVsW2hHWuVcgbjQGPrgvIcfd5aQWe7mHR2YalCubVmVniBvNyta31JWeLyrrlixUs1zWt19F8fNzAg9iD5hQOWx0NbORWrcNn2F9cR80LnbicPI68lJcPV8eLVixQgsj5IYZpidP8APQ316IO/LZNuNij1E6aeZ4jiib3c5aKmVsm82nkaXssj2l0bmv52nXcb8itPEccsdjHZBkT5WVJiZGMGzykaJA89LZDlW5S17PUgkdByHxJ3sLQ0nsBvuUGluduWmyzY7GGxVjcR4hkDS/XflHmtk/EMQx+Pu1o/FjuWWQacdFnMSD9o12XBiMm3CY44+7XsCxAXBrWRlwlG9gghccuNt1OFqMkkD3Sw323JYmDZa3mJIA9wIQWXIZI0rtGuIg8WpCwu5tcvTe/euKvnLlrKWadfHc7K83hySmQAAa7/AF+5cN7JR5POYc1Y5nRxzEukdGWtB126ru4dY5uRzRc0gOtbGx3+SEHjs7cmltfB+O9ohqvMcjjKGkkd+Uea6LOdjhx1ay2CV81shkNfWnlx8j6a81CXJKQsWnzw3MffDjymuHES+jhroV5k6l65isLeyEEsj6zibMcWw/lcNcw15jQQTdTLz/CDKWRp+yzStL4i2QPa/Xcb9VzDiG3NHNZp4wz04nljn+KA86OiQ1aMVBipMnHJRhuSyRtJEspdys6dvlea4LM1ZjbD4YbuPyYc7liha4te7yPoQUFyglE8DJWghr2hwBGitqjq998UePguxvFqyz5XI3bWuA2dnyUigIiICIiAiIgIiICIiAiIgIiICIiAiIgIiIC8IB7ja9RB4QCNEdEIB7ja9RB4QD3G0AA8l6iDxecoGug6LJEHgAHYIAANAL1EGPKPQevZekAjqNr1EHmgRojoua9WktVjHFYkrv2C2RncEfnHuXUiCEgwlh9+C3k7/tRrEmGNsQja1x/fEDuVNaGyddSvUQeaG966ovUQY8o9B9y9IB7heog8AA7BeaA8gskQeEA9xtCAe42vUQeIQD3G16iDzQ3vXVNDe9dV6iDgyNO1ZLH1Lzq0jNjXKHsd9bStOLxDqdqa5asutW5mhhkLQ0NaOwAHYKVRB4AANAaCaG96G/Veog8I33QDXZeog8QADsNL1EHmgeukXqIMeUDyC9AA7BeogxIBOyBtZIiDwADsNJob3obXqIPNL1EQEREBERAREQEREBERAREQEREBERAREQEREBERAREQEREBERAREQEREBERAREQEREBERAREQEREBERAREQEREBERAREQEREBERAREQEREBERAREQEREBERAREQEREBERAREQEREBERAREQEREBV7K57I4uKaxLheatEdeILLeo3oHWlYVA8b/uVuf/AE/4gg2xZPJuimks4oVmMhdI15sB4JA2BoALrwtx+RxFW5K1rXzRhzg3sD7llf8A9zWP+nd/hKqEOGrjghmSL5jcireLHL4rvka6gAb0AgvaKm5a/JasYupPDbsQSVhNNFVHypDod+o6Lq4dE0GXnir0b1XHPjDmssjox4PXl6nugmsrkocVT9onDnbcGMYwbc9x7AKPOfsVnxuyeKlp15HBom8Vrw0ntzAdl2ZvGx5SoyB85glbIJYZBrbXjsdeajLF/I4+NrM/TrWqTnNa6xD2ad9C5h9/ogmfhGH4U+D9P8bw/E3ocul2Ko/BGPPG41WZrwPG7n52+69x2LgyHEeVltGR4gstdGwSFrQ7QO9Dv5ILaigOGf8AbM3/ANe/8wULBZmiwVqKCR0b7OVkh8Rp6tBd10gvK462Qhs3rVSNrxJW5eckdDsbGlHM4bgqWYZsdI+DR1O1z3OEzSOu9nv71wYLE0YeKco6Ou1prlnhHZ+Ttp2gtiKv8HHeOt/9bL+dV2CM2OD8JGJHM57pHO06I+W7sUH0JFT83HFjH0MRUgtuqyudJNHXcXSSe7ZPbffqtmEbJXzrW0cdkKePkiIlZZHyQ8diPlH6kFsRR2ekZHh7Dpbj6bNAGZg24dew957faqw3waOWxb8dQyFITTiOR9jo2VpHmC4nf1hBeEVSrYuvk+JMu254kkTXN/Yg8taTrudHquWO9Zx3DOairzP3VuOrQPc7ZY0lo7+7ZQWPiLJSYnDT3YWNe+MtAa7t1cB/mpRUjijh6njuGJpq5mEzTH4jzK4+Lt7QeYE6PXr9iu6Cu1+IMjbdMamFM0UUhjLvaWgkj3EKTxOTiytQzxsfG5rzHJG/uxw7gqs4IZ4x3BjDjhD7TJ1sc/ODv3dF5Befi+E8o+IOZkYpy2w5xB/ZXEAuHu0en1ILsiqmTwUGKw8l+nLMy/WZ4hsGVxMhHUhwJ0QeqwmgZl+J6vtBkbFLSD3RseW82+ujrrpBblyZSy6ljLdpjQ50EL5AD2JAJVcqPOFuZ6tULvAqwNmijc4uDXFpPn5dFpkwVd3CM+RlkmfekqOmfP4rtkluy3W9a8tILFUyFienjJxUL/a42vlcxwAi20HfXuFJKoD9q4P/AJjf/tBe0MRWymZzXtviSRtsANjEha0HlHXQPdBbkVIju2ouFDXjsSB7rvsjZSduY0u13+rotmfwdTF1KMlPxY3G5C2TcjnCTr3IJ7780FzRYu3ynl766KjOqwQCQ5lt6pkPEJbkRzOjHXpog6A9xQXtFUM7adNmauPmit3Kja/iyR1B1ldvQLuo+T9qxx1ixjJcnJVoXq2OjqOnjjtDo2Rvk3qehHXv5ILiuObIQw5GCk9rzLO0uaQOnT1UBj+H472Fr3jYmGUnjbMLZkdtriN61vWhvWlryOHpy8U44WIWSSSxudM4bHO4a6oLMyeZ16WB1ZzYWNBbNzDTie4136LpVaZN7LxPmJWjfhU2ODfqBK04rAwZbDxX7ssz79lniCwJXAxk9RygHQA9EFrRUaazNl8Nw66xK9sslvw3yMOidcw2D79KQbShw3FVKOjzxxWY3iVhkLg4jsep7oLSiIgIiICIiAiIgIiICIiAiIgIiICIiAiIgIiICjs7jjlsTNSbIIzJr5RG9aIP+SkUQaLEBmpS1+bRfGWb+saUe3Dubwx8EeKOb2cw+Jrp27qXRBDWcI58dKStZMFynGI2yhuw4aAII9Oi6cfUuwyvlvXvHc4ACNjOVjfqHfakFi4hrSXEADqSfJBw5bFx5SCNpkfDNC8SQys7scPP3/UuCfC5HINbBk8k2SqHBzmRQ8hk0djZ30+xTkcjJWB8b2vY7qHNOwVmgibeKmfmIMhUsNicxnhyMczmDm78vRbcdjXU71+wZA4WpA8AD5vTS6m24H231WyNM7GhzmeYB7Fb0EE7DXa9+1Pjb7a8dp3PIx8XPp2tEt6rCpwyyPCz4+ew55fO6ZkoGnNOwQfr6KwIghYcVfktQyZHI+OyA7YyOPk5j6u69fqWyPFTwZ6a/BZaIbAb40TmbJIGho+SlkQQEeEvVJ7LaGSEFWxKZSwxBzmE9+U7WFbht0GJx1L2gH2Ox43Nr5w2Tr+1WJEEblsV8IGCaKd1e1XdzRStG9eoI8wlGpkI7BmvXxNpvK2KOPkZ9Z7klSSIODM4xmWx76r5HRkkOa9vdrgdgqNfg8has1J72TEpqyiRrGQhrT9fXurCiCNo401cneuGQOFktIbr5uguaLh+M1MpVtP8SK/YdN0Gi3etfaCFKC3A626qJQZ2tDizzA9VvQVi9w9lMhjTRs5cPiHLy6h0XaI1zHfXt5KzrlyF6DHU5LVl3LEzvobJ8gAlC37bWEwhlhBOuWVvK77kENUw2XoGdlTIV2RSyOk+VCXEb+1dVXh6uzGWqdqR9l1xxfPKehc4+Y9NaGlMogr78Ffs12UruU8Wk3XM0RcskgHYOdtdoxfLnGX2vAYyDwhGApNEEVHiB8LZC3K4PiuRMiMeuwAIP37Ue7h7IDHS4yPK6pFhYwGIc4bro0n0/wAlZUQQvwI7kwo8Yf8Aw1oB6fP00N/yXTjscaVy/OZA72uUSAa+boaXY2eJ4eWSMcIyWv5Xb5SO4PvXlWzDcrtnryCSJ/zXDsUEFNhq9XAXK92ZxjdKZvEjaeaMl2wR9Shr758hJjqrcszIPFqNwjhi5dNB6vefcFeyNjRWuOvDE4uihjY49y1oG0Gb2h7S09iNKvvwF91R+P8AhXdF3TT4uaQN383m3/arEiCHuYTnkrWKFg1bVZnhteW8wcz+C4LdTo2v2c5K57SJm8hiazljaPPp32drve8Rxue7s0ElacfdiyNKK3X2YpBtvMNHvpBDswF6KqMfHlXNx46Bvh/sob/B5t/2rpyGHlmsU7FKwIJaoLRzt5g5p8iphEEZDiyzM2r0j2vbYibGWa9O64WYK/VrupUcoYqTt8odFzPjB7hrtqwrXLLHDGZJXtjY3u5x0B9qCKlwMYhxcFZ3hxUJhIARsu0D/ad7W+3jHWMxTvCQAV2uBbrvtSIOxsdl6gIiICIiAiIgIiICIiAiIgIiICIiAiIgIiICIiAoB9vJZPKWq2PssqQ1CGPkMYeXv760ewU+q6Y72GytyeCjJdq3HCT9ic0OY/WiCCR0QezZfIY/DSyXqzXXWzCCHXRsxJ013uH/AIWFuzmcLDHeu24bdfna2eNsXIWAnW2nz0T5rK5QyuWwrzZEUNxs4nrxb2I+U7a1xHc9+vvWq+7KZ2szHPxclJj3tNiaSRpAAIJDdHrvSDbPbylniOxj6VmOCFkDJOd0YcWkk9v1rTHayN3G5WnNaYyzTc5pmZGNSN5d9j2XdVqTR8VXLBicIH1mMa/yJBPRaqNCx7ZnOeMsbZcRG49nbbraDTwy2/X4UjlikbakMQMETgGBvuJ81zyZi5j7FV02XpXfFlbHLWjDQ5m/MaO+nvSGlk7PBs+JFaSraijEbXPcNS6Ozog+YGvtWi5Vu3a9SKrw8KTYJmPkJcwHoezdd/rQSwvTjiHJQAt5IajZGfJGwevn5qOhu5+bh45YXYG+Gwv8LwQfEA77Pl9ikPY7Hxhyk/gu8KWm1jH+TndeiwqUrLOCZKboXCwaz2CPz2QdBB5lM5OyninwPjqtv6L7Mo22EcoP1bPvXbiX5IWJI7U8NyqWB0VqMBuz5tIH51xmPJVcPi2R0mWoWQNZaqu1z/NHUb6dD5LHBUZmZme5Dj3Y2k+IN8BxHy37+dyg6HTog7uI8jNjMe2WDla58jYzI8bbGD++K1YyTJ+1tEluDI0pGk+PGGtLHenQ9QurMG82s19CKOctd+yQv1+yN8wCem1D42lNJn4rtbFuxddkbhMHFo8YnsOVp8u+0G6ray2bM9ijbip1WSOjhDog8ycvQuO+w36LntcQXjw8+xG1kN+C0K0oA23mDgDrfkdrbRGRwAnpx42W7XMrn15IXtGg475XbPTR81zz4a8zh97Xx+Jds3W2ZWR9Q3bgSB9QCDdkLWdxdqqHWq9kW3+GGmLlEbvXp1IW+G1k6GdqUr1qO3Fca/kc2IMLHNG/LuFvz1Wexbxb4YnPbFY5nkfvRrumTqzy8SYexHE50UPi+I8dm7bobQRr85Neu22wZeljYa8hiYJuUvlI7kgnoNqY4fybsri2zvDPFa90cnhnbS4HuD6FQ0WPlxFu4x+FGSrzzOmilY1hc3m7tcHeQ9VYMUyRlJvjVIaj3EkwxEEN9N689IOFtub4zW622+Gys17fkje+vn3UXSucQXOH3ZNt6CMxte4RmEHxA0nufLt5KTbUn+M9yz4TvBfWaxr/ACJ69FqxFKzDwc6pLC5s5hlb4Z77PNr86CO4mmsZLhvHXWT+CyZ8LnRBgI5iR12fRSl63fqupYyCdkt6xzEzvYAGtHc8o+xcVvHXH8HYyo2u8zxOhL2ebdHqpHNU7Qv08nRiE8tbma6HmDS9ju+ifNBrr3MhQy8FDIzMsx2mkxTNZyEOHdpA9y58HZzOStTSvtxMq17L4+TwgXSAeW/LS2ww3ctm612zTfTr0w4xtlcC97yNE6BOhpb+Gas9StcbYidGX25HtB82k9CgjMbZz2Ux9izFfhi8KWRjAYAS/R8z5enReR5LN28CM1HZrwsazn9nEXMHgdDtx6jfVSHDFOxUw9iKxE6OR08rg09yCehWjH0LUfAgpPgc2z4Dm+Ge+yT0Qddu7dnx9SanJBWjmaHSzzEaiGvIHuuPGZS1YydnFfCVe272fxorcLWnlO9EEDpsbBWm3jrjYMPM6ibkVWPUtUkbDtfO0eh0tmLq3XcVHIS4wUqrqZiaA5pIPOD8oDz7/wBiDTwlFbjOZkfb52MuztczwwOZ418vfl9XZbKmatDhrGOjEbr113hs20BoOzs6HoFvw1e5RuZapLUk8OxZlsxzggtIdrTfXa5KuIvN4bxTo4dXqDzIIXnXN1Oxv6ig7X28niLtRuQsx261qQRc4iDHRvPbt3BWuKzmMhmcpUr3Iq8FZ7Q15iD3Dbew/WvZmX87dpNmx8lKrVlE7zK5pc9w7BoBPT3rqw9WeDM5maWJzY5pWGNx7OAb10gy4cyFm9Wsx3eU2Kll9d72DQfy666+1Z5ia7GYm1p69SE7MtmYg8voACtPDtWerLljPE5gmvySM3++adaK0Z6pZOWqXRR+EK0THNdACNtcezgD0KDDF5aazNkaE1uC6IYudliHWnAg9DrpsLgwEec+K9exTtwRtjY4xwGLm8QAnu7y37l14yne+F8hamxwqRWK4bGxrmnRG+h15rRips3juH4seMNI+xyFscgkaGjZPztnY1v7UHa/Pz3MfjPg9rGWsjvRf1bGB84+/S2RXMjjctWp5GeO1Fb2I5Wxhha4DeiB5LmODtY3H4h9JrbFnHA88fNrxA754BPv7bW9kV3MZipasUpKdantzRK4F73ka7A9Ag6sBesXTkPaHh3g23xM0ANNGtBVzJ2b+T4Is2pbegx72yMEbf2QCQBo35a9ylKnwlhruQijxkluOzYdNFJHI0N6+Ttnppc1XEX5OBrdCSHkuSOe4MJ1s8++n1oLHjIp4qMbbNj2iTW+fkDenpoLsXHi55bFGN89aStIBymOQjfTz6LsQEREBERAREQEREBERAREQEREBERAREQEREBERARFWK+VyT+K5qzqkngiNvyPEGmDfz/tQWdFF0c1Fax9q1JGYfZXPbMxx2Wlvf8AsXI/iUMr4yR1GYvyLXGONrgSNAEffsfUgn0UTj817TedRs1JalkN52skIIc31BC0S8RfKmdUoT2q8BIkmYQB076HnpBOoom1na0NKrYgY+w64QII2d3nW/sWWPy5tXH07NOWpZazxAx5BDm71sEIJRFyZG/DjajrFgnlBAAA2XE9gFwQ55wsww3qE9MWDyxPeQQ4+QOuxQS0s0UDeaaRkY9XHSy5gW82xrW9qn5aSa3xjDXnxhsRRV3OZEZBp3ytc/6labjQzHzNaNBsRAA8uiDe1wc0OaQ4HsQVkqfgs7JS4cpvdjrElaKPT5xrQ699dyFO3szXqQV3xtfYktftEUfd/Tf3IJNFE0s1494UbdWSnZc3nYyQgh4HfRC5W8SvldbbWxdic1ZnxSFrgB8k63s/mQWBYue1pAc4Ak6AJ7qLkz9RmHiyID3Ml01kYHynOP71QuTyE9rL4RlijNUeLPMA8ghw16hBcEUHWuwx5bOlrJi+q2Nz+Z+2n5BI5R5dlobxVzUorxxlkU3gc0xI03fu8x70FjRReRzUdN8EMMElqxYHNHFH0Jb6knsFroZz2vKux0lOWvMyHxXc5HTrrXTv37oJhFwZXJNxkUMskZfHJMyJxB1yBx1zH3LXYzMEGcr4tzSZJmF3PvoPQfagk0UDkstFJUy0TopfDptAe+N/KXE9wPTS4cvlr1Z+HbTry+DJIzr4g3KC35h/8oLTztDwwuHMRsN310s1VMjckg4ux8xrSPmfScBCzRPMT2326eqmMXlxfnnrS1pKtmDRdG8g9D2IIQSaLjyV+PHVvGex8hLgxjGDZc49guOrm3SZCKlcpS05pml0XO4OD9dxseaCYRQPxjfJauVquNnsSVJCx/K4Aa9dn8ykcXkYspSbZhDmgktLXd2kdwUHaiiJJ4hxVDXIl8U1HPBD/ka5tfN9feuSHieSzDNJUxViYQvcyTlcABo+XqgsSKq5/PTv4chv4tknhzlp8YOALPlgcpHv6hS1nL+x04ZLFaRtmZ3Kys0hzifrQSiKKoZj2m66lZqyVLIZztY8ghzfUELmxXEnwoWujx87IBziWckcrOXf39vL1QTyKAPE3LE20/HWWUXO0LDtdt63y99LsyOXZTkhghhfaszjmZFH3I9SfIIJNFCx5ySeOxEyhK29AAXV3OAOj5g9iFGYfKWrXBlixkI5nNZA9xmEgDpert69Na0gtqKIpZSNsuOpeFIG2Kokjke7e9AdD79eaz+GYG2r0b2lsVJodJMT02fLSCURQLOI+UwyWcfYr1JnBrJ3ka69tjuNqdQeoiICIiAiIgIiICIiAiIgIiICIiAiIgIiICrftENXjeUWJGx+PXY2Pm6cx32Csi1vije5rnsa4t6tJG9IKbn688Oblx1dpEOb5NkfvS0/LP8AVXdxDNBj85w/JKfDgiMw2B0aOQD7lIVsddlzHwhkpID4LXMrRwg6aCeriT5kABZ5HGy28zi7bHR+FUMpkDidnmaANdEEY6zDmOKazsfIJY60D/EmZ1aC7sNqJxbKdSrNWyOYuUJ4pHc8ImLAQT3aPPfuV6jijibqNjWD0aNI+GKRwc+NjnN7EtBIQVe1HiqmGxcMzLTKhcXRWjtroHHqCT3G96W7C35HZ11Ovf8AhKoIeczEAmN2+jS4d9qyOa1zS1zQQe4I6LGOKOFvLExrG+jRoIIXiuN5p1rLWOeytO2WRrRs8o7nXuXHnMjUzTKVLGzNsTvsMkPh9fDa07Lj6K0rBkMcZJjjY0u7lo1tBByfu9g//bnf/cUxe/2Cx/Ru/Mtvhs8TxORvPrXNrrr02vSAQQRsFBTMdnMfDwUyq+Ue0+AYxBo8znHYGh591sET8NJgbd4EQQ1zBK/WxE4joT+ZWwV4QWkRRgsGmnlHT6lm4BwIcAQe4KCtWLcGY4nxfwc8TspeJJNMzq1oLdBu/UrZwz/s+c//AHGx/krBHHHE3ljY1jfRo0F42NjA4MY1vMS52hrZPclBR4A6Lh7F3XNLoattz5QBvTSSN/Yu7L5ajkMzhGUp2zltnmcWdQ3Y6An19ytbI2MZyMY1rfQDQWArwNA5YYxynmGmjofVBWof98cW/wBDF/8AacsZB/8A41b/ANIFaRFHzPd4bdydHnXzvr9U8GPwvC8Nvh61ya6a+pBWJJ48bm8deuHkqy0xEJT81juh0fTayoX6+Q44lkqSCSNtHl5x2J5/I+amMnXvyNj9gkrab0dDYZtjx9Y6jS5sTirMF+bIZCSF1mRgibHA0hkbB10N9T1QdOep+34S3WA250ZLP5w6j+0BVeAy5DDT8QOYRO2RkkY8+VgAOvrJcrwsGxRtj8NrGhn8EDp9yCp8hdwNkLjxp9wOmO++ien9i2ZiRkFLh2xK7khinjL3ns0cvmrQYozF4ZY0x61y66a+pHRRuj8NzGlnblI6fcggJJI5+NcfLG4PY+g9zXDqCC4aIWyp+7a//wBJH/iKmxFGHNcI2hzRyg66gei9EbBIZAxoeRou11IQQ3FN2alSgdG8wxvmayacN2Ymnz/WoITU38WYX2TI2Lwa6XnfJIXtaSzoAe2/q9yu7mhzS1wBB7grFkMTAAyNjQ3qAGgaQQXDY/8AiWeP8tP+ELLg/wD3bZ/6yb/EpxsbGFxYxrS47cQNbPvRkbIwQxrWgnZDRrqggp/3e1v/ANvd/jXnBn+6rP8A1cv51PeGzxBJyN5wNc2uuvTaMjZGCI2NaCdkNGuqChwAn8l0BA6Nk5j7gJiSVI8Ruhsz4vJMtStotLmvsV3dWb7HY8lamQxsi8NkbWx/wQND7l62NjY+RrGhn8EDogreKhxcuajlrZO1fsRRkhzpDIxoPkT5fUveFXyRcGukgj8SVnjuYz+E4OdoKxRxRxN1HG1g9GjS9jjZEzljY1jfRo0EHzy9erWuHPEly1me9I0F9ZriGsO+oLANAD3qdlmjx2epXrbuSrNUEbZT81ruh0T5bVkEEQc53hM275x5R1+tZOYx7CxzWub6EdEEbSydbJXLDacfisjYGmy35rj/AAQfNV7F2YX/AJO7dVsgM8FeYSx/vmbLtbCubGNjYGsaGtHYAaCx8CH5f7Ez9k+f8kfK+v1QVvINdDw1i8lG0mSjHFLoebeUBw+5aZMfYt8GXZGMc6zdJnLR3I3sD7grZ4bDH4ZYOTWuXXTXovWgNAAGgOgAQUjlw16lFDLm8hN4pa32bxS53NsdC3XkfzK8DssBDE2QyCJgee7g0b+9bEBERAREQEREBERAREQEREBERAREQEREBERAWiK3XmEpimY8ROLX6PzSO4K3qnZaV+OyOTpRHldkmsMP85x5Xf2ILQL9V1I3BYjNYAuMu/k6+taBcc7LxwMmrmB9fxeTZ8Q9fnD/ANKqssXs0MvDDSdS3Iwwefgu+W77uUqYlAbx1EANAY13/wBxBJOzeMZrmvQDZLRt/mF1S2YYIDPLKxkQG+cnQVXwVGrJw1ffJBG573zbc5uz03pc0X+sUuFoLJ5q0hPOHdnEN+SD9qCXs5ts2cw8FC3HJXsOlEwZo70zY+pStvJUqTw21aiic7sHO0VB5atXg4vwDoYo43uMwdytA2Azp+crLh2CG3czM1yNktkXHxnnGy2Ma5QPd3QTr7taOOOR87AyUhrHb6OJ7AL19qCOzHWfK1s0gJYwnq4DvpVBlcy4TMRV9mKpa8Sv6At6kD+1Yz2DesO4hicTHRkiY33s1+yf4v7EFybZgfZfWbK0zMaHOYD1APYrGzcrVCwWJ2Rc503mOtlRPDYFqxk8p3FmwWRn1Yz5I/zWrieKKbJ4SOZocx1rqD2PRBM1MjTvFwq2Y5i3uGO3pYNy2PdM2FtyEyueWBgd1Lh3CiL8MNXirFuqsbHJKHtlDBrbNeY+tYcLVID8JWfBY6f2uTTyNka7aQTVjLY+rN4M9yGOT+C53Vbn267JYo3TMD5v2sb+d9SgOE6lS1w8JrMUc0073mw6QAku5iCD6dFG1WSO4UjtxuL/AIPtufA49SY2u1+baC4TW4Y5fAMzGzlhe1jj5Dz+paKF3xMWy1anrnoS6SI/I7+W1E497clcyeUb8qIReBCfcBsn71EMAk4awEEv+zS2w2X0PU6B920E3kc7G+zi2425HI2a22OUM0dtIPRSMV0i9dZNNX8GANIDSeZgI2eZQ/EVWrDlMC+KGOOT2xrfktA23X/8lg7/AHlxP/RR/wCBBODM410jIxegL5Nco5x1W+1crUovFtTMiZ25nnSqdujWj/J34jIGCRsLXh4b8rm2Ou12SMZb4tx8VsB8TaBkia7qDJzaJ+vSCdr5KlalbHXtRSvcwvDWu2eUHW/vXQ97Y2F73BrWjZJOgFXIoIIPyg6gYxnNji5waNDfid/uAXfxLNXhxTvaYjM172sbGHa5nE9AT6IOurlKNyQx1rUUrx3a12yuieTwYJJOVz+RpdytGydDsFUbsdqDN4V09enX3KWtEG+bXL2PuVtnmZXgkmldyxxtLnH0A6lBX5clnYMc7KTV6jIGt8R1Y83iBv19t69y3ZXK3WvxbMb4DTePedpIA5d+RXPxDUN3FzZODIyOrCMTtgP7U9oG9Hz66/tXl6YWL/DcwZyCQ83L/B2zsg6hk8jjrcEOXjgdDYf4bJ4NgNcewIPqpuR7Y43SPcGtaC4k+QUDxg4SU6lVh3PNaj8No79Dsn7FP8oLOVw2NaKDSLlc0/axMw1+Xn8TfyeX12udl0y5OOKOeu6B8PiBuz4h9CPcqv8ALjqS8LhxD/bRGz18B3y9/dsKWLWxcaRtHyWNpED3AFBKSZfHxWPZ5LkLZd65C8b2t8lqCKxDA+VrZZ9+Gwnq/Q2dfYqmKbqWLtE1q2Txzy+R8rXal1vZ6+7/ACXTPJDJnOFZa5d4Do5iwu76MQ1v3oLIbMDbLazpWid7S5rN9SB5rRNlsfBP4EtyFku9cpd1UXbcBxvT2e1N5P3qMeHWsNfnpUKjajvEJkncS9xHc+73IJvNXp6t7FRwScrLE/JINA8w0uqtaklyl2u6Wu5kIZysYTzt2N/K+vyVb53SUeE3vJLi9pJP81dtLl+M/EvO/wANnhQcz/4I8M9UEw3L491n2ZtyEzb1yB43tbbd6rSaHWrEcIPbnOtqpCqMZhoWXKle5jmEObagdqTROw4qSuSMsZ1sVKnFYtRwBxksO+S1p7aHqgl5MpSZRNz2mIwDs8O6b9FHUOIGZLAS3YJK8NiOMucyRxLYzs65j6dFw8OMd7VnIZmQjlkBMcfVgPL11taKbGt/JlK4NALq0myB36lBaRcihox2LU0TGljS5+9NJI8vcval6rdYXVZ45mjuWHelXORljKYCCyA6D2Tnax3Zzw0aXTPHHV4xpio1rDNC7xmsGgQOxIQST83i2NDnX4ACSAS/zB0V3tc17Q5pDmuGwR2Kq3DFCrNgbT5YI3ukllDi5uz3IUhwc5z+FqBcdnkI6+gcQEE2iIgIiICIiAiIgIiICIiAiIgIiICIiAiIgLitYutbvVbkzCZaxJjO/X1XaiDhkxdWXLQ5J7SbEUZjad9NH/8AmfvWTsfA7KNyB5vGEJhHXpy72uxEHFUxlepRkqRc3hyFxds9fld1qdg6UmKix0kZfBEBybd8ppHYg+qkkQQ9fhylXuV7gdNJYgJLXySFxOxrXXyWd3A07lp1k+LDM8cr3wyFnOPfrupVEHLVo1qlMVIIgyHRHL6777Wmrh6lXFvx0TD7O8ODgT1PN3/OpBEHNj6UOOpRVK4IiiGm77qI4lom/dxMZhkkiE5MhYD8ka7kjsrAiCMoYSpQsuss8WWdw5fElkLyB6Da6KFCHHtlbBzalkMjtnfU911ogh7HDdCeaWQeNEJjuVkUpa1594CkGU4I6QqRxtZAGcgYB0AXQiDio42tQx4o12lsIBHU9eq1NwlL4JGMfGX1h2Dj1HXe9+qkkQQsfDNFk8E5dPJLXeHxvklLiNeXXyXWcTXM12X5fNcaGy9fIDXRd6IOCXE1pcP8Fu5vZ+QM79dD3rg4gqwmOqJaFmwyLepqx/ZIj01oDqQf8lPIgqnD2Nd8PzZJlaxXriv4LfaSfElcXbLjvqO2lYr1KvkKrq1pnPG7uO32hdKIIWHhnHxTwznxpJoXczHySlxHu+pTDmh7S1wBaRog+ayRBCDhbHD5GpvZ983s/iu8Pf8AN3/YunJ4atkvA8R0sRrncZidykdNKSRBGUcFTpWPaGiSaxrXizPL3Ae7fZSaIg4XYuq7LtyZZ/rLYvCB8tb/ADrM4+A5MXzzeMI/D79NLrRBCScMY57368dkUh5nwslcGOP1LrvYenfrQwSxljYCDEYzymPXToQpBEETT4fpU7zbkZlfOGFhfJIXFwPrtan8LYx8khLZRHIS50IlIYSfPSm0QRvwLUEdGMB4bRO4Rzdumuq2xY2vFeuWwCZLga2UE7BDRodPqXaiCEZwvjmuAAmMDXcwgMrvDB/mroyGDp352zvEkczW8vPE8sJHodKTRBHY3D0sW+Z1SMs8bXOC4nevPqtMHDtKClapxGUV7LS10fiEhoO/m+ndS6II+1iKlunDWmYS2AARuDiHN0NAghMfh6uPkfLEJHzPGnSyvLnEemypBEHHQx0FCo6tBzeG5znHZ2duOytDMHUZja1BplENd4kZp5B2CT1P2qTRAREQEREBERAREQEREBERAREQEREBERAREQEREBERAREQEREBERAREQEREBERAREQEREBERAREQEREBERAREQEREBERAREQEREBERAREQEREBERAREQEREBERAREQEREBERAREQEREBERAREQFwyZjGRPcyTI1GPadFrp2gg/eu5VjjShTZw5cnbVgbL8k84jHN84eaCajy2Ol5/BvVpSxpe4RyhxDR3Ogt9WzFcrR2K7+eKRvM12iNj7VwWKNSvi7MkFWGJ5rvHMyMA/N9QoDF5HMUuFatyGrUNKvCC5r3u8R7R3cNdB/aguiKGu5ibnp1sbCyS1bZ4jfFJDWM1vZ19a9xmStvyEuOyUULLLGCRr4SSx7T5jfUaQTC5mX6ck5gZbgdMO8bZAXfdtRXF08rMfXqwyOjdetR1i9vdrXHrr7v7UvcN4wYp8depFBJEwujlY3T2uHY83coJ5FVPjDfGJwktaGKee6SxwkJGyB335dl2WsplK/slEQVZMpY5nHlc7wo2jzPmgn0UBUymUHEEWLyEFZvNA6XxIS4h2joa328+iWL+dPtM9alWjrQOIDLDnCSUDzGugB8toJ9FXbvEFgVcVPQrMkN93L4chII6ev1rbVyeShzUePykNX9njL4pK5drp3B2gmY5opS8RSMfyO5XcrgeU+h9CtirdDLw1KWcuTV4YmVLkjT4LdGTWtE9eriT3WYyWcrsht3KNc1ZS0OigLnSxA9ifI689ILASANnoFxDM4su5RkqZd20J27/Ouqb9ok/mn8ypvD0vDreHoxkX47xfl84lLOf5x8u6C6AggEHYPmFkqjhcg/EcKCd8UsjX2CylE46c9rj8gdft+xSEeTylO7Vhy0FXwrTuRj67nfIdrYDt9/rCCeRQti1nJbE4o1K0cMJ0DZLuaX+brsPrWr4yMPD0GSZXLpp3iGODm+dISRrfpsFBPooJl/NVLdZuSq1pIbD/AAw+rzExOPbmB7j3rgwQynxnyXjvpkAx+NyNd1+T05dnp9qC0RTRzNLopGSAHRLXAjfotirNDMx08DZuGrEwtsPjZFA3l8R3NofaVsmy2XxjYrWVrVPY3uDXmBzuaHfYnfQj6kFiRQFzK5L4wvxdCvXf/qwmEkpcAz5WjvXfy6Be0s3YEGRGRgY2xQ6vEJJa8a2CN9UE8irlbK5t8Va4+nVmpzkfIrucZI2nzPkdeelYkHqKsV83mL9R+RoU6slRr3AQFzvGcAdHt0B9y77+WsMlq1KFdrrllnPyzkhsTfMu11+xBMIoSnmLEVm1Uy8cUU1eLx+eEksezzI31Glysy+cmofCkNGq6mR4jYC53jOZ6g9t666QWVaxNEZTEJGmUDZZsbA9dKqZWXJT8SYaWu6s2OVsjoBKxwcAWAuDxvv6aUpHaa3iazHJDA0x1WvdMGnnPfY36IJtFW48tm7tZ9+hSqmmNlkcr3eLK0eY10G/Je3uI5BjsXcx0DZvbp2xeG86PXfTfkdjW+qCxooKDJZOvmK9LKQ1eS01xifXLvkkDZB2p1AREQEREBERAREQEREBERAREQEREBERAREQEREBERAREQFCcYwyWOGrccLHSPdy6a0bJ+UFNog5LrXOxM7GglxgcAB68qhI68w/J77OYneN7EW8muu9dtKzIgp2RxIecVds0HXK8dZsU0QB5mnQ66UjgKlBluWahiH02hvKJngtL/UAEqwIgiOI8fNkMez2XXtNaZliEHsXNPb8647Oat26j6tbF22XJG8mpGaawnzJ9FY0QVefGSUncOVoml7a0p53AdB8k9fvXTmY56map5aKB9iJkboZWRjbmgnYIH1qfXFkKHtwjLbE1eSMktfE7Xf1HmggYLrr3G9aT2eWFgpPDfFGi75XfXouB1UvZciyeJsXcm97/DkcC5nL+95TvQAVnx2HjpWpLcs8tq1I3kMsp6hvoB5KTQVCvUsNpcMtdBI10Mh8QEdWdD3UnkIZX8V4qVrHGNkcoc4DoNhTiIKezEWL+F4jp8hjknvyPi5ugdotI+w6UkzNXbDYYYMZOy2SBL4rdMj9Tvz9ynkQa5gTC8eZafzKsYfh+vd4UFa1VZHYkD/2QxgPaeY6O+/orWiCoXat3N8Mwx2axfdo2GmSJ3QTcmwdH3grPG0sS+/AamAmhkadukkaWiL7z1VsRBTJK4N+43L4uxfnfIfZzouj5fIDroLGli7vxRoBlZzbVG37R4DuhcA9x0PsKuqIIWLMWbtqCKnQnY0u3PJOwtDG+YHqVpqeLU4qvCSCUsthhjka3beg0dnyVgWIIPY7+pBUIMXbscNysjiIsRXXWI2O6c2nb19q35azY4gx4xcFGzC6dzRM+VnK2JoIJ6+Z6K1IggoYJG8azzcjvCNBrA/XTfP2WqvFajyudlhgD3PDPDEnRr/k9lYkQUkxblgOHx1yhfMrTK1u2xAb+VzDsR9Suh3y9Nc2v7VkiCk2oxJHM4Yi1TzRJ1JU21rnb6O2OhHrtdOZxT5bVC9kKRvsZB4diNnUh38IAK2ogq9DGULMV1lDFPpNlgdEJ3gtLtjtont2XtLKXaOKiofBlh1+GMRNby/sbiBoO5u2vNWdEFdzIsw5HDX5IHyiDnbN4LeblLmgdB6bXvssljiW64sc2Kak1geR02dqwogq+PyFvE4xuOkx1mS1A3w4vDZtknodrR8E2KGM4eqlhfJDdbJLy9Q3fMT9g2reiCEysMj+IsPI1jnMYZOZwHQbaO6m0RAREQEREBERAREQEREBERAREQEREBERAREQEREBERAREQFF3s5Wp2fZhFYszhvM6OvHzlo9T6KUVcw8sdfP5iKy9rJnyiRnMdEs100gk4czRmxr8gJg2vHvxC8aLCO4I9fcuavxJTmnijkhtVhOdRSTwljJD5AH/wAqJzstK1hZ7FCLmrxXmPtOY3pIARzEeo7dfcuviy1Ws4JsNeVks1iSMVwxwJceYHY+zaDtucQVal99F0VmWwxgeGRR8xcD6frWt/EEM2IsW6kNl74iWOjEfy43a/fAnsFqpD/9aXierhUjG/tK56I/1riUD+Een/0IOvA5s2sCLuQEkPhRh0k0jA1r/e3S2V+JKk08Mb4LcDZzqKWaEtZIfIA+/wB6i62QbR/J6yyyOOyYoWgxu+U3ZdrqPd3+xcmcfK2HHGfNx23SWY3NhjjY1v1jXXQ+tBYmW42527GZ7DnRV2vdEdeGB16t965RxdjzXFhsFx0H7+VsBLY/rP8A42tP/wDtOY/6Fv8AmtdFo/0eS9P/AJWQ/wBhQTV/L1KMEMr3PkM51CyJvM6Tz6BeY3MV8jLJCxk0FiIAvhnZyPAPY69FCObUlx3DzJrclO6IQ6tOACAeQcwO+nUa6LsxduwM/NQuOrWpmVw8WoWcruXm1yuGzr1QS2Qv18bWM9lxDdhoDRsuJ7ADzK5aGcrXbZqmKxWscvM2OxHyFw9R6rVxI2k+pCy7NJX5pm+FMwfMf5E+X3rkrW7NfP1aNyarkDLG50c7Iw2SPXrrY0fdpB2WeIasFmWCOG1adD0lNeIvEZ9CfVbLGeoQYpmT8R0lV7gA6MbPU67KO4SngrULdexIyO1DZkNgPcAep2HHflrXVQ0gEnDduZg/1afK88HoWc46j3b2gsR4poRyhliO1XDhuN0sJaJPc31K30c9WuXfYzDZrzlvO1tiLk5x6hcnEzWuvYYEb/1r/JMv+63A+/x/8CDquZ+rWtSVmQ2bUkQ3KK8Rf4f1n/Jd1K3BfqR2azw+KQbaQqjhYLht5WFma9hnbbe+SEwscSD2ft3XRCn+G60NXGubXui4x8r3+KAANk9QAOnfaDJllnxgsQ+PYLmQNeYjrwwPUee1yN4voPre0x17r4R+2PbBsR/zjv8ANtYt/dhe/wCjb/mtGCaBwFINDRhm3/3IPeMMoW4SNtVs7o7ZZ+zRDpyEjpvfchdsFzH4bERPFeesyR2mQObuVzvTWz16KFu/uDxH8+v+dSeac2vxLibFkhtYCRnM7sHkdEEhj81Wv2HVwyeCw0c3hTx8jiPUeoXPV4kp3LvskENp8gkMbyIttYR5uPYBc2Qkjs8W4tlVzXyQtkdMWnfKwjQB+1Z8IACrfIGibsu/vQejiyk+J8kVa7KyJxbIY4OYM0fM7171k/ivHtYJWMsy1+nNYjhJjZ9ZXPwgB8A2unezN+dc2MA/0bDp3rv/AMRQT17L1aMMMkhfIZ+kUcTeZ0nn0C1Vc7XtCw1kFltiu3ndXfHyyEeWhvr96hzeljgwdOGSGs+eHftUrA4s0Ozd9NlY4pxPHcrHZD25zKBDn8rW8p5x8n5I15/2oOrh3OWMk7Ix2YbAEViUMeY2tEbBrTDo/OH/ALK68flakHDkF6azO+Ejo+cbkcdnpodyuPhl7QzPRlwD/hGd3LvrrQ66UTVIj4c4csTf7LFOTKT2GyQCftQWalnqtu22s6KzVmeNxtsRcnOPd6rXNxJUjuWKjILc1iu4B0cMXMT03sde316XLxFNFZvYeCrIySz7U2Qch2RGPnH6tLPAgfGHPHXXxoxv/wClBK4zI18pUFiqXFvMWuDhpzXDuCPVYZHK18cY2yiSSWX5kUTOZ7vqCjeFOkubA7fCUv8AkvczclGbqUYZoajpI3P9pkYHOGv3rd9EHXXy1fJVrbImyxTQsPiRTM5Xt2OnRQnD/Edenw9V8aK5K2NpEszIS5jOp7n/AMLzFP5uIswDe9tc2s0GXlaOuj0+T06Ldw5kKEXBLDNNEGRRvErSRvez016n+3aCct5anUostyS80UmvD5BzGTfYNHmtdDN1r1k1vDnr2A3mEViPkcR6j1VZoNdTpcLTXvkwM5w4u7NLurCfTopbKyx2eJsRHVe180TnvlLTvlZrz+1BL0MhDkDYELXj2eUwv5hr5Q9PcoTM8TFvD0t3HQ2Q8ucxsnhtIjLXAEu69j5LLhyzBWlzLJ5o4nMuvc4PcBpvTr9Sh4nCT8mt97OodI8j6vECC5Y60btNkzoZoSe7ZWhrvr0CutaKkjJKsTo3Nc0tHVp2Oy3oCIiAiIgIiICIiAiIgIiICIiAiIgIiICIiAiIgLju4yjkOX2ypDOW9i9oJH2rsWqaxDXAM80cQPYvcG7+9AjrwxQCCKJjIgNBjWgN16aXLVw+NpzmetRgilP79kYBH1ei7Wua5oc1wLSNgg9Fqit1pnlkNiKRw7tY8EhB62rAy0+y2Jome0Nc/wAyB2C8iqwQyyyxRNa+Y7kI/fH3rKaxBXAM80cQPYvcG7+9RnEWRloYptmo9nM6VjQdcwIJ6oOyvjKNVsza9SGNs37Y1rBp31haosHioQ4RY6s3mIJ1GO47LqjtV5JPCZPE6Ud2B4Lh9i3EgAknQCDR7HX8eSfwm+LKzke7zc30RtKsymajYWiuWlpj100e4XsVqvM4NisRPLhzANeDseq9FquZvBE8RlH7wPHN9yDXLj6c1RtSatFJXYAGxuaCAB20lLH08ewsp1ooA7vyNA39a2zTxQM55pWRt/hPcAP7VlHLHMwPie17D2c07BQYzwRWYnRTxsljd0LHjYP2LRSxdDHlxp1IYHO7ljACftW4Wq7pvBE8Rl/gB45vuXBNnqcWZjxzpI+ZzC4vMgAaQdcp96DfbxGOvSiW3SgmkH757ASt01OtPA2CWBjomkFrNdBrtoLXBZmkyNmBwh8KNrSwtft/UdeYeXuW51qu2bwXTxCX+AXjm+5AnqwWHROmja90TuZhP70+qSVYJbEU8kTXSw78N57t2NHSykmijc1skjGF3zQ5wBP1LGGzBY34E0cvL35HB2vuQaLuJx997X3KcMz29nPYCfvXTFFHDG2OJjWRtGmtaNAD3BJZY4YzJK9sbG93OOgPtWLbVd0pibPEZB3YHjm+5B57LALL7HhN8Z7eRz9dSPReRU60NQ1YoWtgILfDHbR7rKK1XmeWRTxPe3u1rwSEmswV9ePNHFvtzvDd/eg1ux9R9SOq6uwwRaLI9dG67LbYrw2oXRWImSxu7se3YKzDmlocCC0jex2WuG1XncWwzxSOb3DHgkfcg10sdTx7S2nWigDu/I0Df1rOtVgqte2vE2MPcXuA83HuVGYvLGWbIi7PFGyCyYoy4hvTQ+9TAe1zA8OBaRvYPTSDVWqV6sToq8TY2OcXFrexJ7lYx0asdL2NkDG1tFvhgdNeiyhtV53FsNiKRw7hjwSPuR9utHz+JYiZyHTuZ4HKfeg1z42lYqsrT1YpIWfNY5uwPqSvjaNR7X1qkMTmN5GuYwAhu96+9eX7TocdJZqmF7gAWmSTlYevm5bnzxxQiSeRkbddXOcAPvQam46m24+22tELEg5XSBui4e9ZxUqsVMVGQRiuBrwtbbr6lmyeGSIysljdGP34cCPvWAu1XPawWYS5420c42fqQa6WKoUHOdTpwwOd3LGAErdDVggmlliiaySYgyOA6uI9UFquZvBE8Rl/gB45vuW5Bor1YKxlMETWGV5kfy/vnHuSsblCpfjDLlaOdoOwHt3pcXEeWGIxck7XxiY6bG157kkDevPW1uxb5BR8S1ehsnuZWaDR7kG2DG0qxJgqQxEs5DyMA+T6LQcBiSYycdWJjGmkxg6XbDYhsAmCaOUDuWODtfcoJuYtGnxBKSzmoPkEPyfRuxv1QTs8ENiF0M8TJI3DRY9uwfsWmljaWPDhTqxQc3zuRoBKxxtsz4epbsOa10kDJHuPQbLQSuiKxDOwvhmjkaO7mOBCDmsYjHWrAsWKUEsw/fvYCf1rbFRqw1XVo68Ygfvmj18k779FsFiEwmYTRmIDZeHDl+9HzwxxCV8rGxnWnlwAO+3VBjUp16MAhqQshiB3ysGhtb1pmsQV9ePNHFvtzuDd/etnM3k5+Ycut7300gyRQmWzHgPx4pTwyCa2yGTlIdpp3v6lNoCIiAiIgIiICIiAiIgIiICIiAiIgIiICIiAqWTYu8Q5JzsSzItgeImCSYNDBryBB7+quiibuEE1112pbnpWXtDXui0Q8eWwRpBDRQvx3DeQiy0Utaq+b9hihl5nhriNMB+v86570UlS3h5Y8PHjv9cjjEjJQXOBB20gD/PyVhfgK0uKloWJrE4ldzule/b+b1B8uy5jwz40leW3lLtmSvI2SLnI03XuA6/Wg00asGUz+VffjbOa72xRMeNhreXfZcnEGOhpcOTVoJ3PiNtmmc37Vs/NCmruEE9x1ypcnpTvbyyOi0Q8e8Ed/etcnDlZ2L9hbLKOaUTPlceZ73A72UEbncfUxkuFnpQMgl9viiL2DRc129g+qs9n/Zpf5h/MuTJ4tmSFQPkcz2WyywND5xbvp/au2RniRuYTrmBCCmYitDjuBTk60LRcNdx8XW3DrroVp+DL0+HibUwbI7OmvjuC00v5u/MenXatuPxcNLER40kzRMYWHmHzgf8A+a4I+G/DY2u3KXhSadiuHgdPTm1vXu2g58n4NjMwROovyF6OvzOhc8NijBPzjvz2o2pPYoM4nbHAKhhYyRkDH8zYyWHZB0O/Qqw5DBttXm3a1yenZDPDc+Ig87fQghMdw/XoS23+NPY9saBN47ubm0D139qDjh4fx0mDruHLBLyNk9qGg8O6HeytVijVdxrTDoY381Rz3EtHyncw+V9a6m8MRhra78hbkosO21XOHL7gTrZHuXVkMO23crW4rMtWeAFgdHr5TT5EFBFNmfX4g4lmiG3xVYntHvDCQsMfhqFjhNlmZjX2JoPGfYPz+cje9+4qdr4xkGVuXucudaaxrmEdByjSjzwvGGOrRX7cVB5JNVrhy9e4B1sD3IId+8rHwv7aOfxS7nB/fab+pSIqwY/jSsynE2Fk1V/iMYNBxB6HSlZsRDJZoSscY20SeRjR0OxrSylxrJcxBkTI4PhjdGGa6HZ7oOLjT9yl/wDmN/xBRXEOHp1sVSkrwtimEsbTKzo4g9Ds+e1ZMvj2ZXGT0pHujbMAC5o2R1B/yWORxjMhVhgfI5gie14IHflQQ2ToVcbmcNJSgZA58zo3Fg1zN5ex9VwxGzfzWVlkxDMj4U5gb4kwaI2jyAIPfvtWi/jmXrNOZ0jmmrIZAAPndNLltYMSXn3Kd2xRnlAEpi0Wya8yCD196CAmhyFDhx1Oyx1aKxfbGxok5jHC8jbeb7x9qn34LHwWKs9YMpyQu6GPQ8QfwT6raMJWdipMfO+axHKS575X7eXb3vfl19FprYHkswzXL9q74B3CyYjTT6nQ6n3lBG4PF07uQzUluuyY+1uaOcbAGguahLXj4MliuOnMIsOhYyI/Lf8AL6MCs2OxrKEtuRkjnmzMZSCOx12XE3huqcRJjpZJHMfKZg8fJcxxOwR9SCFtRyVcphpWYiPHbtNj545QS5pB20gD/NdlDHVLvE2afagZNyvYAHjYG2+i6vi14litYt5O5ZlrStkjLyNDXloDz6bPfopGnjmVL9y22RznWnNc5pHRuhpBUJx4fBOcrt34cNgtYPQc7eimczQns2sfYjhiusgjPPTkeG82x84b6dPeumXh2KTF36JneG3JPEc7Q23qDofct1/CstywWIrM1W3A3kbNERst9CD0IQRFQ0mwZllevPSseBzTVJNcrfknTm66dfcuKfF04+AG3GQMbZZCJGzD5wdv1VhrYGOFlt0tmaxZts5JJ5NbA10AA6ALOXCxycPfBBmcI/DEfia6/WghM5jqlHB0rdaFsdlksThKB8o7PXZ81bx80KPyWJZkMdHTfK5jWOY7mA6nlWupHdOfuzSmRtNsbI4mOd8lzu5cB/Yg4eOIYpMA9742ueyWMNcR1G3t2sc1XidkMVjAwR05Xuc+NvQPIHQKXy+OZlaDqkkjo2uc13M0bPRwP+SZPGQ5OBjJXPjfG7njljOnMd6goIe/VhxXEGJkoRthNh7opY4xoPbre9e5cjP928X/ANJN/wDbU3SwjYLou27c92yxvLG6XQDB7gB396DBxtr5SHxn6yLnucdD5HM3XRBCtYLjeGMfPs1ZKokezyeWxt0D9667FaHF8TY8UWNhbaa5ksbBppAGwdLvmwUE2Np1DLKx9NrWwzxnT2lo1te0MK2tcNyzamuWuXlbJLr5A9AANBBXdEVZ+GwSHSX/AAwB3EJ+WT921lWe+7HhsLKeaSraeJ/5sPbfuO2qxfAtc5/4X2fG8Lw+Xy+v69dEr4WvXztnKtJ8WwwMLddB22R9eggro9ovZ3KPfiGZERSCFniTBojaB5Ag9++1jPBeq4OChcaa8U95sfKJObUZO+XasFvBiW8+7Tu2KU8oAlMWiJNdtgg9fes34OtLinUJ5J5WudzGV79v5u/MD5FBDZ/FUaVrCyVa7IXe3Rs+QNbHv+5W1V88MmWerNayduw+rK2SPxNaAHloDz6dfcrAgIiICIiAiIgIiICIiAiIgIiICIiAiIgIiIC4quRis37VRjXB9bXMT2O/RdqqVepat8T5dkNx9Vg5OYxgcxOvegtqKovt5R2My9NtlzruNe17JWjRkZrm0R9W12WMpJkLWFhoyuYLQ9plLe4jaOx+snX2ILEi57rpWU5XQuY2QNJa6Q6aD6lVKXLPpPqyw5p92R8zGSxFnyCCdHlOvL60F1RVqy+/b4rmowXn164qtkPKASDvy9FvwNi2zKZPGWrDrIqGN0crh8ohzd6KCWs3IaroWylwMz+Rmmk9V0KFz1mavaxbYZCwS2eV4HmNdlxs+EMhxDk6jMhJXrQ8hAYAXAkeW+yCxyPbFG6SRwaxgLnE9gB5ryCaOxCyaF4fG8czXN7EeqqzH3L2Cy9Wxck8SjLKzxWaBkaGHQd96wqXJMHwRXtid8r5Y4xGJOrY96HT3BBcEVMhzJrXang5eS/40gZNE+IgDfm3p06rrpfCOQzuRZ8IyRVqtgaY0A83ny79P/KC0IqpftSC1ZFjO+zSNcRFDXZzBo8ubQPVexZ25c4fxT4i2O3fk8Iv10bokF2vsQWpaYbUE7pWwyteYncjwD813oVFRUcpVttjF+SzWlaWyOk0HxnXQtUfwnTkiyWWe63PII7bmFriNPOh8o+9BYqNyG/WbYrlxjcSBzNIPQ67FdKpdTJXxwfQypsSPdBYLrA/hx+IWkH6hr7lMT3ZZeIGRQyuFatXM0wb2eT80f2bQTiKiNzzrdWW6c06vY+UYqzYiWaHYHp12rfibbr+LrWnt5XSxhxb6HzQdiKrUPhHI53JsORkirVbIDWNAJPTfLv0/wDK4350Xp7cj8w+j4Ujo4YmRkg683HXmguqKtMylq7w7XtG1FTLncs0zxo6HT5I9StOKyjm8QxUYshJerzxOduVhBY4eh0NhBa1psWYazWunkbGHODWlx1snsFX6br+fdbtR5CSpBHM6KBkQHXl6czt+pXHxBWvy42g+9YfHOLDI3NiI5T16P8ArQWqa5DDZgrvLhJPvkAaSOg2evkuhQNuWxUzWFqCxI9jxIJC7u/TehK013Xs7buvjvSU6teYwRtiA24ju4koLIiqM+XvswOWhkl1eoSCPxmjXMCRyn7lsuPyWMbRvSZGSbxpWMlhc0BnyvRBakXh3o66lUuveu2mPdLmDTyfOeWpK0Nj6HoOvfY80F1Wm1O2rVlsOBLYmF5A7nQ2ofIWbtjJ08VDN7M98JnnkZ1IA6abv3rCaDI1aOShszm1V9ncY5X65wdHYKCZoWmXqMFqNrmsmYHgO7gFdCpMbMlS4Qr5OLIva6GFj2wBo5C3p0K7s5nDHbo0xa9iZPF40swaXODfIDp3JQWhFU8bl3m1cpxXn3YRWMsc7mFrmuHdp6DfqueN+W+K0eYOVlMzI/E8MtHK4b7FBdEVRyEuUo4eLNOyL3OBY59flHhkOIGh963Z3NcmZixpumjCIfFlmawucSToNHQ69UFoRV3hzKOs37VL2p1yGNokjncwtOj0IPRWJAREQEREBERAREQEREBERAREQEREBERAREQEREBVv2PMU83fu04a80NjlAjkfyk6HcFWREEPg8bYqm3avujdauSc8jWfNaANBo9VF8G49sNrIWWyeJBHK6tVPkIw4uOvds/2KyXacF+q+taYXwv1zN5iN6O+4WVatDUrsr142xxMGmsaOgQc+ZpPyWJsVI5PDfK3QceygLmNzl+nWrPr0oGV5GPPI8kycp8unRW1EERDQnZxRPfIHgPqtiB315gd9koUJ4OIsrceB4NlsIjO+p5W6KknzRRyRxvlY18hIY1zgC7XfQ81tQROaoz3LGOfCAWwT+I/Z100mPozwZzJ2pABFY5OQg9ToaKlkQQVDFTsZm45tNF2Z7oyDv5Lm62uaDDXrPDTcXdbFBLXDRDIx3MHFvYlWZEEJVGakmibYrUoI2H9kka4uL/qGhpbcTQnqZHJzSgBliYPj0d7GlLIgq9THZnGm1WqxVJY55XSNsyOPM3m9RrqQvKnD92Hh3H1g+Jl6hKZYzsljjzE6P2FWR1iFs7YHSsEzwXNjLhzEDuQFtQQ9VuYs3o5bgiqwRA7iifzmQ+867LXjKV6hmL244n07UpnEnP8ppIHTSnEQQWAxElbhduMvsbzOEjXgHY05x/yK84axFijQnbkHB9iYhrnA7+Q1vK0fd+dTyIK1Vo5nFwOpVYKliEE+DNI4tLAfJw110rBXbIyCNsrmukDQHFo0CfcFtRBD4bHz1MjlppmgMszh8ejvY1pckNDKYqazHRr1rVaaQys8V/K6MnuD0OwrGtbpomytidIwSPBLWFw27XfQQQeTxeRs1sfM015LdSQyOjILY37Hb7Frgx+Vn4hp5K3FWiiijewxRuJLdjvvXXqrIiCuw0sth5bUWOir2Ks8rpY/EeWGJzu4PTqFlkcVkLGEhiM7LF2KVsxL+jXEHeh6BTck0UTmNklYx0h5WBzgC4+g9VtQQk9O7bymIuSRMZ4AeZmh++Uka6eq1MpZTE3LbsbFBZrWpDLySPLHRvPfyOwrAiCsSYG2cFkWPfHLkL0glkLejR1Gmj3ABd2bx1i7j6cMAaXxTRvds66NPVTKIMXguY5ocWkjWx5Kr3MfnLWPkx1iClY5wWi49xBA8jy67hWpEEDZxNytLQuY97JrNSDwHtmJAlZoefkdjayFbLW6951x0cZmhMcVaN2w067k+qnEQQM+LtP4M+DGtb7T7O2PW+mxrzWN3E2xPRyFHwnWq0PgyRS/NkZ6b8iCrAiCHgjydiOybcFaux8RZHFGeZ2/Uu0FobirQ4MGM5W+0+Bya303v1U+iCCzOMs3OFjQha0z8sY0TodCCev2JkcZcZlo8rjhDJL4XgzQSnQe3ewQfIqdRBHY0ZBzpJL0VeFrtBkUXyi3127zUiiICIiAiIgIiICIiAiIgIiICIiAiIgIiICIiAiIgKFs5my7IzUsdRFl9cAyF8oYBvyHqppVXKPo/Cs3t9ezUlAHhWa/N+yD368/cUG3LZOGzw17VZpSa8ZjXQPeWFruYDuF138zYr5tmMq0vaJH1/GB8TlA+Vrr7undQl51+zwWTbbK+T2lnhl7dPcznGiR6qWcx3x8jfynl+DSN66b8RBhDxBensTUmYo+3Q9XsMoDA3yPMk2YZe4eyT7NQtfW5o54C/XUeXMFsx7HDizJuLTymKPR10Ki5Y5Pg7ikcjtumdy9O/QdkHTbc1+T4WcxnI0+IQ3e9Dwx02pK1k73tc0FDHGcQAc8kknI0kjem+qjZo3+3cKnldprX83Tt+xjuue3M05i+zMNunTgKrIQ7kczXlrz2gk5+JGMwLcnHXc4+II3RE6IO9EKQxlm3ahdJbqeynfyG84cS3Xc+n1KowwyDg7wzBIxwvg8jgeYDnV6Z80fUgq9+7lmcYVYYYWmMxP5Y/aCGyDfziNdwpK3mJ/hGSjjaftU0LQ6YukDGs32G/VceZk9i4qxt2Zkns/gyRl7Wl2nHtvS8ZOMHnsi+5HL7PdLJY5WMLhsN0WnXZBKYnKNyLJWuidBYgdySxOOy0/5hRXFNvJV7eObUjAjdZYARMWmQ9fkkei6OH45Z7+QyT4nxR2XARNeNEtA7kLHiwOZHjrPI98de4ySTkbshvXrpBx5OxZi4rxUgqmSy6o8eEx3QOPfqfIeqlMdmJZrtilfqirYhjEug/na5nqCuSZ/tHGGKsRBxifUkIcWkd+215PXfPxfbYAQH4wMDtdN85QZniG06u+9BjXSY9hO5fEAcWju4N9FOwTMsQRzRHbJGhzT7iqLRq42tjxUyNe+LkYLHRMLyJPq100VdqMLK9KCGJjo42MDWsd3aNdkEZJmbU9yxXxdH2oVncksj5AxvN/BHqVhLxIxuEmvsrO8WCTw5YHnTmu3ohcuOttwFnIVb8crWS2XzwysjLg8O8unmFw2a9h+Cyl18D4/bbTZGREfKDQQASPeglznrcNir7ZjTBWsvDGSeIHEE9tjyXRcy8wyD6GOqe1TxNDpSX8jWA9gT6lcvErHOp4sNaTq5CTodlG36NerxHcnybLXs1kNdFNCXaBA0Q7lQWLEZQZFkzXwugsV3+HNE475T9fmConPzy1+J8S+GAzyeHKGsB1s9PNdnDkFKNlmalXsRNkeAXz73Jodxvr5lcuenNTiXF2DDLJGyOTn8NvMQOnVB3Y/LzS5B9C/U9lshniNAfzNe31BXN8P2545bNDGmxTiJBkMgaX67lo81phk+GuI22q8cjateu6MyvYW8znHy2ofH08fQquqZWK8y1E5w1EXlso30LddEEtlbcV+zw3bgO45bPM3f8ANXfYzFh96apjaXtToNeK90gY1pPlvzKjLVVkB4ajr1pIYmWC7w3dSzYJ6/et1ay3BZTIMuxy+FYk8aKVjC4Hp1HTzQdEnEYbiZLorOD68ojsRPdox9dE+/utuSz0dDKUKRj5xaPyn7/awTpp+09FxY3HyZCrl5p4nRMyDj4bHjRA1oEhR+MoWsvhMhPZY5loxsgh5u4MQ2CPrcgsseRMudmxzIgWQwNkfLvs4no3X1DakVWOH7Rjxl3OXYZGvtS8xY1hLg1umtGvsKsjHB7GuG9OG+qDNERAREQEREBERAREQEREBERAREQEREBERAREQEREBERAREQEREBERAREQF4QD3AK9RB4QCNEbTQ3vXVeog80N711Xmh16Dr3WSIPNDp0HTsmge4XqIPNA+QXqIg8IB7jaEA9xteog8QjfQr1EGOh06DovdDe9dV6iDzQ3vXVeoiDwgHuNoQCOoXqIPCAe4QgHuNr1EHiaB8l6iDwAAdBpeEAnZA2skQeEA9whAPcbXqIC8AA7Beogx0Na0NeiyREBERAREQEREBERAREQEREBERAREQEREBERAREQEREBERAREQEREBERAREQEREBERAREQEREBERAREQEREBERAREQEREBERAREQEREBERAREQEREBERAREQEREBERAREQEREBERAREQEREBERAREQEREBERAREQEREBERAREQFBWc5cGXsY+li/anQNa5zvHDPnDp0IU6qg74V+OOU+CfY+fwouf2rm1rR1rlQTeKzHt1iepPWkq24AC+J5Duh7EEd1KKp4uu+XN5Opmg11+zXHyoj+xmH5umjuOvquNlmabhqLBPd/rYt+wP135WnfN9XKAgvCLRKRUovMbekMZLR9Q6KtYzBw5fEMyFmWY37DTI2wJHAxk9tAHWggmL2SkrZzGUGsYWXPF5nHe28rdjS66080s9hktV0LInARvLgRINdx6KBusmj4l4aZYkEszWTh7wNcx8MbOlyNuS0RxTYhOpGTDlPoS3W0FyUZWyMk2eu0HMaI68cb2uHc8w67UdDw1EKtezUnliyHyXusOkc4v8AMgjfUFRGay0+L4jyQgaRLNFC0zcpLYW9i8/VsILlfnmrVHy16zrMrdaia4NLuvqV0BVHiOhBjeBbMdZxk5zG90pOzI4vbtxPvW/K02X+MasEzpBEabi9rHlvMObsSPJBaEVSqu+Bb2arVC4QQVxNHG5xcGuIPbfktEmEgdwnNkZJJnX5KzpXz+K7Z23ZGt615aQXRFwYP/cWP/6eP/CFDwUos/l8k/I88kNWXwIYQ8ta3Q6u6HuUFnRUe/JLDw5n8e+V8rKjmtie87cGkg6J9y3ZjGQ4qhSyVV8wutmiDpXSuJkBPUHrrSC5KPiykdmC8+Bruao58bucdC5o369l1zRMsQPhlaHRyNLXNPmCNEKqYHG068ecliga18U00TCCejddkFhwl2TJYercla1r5mcxDewXeqFBh6w4HjyPPN7XHD4kcviu2zR6ADetLrzGQltT4qnLDbngmr+PPFVHy5PIA9R0336oLkiqmBbLXzpZTx9+pjZYTzR2R8lsgPQt6nWwpbiJ8TcW4T2pa0bnAExDb39fmjXXqglUVKqmKjxHjWUKN6jFZL2StsfNk03YOuY9fuW7GYeplMnmjdEkrG3HBsfiOa0HQ2dA9+33ILeios8kzOFc7j5JnytpWBFFI47dyczSAT7l2ZbFw4ilXylOSZtuN7PEeZHO8UE9QQSgtyKoy42DL8XW47RkMArRuMbXlocfLevRboKcWezORF/nkrUniGGDnIaOnVx0epQWhFTJXSU6fEmJ8V8letX8SAvcXFgc07bv0HkvLWIhqcMRZavJM2/DCyXxjK4l3QfJPXWkF0XN483wj7P7K7wPC5/aOYa5t65dd/eqxdqR5jiulHZdIIn47ne1jy3m+V2JHl/4XZBEyvx0yCIERx4oNaN70BIAEFkXHkMhDj2Quma8iWQRN5Rvqe21UbjKM8N2wyLJZGy1zyLsYLWRkeTflAaHuBWeWqwZHDYa7biEliWSJj3knbge4QXdFUM9IyLKUcOyrakosgMr4KnzngHQB6joPrW3h5s0Gbljq0L9TGSQ83h2R0ZID+96noQgtSKu8ZtL6FRge5nNaYOZp0R18lzX8fDgchj7eOMkfizCKZhkc4SA+Z2e6C1oqpko6FrL2W2Yb2UkYAPBgB5K/TtvmA2VF2LE035Ock2V0p8Gx4TPFO3hokboH3jaC73rcdGlNalDjHE0ucGjZ17lnBM2xBHMwENkaHDffRVbzfD9Ctw3dd4b5pQwymWWRznF4Hzu/vK9nxksfCcEOJiLS/w3zMjfyukb++APqUFoRVTCx42LMRtom3jpuQ+JSsNcPGHqNnWx6hS/El6XHYC5agOpWM00+hJA39m0EoojNZKzVnp1KMcbrNpxDXS75WgDZJ0onJYWHE4Z2SqzTC/XYJHTmVxMp8wdnWisMtj6WQzuFmnrNcbTXGXZPytN2EFrribwIxYLDNyjnLBpu/PS2rBjGxsaxg01o0B6BZoCIiAiIgIiICIiAiIgIiICIiAiIgKBnxGRZmrOQoXIIvaGMa5skZd80fWp5axLGZTEJG+IBss5uoHrpBF4/FPp3J8nkLftFp8fIX8vK2Ng66AUbi61bI8YW8tVPPXiiawPHzXSkaJH1NAH2qep34L7rUcQcfZ5TDIHDpzDv9nVdMcbImBkbGsaOwaNBB65oe0tcNgjRCgW4K9BC+nUyhipPJ00xbewHuGu2rAiCIfhR8IYqxFLqPHte3ld1LuZvL3XkGDYH5YWHiSLIP5i0DRaNaUwiCAZhL7o4qtjKl9OIjTWx8r3AdgXbXVHiGjK3rUpbJFaiZEYiPIDR2uvIXYcdSkt2Obwoxt3KNldDHB7GvHZw2EFem4cnkwFnDi2DA57TA5w2Y2hwPKfXspJ+OL89FkfEAayAxcmup2d7UiiCKGKaMpeuSuD4rMLYzHrrob3+dVW5KIsHPSrZrxICwsirCL9mPow+77Oyv61ezweL4vgx+J/D5Rv70GnFQvr4qpDINPjhYxw94AC4bGIsx5Ca5jLjaz7GvGY+Pna4joHDr0KmUQQMvDgdg7lEWC6xcPNLO8fOdseX2LqzGKdksZFUbKGFj2P5iN75SpREHg7KGr4eetavmO001rhc8xlnVryNb36KaRBDswrm8LjEeMC7wfD8TXT61jZwZlhovgsmC5TZysmDdgjWiCPMFd778LMlHQdzePJGZG9Omgdd11oI6hUvx2HT3r/AI5LeVsUcfIwe/zJKZnGDKVWRiV0MsbxJHIBvlcPcpFEEA3B3psnTv3ckJX1XEiNsXK3RGvXuo/FVr8uTzclC62A+1ua5skfOD0HUehVr8WPxfC8Rvia3yb669dL1sbGFxYxrS47cQNbPqUFXzOLbi+DchF4rpppXiWaZw0XvL27K6vgS5cFaO9kRNUiLXiNsfK55HbmO1OT+F4LjPyeEBt3Prl179rCe5WqxMkmlaxjyGtPkSe2kHNDjTFnLGQ8QFs0TYwzXbS57OIsMyMt7GWxXknAEzHs52PI7Hv0KmUQVq/ihj+HMzNLM6xbswvdNM4a5tNIAA8gFrq4a7fxFOvYyXNRdExzoxFp7hoHlJ32Vme1r2lr2hzSNEEbBXrWhrQ1oAA6ADyQR3wXrPRZFrwGR1jAI9f+re178GO+MZyniDl9l9n5Ndfnc213Mljkc5rJGucw6cAdlp960Y3IQZKr7RX5uTmc35Q0dg6KCFj4buV6kmOrZQx495dpnhAvaCdlod6dV0z4F0mDq0GWeWWqWuZLydNj1CnEQQ9zET2jVtNt+Dka7eXxms+S8HuC30W/H1L0Uz5r17x3ObyiNjORjff6kqRRBXONGF+PqMa8sJtRgOHcde66GYa3YvwWMlebYZWPNFGyPkBd6nqph8bJABIxrgDscw3orNBBPwt2C9Znx2QFdlp3PKx8Qfp3mWrndws4cOXcS22XGxN4ole3qPlNOj69v7VZUQc1+o29QmqPcWtlYWEjyUaMNbkxUVWbIFs8DgYpom8utdgRvqptEEJBh7cuSr3slcZO+qHeCyOPkALhok9evRSd2rFepy1Z280UrS1wXQiCvnA3Z4I6VzJ+LRZr5Ai094HYOdtd1vGePksfaY8MbU5vka77GlJIgIiICIiAiIgIiICIiAiIgIiICIiAiIgKpVa14cbWN396hY537E35Td/N/WraoCWG3V4r9rZUknr2Imxl7CP2Mg9yD5II7EQ5Oe/m20bUVWMXnkvMXO5ztDpo9h2+9dEXEk0XDEl2yyM245jW76Y54drfuHn9i7uH6s9azlnTxOYJrr5Iyf3zSB1CiosFas8O26zohHYF59iJsnzXfK2N+4jaDZFm56l6o2bLUshHYfyPZDyh0ZPYjR6j61Y7szq1KedkZkfHG5wYP3xA3pQtLxZbMLRw3FVLTuWWTk03+brZKm7YndUlFRzGz8p5C8bG/LaCt4+/mLleC7Wv1LheWmWk1rWlgPcA73se9d1y5euZp+Mx0zKwgjEk0zmc527s0A+7qom7Tu5JkTGYM0sm17S681zGtZo9XAg7dvr096lLcNzG56XJVaj7kFqJrJo43APa5vYjfcaQcWbkyPxYykORY1z4tBkzBoSjY668is7FrMYuClcntQSQSSRxyV2xa5Q7psO7nSzyUWWyXD+QE9bkfLrwKzdF7RsdyPNdHENSxZw1WKCJz5GTROc0dwAeqDTlc0/4YONgv1qDYow+Wect2SezWgnXbqudvEFn4LzDBZgsWaLA6OzDotkBGwddRsdit2Rx0tXOyZJuNZka9iNrZY9NL43N6AgO7jSWK1m1gcm2PER0nSx8sMbeXxH9P32ug+raDTdvZ3H46vk3Wq8zZOQOr+Fyj5Q6fK7rfPby+Lt0JLduGxXtzNhdE2Ll5C7to+f2rdmqdifhytXihc+Vhh20dxrW1nxDUnstxYgic/wrsUj9fvWjeyg5b+aklzE9CDJVcdHWDeeWblLnuI3pocew812cO5V+RjswzSwzS1ZOQywnbJARsOC4bWOloZy3d+C25KrbDXENDTJE8DXQO7gqWw7JBDI+THRUOZ3yY2a5i31drpvugwzE15jom1rFepAdmSzMQeX0ABXDiMxPNYyFOS3BcNaMSR2YdacCD0IHTY0mdqWfhireFD4QrRxuYYARtrifnAHoVpxdO98L5K1PjhUisVw2NjXNOiAeh15oNFW7xBZ4aGX9ugYWROk8LwQfEDd72fLevJd1rMW7UWLgx/JFZyEfil7xzCNugT08+69x1KzFwOackLm2fZZGeGe+yHaH9q5/g+9VqYS9XrGWxSgEctfmDXFpaAdb8xpBjDHdi41qsvWGWCKj+WRrOQkcw7hSvE92fH8P27dV4ZNG0FriAdfKA7H61wVm5C5xVXvT4+SrXZWdGOdwJ3sHrrsu3iutPc4cuV60bpJXtaGsb3PygUHLPfymLxclu7LFYnsOjZXgYzlDHu8ifP8AUvLFnL4YwWb1qK3XkkbHK1sXIYyegIPn19V2Z3HTZDEsjrkNswvZNFzduZvXR/tXBc+Es62CnJjZKUTZGvnkke0jod6bo9frQaG1rx43P/xDf7AHftTerOb5v613ZKzkG3JA7JVMXXbrwjLyudL6k7PQJaht1eKYbsVSSevLCIXOjI/YzvuQfJcbq1ylmr80uG+EvaXh0Mwc35I18w83YBBot37eZ4Mtz+0MifD4kc3htDmzAehPYH3LqnmuY/h7HF1hsz3yxDmdE3o066a/zWGNxN8cK5SjPA2KzNJKWNBHK7YGtH0WduG7ewNCM0JopoZ4g6N2idN1t3Q9kG6xaytjiSzj6dmOGFkLH87ow4tJ9PXfvXlLNWatfLsyTmTSY3r4jG8viAt2OnkV01qs7OKrtl0ThC+CNrX+RI3sLkGImt2+IopmGOK4GNikI6H5Gt/YUHPYtcQwYJ+Wdbrgui8T2cQjUYPbTvMj3qyVnyT4+J/PqR8QPNrsSO+lVMncysfC01Gzi3RvihEclgyN8MtHTY8yT6a81a8f0x9YH+Kb+YIK7w1XuMz2VMl7xGsm1I3wmjxDrv7vsXJw9HmJMFK+lbhrxxyyljTFzmQ8xJ2T29Oil8dDbpcRX2vqSOr23iRk7SOVvTsfNZcNVLFXAPgsROjlL5Tynv1cdIOSXiaQ4HG2WmGGzePJzSnTI9fOcd+XT+1Z47MyszEVGbJVciydpLZIeUFjh5EA9lxQYS4eGsQfZGyW6Ly91aXQD2knbevTfZS2MD5brXNwLKMTWnckgYH79Ghu/vQTiIiAiIgIiICIiAiIgIiICIiAiIgIiICIiAiIgIiICIiAiIgIiICIoe1m3R3pKlKjLckhAMvI4NDd9h17lBMIqvnc9O/hiS5jYZWEgh8hIa6AhwHUefmuyxnn4/E1rd2lI10srYvDDg49R87+zsgnEUO3NvElKOxRlgfbldG1r3DbQBvZ0umbJNizEGPMZLpo3SB++g15IO9FCScQOdNO2jj57kcDi2SVhAGx3A33Ufnc9YfjaVrFseYZpWfsocGneyCwj7EFrRRgypbep05qzo5bMbnkcwPJry962fCTfho43wzzCHxuffTW9a0g70UDhuIzl/DfFj5o4Dzc8znDlYRvp7+39q8PEzTEbUdCw/HtOjaGtaB0SB30gn0UVezTK80EFaCS3POzxGMjIHyfUkrbi8o3I+Kx0EleeF3LJFJ3Hp180EgiiM3PFDaxbZBKTJaa1nhv5RvR+d6j3LXPn3NydqhXx81iauGk8jgAQRvueyCbRcGJyceUqmZjHROY4sfG/u1w8lozFKW3NEZbhr0IwTMGu5C4+W3eQQSyKs4V4i4inq0LMlnHCuHOc5/O1kvN2DvqXNhMTFlDkp7E9oSNvTMaWTOHKAenT7UFvRQmAt2PHuY63IZZajwGyHu9h7E+9StqZ1erLMyMyujYXBgOi7Q7INyKHkz9dnDrMwGOdG9rSIwepcTrl+va9t5ow2WVK9OWza5A98bHACMe8lBLoomHOwzY+3Y8GRktRpMsD+jmkDev1rKxmGQcP/CxhcWeE2Xw99euum/tQSiLXE/xImSAa52h2vrURPn3ePPHSoT22VzyyyMIAB8wN9ygm1i9jZGOY4ba4aI9QoyTO1hjoLcEck/jnljjYPlF3ofReUc0Z7/sNupJUsFniMa8hwe3z0Qg1DhiltjHzXJK7CC2tJOXRjXbp6D61NdlX2cSvnNoVcXYnNWZ8Uha4AfJPfZ/MpfHXoslRitwb5JBsA9x7kHUii8hmBWttp1q0lu0W85jYQOVvqSey1xZzx6FuaKpKbNQ6lqkgOB7/b0QTCKH+H68vweKjDYfd+U1rTrkaO5P1dlqfxBIb1unVxs9iWs4B3K4AEa3vZQTbnNY0uc4NA7knQXoOxsKs5nJxZTg3ITQtexzW8j439HMcCNgqQsZWPHVKcXhPnsztAihj+c7Q6n3BBLooqhmRYuOp2qslS0G84jeQQ5vqCFoxnEJyU5bFQmbEx7mSTEjlbr86CcRQD+Jh4b7UWPsSUYyQ6wNa0O5A7kKbilZNCyWJwcx7Q5pHmD2QbFg17XjbHBw3rYO1XMTlcjY4ivQT1JGRNDPkGQEQ9P7drh4ey0tLF2RDj57LYrErpHtIAA5iem+6C6IouXOVI8VDfHO9k+hExo+U9x7NA9VhUzRkvx07tKWnNM0ui5yHB+u42PNBLoiICIiAiIgIiICIiAiIgIiICIiAiIgIiICql+XGjM2TJcnxNxoH7JzhrZm+R0ehVrWuSGKbXixsfrtzNB0gqVq1ayXAN+SdvO7qGyNZy+I0OHy9fUujM2693G4WWtKyWP2+Ebadjej0Vn0Na0NeiwFeENa0QxhrTzAco0D6/WgguJpG1b2IuTHlrw2D4j/ACbsaBK5/hGrkONKRpyiZrKzwXt6t3vttWh7WvaWvaHNPcEbCwbBCwtLYmNLRoENA0grPD+Tp4WhPQyU7a9ivK8uEnQvBcSHD13vyXmdsNn4aqXPZnVYvaY5Cxw0Wt5u5Hlvv9qtD4YpHNdJGxzm9iWgkLJzWvaWuaHNPcEdEFbyt2tDncVknzN9jdG9gmHzdnt1WFC/XyHGsslWQSRtp8vO3sTzeXqrKYYjF4ZjYWfwddPuRsMTHBzY2NcBoENA6eiCtcLQvscCCCM6klZOxp95c4BRGPbjBhWV7+Xv15Y2+FNT8Ugg9tBmuoKvscbImBkbGsaOzWjQXhhiMgkMbC8dnFo396CtZFuMgnow2ZLNFzIdQXObk0P4JPr7iunhq9NanuxOnFyvC5oitcuvE6dR0769VOyRslbyyMa9vo4bC9YxrGhrGhrR2AGgggeJ/wDbsF/17fzFZYn91ed//gf4FNvjY8tL2NcWnbSRvR9QjY2Ne57WNDnfOIHU/Wgg+F/23K/9W78y6MvlK9OzDWyEAFKw0gzv6sDv4JGvP1UoyNke+RjW8x2dDWyvXsa9pa9oc09wRsIKviDVdxVIcLy+w+zf6wYv2vxN9NeW9ei18P5fH49mVZctxQv+EJncjnfKI36K1xxsibyxsaxo8mjQWoU6okMgrxc5O+bkG9oIHE2WRTX83d5q8FqRrIedp2WjoDr3qyjRHuK48ljo8iyGOV7mxxytkLW/vtdgV0yc/hP8Hl8TlPLzdt+W/cgpdapKOIW8Plh9jrWnXgfLk1trfq5iVJstwYjia+7ISCGO21joZX9GnQ0W79V34jHWYLNm9kZIpLljlaREDyRsb2aN9fMlSckUcreWRjXj0cNoKpE12Ul4gvVGudXnr+FEQP2xwadkLjyGbx7+AxUZYa6z7OyMwj5wI1vY8taKvDWho00AAeQWs1oDz7hjPP8AO+SOv1oPKn+xw/0bfzKuYbJ08NHeqZGZteZliSTT+niNcdgj1VpAAGh0CwfDHIQZI2OLexLd6QVrKZR7aGOkY2THVLMpEsvKOaNvke3Ta4qUtR/GdD2S9PcYIZAZJXl43rs0n/JXRzWvaWvaHNPcEdFi2KNgaGRtby9tDWkEBwr/ALLmffkZ/wDJbuDv3Pxfz3/4ippkbIw4MY1oceY6Gtn1RkbI28sbWtb6NGggqGRhjr8WWZb16zRhsxM8KaKTkaSBotJXbiJMVQjyWShu2LLAGiaeZxcHco6cp8++lYpI2St5ZGNe30cNhYugidF4TomGP+CWjX3IKdw+1+LyzLl2uyGLLb8HX/8AYJcXBnu2Dv61147KUsfxDmmXJ2Qc0rXAv6A/J7b9VZ3xRyACRjXAHYDhvRUbQxTochkp7AikjtStexvcjQ112EFbl3PwzxDeY0tgtSl8WxrmbsDm+1SNyRuOzWKyVrYpmqYHSa2InHRBPpvsrM6Nj4zG5jXMPTlI6L0saWcpaC3Wta6IK26zDl+KaUlB4mipxSGaZnVo5gAG78ynDkLpuGbsUfR8ks7QfeSQrHHGyJvLGxrG+jRoIyNkY1G1rRvemjSCh48Y2PDCvfzN6tLE0xzVPGIO+xAbrqCrrjYY6+OrQw8/hMja1niDTta6b963GGJ0gkdGwvHZxaNhbEFco2Ia/GOThmkDJJ2RGJrunPoddLDhn9zd3+mn/OVYjFG54e5jS9vZxHUIyKNjS1jGtadkgDQKChvgc7hjBWnOmZXrykzPhPymA9Ob7FKU4cTYy9IxZe5fnjJkjBlMjWdOpd06eitLI2MYGMY1rR+9A0F5HDFFvw42M31PKNbQbEREBERAREQEREBERAREQEREBERAREQEREBclvI06OvarMcPN2D3a2utVzEwxWs/mH2mNkmjkDGB43pmumkG/iPJyV+H3XcfO0HnYGyN04aLgD3XfFlaE1n2aO3C+b+AHdVW+IqtGvwxkIaUnMw2mc7AdiNxe3YHouziSnXqw4p9eFkTo70TWlrdEDr0QTVvI06RAtWY4i7sHu0sn3qsVM232IxXA2Zeb5Pp3UHI42s7dbQo15Zog1k0tkkjtsABQbi4cB5ljuUBlggBnzR8tvQe5BdosjSmExitROEH7YQ4aZ9a8q5OjdkMdW1FK8dS1rtlROZix+PwkMPsbXtmkjiZE35Ie8/N5j6LhuMtw5/CusQVICZnNHs+9ka6g+5BZLeTo0nhtq1FE49g52iuPOZ+tiaAsB0cr36MbOfXMCdEgrjwMENq9lpbUbJZ/aCw843puugXJnatGDhKwyk8SxMmbok75DzjYCCzR3qstMW2TxmDW/E306d15UyNO9zey2Y5uXvyO3pV/iwS+NhqsEcXgyTkuZJ8mNzgNtB179rbBjsl8OVbk0NKs2NrmOEBIMjSO2vPSCXZlqEsgiiuQulcSGtDupI7rHH3fExgtWp65ALuaSI/I0D71EcI1K4x1qx4TDMbM3yyOvc+a4qNVl3gurXdYZA51glnP817g86afrQWirlKNwvFa3FKWDbg129BcOM4iq5HJ26cb4/2ItETg/figt2Tr3Liic2HO0GZLHRV7Lw9sE1d3yHdOrSPqW3BxRt4iz3Kxo5ZItaHb5CCTxtt09N8081d/LI4c8JPKAD578/VZ1spQtymKtbilkH71rtlU5jj8VGsJIikyZZKf/QX9d+5We5j8YySlI/krvilb4LmfJLj/B94KDqtZShSkEdq3FE89eVztFdMb2yMa+Nwc1w2CDsFVo0pmZTI2qUdTIsmfqWOQ6fGQNFoKkuG5KsuHjNKN8UTXOb4bzssO+oQdtu9VpNDrViOEHtznW14L9R1Q222IzXb1MgOwFDVoo7XF9/2trXuhiYIWvGwGnuQF5jI44eK8pVrtb7MYo3vYB8lrz7veEGHDGSlzFmW1Jkt/Kfy02NGmsB0CT3Xfnc9Xw7Yg8sdJI9o5C7RDServsXLwRGwYFrwxocZpRsDr88r3i+NjqdUuY0n2qMbI96DO9l/Dy2M8K00Up2Pc89NOAHQ7UpUyFS9zeyWY5uT53I7elCZqtDNxNhopI2ujAkPIR06D0QxMrccAVo2s8THOc5rRoOIf0QTE+VoV7Agmtwxy/wHO6rsBBGx1ConD9bIXsE57atCf2lzzLJMT4hdsg79NK24OCarh6sFmRsksbOUvadg+nX6tIMn5XHxzGF9yFsgeI+Uu683ovbWUo05BHZtRRPPZrnaKhcHTry5/MzyxMfI2wA0uG9dAeijsLHkbZyEzKlGw99l7ZDYJ5hrpy+4aQXJ9iFkBnfKxsQG+cnpr61pqZGneJFWzHMW9wx29KtiucZw9Uo3o47cr7fJXja/5GySQCfQdV61tmHi/H+0Q1YHPieNV99R70Fis5WhTlEdm3FE8/vXO0VxZ3iCvh68T+aOV8jm8rC/W2k6LvsXHwxWr26lya3EyWxJYkbLzjZGjoD7lx52vSh4WqspPE0DLTGseTzaHP1G/RBPzZEPkouq2KxhsPIJeTt4/wDT71vt5KlScG2rUUTndg92ionPNazMYJrWhoFh2gBofNWGChhtZPLS242SWGz8mnjfKzXQD3IJyS7WiqG2+eNtcDZk38nX1rUzLY99oVm3ITMegYHjZVPtgR8O8SV4f9linAiA7N6t2B7lJcTUq1Xh2s+CFkb4ZoSx7Rog8w80FrXFLlsfDY8CS5C2XeuUv6rreQ1jnHsBsqlzB1nh+7PToVI6bg93PM4mR3v+tBbrF2tWdG2eeOMy75OZ2ubQ2dfYsKmSpXnObVsxzOZ84MdshVeaNlv4pssDxGvDi4O67+QD1XfZhircbY0wRtj8WtK1/INcwHUbQS1vK0q0hgltxRza2GOcNrn4auT38Qyew/nkL3Dm0B0B6dlGcOVq9rF357UTJLEliUTF4BIIPb3aC6+DABw9EG9g9+vvQTyIiAiIgIiICIiAiIgIiICIiAiIgIiICIiAiIgKMv4Spdse0O8WKfXKZIZCwkeh13UmiCLfgaDsWcc2MsgLg88p6kg72T59l036EN9kLZ+bUUrZW6OvlDsuWvmWyjJE15NUJCwhnynSaG+g/wAlIQSieCOUNewSNDuV404bG9EeRQR13h+lctusu8WOV408xSFvOPfpefF3HjF2Mcxj2V7DuZ7Q499g9PuUuiDkvY6tkaZq2o+eLoR10QR2IPkVww8NUIbENg+NJPC4OZJJKXEa8vqUyiCLu4GncsusEywyvGnuhkLOce/XdbX4ei/FOxphAqkaLQffve/Xa70QRrsNUlxjaFgPniadgyPJcDvvvuvKWEq07AnDpppQOVr5pC8tHoN9lJog46GPhx9Z8EHNyPe552d9XHZWhuCojFDHPjL64JcOZ3UHe9g+XdZz5Lws1Xx3hb8aJ0nic3bXlrSkEEVTwNSpaba3NNMwEMfNIX8gPpvstoxFZuVdkWGRk7wA8NeQ1+hobH1KQRBHQYenDj5aPhmSCVznua876k7K1VOH6VWzHODNK+L9q8WQvEf1AqWRBE2uH6dm1JYa6aCSX9sMMpZz/WAu6lTgoVWVqsYjiZ2AXkt2vDcr1JJOWewHGJnKTzco2evYfatEGS8XM2Mf4WvBjbJ4nN335a0g8yGHq5CVk0gkjnYNNlieWOA9NhbMdjK2NicyswjnPM97nFznH1JPddqIOTG4+HGVBWr83hhznfKOzsnZTI4+vk6prWWksJBGjogjsQV1ogj2Ymu2apMXSvfUaWsc5+yd99+q2ux8Lsq3Inm8dsJhHXpy72utEEPPw3Qlnklb40PincrIpS1rz7wFKQQx14WQxNDY2DTWjyCzXBiMkMpBNIIvD8Kd8Oube+U62g21KENSxZmi5uey/nfs+evJclrh+lZtPstM0Esn7YYZCzn+vSlkQRs2DoTY1lB0OoIzzM04gtd6g99rVV4doVbcdtolfYj3qSSQuJ9x2pdEERb4epWbEk+5onS/toilLA/6wFvsYelYxfwa6ENrAABrTrl0dggpTyQtZK7TERaapaObm3zbG+3kpBBGjD19UuZ8r3U3F0bnv2ST6nzWN3BU7lg2D4sMzhyufDIWFw9DrupREEa/CUXYh+MbGWVnj5Qaep673v1W3IY2DIUxVn5vDDmu6HR207CzsXG17FeExTPM7i0OYzbW6G/lHyXUg8IBGj2UI/hXGPdJtkvhSEkwiV3Js+elLWbEVSvJYnfyRRtLnO0TofYsoZWTxMljO2PAc061sFBxNw9VpoFvP/qGxD8r1Guvr0W2XHwy5KC87m8aBrmM0emnd12IgiLHDtCxaksESsMvWVscha2T6wF2Y6hBjajatYERNJIBO+660QERc1O7XuiU1pOcQyuif0I08dx1QdKIiAiIgIiICIiAiIgIiICIiAiIgIiICIiAq2xljN5m8x16zWrU3iJjK7+QudrZJPmrIoOfF362TnuYueFos68WOVpI5h++GkENS8epi+KP9Ye6aKSTU2+V2wzoenmu2/NeOEw72S2RXexhtywdZdcg0d9+p7lbK2Btx43MwTWGSTXy5wfrQ2W67fWuqXGXmUseKdoRT04wxzXDbJPkgHY+zog5MdbFaC9PWyT7taKLnbFOSZI3e8nrpY1MdkbuLjyDctabelaJGt5/2EefLy9tLrp4ad9y1cyT4nSWIvBMcLdNDf8AMrTHicxDUGOivRNqD5LZeQ+I1vp6b96BbluZDNwYr2h9VjKwnsOgOnOJOuUHyCwY2zRzPwS67Ynr3K73RPkfuSJw7/K76XXexE/tde9jpxHahi8F3ijbZGd9H3781lj8Za+E3ZLJTMksCPwo2RjTY272frJQRPwjam4egpCaQX3z+yveHEO6Hq7ffsvMnk+fOSY6a1dhrVYm7NUOL5HEebgCQFJxYEx8SyZLxB4Lm8zY/R5GifuWV3F22ZR2Sxk0bJZGBk0co214HY+4oIM5K58A5yNs9p0ddjXVrMoLJCD3G+h2CO6sGBpzQVWWLF6zalnjY53iO21vT96PLutNrGZG9hL1a1ZjfPZGmBrdMj9ylqkRgqQxOOzGxrT9g0gr2aryWeLcdFHYfBuvJzPj+drY6A+SypTTYvOXqT7VizWZWFhvjv5nNI7jakrGOklz9W+HNEcMLmEeZJKx+DHniCW+8tMMlYQ8nn3QRmMo3cxi2ZKbK24bM4L42wv1HGP3o5fP7VqhytqejhsnLI5mpzBZa1xDHbJbzEdu4H3rrgxOXoVnUaFyEVdnw3yNJfED5e9b5sBGOGTia79FrPkPd35975j9qDgp5Ox8ZJZ5pnewTl8MTSTyhzO5A9/X7lI8MPnnxrrdiSR5syvkaHuJ5Wk9APQaXNc4efNw3Dj4ZgyzFpwl/wDUfnH7dlTdSu2rUirs+bGwNH2BBWc3jWS8YYkGzbb44mJ5J3Dk0wfN/g+/XdZupPucYXY22568YrR8xhdyud19fJSWZxtqzfoX6MsbJ6heOWQbDg4aK2VsfLFnrN9zmlk0LGADvsd0ELFlbWLxWaEkz7LqEvJC+U7cd61s+fdcMmRlrVo7dS7lLF5pa58UkbvCkG/lADWh0VgZgfFGXitOBivycw5e7eg/zC8gp51jI6z70HhMI3KGHnc0eXogm97Zv3Km42tcu8Oy3pMtebNGZDHyy/JGie/r9quZ6ghQ+MxMtPASUHvaZHeJojt8onX50ELK2+/hducdlLYtiIShjX6i79uXzUhct2sjkqGNhsPqslr+0zyRnTyOwaD5dV0OxEx4T+CudvjeAI+by2lrDzuNK1TnbFdqx+Htw217ddWlBzxusYfiGnRNue1VvMk5RO7mdG9g3870IUZXyUmL4ayE0J1K/IyRtdrfLt2t681OVMXbkyrMllJo3ywsLIY4hprN9z17krTDw6XYi3SsSAOltPsRvZ+9JO2oIqK++tcpupW8nac+VrJ47LHFhae7hsdNKQgZYzuSyHiXbNatUm8COOvJyEkDq4nz7rtrV8340TbVuuIYztxjYeaT699lrkxd+pkLNrFTQhloh0kUzToO7cwIQcWV+E8fgHMsXHPkbbY2OZji17oy4a5tea7s/PLDdxLYpXsElnleGuI5hrsfVYzYKezhJqli66S1LJ43ikdGuBBAA9Oi0y4rL3blGe7Yr8tWXn5I2kc3TW0HO258H5LiS2G8xhYxwHqeXoow5Gb4ObchyGUfk+UP5DE7wXH+Dy61ry2rLHhee7lX2C10F5rW8o7ga0Vor4/OVqzKMV6DwGDlbMWHxA309N680GjM2bMlii+d9ytjpIOeR1XYcJD2DiOoGlIcPOc6vLy5D26Dn/YnuO3tHo4+qyv08j7Yy3j7TQRH4b4ZRtjuvfp2K8wuLlovtWLMjHz2nh7xG3TW9PJBpzU80Wbwkccr2MklkD2tcQHDl8x5rgo17OUzGYilyVyKCGcBjIZOUjY9fIe4KXyWOkt5PGWWOaGVJHucD3O266JisbJSyGSsSOaW25hIwDyGtdUFef417hPLRWrU730J5omyB5aZA3tza791vt2n4XhqgyvPPz2ixviOJkcwEdeUfmCkauDkZjsvVmkb/r1mWVpb+9D9aWJwtu1hoatqeNlms5pgljHQcvbYQRtK8+DL02UrOSswzOLJ2W2OIHTo4Ejp1W/C17WQyuSmmyVsQ1b7hHCyTQOtHR/9PYa+tSlSHMOsxuu2YBDH3bEw7k6ee+yyw2Okx8uQdI5rhZtvnbryBA6H7kFfv2Rq5KcvektRucWCqHeDHrs0gDR9+11yZK3kIMPVZO6u+6znmlj6OAA7D02so8DlK9OfG1rkLachcQ8s3IA471+tdBwM7cdjhDYYy7RGmScu2u9QR6INkOJuV7Tom5CzLRljLXiWUmRjvItd3XBwZSbE7JTCew4suzRcrpSWkAjqR5u96lKVPIuvC3kbLDysLWQwghvXzPqVhiMZbxt+6PEifTsTPnA18trna6fV0QTKIiAiIgIiICIiAiIgIiICIiAiIgIiICIiAiKEizUkYywttja6iSW8oI5ma20nr3KCbWvxoxMIfEZ4pbzBnMObXrr0Vej4jsHhWXIvgY27G8xGHR14nNoDW9+YPdbpbE3xmjrNgq+0nHl4mcw7DubWt7+bvy/tQTkj2xRukedNYCSfQBYVbMNytHYrv54pBzNdojY+1VTA/CHs+a8d1Yxc8vOGNdzc+vLZ7LXjMjmaXC1e3DVqGnBEC5r3u8R7R3I10CC6otVeZtivHMz5sjQ4b9CFDyZTI3cjZq4eGsWVCGyzWS7Tn63ytA9PVBOoq5NxFM3BXLQrsZdpv5JYXbc3e/Lt0IXkuXzFJ1Sxeq1BTsyNjLY3uMkZd2JJ6FBZEULdydyTKOxuKigfNEwSTSzk8jAew0OpJW3D5Ka3LaqXYWRXKjgJBGSWOBG2uG/IoJVFH5OzfiMUOOqtllkPWSQkRxj1Ouq5sbk7jsnNjclFA2xHGJWvgJ5HtPTseoKCZRVOjm8/kMJ8JQVKDWMDy4Pc7cnKTvlHl211Pdd83EDn4yhNTriS1f0IonO0GnXUk+gQTqKCiymRrZCKjlIqwfZB8CaAu5C4D5pB6rgwIynxoynjPqFoczx+Rrtn5J5eXZ6e/aCx07te/E6WrJ4jGvLCdEdR3HVdKpXDkuZGNtDGwVCxlmU81hztyHfZoHb6ypYcR+Lg6V2CDnsXXCOKEu0OfZB2fQaKCfRQdbJZGvk4KWWirA2QTFJXLtbHdpBWjC5bMZSy93s9RlSKZ0b3ku5nAduUfd3QWNERAREQEREBERAREQEREBERAREQEREBERAREQEREBERAREQEREBERAREQEREBERAREQEREBERAVVz2OszZ+BsEZNe8GsskDoAw83X6x0VqRBVLeNsHiqKBkZ9gmlZckcOwexpGvtPKV3SQynjeKfw3eEKBbz66b5+ynUQVjHNmrvzNOWvKHyukljfy/JcCOnVexV5hwAYPCd43spbya6712VmRBx4prmYqox4Ic2FgIPl0Chq75sBkci2WrPNWtzmxFJCzm+UQNtPp2VlRBTrNC2/BZa1JA9k16Vr2w93NaNAb96kuJIJZsVRZHG5zm2YSQB2APVT6IKflcRXi4hsXr+NdeqWmM05gLjE5o12HkQpbh6tUhbPJTxbqMbyAC/oZAPPXkppEFd4mjmdbpulgnsY5vN40UJOyfIkDuFx4GoIuJ5Z62MkpVH1dM5m65jzefvVuRBWuG680PBIhkjcyXw5hyEdernaXJVp26+GwV2Ou+SSk0iSED5XK7odD1VwRBW3PmzeYoyR1Zoa1Nxkc+ZvKXOI1oBZ0vFp8V5BsteXkucjopQ3bejeuz5KwoggeEoJYMVOyaNzHGzKQHDXQlQcGGnn4QxPiU3TOqyufJWd0L2lztj6+qvSIKviKeLOSikpYOWAxgkzvaW8h9Op6ro4ZZLTxd18sMmxYleGa6uHfp9asCINFOf2qrFP4b4vEbzcjxpzfcVvREBERAREQEREBERAREQEREBERAREQEREBERAREQEREBERAREQEREBERAREQEREBERAREQEREBERAREQEREBERAREQEREBERAREQEREBERAREQEREBERAREQEREBERAREQEREBERAREQEREBERAREQEREBERAREQEREBERAREQEREBERAREQEREBEUZRyUlrL36bo2tbW5eVw7nY80Emii5snJHxDXxojaWSwOlLz3BB1pdslutFKIpLETJD2a54BP2IN6LB72RsL5HNa0dy46AWMM8U7OeGVkjfVjgR/Yg2oo7NZaDD0JLUxa4tG2x84a5/UDp965MpmDGzFyUpY3x2bjIZCCHDlIJI369EE4i0xWYJ3ObDPHIW9wx4OkmtV4HBs08UZd2D3gb+9BuReA7WE08UDOeaVkbf4T3AD+1BsRaXWYGwiV00YjPZ5cNH7V6+eKIsEkrGc503mcBzH0Hqg2otM1qvX1488UW+3O8N3969fNFHGJHysaw604uAB326oNqLQy1XkkdGyeJz2/Oa14JH1hew2YJy4QzxyFvcMeDr7kG5Fzvu1Yw4vswtDXch3IBp3p9a48/kJaOHfbquaXAt5SeoIJQSiLT47I67ZZ5GRtLQS5xACziljmYHxPa9h7OadhBmiiM7kJqEmNEJaBYuMhk2N/JO9/mUjDZgnJEM0chb3DHg6+5BuRaZrNeAgTTxxl3YPeBv71H5/ITY+Cm+uW7mtxxO2N/JceqCWRa5p4oGc80rI2+r3AD+1ee0QiDxjNH4Xfn5hy/eg2otb5oo2tL5GNDyA0lwGyewCOljZIyN0jQ9++VpPV2u+h5oNiLhy+ThxNGSzMWnlG2sLg0v9w2t1W3DaqNsRyMMZbskOBA9xKDoRaYbMFjfgTRy678jg7X3LKWWOGMySvbGxvdzjoD7UGxFXeG8nZy75Lb7cHglzg2qwDma0HQJPdTbbdd8piZYidIO7A8F33IN6LTJZgicWyTxscBzEOcAQPVee2VvB8b2mHwu3Pzjl+9BvRctizqjJYrPik00lpLwGH6z6KPs5KzHfxEI8MNtl3ihvyh0bvoUE0i46liaa1ajkEIZE8NZyP5jrX74eRW1tus6bwW2IjL/ADxzfcg3otMlmCFxbLPGwgcxDngHXqtDLUj8iYR4Bg8MPDhJt5P1envQdqLQ63WbMIXWIhKf3heOb7lskkZEwvke1jR3c46AQZotcU0U7OeGVkjf4THAj+xbEBERAREQEREBERAREQEREBERAREQEREBV7D9OKc0PP9jOvsVhUTfwjLVwXa9qenb5eUyQkfKHo4HoUHJa68d0QOpFN5P9ZRkmO9lbeffxoyNeeV8ntkDw6RjT5aPXp7lYcbhoqFiS0+ea1blHK6aYgnl9AB0AXI7hoM8WOpkrdWrM4ufBGWlvXvykjbUEVlJjYnwtSpE7IVHxGQMkk5PE125iR/Yu3D0r0OddYGMZj6j4eWSNkweC8HodADXRSNnA1J6davG6Su6rrwJYnaez7fNZ4/FvqTusT3rNuZzeXchAAHuaNBBw8bQRScMXJHxtc+Ng5HEdW7cN6XJxFSr+xYSs2JrIpL0Qc1nTu07VhyNKLJUJqc/N4czeU8p6j3hcBwZfWoxWL007qlhs7XvA2dAgNOvLqg4bNOvjuKsZ7FCyASse14YNBw96jMe2xkJL1iXCR5Bz53M8SScN5QOnKAQdK12sayzkql10jmurb00DodrkmwH+ty2KN+zRM53KyLlLXH10QdH3oNnDNe7Vw8de+3lljc4NBfzHl306/V0ULkXWLfFtiI41uQjrQM5InyhjW83Uu0QdnyVnpVGUqrK8b5Hhn76Rxc4k9SSVyZHDMuW2XILM1S2xvJ4sWvlN9CCNEII3E4qZ1XI1chUbVpTnmji8UPEfTro+XquDhd5ymV3dnExxzOSsCCOcbI8Tr37aU87CE46eqb9lz7B/ZZnu24jzA8h9iyfhIBPRnrONd9McjeQdHM82n3IIqVle3mL7q2KOSka4RyyTyBrGED5rdg/mUQ4uk4FlikBDWX/DDebm5W+IOm/tVmm4eBuz2KmQt0xZPNNHC4acfUbHQrAcMVo8Q/GxzyiJ1gTgu0SOoOvq6II/iLEUa8+L9ngbD4k4jeY/klzSOoPqt1ynXxvFeFNKFkHj+MyQRjQcA3Y39qmcjjWZCSq58jmezyiQaHc+iXMYy3kqF10jmupl5a0Do7mGuqCDweMp3clnJLddkxF1zAHjYA0Oyj5NxcNZam1xdBWu+HFs703mHT7F14nHS28jm5K9+xTf7a5jvC0Q4aHkR36nqFLnh6sMKcZHJI1jnc75HfKc529kn3lBD5N9izxDXrCiL0UNYPEDpQxuz++6jqu7h+ndq5S5I+i2jTma0thbKHgPHcjXba78hhYrj4JmTy1rUDeVk0RAOvQg9CFsx2NNJ0sktuxaml1zPld5DsAB0CCK4yiZYGHhk+ZJkY2u662CCsclSr4vNYiahEyB8s3gvbGNBzdeYUrmsPFmYq8c0skbYZhKDGdEkAjv5d1pqYIRX2XLV2xdliBEXjEaZ79ADr70FepCxkLF+eXCx5EumcznknDeQDpygEHSztV7tTh7FQX28skeSiDQX82m8x0NqdnwP+ty2aN+zSdOdyti0WuProg6PvWc+CiloVanjzcteds4e93M5xBJ6k+u0HAIIspxhejvNEsVOGMQxP6t+UNl2vXyWmKkwZbL4eBuqstYSCMdmPOx09FL5DDMuW2XILE1S2xvJ4sWvlN9HAjRC2YvFRY3xXiSSeeY80s0p253/gIKlPJPmsdTrwvImoV3TvI/jGnTR/YVMYyw3McRtut6xVabA33Pk+Uf7AFJYzC18bauTwkl1uTncCOjfcEwuGgwsM0VdznCWUyEu8vQfUNIOfi+CKXh226SNr3MYS0kb5T7lwZGCMw4PHNaIqtl4MrWdA/Td6Vhv1I79KarNvw5WlpI7j6lwnAslxbKVq1PM6N3NHPsNezXbRA8kEflKdfE5bFT4+JsD5ZvBkZGNB7SPMe5WOWKOeMxysa9ju7XDYKjKmDEV1ly5dsXZ4gREZdAM33IAHf3qXQVHheOpW4MfZlHhDllEksY0/lD3ea4MhF4GNp2K2HFRjZoyyy6YeIQT5gDz+tWmjhK9XCHFPc6aBweHE9CQ4kn864H8KNmgZBYyl6aKIgxMc4aZrt5dftQap6cF7jYNtRtlY2iHcrhsb5u+lpx+IpHi3JwGBhrRMjeyAjbGucOpA7eSn24xjcv8ACPiOL/AEPJrpre9pXxrIMtbyAkcXWWsaWEdByhBW2xsrUuKakI5IIjtjB2btmzpdD/8Aa+GP5p/wKVfg43fCm5nj4R1zdB8jTddFkcPGZcc/xXbojTRr53TXVBFUZIobXEsk8jo4mybc9vcDl8veobMReBwz7VUwwqsi8N8Vt8w8UfKGnEAdzv181bo8JXDsj4rnSMvu3Iw9NdNdFHzcJMsUjTs5S9LWaAI4y4AN12306696DXfo18hxlXZbjEsYqFxY7sTvzC2wsZFxnKxgDGNptAA7AbUoMY0ZaPIGVxeyHweXXQ9d7XnwXH8LSZAvJL4vCMZHTSCrOx7KOPnZlMYbMRc57sjWeHPAJ3zEHqNe5dGZmktZfE1IIDkKvsxnEb5QwTHsCSR10OuvepE8LtEL6sWTuR0H75qzS3Wj3AcRsD3LsvYOtbhqtjdJWkqDUEsJ06Ma1r3jXkgj8JTvQZqWc45lCpLFp0TJg8F4PfQA0rIo7H4x1SZ8892xbme3l5pSAAPc0aAUigIiICIiAiIgIiICIiAiIgIiICIiAiIgIirsGTlx93LwXZXPbA32iEu/gEdh9v50FiRVOO5k20MTR9oIu5Eue+Z42Y2AcxAHrogLqc+7hcnRjmuyW6tyTwT4oHMx+tggjyQWJFC8P2p7MuSE0rniKy5jN/vR6KEOUyLuE4bEdp3tL73hB59OcgA+5BdUVcyfwnisIXR25bMsk7fElLATCw9y0D0/zXuHmkdda6tmBkKnIfFbKR4jD5EBBYlxXslFRnqQyMc51qTw2cvkdb6qqnPe3e0zvzL6bmPc2GBkZI0Oxd067W+e8/Is4ctSt5ZH2DzDWuoGkE3ksy2ndjpQ1ZrVqRhk8OPXyW71sk+9SYOwCRr3KpuoSv49eBfsNJp+LsEbA8T5n1KxZVszsZZFaQxzeGSxw7g6QdiKn5HO3H43Gy0nkP8AD8exruWN0HD86lY7ktziVkUMpFWGqJJGjs5zj8nf2IO6LKVJKDr3i8ldpIc+QFutHXmvL2TipGpzNc8WpREwt10JG9/UqladZyH5P5rU9uXnjMnMARp48TQB+rS7MxWnhxuFijsvkmdbYWyS9dbafzILesHvbGxz3kNa0bJPkFX2OvYziCpWlvSWobbXbEgHyXD00pLOwOsYmw1k8kJbG522HqdNPT6kC/l61LDvygJnrtaHAx6PMCQOn3rvadtB9RtUaWu+H8mUj3TySiSGNwa89GfLHQKSunJYn2K2/IPmEsrY5YS0Bmj6ILSiqeTzTZM1PSkyT8fBXaPlRsJc9x+w6AXdwxk5L8dqKWUz+zy8rJ+Ut8Rp7HXqgnkUHmLdqTK08TSl8B07XSyzAbLWD095KwrzXMZnIaFi061BZY50b5AOZjh5dPJBPoqnw/LkJ6kuTt5CR8MD5dQgDTg0nuUrty1vCSZc5J8cr4nSxwNaOQN0SB9yC2Iq1HctycK4+w6+yu6VrTNYk+drXXl9614fJu+HhRjyEl6CSIv5pWEOYR9g2EFpXNbuQ0xEZi4CWQRN00n5R7Ks4xuVyeMs2TlZojHJIIw1o66J7rKfL258DgrYkMcti7DHKW/vhtwI+3SC2oq9NNcyuet4+tbfUgpMYZHRgcz3vGx38tKQxLL8LZob7xKGP1FL5vb7x6oJFFXsvLdfxJSpVrb68UsL3P5QD2Pf61yxtyreIJMN8KSOhMAseMWjxAN65R9v5kFrRVqnkbONs5ercsOtMpRNmjkeNOIIJIKiDnpBRF9uYc+30f7IIjyEb+b29PNBfFz3bLaVKe08FzII3SOA7kAb6fcoWa5byuWjoVbDqkTIGzSyMHyiT2A2sbkWRrYbNQXJvaa4qSGGZ3R5+QdgoJylZbdpQWmNLWTxtkaHdwCN9V0KlMbkqHCtLJsyL/2OGIiANHJyaAA+vSlsxak565fkm0Kz2cx5Osjj7vcgn0VVxWVnmrZmEWnWBUjLopy3lcdtJG/qIXO05c8KszBysgmZAJRGGjlcAPP1JCC1S3IYbUNZ5d4k2+QBpI6d+vkuhV+XITy5bB8ryyO1C972Dsfkgj864LF6zLkbcVrKyY2Rj+WvGW6Y8eRJPdBb0VYy1rJxswsTbTIp7E3JK+Pq13Tv/mtdsZWhm6NCLKSSx5APBdK0ExcoBJb9iC1oq9QluUuIjjZ7j7UMsHitdIBzNIPbp5KwoCIiAiIgIiICIiAiIgIvkHx34h+n/wBzH+inx34h+n/3Mf6KD6+i+QfHfiH6f/cx/op8d+Ifp/8Acx/ooPr6L5B8d+Ifp/8Acx/op8d+Ifp/9zH+ig+vovkHx34h+n/3Mf6KfHfiH6f/AHMf6KD6+qpxXQbey+MijfyyTkxytH76IEOO/uVL+O/EP0/+5j/RXHBxFlK96W7FYaLM3z5DEwk/eOn2IPqmZxk9l9O3Qexluk4mMP8AmuaRpzT9YXO2lksnkqtnJRw14Kji9kUby8vfrQJOh0C+f/HfiH6f/cx/op8d+Ifp/wDcx/ooL5HSy+NvXRRirTQWpPED5HlpjOuuxrquWHA328N1qT2sNiO6Jn6d05ecnapvx34h+n/3Mf6KfHfiH6f/AHMf6KD6flob0tdhx0zI543h3K/5sg82n0UbXx1+3m69+3Vr0212PaRE/mdLsa6nQ6BUL478Q/T/AO5j/RT478Q/T/7mP9FBe69DK4kzV6VerarPeXxuleWuj35Hp1C33sbdsyYh7vDe+tNzzFnyR28gvnvx34h+n/3Mf6KfHfiH6f8A3Mf6KD6QKE44sOQ0PZzS8He+vNz77fUpYjY0ey+Q/HfiH6f/AHMf6KfHfiH6f/cx/ooL5hcBJUs5E2iHQzbjhG96jOyfq6lbuF8TYxkFg3HB00jwAQd/IaNNC+e/HfiH6f8A3Mf6KfHfiH6f/cx/ooLzWwVo8HT4qUsZYk8TXXY6uJC2TUclcq4rx4Io5atlr5A1+xyga3+pUL478Q/T/wC5j/RT478Q/T/7mP8ARQfSchQnnzmOtRgeFBz85J69R0UhZi8erLDvXiMLN+mxpfJvjvxD9P8A7mP9FPjvxD9P/uY/0UFzdicrLwbPh5YYRMxrI4nNk2HgOB2enToFK52hPeqVY4AC6OZj3bOugPVfN/jvxD9P/uY/0U+O/EP0/wDuY/0UH0Czjr1PLzX8dFBYZYA8WGV3KQ4eYOipHGNuiJ7r7YGSOdtrIR0YPTfmV8u+O/EP0/8AuY/0U+O/EP0/+5j/AEUH0fL461Jeq5LHuj9qrBzCyTo2Rh7jfl7lrqUb9vLx5HJMih8BhZDDG7m1vuSV88+O/EP0/wDuY/0U+O/EP0/+5j/RQfRcBjJamGlp3GgGSSUkNO/kuJ/yKiD8KY/h2xVjfSlpRxPay54nUM0enL5ny7qo/HfiH/iH9zH+iol+RsyWDM8xlxdzEeEzlJ9eXWv7EH0iDGW7PDuCnqiN01RrZPBm6NeC38/ouupQysnEMGRuR1oomxOj8OJxJbv366qgjjbiADQvgD+hj/RXvx34h+n/ANzH+ig+jYPHWKWInrThokfJI4AHfRxOlHDB3RgcNU5GeNUuRzSjm6BoLidfeFSvjvxD9P8A7mP9FPjvxD9P/uY/0UH0K1Rv08zNksYyKcWmNbPDI/l6t6NcDr06LtxUV9jJZMjK10srtiNnzYx6A+a+YfHfiH6f/cx/op8d+Ifp/wDcx/ooPpFmhPJxLUutA8CKF7HHfXZPRG0JxxY7IED2c0xDvfXm599vqXzf478Q/T/7mP8ART478Q/T/wC5j/RQfQziJJszlZZwBWt12RAg9egIK56lbO1KzKLIKT2x/Jbac475fe3Xf7VRPjvxD9P/ALmP9FPjvxD9P/uY/wBFB9Du4+9BlWZPHCKWR0XhTQyHlDwOxB8isX08tcx2T9sfG2SzA6KGvG7bY9tI6nzJJXz7478Q/T/7mP8ART478Q/T/wC5j/RQfQLWLtS8Hw45rW+0sgjjI302AN9fsWFvG5GDJw36cUFgiAQvildy8uvMHSoXx34h+n/3Mf6KfHfiH6f/AHMf6KC9UcTkmSZmW34BfeiAYIidA8pGuv1jqugYyz8TPgzlb7T7J4Wt9ObWu6+e/HfiH6f/AHMf6KfHfiH6f/cx/ooPoLcXZF3CS8reWnAWS9ex5QOn3LXarZoe0VzBVvwSk+G+Z3KWA+RGuulQvjvxD9P/ALmP9FPjvxD9P/uY/wBFBevgK1DBg4WvbL7FLzyuJ1015LtyOPnscQ4e5GAYavjeKSeo5mgD+1fOPjvxD9P/ALmP9FPjvxD9P/uY/wBFB9IkoTu4nivADwG1zGTvrvfopdfIPjvxD9P/ALmP9FPjvxD9P/uY/wBFB9fRfIPjvxD9P/uY/wBFPjvxD9P/ALmP9FB9fRfIPjvxD9P/ALmP9FPjvxD9P/uY/wBFB9fRfIPjvxD9P/uY/wBFPjvxD9P/ALmP9FB9fRfIPjvxD9P/ALmP9FPjvxD9P/uY/wBFB9fRfIPjvxD9P/uY/wBFPjvxD9P/ALmP9FBXkREBERAREQEREBERAREQEREBERAREQEREBERAREQEREBERAREQEREBERAREQEREBERAREQEREBERAREQEREBERAREQEREBERAREQEREBERAREQEREBERAREQEREBERAREQFMZ/GwY72XwC79kj5nbO+qh1ZOMP8A5H+iQcdjGwR8NV77ebxpJOV3Xprr/wCExeNht4nIWZC7ngbtmj07ErsufuHp/wBN/m5MD+5zL/zP/wASgraIiAiIgIiICIiAiIgIiICIiAp/E4moKByWUeRBvTGDu5QCseaPLw1i2joD119iD05Lh5vRuMeR6kD/AMrbBFgMw72eCKSrYd8wnzP36VWXTj3FmRrOHQiVp/tCDy7VkpW5a0vz4zr6/QrnU5xg0DNuI842kqDQEREBERAREQEREBERAREQEREHoBJAA2Sp12Ggo4h1nIvc2xIP2KMHqD7104ShDRxxzNpvjFo3GxvXXvPv/MoPI358jadPOev71o7NHoEHIiIgIiICIiAiIgIiICIiAiIgIiICIiAiIgIiICIiAiIgKycYf/I/0Sra6bd6xd8P2h/P4beVv1IJu5+4en/Tf5uTA/ucy/8AM/8AxKhH3rD6LKbn7gY7ma33/wDslILtivXmgifyxzDTx6oOZERAREQEREBERAREQEREBERAVnswPyfC1R1Yc76509o7qsLsoZK1jpC+tJy77tPUFBzmCYHRieD/ADSpHCY2zayMBEThGx4c9xGgADtdXxsu+cUJPryrVZ4myFiIxtc2Jp6HkGigw4osMsZuYxnbWAM2PUDr/aohek7OyvEBERAREQEREBERAREQEREBERBK4XMPxspY8eJWk6PjP5wujNYhjIhfxx8So/qQP3igl1QZCzXry14pSIpRpzUHKiIgIiICIiAiIgIiICIiAiIgIiI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22710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830" y="1412776"/>
            <a:ext cx="19442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19748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272" y="1644055"/>
            <a:ext cx="19875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68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Organic</a:t>
            </a:r>
            <a:r>
              <a:rPr lang="cs-CZ" dirty="0" smtClean="0"/>
              <a:t> </a:t>
            </a:r>
            <a:r>
              <a:rPr lang="cs-CZ" dirty="0" err="1" smtClean="0"/>
              <a:t>Reactions</a:t>
            </a:r>
            <a:endParaRPr lang="cs-CZ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19685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19621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196215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539552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Bohužel jen část obsahu je zdarma – reakce, karboxyly, kyseliny a alkoholy se platí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782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Iupac</a:t>
            </a:r>
            <a:r>
              <a:rPr lang="cs-CZ" dirty="0" smtClean="0"/>
              <a:t> </a:t>
            </a:r>
            <a:r>
              <a:rPr lang="cs-CZ" dirty="0" err="1" smtClean="0"/>
              <a:t>Nomenclature</a:t>
            </a:r>
            <a:endParaRPr lang="cs-CZ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1980986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198545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04291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556792"/>
            <a:ext cx="198739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Dělení </a:t>
            </a:r>
            <a:r>
              <a:rPr lang="cs-CZ" dirty="0" err="1" smtClean="0"/>
              <a:t>org</a:t>
            </a:r>
            <a:r>
              <a:rPr lang="cs-CZ" dirty="0" smtClean="0"/>
              <a:t>. sloučenin podle typu: prvků, vazeb, řetězce</a:t>
            </a:r>
          </a:p>
          <a:p>
            <a:r>
              <a:rPr lang="cs-CZ" dirty="0" smtClean="0"/>
              <a:t>Typy vzorců (sumární, stechiometrický, strukturní, racionální, geometrický)</a:t>
            </a:r>
          </a:p>
          <a:p>
            <a:r>
              <a:rPr lang="cs-CZ" dirty="0" smtClean="0"/>
              <a:t>Izomerie konstituční (řetězce, polohová (lokalizace násobných vazeb), a </a:t>
            </a:r>
            <a:r>
              <a:rPr lang="cs-CZ" dirty="0" err="1" smtClean="0"/>
              <a:t>konformační</a:t>
            </a:r>
            <a:r>
              <a:rPr lang="cs-CZ" dirty="0" smtClean="0"/>
              <a:t> (3D kolem jednoduché vazby)</a:t>
            </a:r>
          </a:p>
          <a:p>
            <a:r>
              <a:rPr lang="cs-CZ" dirty="0" smtClean="0"/>
              <a:t>Následně názvosloví viz dále </a:t>
            </a:r>
            <a:endParaRPr lang="cs-CZ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920624"/>
            <a:ext cx="2664296" cy="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36912"/>
            <a:ext cx="1656184" cy="104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Iupac</a:t>
            </a:r>
            <a:r>
              <a:rPr lang="cs-CZ" dirty="0" smtClean="0"/>
              <a:t> </a:t>
            </a:r>
            <a:r>
              <a:rPr lang="cs-CZ" dirty="0" err="1" smtClean="0"/>
              <a:t>Nomenclature</a:t>
            </a:r>
            <a:endParaRPr lang="cs-CZ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198739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1965291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000" y="286604"/>
            <a:ext cx="7920000" cy="1450757"/>
          </a:xfrm>
        </p:spPr>
        <p:txBody>
          <a:bodyPr>
            <a:normAutofit/>
          </a:bodyPr>
          <a:lstStyle/>
          <a:p>
            <a:r>
              <a:rPr lang="cs-CZ" sz="4700" dirty="0" smtClean="0"/>
              <a:t>Chemický kvíz</a:t>
            </a:r>
            <a:endParaRPr lang="cs-CZ" sz="47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1962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19685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195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1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6" y="1943950"/>
            <a:ext cx="7142329" cy="4017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54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Názvosloví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názvosloví jsme si uvedli homologickou řadu uhlovodíků</a:t>
            </a:r>
          </a:p>
          <a:p>
            <a:r>
              <a:rPr lang="cs-CZ" dirty="0" smtClean="0"/>
              <a:t>Uhlovodíkové zbytky (-</a:t>
            </a:r>
            <a:r>
              <a:rPr lang="cs-CZ" dirty="0" err="1" smtClean="0"/>
              <a:t>yl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Pravidla tvorby názvů</a:t>
            </a:r>
          </a:p>
          <a:p>
            <a:r>
              <a:rPr lang="cs-CZ" dirty="0" smtClean="0"/>
              <a:t>Příklady (4 názorně, asi 10 společně)</a:t>
            </a:r>
          </a:p>
          <a:p>
            <a:r>
              <a:rPr lang="cs-CZ" dirty="0" smtClean="0"/>
              <a:t>Přidání dvojné a trojné vazby, R-OH, R-O-R‘,R-COOH, R-COOR‘, keto-enol tautomerie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74590" cy="15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1248"/>
            <a:ext cx="1882155" cy="76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445224"/>
            <a:ext cx="2333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Klasifikace reakcí organické chemie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 názvosloví jsme přešli na konfigurační izomerii (cis-trans se zmínkou o optické aktivitě)</a:t>
            </a:r>
          </a:p>
          <a:p>
            <a:r>
              <a:rPr lang="cs-CZ" dirty="0" smtClean="0"/>
              <a:t>Následně už klasifikace podle:</a:t>
            </a:r>
          </a:p>
          <a:p>
            <a:pPr lvl="1"/>
            <a:r>
              <a:rPr lang="cs-CZ" dirty="0" smtClean="0"/>
              <a:t>Způsobu štěpení vazeb</a:t>
            </a:r>
          </a:p>
          <a:p>
            <a:pPr lvl="1"/>
            <a:r>
              <a:rPr lang="cs-CZ" dirty="0" smtClean="0"/>
              <a:t>Průběhu reakce</a:t>
            </a:r>
          </a:p>
          <a:p>
            <a:pPr lvl="1"/>
            <a:r>
              <a:rPr lang="cs-CZ" dirty="0" smtClean="0"/>
              <a:t>Redoxních dějů</a:t>
            </a:r>
          </a:p>
          <a:p>
            <a:r>
              <a:rPr lang="cs-CZ" dirty="0" smtClean="0"/>
              <a:t>Indukční efekt</a:t>
            </a:r>
          </a:p>
          <a:p>
            <a:r>
              <a:rPr lang="cs-CZ" u="sng" dirty="0" smtClean="0"/>
              <a:t>Probírání </a:t>
            </a:r>
            <a:r>
              <a:rPr lang="cs-CZ" u="sng" dirty="0" err="1" smtClean="0"/>
              <a:t>alkanů</a:t>
            </a:r>
            <a:r>
              <a:rPr lang="cs-CZ" dirty="0" smtClean="0"/>
              <a:t> s detailní vysvětlení jednotlivých reakcí s konkrétními příklady</a:t>
            </a:r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7" name="Oblouk 6"/>
          <p:cNvSpPr/>
          <p:nvPr/>
        </p:nvSpPr>
        <p:spPr>
          <a:xfrm>
            <a:off x="3851920" y="4149080"/>
            <a:ext cx="1800200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ovací čára 8"/>
          <p:cNvCxnSpPr>
            <a:stCxn id="7" idx="0"/>
          </p:cNvCxnSpPr>
          <p:nvPr/>
        </p:nvCxnSpPr>
        <p:spPr>
          <a:xfrm flipV="1">
            <a:off x="4752021" y="4005064"/>
            <a:ext cx="25202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0"/>
          </p:cNvCxnSpPr>
          <p:nvPr/>
        </p:nvCxnSpPr>
        <p:spPr>
          <a:xfrm>
            <a:off x="4752021" y="4149080"/>
            <a:ext cx="18001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204864"/>
            <a:ext cx="1844695" cy="87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314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2592288" cy="29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jsme se učili dále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Příprava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Izomerie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Výskyt </a:t>
            </a:r>
            <a:r>
              <a:rPr lang="cs-CZ" sz="2000" dirty="0" err="1" smtClean="0"/>
              <a:t>alkanů</a:t>
            </a:r>
            <a:endParaRPr lang="cs-CZ" sz="2000" dirty="0" smtClean="0"/>
          </a:p>
          <a:p>
            <a:r>
              <a:rPr lang="cs-CZ" sz="2000" dirty="0" smtClean="0"/>
              <a:t>Cykloalkany</a:t>
            </a:r>
          </a:p>
          <a:p>
            <a:r>
              <a:rPr lang="cs-CZ" sz="2000" u="sng" dirty="0" smtClean="0"/>
              <a:t>Alkeny</a:t>
            </a:r>
            <a:r>
              <a:rPr lang="cs-CZ" sz="2000" dirty="0" smtClean="0"/>
              <a:t>, u nich </a:t>
            </a:r>
            <a:r>
              <a:rPr lang="cs-CZ" sz="2000" dirty="0" err="1" smtClean="0"/>
              <a:t>znovuprobírání</a:t>
            </a:r>
            <a:r>
              <a:rPr lang="cs-CZ" sz="2000" dirty="0" smtClean="0"/>
              <a:t> adice (velmi důkladně) a dalších typů reakcí</a:t>
            </a:r>
          </a:p>
          <a:p>
            <a:r>
              <a:rPr lang="cs-CZ" sz="2000" dirty="0" smtClean="0"/>
              <a:t>Výroba a využití alkenů</a:t>
            </a:r>
          </a:p>
          <a:p>
            <a:r>
              <a:rPr lang="cs-CZ" sz="2000" dirty="0" err="1" smtClean="0"/>
              <a:t>Alkadieny</a:t>
            </a:r>
            <a:endParaRPr lang="cs-CZ" sz="2000" dirty="0" smtClean="0"/>
          </a:p>
          <a:p>
            <a:r>
              <a:rPr lang="cs-CZ" sz="2000" u="sng" dirty="0" err="1" smtClean="0"/>
              <a:t>Alkyny</a:t>
            </a:r>
            <a:r>
              <a:rPr lang="cs-CZ" sz="2000" dirty="0" smtClean="0"/>
              <a:t> s jejich reakcemi</a:t>
            </a:r>
          </a:p>
          <a:p>
            <a:endParaRPr lang="cs-CZ" dirty="0" smtClean="0"/>
          </a:p>
          <a:p>
            <a:r>
              <a:rPr lang="cs-CZ" sz="2800" i="1" dirty="0" smtClean="0"/>
              <a:t>Způsob výkladu: diktování případně psaní na tabuli s občasným psaním vzorců</a:t>
            </a:r>
            <a:endParaRPr lang="cs-CZ" sz="2800" i="1" baseline="30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aseline="30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18448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„nuda“, 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2088232" cy="16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Zpět na první slide,</a:t>
            </a:r>
          </a:p>
          <a:p>
            <a:pPr algn="ctr">
              <a:buNone/>
            </a:pPr>
            <a:r>
              <a:rPr lang="cs-CZ" dirty="0" smtClean="0"/>
              <a:t>Co bych modifikoval?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Organickou chemii jsme začali obecným povídáním, co je to organická chemie, co do ní nepatří (CO</a:t>
            </a:r>
            <a:r>
              <a:rPr lang="cs-CZ" baseline="-25000" dirty="0" smtClean="0"/>
              <a:t>3</a:t>
            </a:r>
            <a:r>
              <a:rPr lang="cs-CZ" baseline="30000" dirty="0" smtClean="0"/>
              <a:t>2-</a:t>
            </a:r>
            <a:r>
              <a:rPr lang="cs-CZ" dirty="0" smtClean="0"/>
              <a:t>, oxidy C, alotrop. </a:t>
            </a:r>
            <a:r>
              <a:rPr lang="cs-CZ" dirty="0" err="1" smtClean="0"/>
              <a:t>mod</a:t>
            </a:r>
            <a:r>
              <a:rPr lang="cs-CZ" dirty="0" smtClean="0"/>
              <a:t>. C,…) </a:t>
            </a:r>
          </a:p>
          <a:p>
            <a:r>
              <a:rPr lang="cs-CZ" dirty="0" smtClean="0"/>
              <a:t>Historie (syntéza močoviny z NH</a:t>
            </a:r>
            <a:r>
              <a:rPr lang="cs-CZ" baseline="-25000" dirty="0" smtClean="0"/>
              <a:t>4</a:t>
            </a:r>
            <a:r>
              <a:rPr lang="cs-CZ" dirty="0" smtClean="0"/>
              <a:t>OCN )</a:t>
            </a:r>
          </a:p>
          <a:p>
            <a:r>
              <a:rPr lang="cs-CZ" dirty="0" smtClean="0"/>
              <a:t>Vlastnosti </a:t>
            </a:r>
            <a:r>
              <a:rPr lang="cs-CZ" dirty="0" err="1" smtClean="0"/>
              <a:t>org</a:t>
            </a:r>
            <a:r>
              <a:rPr lang="cs-CZ" dirty="0" smtClean="0"/>
              <a:t>. sloučenin (</a:t>
            </a:r>
            <a:r>
              <a:rPr lang="cs-CZ" dirty="0" err="1" smtClean="0"/>
              <a:t>sp</a:t>
            </a:r>
            <a:r>
              <a:rPr lang="cs-CZ" baseline="30000" dirty="0" err="1" smtClean="0"/>
              <a:t>n</a:t>
            </a:r>
            <a:r>
              <a:rPr lang="cs-CZ" dirty="0" smtClean="0"/>
              <a:t>, </a:t>
            </a:r>
            <a:r>
              <a:rPr lang="cs-CZ" dirty="0" err="1" smtClean="0"/>
              <a:t>kovalentnost</a:t>
            </a:r>
            <a:r>
              <a:rPr lang="cs-CZ" dirty="0" smtClean="0"/>
              <a:t>, řetězení, rozpustnost, hořlavost, vaznost </a:t>
            </a:r>
            <a:r>
              <a:rPr lang="cs-CZ" dirty="0" err="1" smtClean="0"/>
              <a:t>biog</a:t>
            </a:r>
            <a:r>
              <a:rPr lang="cs-CZ" dirty="0" smtClean="0"/>
              <a:t>. prvků, typy a dálka vazeb mezi C)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6C461AF-513D-4262-96AC-D0CE75A94267}"/>
              </a:ext>
            </a:extLst>
          </p:cNvPr>
          <p:cNvSpPr txBox="1"/>
          <p:nvPr/>
        </p:nvSpPr>
        <p:spPr>
          <a:xfrm>
            <a:off x="7740352" y="4293096"/>
            <a:ext cx="125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Friedrich </a:t>
            </a:r>
            <a:r>
              <a:rPr lang="cs-CZ" sz="1400" dirty="0" err="1" smtClean="0">
                <a:solidFill>
                  <a:srgbClr val="00B0F0"/>
                </a:solidFill>
              </a:rPr>
              <a:t>Wöhler</a:t>
            </a:r>
            <a:r>
              <a:rPr lang="cs-CZ" sz="1400" dirty="0" smtClean="0">
                <a:solidFill>
                  <a:srgbClr val="00B0F0"/>
                </a:solidFill>
              </a:rPr>
              <a:t> (Němec, 1828)</a:t>
            </a:r>
            <a:endParaRPr lang="cs-CZ" sz="1400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492896"/>
            <a:ext cx="1172292" cy="16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84326"/>
            <a:ext cx="3096344" cy="12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7164288" y="7647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</a:t>
            </a:r>
            <a:r>
              <a:rPr lang="cs-CZ" dirty="0" err="1" smtClean="0">
                <a:solidFill>
                  <a:srgbClr val="00B0F0"/>
                </a:solidFill>
              </a:rPr>
              <a:t>ju</a:t>
            </a:r>
            <a:r>
              <a:rPr lang="el-GR" dirty="0" smtClean="0">
                <a:solidFill>
                  <a:srgbClr val="00B0F0"/>
                </a:solidFill>
              </a:rPr>
              <a:t>π</a:t>
            </a:r>
            <a:r>
              <a:rPr lang="cs-CZ" dirty="0" smtClean="0">
                <a:solidFill>
                  <a:srgbClr val="00B0F0"/>
                </a:solidFill>
              </a:rPr>
              <a:t>“, 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8B46AC-9D87-449E-9B6B-1C76ED61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jsem se učil na </a:t>
            </a:r>
            <a:r>
              <a:rPr lang="cs-CZ" dirty="0" err="1" smtClean="0"/>
              <a:t>sš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19BEC73-22C2-40E4-95E3-928610156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Organickou chemii jsme začali obecným povídáním, co je to organická chemie, co do ní nepatří (CO</a:t>
            </a:r>
            <a:r>
              <a:rPr lang="cs-CZ" baseline="-25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cs-CZ" baseline="30000" dirty="0" smtClean="0">
                <a:solidFill>
                  <a:schemeClr val="bg1">
                    <a:lumMod val="75000"/>
                  </a:schemeClr>
                </a:solidFill>
              </a:rPr>
              <a:t>2-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, oxidy C, alotrop.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mod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. C,…) 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Historie (syntéza močoviny z NH</a:t>
            </a:r>
            <a:r>
              <a:rPr lang="cs-CZ" baseline="-25000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OCN )</a:t>
            </a:r>
          </a:p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Vlastnosti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org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. sloučenin (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sp</a:t>
            </a:r>
            <a:r>
              <a:rPr lang="cs-CZ" baseline="30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kovalentnost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, řetězení, rozpustnost, hořlavost, vaznost 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</a:rPr>
              <a:t>biog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. prvků, typy a dálka vazeb mezi C)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6C461AF-513D-4262-96AC-D0CE75A94267}"/>
              </a:ext>
            </a:extLst>
          </p:cNvPr>
          <p:cNvSpPr txBox="1"/>
          <p:nvPr/>
        </p:nvSpPr>
        <p:spPr>
          <a:xfrm>
            <a:off x="7740352" y="4293096"/>
            <a:ext cx="1259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00B0F0"/>
                </a:solidFill>
              </a:rPr>
              <a:t>Friedrich </a:t>
            </a:r>
            <a:r>
              <a:rPr lang="cs-CZ" sz="1400" dirty="0" err="1" smtClean="0">
                <a:solidFill>
                  <a:srgbClr val="00B0F0"/>
                </a:solidFill>
              </a:rPr>
              <a:t>Wöhler</a:t>
            </a:r>
            <a:r>
              <a:rPr lang="cs-CZ" sz="1400" dirty="0" smtClean="0">
                <a:solidFill>
                  <a:srgbClr val="00B0F0"/>
                </a:solidFill>
              </a:rPr>
              <a:t> (Němec, 1828)</a:t>
            </a:r>
            <a:endParaRPr lang="cs-CZ" sz="1400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492896"/>
            <a:ext cx="1172292" cy="16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84326"/>
            <a:ext cx="3096344" cy="127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411760" y="2564904"/>
            <a:ext cx="4176464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Zde bych vše nechal, zdá se mi, že je to dobré seznámení s organickou chemií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64288" y="76470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Moje poznámka v sešitu: „</a:t>
            </a:r>
            <a:r>
              <a:rPr lang="cs-CZ" dirty="0" err="1" smtClean="0">
                <a:solidFill>
                  <a:srgbClr val="00B0F0"/>
                </a:solidFill>
              </a:rPr>
              <a:t>ju</a:t>
            </a:r>
            <a:r>
              <a:rPr lang="el-GR" dirty="0" smtClean="0">
                <a:solidFill>
                  <a:srgbClr val="00B0F0"/>
                </a:solidFill>
              </a:rPr>
              <a:t>π</a:t>
            </a:r>
            <a:r>
              <a:rPr lang="cs-CZ" dirty="0" smtClean="0">
                <a:solidFill>
                  <a:srgbClr val="00B0F0"/>
                </a:solidFill>
              </a:rPr>
              <a:t>“, 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0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1303</Words>
  <Application>Microsoft Office PowerPoint</Application>
  <PresentationFormat>Předvádění na obrazovce (4:3)</PresentationFormat>
  <Paragraphs>208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1_Motiv sady Office</vt:lpstr>
      <vt:lpstr>Snímek 1</vt:lpstr>
      <vt:lpstr>Co jsem se učil na sš</vt:lpstr>
      <vt:lpstr>Co jsem se učil na sš</vt:lpstr>
      <vt:lpstr>Názvosloví</vt:lpstr>
      <vt:lpstr>Klasifikace reakcí organické chemie</vt:lpstr>
      <vt:lpstr>Co jsme se učili dále</vt:lpstr>
      <vt:lpstr>Snímek 7</vt:lpstr>
      <vt:lpstr>Co jsem se učil na sš</vt:lpstr>
      <vt:lpstr>Co jsem se učil na sš</vt:lpstr>
      <vt:lpstr>Co jsem se učil na sš</vt:lpstr>
      <vt:lpstr>Co jsem se učil na sš</vt:lpstr>
      <vt:lpstr>Co jsem se učil na sš</vt:lpstr>
      <vt:lpstr>Názvosloví</vt:lpstr>
      <vt:lpstr>Názvosloví</vt:lpstr>
      <vt:lpstr>Názvosloví</vt:lpstr>
      <vt:lpstr>Klasifikace reakcí organické chemie</vt:lpstr>
      <vt:lpstr>Klasifikace reakcí organické chemie</vt:lpstr>
      <vt:lpstr>Klasifikace reakcí organické chemie</vt:lpstr>
      <vt:lpstr>Co jsme se učili dále</vt:lpstr>
      <vt:lpstr>Co jsme se učili dále</vt:lpstr>
      <vt:lpstr>Klady a zápory dané didaktiky</vt:lpstr>
      <vt:lpstr>Co tedy udělat?</vt:lpstr>
      <vt:lpstr>Jak seřadit učivo? Můj návrh:</vt:lpstr>
      <vt:lpstr>Můj návrh s mírou důležitosti:</vt:lpstr>
      <vt:lpstr>Co k učení využít?</vt:lpstr>
      <vt:lpstr>ChemTube 3D</vt:lpstr>
      <vt:lpstr>ChemTube 3D</vt:lpstr>
      <vt:lpstr>Organic Reactions</vt:lpstr>
      <vt:lpstr>Iupac Nomenclature</vt:lpstr>
      <vt:lpstr>Iupac Nomenclature</vt:lpstr>
      <vt:lpstr>Chemický kvíz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Holas, Ondrej</dc:creator>
  <cp:lastModifiedBy>rodina H</cp:lastModifiedBy>
  <cp:revision>39</cp:revision>
  <dcterms:created xsi:type="dcterms:W3CDTF">2022-01-09T13:29:11Z</dcterms:created>
  <dcterms:modified xsi:type="dcterms:W3CDTF">2022-02-24T18:37:00Z</dcterms:modified>
</cp:coreProperties>
</file>