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6858000" cx="12192000"/>
  <p:notesSz cx="6858000" cy="9144000"/>
  <p:embeddedFontLst>
    <p:embeddedFont>
      <p:font typeface="Century Gothic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3" roundtripDataSignature="AMtx7mjEga03XOdmHAni6dceLP4M+NDk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170012C-41E9-4994-8D65-503FCBDA3B22}">
  <a:tblStyle styleId="{0170012C-41E9-4994-8D65-503FCBDA3B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enturyGothic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enturyGothic-italic.fntdata"/><Relationship Id="rId30" Type="http://schemas.openxmlformats.org/officeDocument/2006/relationships/font" Target="fonts/CenturyGothic-bold.fntdata"/><Relationship Id="rId11" Type="http://schemas.openxmlformats.org/officeDocument/2006/relationships/slide" Target="slides/slide6.xml"/><Relationship Id="rId33" Type="http://customschemas.google.com/relationships/presentationmetadata" Target="metadata"/><Relationship Id="rId10" Type="http://schemas.openxmlformats.org/officeDocument/2006/relationships/slide" Target="slides/slide5.xml"/><Relationship Id="rId32" Type="http://schemas.openxmlformats.org/officeDocument/2006/relationships/font" Target="fonts/CenturyGothic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9a8b1a7191_1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9a8b1a7191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ab76cce95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ab76cce9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ab76cce958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ab76cce95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ab76cce958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ab76cce95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ab76cce958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ab76cce95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ab76cce958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ab76cce958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ab76cce958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ab76cce958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ab76cce958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ab76cce958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74f3e85c19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74f3e85c1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9a8b1a7191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9a8b1a719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platné od 1. 9. 2022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změny od 2025 se oddílu biochemie nedotknou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74f3e85c19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74f3e85c1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a4a80b2d2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a4a80b2d2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a4be83df9d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a4be83df9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aec00307a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aec00307a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a469aa5eab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a469aa5ea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7fb7ac19a2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7fb7ac19a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74f3e85c19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74f3e85c1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74f3e85c19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74f3e85c1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74f21aaeb8_1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74f21aaeb8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990e10b340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990e10b34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showMasterSp="0" type="title">
  <p:cSld name="TITLE">
    <p:bg>
      <p:bgPr>
        <a:gradFill>
          <a:gsLst>
            <a:gs pos="0">
              <a:srgbClr val="E1DBC9"/>
            </a:gs>
            <a:gs pos="77000">
              <a:srgbClr val="C8C1B0"/>
            </a:gs>
            <a:gs pos="100000">
              <a:srgbClr val="C0BAAA"/>
            </a:gs>
          </a:gsLst>
          <a:lin ang="5400000" scaled="0"/>
        </a:gra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 amt="45000"/>
            </a:blip>
            <a:tile algn="tl" flip="none" tx="-44450" sx="85000" ty="38100" sy="85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7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ctr">
              <a:srgbClr val="000000">
                <a:alpha val="65882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7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cap="sq" cmpd="sng" w="9525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7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" name="Google Shape;17;p7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8" name="Google Shape;18;p7"/>
            <p:cNvCxnSpPr/>
            <p:nvPr/>
          </p:nvCxnSpPr>
          <p:spPr>
            <a:xfrm>
              <a:off x="5318306" y="1386268"/>
              <a:ext cx="0" cy="640080"/>
            </a:xfrm>
            <a:prstGeom prst="straightConnector1">
              <a:avLst/>
            </a:prstGeom>
            <a:solidFill>
              <a:srgbClr val="26262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" name="Google Shape;19;p7"/>
            <p:cNvCxnSpPr/>
            <p:nvPr/>
          </p:nvCxnSpPr>
          <p:spPr>
            <a:xfrm>
              <a:off x="6885637" y="1386268"/>
              <a:ext cx="0" cy="640080"/>
            </a:xfrm>
            <a:prstGeom prst="straightConnector1">
              <a:avLst/>
            </a:prstGeom>
            <a:solidFill>
              <a:srgbClr val="26262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" name="Google Shape;20;p7"/>
            <p:cNvCxnSpPr/>
            <p:nvPr/>
          </p:nvCxnSpPr>
          <p:spPr>
            <a:xfrm>
              <a:off x="5318306" y="2031563"/>
              <a:ext cx="1567331" cy="0"/>
            </a:xfrm>
            <a:prstGeom prst="straightConnector1">
              <a:avLst/>
            </a:prstGeom>
            <a:solidFill>
              <a:srgbClr val="26262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1" name="Google Shape;21;p7"/>
          <p:cNvSpPr txBox="1"/>
          <p:nvPr>
            <p:ph type="ctrTitle"/>
          </p:nvPr>
        </p:nvSpPr>
        <p:spPr>
          <a:xfrm>
            <a:off x="1561708" y="2091263"/>
            <a:ext cx="9068586" cy="25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200"/>
              <a:buFont typeface="Century Gothic"/>
              <a:buNone/>
              <a:defRPr b="0" sz="7200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subTitle"/>
          </p:nvPr>
        </p:nvSpPr>
        <p:spPr>
          <a:xfrm>
            <a:off x="1562100" y="4682062"/>
            <a:ext cx="9070848" cy="457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3" name="Google Shape;23;p7"/>
          <p:cNvSpPr txBox="1"/>
          <p:nvPr>
            <p:ph idx="10" type="dt"/>
          </p:nvPr>
        </p:nvSpPr>
        <p:spPr>
          <a:xfrm>
            <a:off x="5318760" y="1341255"/>
            <a:ext cx="1554480" cy="527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1453896" y="5211060"/>
            <a:ext cx="59055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8606919" y="5212080"/>
            <a:ext cx="2111881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6"/>
          <p:cNvSpPr txBox="1"/>
          <p:nvPr>
            <p:ph idx="1" type="body"/>
          </p:nvPr>
        </p:nvSpPr>
        <p:spPr>
          <a:xfrm rot="5400000">
            <a:off x="4130040" y="-960120"/>
            <a:ext cx="393192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3" name="Google Shape;93;p16"/>
          <p:cNvSpPr txBox="1"/>
          <p:nvPr>
            <p:ph idx="10" type="dt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6"/>
          <p:cNvSpPr txBox="1"/>
          <p:nvPr>
            <p:ph idx="11" type="ftr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6"/>
          <p:cNvSpPr txBox="1"/>
          <p:nvPr>
            <p:ph idx="12" type="sldNum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title"/>
          </p:nvPr>
        </p:nvSpPr>
        <p:spPr>
          <a:xfrm rot="5400000">
            <a:off x="7543800" y="2209800"/>
            <a:ext cx="52578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7"/>
          <p:cNvSpPr txBox="1"/>
          <p:nvPr>
            <p:ph idx="1" type="body"/>
          </p:nvPr>
        </p:nvSpPr>
        <p:spPr>
          <a:xfrm rot="5400000">
            <a:off x="2247900" y="-647700"/>
            <a:ext cx="5257800" cy="80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9" name="Google Shape;99;p17"/>
          <p:cNvSpPr txBox="1"/>
          <p:nvPr>
            <p:ph idx="10" type="dt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7"/>
          <p:cNvSpPr txBox="1"/>
          <p:nvPr>
            <p:ph idx="11" type="ftr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7"/>
          <p:cNvSpPr txBox="1"/>
          <p:nvPr>
            <p:ph idx="12" type="sldNum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8"/>
          <p:cNvSpPr txBox="1"/>
          <p:nvPr>
            <p:ph idx="1" type="body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9" name="Google Shape;29;p8"/>
          <p:cNvSpPr txBox="1"/>
          <p:nvPr>
            <p:ph idx="10" type="dt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8"/>
          <p:cNvSpPr txBox="1"/>
          <p:nvPr>
            <p:ph idx="11" type="ftr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"/>
          <p:cNvSpPr txBox="1"/>
          <p:nvPr>
            <p:ph idx="12" type="sldNum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části" showMasterSp="0" type="secHead">
  <p:cSld name="SECTION_HEADER">
    <p:bg>
      <p:bgPr>
        <a:gradFill>
          <a:gsLst>
            <a:gs pos="0">
              <a:srgbClr val="E1DBC9"/>
            </a:gs>
            <a:gs pos="77000">
              <a:srgbClr val="C8C1B0"/>
            </a:gs>
            <a:gs pos="100000">
              <a:srgbClr val="C0BAAA"/>
            </a:gs>
          </a:gsLst>
          <a:lin ang="5400000" scaled="0"/>
        </a:gra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 amt="45000"/>
            </a:blip>
            <a:tile algn="tl" flip="none" tx="-44450" sx="85000" ty="38100" sy="85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ctr">
              <a:srgbClr val="000000">
                <a:alpha val="65882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9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cap="sq" cmpd="sng" w="9525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" name="Google Shape;37;p9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8" name="Google Shape;38;p9"/>
            <p:cNvCxnSpPr/>
            <p:nvPr/>
          </p:nvCxnSpPr>
          <p:spPr>
            <a:xfrm>
              <a:off x="5318306" y="1386268"/>
              <a:ext cx="0" cy="640080"/>
            </a:xfrm>
            <a:prstGeom prst="straightConnector1">
              <a:avLst/>
            </a:prstGeom>
            <a:solidFill>
              <a:srgbClr val="26262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9" name="Google Shape;39;p9"/>
            <p:cNvCxnSpPr/>
            <p:nvPr/>
          </p:nvCxnSpPr>
          <p:spPr>
            <a:xfrm>
              <a:off x="6885637" y="1386268"/>
              <a:ext cx="0" cy="640080"/>
            </a:xfrm>
            <a:prstGeom prst="straightConnector1">
              <a:avLst/>
            </a:prstGeom>
            <a:solidFill>
              <a:srgbClr val="26262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" name="Google Shape;40;p9"/>
            <p:cNvCxnSpPr/>
            <p:nvPr/>
          </p:nvCxnSpPr>
          <p:spPr>
            <a:xfrm>
              <a:off x="5318306" y="2031563"/>
              <a:ext cx="1567331" cy="0"/>
            </a:xfrm>
            <a:prstGeom prst="straightConnector1">
              <a:avLst/>
            </a:prstGeom>
            <a:solidFill>
              <a:srgbClr val="26262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1" name="Google Shape;41;p9"/>
          <p:cNvSpPr txBox="1"/>
          <p:nvPr>
            <p:ph type="title"/>
          </p:nvPr>
        </p:nvSpPr>
        <p:spPr>
          <a:xfrm>
            <a:off x="1563623" y="2094309"/>
            <a:ext cx="9070848" cy="25877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200"/>
              <a:buFont typeface="Century Gothic"/>
              <a:buNone/>
              <a:defRPr sz="7200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" type="body"/>
          </p:nvPr>
        </p:nvSpPr>
        <p:spPr>
          <a:xfrm>
            <a:off x="1563624" y="4682062"/>
            <a:ext cx="9070848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0" type="dt"/>
          </p:nvPr>
        </p:nvSpPr>
        <p:spPr>
          <a:xfrm>
            <a:off x="5321808" y="1344502"/>
            <a:ext cx="1554480" cy="5303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1" type="ftr"/>
          </p:nvPr>
        </p:nvSpPr>
        <p:spPr>
          <a:xfrm>
            <a:off x="1453553" y="5211060"/>
            <a:ext cx="59070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604504" y="5211060"/>
            <a:ext cx="2112264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0"/>
          <p:cNvSpPr txBox="1"/>
          <p:nvPr>
            <p:ph idx="1" type="body"/>
          </p:nvPr>
        </p:nvSpPr>
        <p:spPr>
          <a:xfrm>
            <a:off x="1066800" y="2103120"/>
            <a:ext cx="4754880" cy="3749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indent="-330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/>
        </p:txBody>
      </p:sp>
      <p:sp>
        <p:nvSpPr>
          <p:cNvPr id="49" name="Google Shape;49;p10"/>
          <p:cNvSpPr txBox="1"/>
          <p:nvPr>
            <p:ph idx="2" type="body"/>
          </p:nvPr>
        </p:nvSpPr>
        <p:spPr>
          <a:xfrm>
            <a:off x="6370320" y="2103120"/>
            <a:ext cx="4754880" cy="3749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indent="-330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/>
        </p:txBody>
      </p:sp>
      <p:sp>
        <p:nvSpPr>
          <p:cNvPr id="50" name="Google Shape;50;p10"/>
          <p:cNvSpPr txBox="1"/>
          <p:nvPr>
            <p:ph idx="10" type="dt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0"/>
          <p:cNvSpPr txBox="1"/>
          <p:nvPr>
            <p:ph idx="11" type="ftr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2" type="sldNum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1069848" y="2074334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b="1" sz="19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11"/>
          <p:cNvSpPr txBox="1"/>
          <p:nvPr>
            <p:ph idx="2" type="body"/>
          </p:nvPr>
        </p:nvSpPr>
        <p:spPr>
          <a:xfrm>
            <a:off x="1069848" y="2755898"/>
            <a:ext cx="475488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indent="-330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/>
        </p:txBody>
      </p:sp>
      <p:sp>
        <p:nvSpPr>
          <p:cNvPr id="57" name="Google Shape;57;p11"/>
          <p:cNvSpPr txBox="1"/>
          <p:nvPr>
            <p:ph idx="3" type="body"/>
          </p:nvPr>
        </p:nvSpPr>
        <p:spPr>
          <a:xfrm>
            <a:off x="6373368" y="2074334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b="0" sz="19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b="1" sz="19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11"/>
          <p:cNvSpPr txBox="1"/>
          <p:nvPr>
            <p:ph idx="4" type="body"/>
          </p:nvPr>
        </p:nvSpPr>
        <p:spPr>
          <a:xfrm>
            <a:off x="6373368" y="2756581"/>
            <a:ext cx="475488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indent="-330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/>
        </p:txBody>
      </p:sp>
      <p:sp>
        <p:nvSpPr>
          <p:cNvPr id="59" name="Google Shape;59;p11"/>
          <p:cNvSpPr txBox="1"/>
          <p:nvPr>
            <p:ph idx="10" type="dt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1" type="ftr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 type="titleOnly">
  <p:cSld name="TITLE_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0" type="dt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2"/>
          <p:cNvSpPr txBox="1"/>
          <p:nvPr>
            <p:ph idx="11" type="ftr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2"/>
          <p:cNvSpPr txBox="1"/>
          <p:nvPr>
            <p:ph idx="12" type="sldNum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/>
          <p:nvPr>
            <p:ph idx="10" type="dt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3"/>
          <p:cNvSpPr txBox="1"/>
          <p:nvPr>
            <p:ph idx="11" type="ftr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2" type="sldNum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showMasterSp="0" type="objTx">
  <p:cSld name="OBJECT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 txBox="1"/>
          <p:nvPr>
            <p:ph type="title"/>
          </p:nvPr>
        </p:nvSpPr>
        <p:spPr>
          <a:xfrm>
            <a:off x="9296400" y="607392"/>
            <a:ext cx="2430780" cy="16459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b="0" sz="2800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" type="body"/>
          </p:nvPr>
        </p:nvSpPr>
        <p:spPr>
          <a:xfrm>
            <a:off x="685800" y="609600"/>
            <a:ext cx="77724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indent="-330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/>
        </p:txBody>
      </p:sp>
      <p:sp>
        <p:nvSpPr>
          <p:cNvPr id="76" name="Google Shape;76;p14"/>
          <p:cNvSpPr txBox="1"/>
          <p:nvPr>
            <p:ph idx="2" type="body"/>
          </p:nvPr>
        </p:nvSpPr>
        <p:spPr>
          <a:xfrm>
            <a:off x="9296400" y="2286000"/>
            <a:ext cx="243078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7" name="Google Shape;77;p14"/>
          <p:cNvSpPr txBox="1"/>
          <p:nvPr>
            <p:ph idx="10" type="dt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4"/>
          <p:cNvSpPr txBox="1"/>
          <p:nvPr>
            <p:ph idx="11" type="ftr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4"/>
          <p:cNvSpPr txBox="1"/>
          <p:nvPr>
            <p:ph idx="12" type="sldNum"/>
          </p:nvPr>
        </p:nvSpPr>
        <p:spPr>
          <a:xfrm>
            <a:off x="10393677" y="622300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80" name="Google Shape;80;p14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cap="sq" cmpd="sng" w="95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showMasterSp="0" type="picTx">
  <p:cSld name="PICTURE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5"/>
          <p:cNvSpPr txBox="1"/>
          <p:nvPr>
            <p:ph type="title"/>
          </p:nvPr>
        </p:nvSpPr>
        <p:spPr>
          <a:xfrm>
            <a:off x="9296400" y="603504"/>
            <a:ext cx="2432304" cy="16459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b="0"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5"/>
          <p:cNvSpPr/>
          <p:nvPr>
            <p:ph idx="2" type="pic"/>
          </p:nvPr>
        </p:nvSpPr>
        <p:spPr>
          <a:xfrm>
            <a:off x="228599" y="237744"/>
            <a:ext cx="8531352" cy="6382512"/>
          </a:xfrm>
          <a:prstGeom prst="rect">
            <a:avLst/>
          </a:prstGeom>
          <a:solidFill>
            <a:srgbClr val="76CEEF"/>
          </a:solidFill>
          <a:ln>
            <a:noFill/>
          </a:ln>
        </p:spPr>
      </p:sp>
      <p:sp>
        <p:nvSpPr>
          <p:cNvPr id="85" name="Google Shape;85;p15"/>
          <p:cNvSpPr txBox="1"/>
          <p:nvPr>
            <p:ph idx="1" type="body"/>
          </p:nvPr>
        </p:nvSpPr>
        <p:spPr>
          <a:xfrm>
            <a:off x="9296400" y="2286000"/>
            <a:ext cx="2432304" cy="35021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6" name="Google Shape;86;p15"/>
          <p:cNvSpPr txBox="1"/>
          <p:nvPr>
            <p:ph idx="10" type="dt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5"/>
          <p:cNvSpPr txBox="1"/>
          <p:nvPr>
            <p:ph idx="11" type="ftr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5"/>
          <p:cNvSpPr txBox="1"/>
          <p:nvPr>
            <p:ph idx="12" type="sldNum"/>
          </p:nvPr>
        </p:nvSpPr>
        <p:spPr>
          <a:xfrm>
            <a:off x="10396728" y="6227064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89" name="Google Shape;89;p15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cap="sq" cmpd="sng" w="95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" name="Google Shape;7;p6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b="0" i="0" sz="48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6"/>
          <p:cNvSpPr txBox="1"/>
          <p:nvPr>
            <p:ph idx="1" type="body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aramond"/>
              <a:buChar char="◦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Garamond"/>
              <a:buChar char="◦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" name="Google Shape;9;p6"/>
          <p:cNvSpPr txBox="1"/>
          <p:nvPr>
            <p:ph idx="10" type="dt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" name="Google Shape;10;p6"/>
          <p:cNvSpPr txBox="1"/>
          <p:nvPr>
            <p:ph idx="11" type="ftr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" name="Google Shape;11;p6"/>
          <p:cNvSpPr txBox="1"/>
          <p:nvPr>
            <p:ph idx="12" type="sldNum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6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rive.google.com/file/d/1D-uNmULI35Q7dlobc5V67pSh1hcHQhqr/view" TargetMode="External"/><Relationship Id="rId4" Type="http://schemas.openxmlformats.org/officeDocument/2006/relationships/image" Target="../media/image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youtube.com/watch?v=fqWs1aM7BQs" TargetMode="External"/><Relationship Id="rId4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drive.google.com/file/d/1nB0pEp6YhDoCxcS-SdAd6SemLOnu4VFc/view" TargetMode="External"/><Relationship Id="rId4" Type="http://schemas.openxmlformats.org/officeDocument/2006/relationships/image" Target="../media/image1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studiumchemie.cz/xdUjbauGpI/uploads/2019/06/Izolace-DNA.pdf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 txBox="1"/>
          <p:nvPr>
            <p:ph type="ctrTitle"/>
          </p:nvPr>
        </p:nvSpPr>
        <p:spPr>
          <a:xfrm>
            <a:off x="1561658" y="1709688"/>
            <a:ext cx="9068700" cy="25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200"/>
              <a:buFont typeface="Times New Roman"/>
              <a:buNone/>
            </a:pPr>
            <a:r>
              <a:rPr b="1" lang="cs-CZ">
                <a:latin typeface="Times New Roman"/>
                <a:ea typeface="Times New Roman"/>
                <a:cs typeface="Times New Roman"/>
                <a:sym typeface="Times New Roman"/>
              </a:rPr>
              <a:t>NUKLEOVÉ KYSELINY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7" name="Google Shape;107;p1"/>
          <p:cNvSpPr txBox="1"/>
          <p:nvPr>
            <p:ph idx="1" type="subTitle"/>
          </p:nvPr>
        </p:nvSpPr>
        <p:spPr>
          <a:xfrm>
            <a:off x="1630875" y="3943737"/>
            <a:ext cx="907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40"/>
              <a:buNone/>
            </a:pPr>
            <a:r>
              <a:rPr lang="cs-CZ" sz="2140"/>
              <a:t>Monika Prošková</a:t>
            </a:r>
            <a:endParaRPr sz="214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40"/>
              <a:buNone/>
            </a:pPr>
            <a:r>
              <a:rPr lang="cs-CZ" sz="2140"/>
              <a:t>Marek Procházka</a:t>
            </a:r>
            <a:endParaRPr sz="214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40"/>
              <a:buNone/>
            </a:pPr>
            <a:r>
              <a:rPr lang="cs-CZ" sz="2140"/>
              <a:t>Michal Nedvěd</a:t>
            </a:r>
            <a:endParaRPr sz="214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40"/>
              <a:buNone/>
            </a:pPr>
            <a:r>
              <a:rPr lang="cs-CZ" sz="2140"/>
              <a:t>Tomáš Smrčka</a:t>
            </a:r>
            <a:endParaRPr sz="214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9a8b1a7191_1_5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Kdy učit?  </a:t>
            </a:r>
            <a:endParaRPr/>
          </a:p>
        </p:txBody>
      </p:sp>
      <p:sp>
        <p:nvSpPr>
          <p:cNvPr id="164" name="Google Shape;164;g19a8b1a7191_1_5"/>
          <p:cNvSpPr txBox="1"/>
          <p:nvPr>
            <p:ph idx="1" type="body"/>
          </p:nvPr>
        </p:nvSpPr>
        <p:spPr>
          <a:xfrm>
            <a:off x="1066800" y="2160275"/>
            <a:ext cx="10058400" cy="113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000"/>
              <a:buChar char="◦"/>
            </a:pPr>
            <a:r>
              <a:rPr lang="cs-CZ" sz="2000"/>
              <a:t>Závěrečné téma tzv. statické biochemie</a:t>
            </a:r>
            <a:endParaRPr sz="2000"/>
          </a:p>
          <a:p>
            <a:pPr indent="-3556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000"/>
              <a:buChar char="◦"/>
            </a:pPr>
            <a:r>
              <a:rPr lang="cs-CZ" sz="2000"/>
              <a:t>Plynule navazuje na dynamickou biochemii s biosyntézou DNA</a:t>
            </a:r>
            <a:endParaRPr sz="2000"/>
          </a:p>
          <a:p>
            <a:pPr indent="-3556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000"/>
              <a:buChar char="◦"/>
            </a:pPr>
            <a:r>
              <a:rPr lang="cs-CZ" sz="2000"/>
              <a:t>Následují další metabolické dráhy</a:t>
            </a:r>
            <a:endParaRPr/>
          </a:p>
        </p:txBody>
      </p:sp>
      <p:pic>
        <p:nvPicPr>
          <p:cNvPr id="165" name="Google Shape;165;g19a8b1a7191_1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675" y="3299974"/>
            <a:ext cx="4572001" cy="29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19a8b1a7191_1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2700" y="3299975"/>
            <a:ext cx="5294311" cy="297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</a:pPr>
            <a:r>
              <a:rPr b="1" lang="cs-CZ"/>
              <a:t>Jak bychom toto téma pojali? </a:t>
            </a:r>
            <a:endParaRPr b="1"/>
          </a:p>
        </p:txBody>
      </p:sp>
      <p:pic>
        <p:nvPicPr>
          <p:cNvPr id="172" name="Google Shape;17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68595" y="2176250"/>
            <a:ext cx="2793005" cy="41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3886" y="2523737"/>
            <a:ext cx="3322913" cy="370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575" y="2638938"/>
            <a:ext cx="5020500" cy="347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ab76cce958_0_0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1. hodina</a:t>
            </a:r>
            <a:endParaRPr/>
          </a:p>
        </p:txBody>
      </p:sp>
      <p:pic>
        <p:nvPicPr>
          <p:cNvPr id="180" name="Google Shape;180;g1ab76cce958_0_0"/>
          <p:cNvPicPr preferRelativeResize="0"/>
          <p:nvPr/>
        </p:nvPicPr>
        <p:blipFill rotWithShape="1">
          <a:blip r:embed="rId3">
            <a:alphaModFix/>
          </a:blip>
          <a:srcRect b="0" l="-2155" r="0" t="-2859"/>
          <a:stretch/>
        </p:blipFill>
        <p:spPr>
          <a:xfrm>
            <a:off x="251477" y="2215000"/>
            <a:ext cx="11483847" cy="328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1ab76cce958_0_0"/>
          <p:cNvSpPr txBox="1"/>
          <p:nvPr/>
        </p:nvSpPr>
        <p:spPr>
          <a:xfrm>
            <a:off x="10743525" y="552250"/>
            <a:ext cx="991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7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ab76cce958_0_7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/>
              <a:t>1. hodina</a:t>
            </a:r>
            <a:endParaRPr/>
          </a:p>
        </p:txBody>
      </p:sp>
      <p:sp>
        <p:nvSpPr>
          <p:cNvPr id="187" name="Google Shape;187;g1ab76cce958_0_7"/>
          <p:cNvSpPr txBox="1"/>
          <p:nvPr>
            <p:ph idx="1" type="body"/>
          </p:nvPr>
        </p:nvSpPr>
        <p:spPr>
          <a:xfrm>
            <a:off x="1066800" y="2014200"/>
            <a:ext cx="10058400" cy="444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68300" lvl="0" marL="457200" rtl="0" algn="l">
              <a:lnSpc>
                <a:spcPct val="200000"/>
              </a:lnSpc>
              <a:spcBef>
                <a:spcPts val="900"/>
              </a:spcBef>
              <a:spcAft>
                <a:spcPts val="0"/>
              </a:spcAft>
              <a:buSzPts val="2200"/>
              <a:buChar char="➔"/>
            </a:pPr>
            <a:r>
              <a:rPr lang="cs-CZ" sz="2200"/>
              <a:t>motivační aktivita č.1</a:t>
            </a:r>
            <a:endParaRPr sz="2200"/>
          </a:p>
          <a:p>
            <a:pPr indent="-3683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cs-CZ" sz="2200"/>
              <a:t>společné rozklíčování struktury DNA na základě vstupních dat + příběh Watson, Crick, Franklin </a:t>
            </a:r>
            <a:endParaRPr sz="2200"/>
          </a:p>
          <a:p>
            <a:pPr indent="-3683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cs-CZ" sz="2200"/>
              <a:t>aktivita na závěr - </a:t>
            </a:r>
            <a:r>
              <a:rPr i="1" lang="cs-CZ" sz="2200"/>
              <a:t>“Napište náhodnou sekvenci alespoň 10 nukleotidů a dejte jí sousedovi, který doplní komplementární vlákno”</a:t>
            </a:r>
            <a:endParaRPr i="1" sz="2200"/>
          </a:p>
          <a:p>
            <a:pPr indent="-3683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cs-CZ" sz="2200"/>
              <a:t>vizualizace postupného růstu řetězce  jedné dvojice pomocí </a:t>
            </a:r>
            <a:r>
              <a:rPr i="1" lang="cs-CZ" sz="2200"/>
              <a:t>Discovery Studio Viisualizer</a:t>
            </a:r>
            <a:endParaRPr i="1" sz="2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g1ab76cce958_0_14" title="Multimédia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1938" y="193450"/>
            <a:ext cx="8628125" cy="647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ab76cce958_0_22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	2. hodina</a:t>
            </a:r>
            <a:endParaRPr/>
          </a:p>
        </p:txBody>
      </p:sp>
      <p:sp>
        <p:nvSpPr>
          <p:cNvPr id="198" name="Google Shape;198;g1ab76cce958_0_22"/>
          <p:cNvSpPr txBox="1"/>
          <p:nvPr>
            <p:ph idx="1" type="body"/>
          </p:nvPr>
        </p:nvSpPr>
        <p:spPr>
          <a:xfrm>
            <a:off x="1219200" y="2166600"/>
            <a:ext cx="10058400" cy="444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68300" lvl="0" marL="457200" rtl="0" algn="l">
              <a:lnSpc>
                <a:spcPct val="200000"/>
              </a:lnSpc>
              <a:spcBef>
                <a:spcPts val="900"/>
              </a:spcBef>
              <a:spcAft>
                <a:spcPts val="0"/>
              </a:spcAft>
              <a:buSzPts val="2200"/>
              <a:buChar char="➔"/>
            </a:pPr>
            <a:r>
              <a:rPr lang="cs-CZ" sz="2200"/>
              <a:t>opakování struktury z minulé hodiny</a:t>
            </a:r>
            <a:endParaRPr sz="2200"/>
          </a:p>
          <a:p>
            <a:pPr indent="-3683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cs-CZ" sz="2200"/>
              <a:t>centrální dogma molekulární biologie</a:t>
            </a:r>
            <a:endParaRPr sz="2200"/>
          </a:p>
          <a:p>
            <a:pPr indent="-3683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cs-CZ" sz="2200"/>
              <a:t>matematické okénko - kombinatorika sekvence DNA a proteinů</a:t>
            </a:r>
            <a:endParaRPr sz="2200"/>
          </a:p>
          <a:p>
            <a:pPr indent="-3683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cs-CZ" sz="2200"/>
              <a:t>humanitní okénko - </a:t>
            </a:r>
            <a:r>
              <a:rPr i="1" lang="cs-CZ" sz="2200"/>
              <a:t>“Proč je rasismus blbost?”</a:t>
            </a:r>
            <a:endParaRPr i="1" sz="2200"/>
          </a:p>
          <a:p>
            <a:pPr indent="0" lvl="0" marL="457200" rtl="0" algn="l">
              <a:lnSpc>
                <a:spcPct val="2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cs-CZ" sz="2200"/>
              <a:t> </a:t>
            </a:r>
            <a:endParaRPr sz="2200"/>
          </a:p>
          <a:p>
            <a:pPr indent="0" lvl="0" marL="0" rtl="0" algn="l">
              <a:lnSpc>
                <a:spcPct val="2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i="1" sz="2200"/>
          </a:p>
          <a:p>
            <a:pPr indent="0" lvl="0" marL="0" rtl="0" algn="l">
              <a:lnSpc>
                <a:spcPct val="2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i="1" sz="2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ab76cce958_0_29"/>
          <p:cNvSpPr txBox="1"/>
          <p:nvPr>
            <p:ph type="title"/>
          </p:nvPr>
        </p:nvSpPr>
        <p:spPr>
          <a:xfrm>
            <a:off x="1066800" y="642600"/>
            <a:ext cx="3983400" cy="1371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3. hodina</a:t>
            </a:r>
            <a:endParaRPr/>
          </a:p>
        </p:txBody>
      </p:sp>
      <p:sp>
        <p:nvSpPr>
          <p:cNvPr id="204" name="Google Shape;204;g1ab76cce958_0_29"/>
          <p:cNvSpPr txBox="1"/>
          <p:nvPr>
            <p:ph idx="1" type="body"/>
          </p:nvPr>
        </p:nvSpPr>
        <p:spPr>
          <a:xfrm>
            <a:off x="1066800" y="2103125"/>
            <a:ext cx="4500000" cy="393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SzPts val="1800"/>
              <a:buChar char="➔"/>
            </a:pPr>
            <a:r>
              <a:rPr lang="cs-CZ"/>
              <a:t>princip a důvod replikace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cs-CZ"/>
              <a:t>mutace a nádorová onemocnění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cs-CZ"/>
              <a:t>aktualizace - PCR</a:t>
            </a:r>
            <a:endParaRPr/>
          </a:p>
        </p:txBody>
      </p:sp>
      <p:pic>
        <p:nvPicPr>
          <p:cNvPr id="205" name="Google Shape;205;g1ab76cce958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3263138"/>
            <a:ext cx="3810000" cy="277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1ab76cce958_0_29"/>
          <p:cNvSpPr txBox="1"/>
          <p:nvPr>
            <p:ph type="title"/>
          </p:nvPr>
        </p:nvSpPr>
        <p:spPr>
          <a:xfrm>
            <a:off x="7675475" y="642600"/>
            <a:ext cx="3983400" cy="1371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4</a:t>
            </a:r>
            <a:r>
              <a:rPr lang="cs-CZ"/>
              <a:t>. hodina</a:t>
            </a:r>
            <a:endParaRPr/>
          </a:p>
        </p:txBody>
      </p:sp>
      <p:sp>
        <p:nvSpPr>
          <p:cNvPr id="207" name="Google Shape;207;g1ab76cce958_0_29"/>
          <p:cNvSpPr txBox="1"/>
          <p:nvPr>
            <p:ph idx="1" type="body"/>
          </p:nvPr>
        </p:nvSpPr>
        <p:spPr>
          <a:xfrm>
            <a:off x="7417175" y="2103125"/>
            <a:ext cx="4500000" cy="393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SzPts val="1800"/>
              <a:buChar char="➔"/>
            </a:pPr>
            <a:r>
              <a:rPr lang="cs-CZ"/>
              <a:t>struktura RNA, jednotlivé typy a jejich funkce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cs-CZ"/>
              <a:t>princip transkripce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cs-CZ"/>
              <a:t>aktualizace - RNA vakcíny - </a:t>
            </a:r>
            <a:r>
              <a:rPr i="1" lang="cs-CZ"/>
              <a:t>“Může RNA vakcína změnit mou DNA?”</a:t>
            </a: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cs-CZ"/>
              <a:t>úvod do translace - aktivita č.2</a:t>
            </a:r>
            <a:endParaRPr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ab76cce958_0_39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4. hodina</a:t>
            </a:r>
            <a:endParaRPr/>
          </a:p>
        </p:txBody>
      </p:sp>
      <p:sp>
        <p:nvSpPr>
          <p:cNvPr id="213" name="Google Shape;213;g1ab76cce958_0_39"/>
          <p:cNvSpPr txBox="1"/>
          <p:nvPr>
            <p:ph type="title"/>
          </p:nvPr>
        </p:nvSpPr>
        <p:spPr>
          <a:xfrm>
            <a:off x="1066800" y="1647879"/>
            <a:ext cx="9249600" cy="11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</a:pPr>
            <a:r>
              <a:rPr lang="cs-CZ"/>
              <a:t>Video a pracovní list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544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Proteosyntéza: od DNA k proteinu – NEZkreslená věda II - YouTube</a:t>
            </a:r>
            <a:endParaRPr sz="5244"/>
          </a:p>
        </p:txBody>
      </p:sp>
      <p:sp>
        <p:nvSpPr>
          <p:cNvPr id="214" name="Google Shape;214;g1ab76cce958_0_39"/>
          <p:cNvSpPr txBox="1"/>
          <p:nvPr/>
        </p:nvSpPr>
        <p:spPr>
          <a:xfrm>
            <a:off x="9605617" y="1606901"/>
            <a:ext cx="867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7200"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b="1" sz="7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5" name="Google Shape;215;g1ab76cce958_0_39"/>
          <p:cNvPicPr preferRelativeResize="0"/>
          <p:nvPr/>
        </p:nvPicPr>
        <p:blipFill rotWithShape="1">
          <a:blip r:embed="rId4">
            <a:alphaModFix/>
          </a:blip>
          <a:srcRect b="0" l="0" r="0" t="46042"/>
          <a:stretch/>
        </p:blipFill>
        <p:spPr>
          <a:xfrm>
            <a:off x="2048564" y="2663040"/>
            <a:ext cx="7286069" cy="3467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ab76cce958_0_53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5. hodina</a:t>
            </a:r>
            <a:endParaRPr/>
          </a:p>
        </p:txBody>
      </p:sp>
      <p:sp>
        <p:nvSpPr>
          <p:cNvPr id="221" name="Google Shape;221;g1ab76cce958_0_53"/>
          <p:cNvSpPr txBox="1"/>
          <p:nvPr>
            <p:ph idx="1" type="body"/>
          </p:nvPr>
        </p:nvSpPr>
        <p:spPr>
          <a:xfrm>
            <a:off x="1066800" y="2103125"/>
            <a:ext cx="3495600" cy="393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SzPts val="1800"/>
              <a:buChar char="➔"/>
            </a:pPr>
            <a:r>
              <a:rPr lang="cs-CZ"/>
              <a:t>aktivita č.2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cs-CZ"/>
              <a:t>princip translace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cs-CZ"/>
              <a:t>vliv mutace na podobu proteinu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cs-CZ"/>
              <a:t>aktivita č.3</a:t>
            </a:r>
            <a:endParaRPr/>
          </a:p>
          <a:p>
            <a:pPr indent="0" lvl="0" marL="45720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2" name="Google Shape;222;g1ab76cce958_0_53" title="Multimédia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0" y="1234325"/>
            <a:ext cx="6400800" cy="480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74f3e85c19_0_14"/>
          <p:cNvSpPr txBox="1"/>
          <p:nvPr>
            <p:ph type="title"/>
          </p:nvPr>
        </p:nvSpPr>
        <p:spPr>
          <a:xfrm>
            <a:off x="611750" y="610094"/>
            <a:ext cx="10058400" cy="1371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Od DNA až k funkčnímu proteinu</a:t>
            </a:r>
            <a:endParaRPr/>
          </a:p>
        </p:txBody>
      </p:sp>
      <p:sp>
        <p:nvSpPr>
          <p:cNvPr id="228" name="Google Shape;228;g174f3e85c19_0_14"/>
          <p:cNvSpPr txBox="1"/>
          <p:nvPr>
            <p:ph idx="1" type="body"/>
          </p:nvPr>
        </p:nvSpPr>
        <p:spPr>
          <a:xfrm>
            <a:off x="1066800" y="2103120"/>
            <a:ext cx="10058400" cy="393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1" lang="cs-CZ"/>
              <a:t>Cíle:</a:t>
            </a:r>
            <a:endParaRPr b="1"/>
          </a:p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Žák s pomocí znalosti párování bazí přepíše řetězec DNA do mRNA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Žák provede translaci úseku DNA do sekvence aminokyselin s použitím kódovací tabulky.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Žák zjistí informace o daném hormonu a popíše jeho funkci.</a:t>
            </a:r>
            <a:endParaRPr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1" lang="cs-CZ"/>
              <a:t>Úkoly:</a:t>
            </a:r>
            <a:endParaRPr b="1"/>
          </a:p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Přečíst si úvodní text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Přepsat řetězec DNA do mRNA (transkripce)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Pomocí kódovací tabulky přepsat mRNA do úseku aminokyselin (translace).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Odpovědět na otázky v pracovním listu. O který hormon se jedná? </a:t>
            </a:r>
            <a:endParaRPr/>
          </a:p>
        </p:txBody>
      </p:sp>
      <p:sp>
        <p:nvSpPr>
          <p:cNvPr id="229" name="Google Shape;229;g174f3e85c19_0_14"/>
          <p:cNvSpPr txBox="1"/>
          <p:nvPr/>
        </p:nvSpPr>
        <p:spPr>
          <a:xfrm>
            <a:off x="10543050" y="411700"/>
            <a:ext cx="1144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7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9a8b1a7191_1_0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RVP G Biochemie</a:t>
            </a:r>
            <a:endParaRPr/>
          </a:p>
        </p:txBody>
      </p:sp>
      <p:sp>
        <p:nvSpPr>
          <p:cNvPr id="113" name="Google Shape;113;g19a8b1a7191_1_0"/>
          <p:cNvSpPr txBox="1"/>
          <p:nvPr/>
        </p:nvSpPr>
        <p:spPr>
          <a:xfrm>
            <a:off x="1066800" y="1901800"/>
            <a:ext cx="10058400" cy="39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900">
                <a:latin typeface="Century Gothic"/>
                <a:ea typeface="Century Gothic"/>
                <a:cs typeface="Century Gothic"/>
                <a:sym typeface="Century Gothic"/>
              </a:rPr>
              <a:t>Očekávané výstupy:</a:t>
            </a:r>
            <a:endParaRPr b="1"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entury Gothic"/>
              <a:buChar char="-"/>
            </a:pPr>
            <a:r>
              <a:rPr lang="cs-CZ" sz="1900">
                <a:latin typeface="Century Gothic"/>
                <a:ea typeface="Century Gothic"/>
                <a:cs typeface="Century Gothic"/>
                <a:sym typeface="Century Gothic"/>
              </a:rPr>
              <a:t>žák objasní strukturu a funkci sloučenin nezbytných pro důležité chemické procesy probíhající v organismech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entury Gothic"/>
              <a:buChar char="-"/>
            </a:pPr>
            <a:r>
              <a:rPr lang="cs-CZ" sz="1900">
                <a:latin typeface="Century Gothic"/>
                <a:ea typeface="Century Gothic"/>
                <a:cs typeface="Century Gothic"/>
                <a:sym typeface="Century Gothic"/>
              </a:rPr>
              <a:t>charakterizuje základní metabolické procesy a jejich význam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900">
                <a:latin typeface="Century Gothic"/>
                <a:ea typeface="Century Gothic"/>
                <a:cs typeface="Century Gothic"/>
                <a:sym typeface="Century Gothic"/>
              </a:rPr>
              <a:t>Učivo:</a:t>
            </a:r>
            <a:endParaRPr b="1"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entury Gothic"/>
              <a:buChar char="-"/>
            </a:pPr>
            <a:r>
              <a:rPr lang="cs-CZ" sz="1900">
                <a:latin typeface="Century Gothic"/>
                <a:ea typeface="Century Gothic"/>
                <a:cs typeface="Century Gothic"/>
                <a:sym typeface="Century Gothic"/>
              </a:rPr>
              <a:t>lipidy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entury Gothic"/>
              <a:buChar char="-"/>
            </a:pPr>
            <a:r>
              <a:rPr lang="cs-CZ" sz="1900">
                <a:latin typeface="Century Gothic"/>
                <a:ea typeface="Century Gothic"/>
                <a:cs typeface="Century Gothic"/>
                <a:sym typeface="Century Gothic"/>
              </a:rPr>
              <a:t>sacharidy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entury Gothic"/>
              <a:buChar char="-"/>
            </a:pPr>
            <a:r>
              <a:rPr lang="cs-CZ" sz="1900">
                <a:latin typeface="Century Gothic"/>
                <a:ea typeface="Century Gothic"/>
                <a:cs typeface="Century Gothic"/>
                <a:sym typeface="Century Gothic"/>
              </a:rPr>
              <a:t>proteiny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entury Gothic"/>
              <a:buChar char="-"/>
            </a:pPr>
            <a:r>
              <a:rPr b="1" lang="cs-CZ" sz="1900">
                <a:latin typeface="Century Gothic"/>
                <a:ea typeface="Century Gothic"/>
                <a:cs typeface="Century Gothic"/>
                <a:sym typeface="Century Gothic"/>
              </a:rPr>
              <a:t>nukleové kyseliny</a:t>
            </a:r>
            <a:endParaRPr b="1"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entury Gothic"/>
              <a:buChar char="-"/>
            </a:pPr>
            <a:r>
              <a:rPr lang="cs-CZ" sz="1900">
                <a:latin typeface="Century Gothic"/>
                <a:ea typeface="Century Gothic"/>
                <a:cs typeface="Century Gothic"/>
                <a:sym typeface="Century Gothic"/>
              </a:rPr>
              <a:t>enzymy, vitaminy a hormony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74f3e85c19_0_24"/>
          <p:cNvSpPr txBox="1"/>
          <p:nvPr>
            <p:ph type="title"/>
          </p:nvPr>
        </p:nvSpPr>
        <p:spPr>
          <a:xfrm>
            <a:off x="1066800" y="412544"/>
            <a:ext cx="10058400" cy="1371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/>
              <a:t>Pokus </a:t>
            </a:r>
            <a:r>
              <a:rPr lang="cs-CZ"/>
              <a:t>- izolace DNA </a:t>
            </a:r>
            <a:endParaRPr/>
          </a:p>
        </p:txBody>
      </p:sp>
      <p:pic>
        <p:nvPicPr>
          <p:cNvPr id="235" name="Google Shape;235;g174f3e85c19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825" y="1633525"/>
            <a:ext cx="3583200" cy="477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174f3e85c19_0_24"/>
          <p:cNvPicPr preferRelativeResize="0"/>
          <p:nvPr/>
        </p:nvPicPr>
        <p:blipFill rotWithShape="1">
          <a:blip r:embed="rId4">
            <a:alphaModFix/>
          </a:blip>
          <a:srcRect b="0" l="8057" r="32479" t="1623"/>
          <a:stretch/>
        </p:blipFill>
        <p:spPr>
          <a:xfrm>
            <a:off x="5522550" y="1667625"/>
            <a:ext cx="5693250" cy="470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a4a80b2d27_0_0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Pokus - izolace DNA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1a4a80b2d27_0_0"/>
          <p:cNvSpPr txBox="1"/>
          <p:nvPr>
            <p:ph idx="1" type="body"/>
          </p:nvPr>
        </p:nvSpPr>
        <p:spPr>
          <a:xfrm>
            <a:off x="1066800" y="1800225"/>
            <a:ext cx="10058400" cy="423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1" lang="cs-CZ"/>
              <a:t>Cíle:</a:t>
            </a:r>
            <a:endParaRPr b="1"/>
          </a:p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SzPts val="1800"/>
              <a:buChar char="◦"/>
            </a:pPr>
            <a:r>
              <a:rPr lang="cs-CZ"/>
              <a:t>Žák izoluje DNA z různých biologických materiálů.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◦"/>
            </a:pPr>
            <a:r>
              <a:rPr lang="cs-CZ"/>
              <a:t>Žák vysvětlí princip izolace DNA na základě znalosti umístění a vlastností DNA. </a:t>
            </a:r>
            <a:endParaRPr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1" lang="cs-CZ"/>
              <a:t>Co budeme potřebovat? </a:t>
            </a:r>
            <a:endParaRPr b="1"/>
          </a:p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SzPts val="1800"/>
              <a:buChar char="◦"/>
            </a:pPr>
            <a:r>
              <a:rPr lang="cs-CZ"/>
              <a:t>šampon obsahující EDTA (ethylene diamine tetraacetic acid) nebo jar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◦"/>
            </a:pPr>
            <a:r>
              <a:rPr lang="cs-CZ"/>
              <a:t>kuchyňská sůl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◦"/>
            </a:pPr>
            <a:r>
              <a:rPr lang="cs-CZ"/>
              <a:t>destilovaná voda (možno i z kohoutku, pokud není příliš tvrdá)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◦"/>
            </a:pPr>
            <a:r>
              <a:rPr lang="cs-CZ"/>
              <a:t>banán, kiwi, paprika, slezina,... – čerstvé, ne moc zralé (v přezrálém ovoci už může být DNA naštěpena a pak nepůjde namotat na tyčinku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◦"/>
            </a:pPr>
            <a:r>
              <a:rPr lang="cs-CZ"/>
              <a:t>filtrační papír (papírový kapesník)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◦"/>
            </a:pPr>
            <a:r>
              <a:rPr lang="cs-CZ"/>
              <a:t>podchlazený líh (možno denaturovaný) - na teplotu okolo 0°C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◦"/>
            </a:pPr>
            <a:r>
              <a:rPr lang="cs-CZ"/>
              <a:t>odměrný válec a váhy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◦"/>
            </a:pPr>
            <a:r>
              <a:rPr lang="cs-CZ"/>
              <a:t>kádinky, zkumavky, třecí misky, písek a libovolné nástroje na rozmělnění biologického materiálu a manipulaci s roztoky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◦"/>
            </a:pPr>
            <a:r>
              <a:rPr lang="cs-CZ"/>
              <a:t>NaOH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◦"/>
            </a:pPr>
            <a:r>
              <a:rPr lang="cs-CZ"/>
              <a:t>difenylaminové činidlo: v 10 ml ledové kyseliny octové se rozpustí difenylamin a pak se přidá 2 × 7,5 ml koncentrované kyseliny sírové  </a:t>
            </a:r>
            <a:endParaRPr i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a4be83df9d_0_5"/>
          <p:cNvSpPr txBox="1"/>
          <p:nvPr>
            <p:ph idx="1" type="body"/>
          </p:nvPr>
        </p:nvSpPr>
        <p:spPr>
          <a:xfrm>
            <a:off x="1066800" y="814400"/>
            <a:ext cx="10058400" cy="541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1" lang="cs-CZ" sz="2000"/>
              <a:t>Postup:</a:t>
            </a:r>
            <a:endParaRPr b="1" sz="2000"/>
          </a:p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1 g přírodního materiálu rozmělníme na kašovitou hmotu.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Přilijeme 30 ml vody s rozpuštěnými 0.1 g soli a 5-10 ml šamponu.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Vzniklou směs promícháme a necháme 5-10 minut odstát.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Následně přefiltrujeme přes papírový kapesník.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Filtrát rozlijeme do zkumavek (či jiných nádob) tak, aby výška ode dna činila asi 1 cm (cca 1 ml v případě zkumavky).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Do zkumavek nalijeme čtyřnásobek podchlazeného lihu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Bílá vláknitá sraženina stoupající z dolní „zamlžené“ fáze (filtrát) do horní průhledné fáze (líh) je DNA (obsahující některé jaderné proteiny, případně jiné molekuly podobnými chemickými vlastnostmi jako DNA).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Necháme 10 min odstát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Ve zkumavce pomalými jemnými pohyby kroužíme skleněnou tyčinkou – DNA se namotá na tyčinku, kdežto vysrážené proteiny zůstanou v roztoku.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/>
              <a:t>Izolovanou DNA přeneseme do 1 ml 0,5% roztoku NaOH a přidáme 1 ml difenylaminového činidla, zahříváme 10-20 minut na vroucí vodní lázni. </a:t>
            </a:r>
            <a:endParaRPr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1" lang="cs-CZ"/>
              <a:t>Zdroj: </a:t>
            </a:r>
            <a:r>
              <a:rPr b="1" lang="cs-CZ" u="sng">
                <a:solidFill>
                  <a:schemeClr val="hlink"/>
                </a:solidFill>
                <a:hlinkClick r:id="rId3"/>
              </a:rPr>
              <a:t>Studium chemie</a:t>
            </a:r>
            <a:endParaRPr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aec00307a3_0_0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/>
              <a:t>Děkujeme za pozornost</a:t>
            </a:r>
            <a:endParaRPr b="1"/>
          </a:p>
        </p:txBody>
      </p:sp>
      <p:pic>
        <p:nvPicPr>
          <p:cNvPr id="253" name="Google Shape;253;g1aec00307a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1475" y="1814175"/>
            <a:ext cx="3929050" cy="450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a469aa5eab_0_5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Porovnání ŠVP G</a:t>
            </a:r>
            <a:endParaRPr/>
          </a:p>
        </p:txBody>
      </p:sp>
      <p:graphicFrame>
        <p:nvGraphicFramePr>
          <p:cNvPr id="119" name="Google Shape;119;g1a469aa5eab_0_5"/>
          <p:cNvGraphicFramePr/>
          <p:nvPr/>
        </p:nvGraphicFramePr>
        <p:xfrm>
          <a:off x="952500" y="2667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{0170012C-41E9-4994-8D65-503FCBDA3B22}</a:tableStyleId>
              </a:tblPr>
              <a:tblGrid>
                <a:gridCol w="2571750"/>
                <a:gridCol w="2571750"/>
                <a:gridCol w="2571750"/>
                <a:gridCol w="2571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/>
                        <a:t>3. ročník (2. pololetí)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/>
                        <a:t>4. ročník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/>
                        <a:t>speciální zaměření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/>
                        <a:t>GJP Praha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Biopolymery a biochemické cykly + seminář (2h)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seminář (2h)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geologie - chemické vlastnosti minerálů a ropa - deriváty uhlovodíků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/>
                        <a:t>Gymnázium Brno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-CZ">
                          <a:solidFill>
                            <a:schemeClr val="dk1"/>
                          </a:solidFill>
                        </a:rPr>
                        <a:t>Základy biochemie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seminář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/>
                        <a:t>PKG Most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-CZ">
                          <a:solidFill>
                            <a:schemeClr val="dk1"/>
                          </a:solidFill>
                        </a:rPr>
                        <a:t>Přírodní látky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seminář biochemie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chemické technologie a biotechnologie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/>
                        <a:t>Gymnázium Příbram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-CZ">
                          <a:solidFill>
                            <a:schemeClr val="dk1"/>
                          </a:solidFill>
                        </a:rPr>
                        <a:t>Chemie přírodních látek a biochemicky významných látek</a:t>
                      </a:r>
                      <a:r>
                        <a:rPr lang="cs-CZ">
                          <a:solidFill>
                            <a:schemeClr val="dk1"/>
                          </a:solidFill>
                        </a:rPr>
                        <a:t> + seminář lékařská chemie a toxikologie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seminář biochemie (2h)</a:t>
                      </a:r>
                      <a:br>
                        <a:rPr lang="cs-CZ"/>
                      </a:br>
                      <a:r>
                        <a:rPr lang="cs-CZ"/>
                        <a:t>maturitní seminář z chemie (3h)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práce v laboratoři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7fb7ac19a2_0_4"/>
          <p:cNvSpPr txBox="1"/>
          <p:nvPr>
            <p:ph type="title"/>
          </p:nvPr>
        </p:nvSpPr>
        <p:spPr>
          <a:xfrm>
            <a:off x="952500" y="642600"/>
            <a:ext cx="10287000" cy="1371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Porovnání ŠVP G - časová dotace</a:t>
            </a:r>
            <a:endParaRPr/>
          </a:p>
        </p:txBody>
      </p:sp>
      <p:graphicFrame>
        <p:nvGraphicFramePr>
          <p:cNvPr id="125" name="Google Shape;125;g17fb7ac19a2_0_4"/>
          <p:cNvGraphicFramePr/>
          <p:nvPr/>
        </p:nvGraphicFramePr>
        <p:xfrm>
          <a:off x="952500" y="2636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{0170012C-41E9-4994-8D65-503FCBDA3B22}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AutoNum type="arabicPeriod"/>
                      </a:pPr>
                      <a:r>
                        <a:rPr lang="cs-CZ"/>
                        <a:t>ročník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2. ročník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3. ročník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4. ročník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GJP Praha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2 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2 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2 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seminář (2h) + laboratoř v cyklech 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Gymnázium Brno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2,5h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2 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3 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seminář (2h)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PKG Most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2 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2 h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2 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seminář (2h)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Gymnázium Příbram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2 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3 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3 h + volitelný seminář 2 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/>
                        <a:t>2 h volitelné + 3 h seminář (maturitní)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"/>
          <p:cNvSpPr txBox="1"/>
          <p:nvPr>
            <p:ph type="title"/>
          </p:nvPr>
        </p:nvSpPr>
        <p:spPr>
          <a:xfrm>
            <a:off x="1066800" y="451819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</a:pPr>
            <a:r>
              <a:rPr b="1" lang="cs-CZ"/>
              <a:t>Co najdeme v učebnicích o NK? </a:t>
            </a:r>
            <a:endParaRPr b="1"/>
          </a:p>
        </p:txBody>
      </p:sp>
      <p:pic>
        <p:nvPicPr>
          <p:cNvPr id="131" name="Google Shape;13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788" y="1878338"/>
            <a:ext cx="3019425" cy="43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2833" y="1878350"/>
            <a:ext cx="2871491" cy="43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6095" y="1860450"/>
            <a:ext cx="3070904" cy="441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74f3e85c19_0_8"/>
          <p:cNvSpPr txBox="1"/>
          <p:nvPr>
            <p:ph idx="1" type="body"/>
          </p:nvPr>
        </p:nvSpPr>
        <p:spPr>
          <a:xfrm>
            <a:off x="1066800" y="1224999"/>
            <a:ext cx="6524100" cy="502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spcBef>
                <a:spcPts val="900"/>
              </a:spcBef>
              <a:spcAft>
                <a:spcPts val="0"/>
              </a:spcAft>
              <a:buSzPts val="2400"/>
              <a:buAutoNum type="arabicPeriod"/>
            </a:pPr>
            <a:r>
              <a:rPr b="1" lang="cs-CZ" sz="2400"/>
              <a:t>Složky nukleových kyselin</a:t>
            </a:r>
            <a:r>
              <a:rPr b="1" lang="cs-CZ" sz="2400"/>
              <a:t> </a:t>
            </a:r>
            <a:endParaRPr b="1" sz="24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cs-CZ" sz="1900"/>
              <a:t>nukleotid, nukleosid + popis složek</a:t>
            </a:r>
            <a:endParaRPr sz="19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cs-CZ" sz="1900"/>
              <a:t>funkce nukleotidů</a:t>
            </a:r>
            <a:r>
              <a:rPr lang="cs-CZ" sz="1700"/>
              <a:t> </a:t>
            </a:r>
            <a:endParaRPr sz="1700"/>
          </a:p>
          <a:p>
            <a:pPr indent="0" lvl="0" marL="45720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381000" lvl="0" marL="457200" rtl="0" algn="l">
              <a:spcBef>
                <a:spcPts val="900"/>
              </a:spcBef>
              <a:spcAft>
                <a:spcPts val="0"/>
              </a:spcAft>
              <a:buSzPts val="2400"/>
              <a:buAutoNum type="arabicPeriod"/>
            </a:pPr>
            <a:r>
              <a:rPr b="1" lang="cs-CZ" sz="2400"/>
              <a:t>Struktura nukleových kyselin</a:t>
            </a:r>
            <a:endParaRPr b="1" sz="24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cs-CZ" sz="1900"/>
              <a:t>primární a sekundární struktura 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cs-CZ" sz="1900"/>
              <a:t>uložení DNA, funkce a typy RNA</a:t>
            </a:r>
            <a:endParaRPr sz="1900"/>
          </a:p>
          <a:p>
            <a:pPr indent="0" lvl="0" marL="91440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900"/>
              </a:spcBef>
              <a:spcAft>
                <a:spcPts val="0"/>
              </a:spcAft>
              <a:buSzPts val="2400"/>
              <a:buAutoNum type="arabicPeriod"/>
            </a:pPr>
            <a:r>
              <a:rPr lang="cs-CZ" sz="2400"/>
              <a:t> </a:t>
            </a:r>
            <a:r>
              <a:rPr b="1" lang="cs-CZ" sz="2400"/>
              <a:t>Přenos genetické informace</a:t>
            </a:r>
            <a:r>
              <a:rPr lang="cs-CZ" sz="2400"/>
              <a:t> </a:t>
            </a:r>
            <a:endParaRPr sz="24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cs-CZ" sz="1900"/>
              <a:t>gen, genom, dogma molbio 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cs-CZ" sz="1900"/>
              <a:t>genetický kód, triplet, (anti)kodón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cs-CZ" sz="1900"/>
              <a:t>postsyntetické kovalentní modifikace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cs-CZ" sz="1900"/>
              <a:t>mutace, mutageny </a:t>
            </a:r>
            <a:endParaRPr sz="1900"/>
          </a:p>
        </p:txBody>
      </p:sp>
      <p:pic>
        <p:nvPicPr>
          <p:cNvPr id="139" name="Google Shape;139;g174f3e85c19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525" y="875850"/>
            <a:ext cx="3764550" cy="541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74f3e85c19_0_2"/>
          <p:cNvSpPr txBox="1"/>
          <p:nvPr>
            <p:ph idx="1" type="body"/>
          </p:nvPr>
        </p:nvSpPr>
        <p:spPr>
          <a:xfrm>
            <a:off x="1277650" y="1099000"/>
            <a:ext cx="5128500" cy="487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81000" lvl="0" marL="457200" rtl="0" algn="l">
              <a:spcBef>
                <a:spcPts val="900"/>
              </a:spcBef>
              <a:spcAft>
                <a:spcPts val="0"/>
              </a:spcAft>
              <a:buSzPts val="2400"/>
              <a:buAutoNum type="arabicPeriod"/>
            </a:pPr>
            <a:r>
              <a:rPr b="1" lang="cs-CZ" sz="2400"/>
              <a:t>Složení NK </a:t>
            </a:r>
            <a:endParaRPr b="1" sz="24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cs-CZ" sz="1900"/>
              <a:t>nukleotid + popis složek</a:t>
            </a:r>
            <a:endParaRPr sz="1900"/>
          </a:p>
          <a:p>
            <a:pPr indent="0" lvl="0" marL="45720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81000" lvl="0" marL="457200" rtl="0" algn="l">
              <a:spcBef>
                <a:spcPts val="900"/>
              </a:spcBef>
              <a:spcAft>
                <a:spcPts val="0"/>
              </a:spcAft>
              <a:buSzPts val="2400"/>
              <a:buAutoNum type="arabicPeriod"/>
            </a:pPr>
            <a:r>
              <a:rPr b="1" lang="cs-CZ" sz="2400"/>
              <a:t>Struktura NK </a:t>
            </a:r>
            <a:endParaRPr b="1" sz="24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cs-CZ" sz="1900"/>
              <a:t>primární, sekundární</a:t>
            </a:r>
            <a:endParaRPr sz="1900"/>
          </a:p>
          <a:p>
            <a:pPr indent="0" lvl="0" marL="45720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81000" lvl="0" marL="457200" rtl="0" algn="l">
              <a:spcBef>
                <a:spcPts val="900"/>
              </a:spcBef>
              <a:spcAft>
                <a:spcPts val="0"/>
              </a:spcAft>
              <a:buSzPts val="2400"/>
              <a:buAutoNum type="arabicPeriod"/>
            </a:pPr>
            <a:r>
              <a:rPr b="1" lang="cs-CZ" sz="2400"/>
              <a:t>Význam NK </a:t>
            </a:r>
            <a:endParaRPr b="1" sz="24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cs-CZ" sz="1900"/>
              <a:t>vztah k dědičnosti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cs-CZ" sz="1900"/>
              <a:t>rozdíl DNA x RNA</a:t>
            </a:r>
            <a:endParaRPr sz="1900"/>
          </a:p>
          <a:p>
            <a:pPr indent="0" lvl="0" marL="45720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81000" lvl="0" marL="457200" rtl="0" algn="l">
              <a:spcBef>
                <a:spcPts val="900"/>
              </a:spcBef>
              <a:spcAft>
                <a:spcPts val="0"/>
              </a:spcAft>
              <a:buSzPts val="2400"/>
              <a:buAutoNum type="arabicPeriod"/>
            </a:pPr>
            <a:r>
              <a:rPr b="1" lang="cs-CZ" sz="2400"/>
              <a:t>Katabolismus NK </a:t>
            </a:r>
            <a:endParaRPr b="1" sz="2400"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74650" lvl="0" marL="457200" rtl="0" algn="l">
              <a:spcBef>
                <a:spcPts val="900"/>
              </a:spcBef>
              <a:spcAft>
                <a:spcPts val="0"/>
              </a:spcAft>
              <a:buSzPts val="2300"/>
              <a:buAutoNum type="arabicPeriod"/>
            </a:pPr>
            <a:r>
              <a:rPr b="1" lang="cs-CZ" sz="2400"/>
              <a:t>Biosyntéza NK</a:t>
            </a:r>
            <a:r>
              <a:rPr b="1" lang="cs-CZ" sz="2300"/>
              <a:t> </a:t>
            </a:r>
            <a:endParaRPr b="1" sz="2300"/>
          </a:p>
        </p:txBody>
      </p:sp>
      <p:pic>
        <p:nvPicPr>
          <p:cNvPr id="145" name="Google Shape;145;g174f3e85c19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2602" y="937602"/>
            <a:ext cx="3433800" cy="498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74f21aaeb8_1_3"/>
          <p:cNvSpPr txBox="1"/>
          <p:nvPr>
            <p:ph idx="1" type="body"/>
          </p:nvPr>
        </p:nvSpPr>
        <p:spPr>
          <a:xfrm>
            <a:off x="1006550" y="1811925"/>
            <a:ext cx="6725100" cy="36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spcBef>
                <a:spcPts val="900"/>
              </a:spcBef>
              <a:spcAft>
                <a:spcPts val="0"/>
              </a:spcAft>
              <a:buSzPts val="2400"/>
              <a:buAutoNum type="arabicPeriod"/>
            </a:pPr>
            <a:r>
              <a:rPr b="1" lang="cs-CZ" sz="2400"/>
              <a:t>Biochemická podstata genu </a:t>
            </a:r>
            <a:endParaRPr b="1" sz="2400"/>
          </a:p>
          <a:p>
            <a:pPr indent="0" lvl="0" marL="45720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-381000" lvl="0" marL="457200" rtl="0" algn="l">
              <a:spcBef>
                <a:spcPts val="900"/>
              </a:spcBef>
              <a:spcAft>
                <a:spcPts val="0"/>
              </a:spcAft>
              <a:buSzPts val="2400"/>
              <a:buAutoNum type="arabicPeriod"/>
            </a:pPr>
            <a:r>
              <a:rPr b="1" lang="cs-CZ" sz="2400"/>
              <a:t>Struktura nukleových kyselin </a:t>
            </a:r>
            <a:endParaRPr b="1" sz="2400"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-381000" lvl="0" marL="457200" rtl="0" algn="l">
              <a:spcBef>
                <a:spcPts val="900"/>
              </a:spcBef>
              <a:spcAft>
                <a:spcPts val="0"/>
              </a:spcAft>
              <a:buSzPts val="2400"/>
              <a:buAutoNum type="arabicPeriod"/>
            </a:pPr>
            <a:r>
              <a:rPr b="1" lang="cs-CZ" sz="2400"/>
              <a:t>Molekulární základ dědičnosti </a:t>
            </a:r>
            <a:endParaRPr b="1" sz="2400"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SzPts val="1800"/>
              <a:buAutoNum type="arabicPeriod"/>
            </a:pPr>
            <a:r>
              <a:rPr b="1" lang="cs-CZ" sz="2400"/>
              <a:t>Replikace, transkripce a translace</a:t>
            </a:r>
            <a:r>
              <a:rPr b="1" lang="cs-CZ"/>
              <a:t> </a:t>
            </a:r>
            <a:endParaRPr b="1"/>
          </a:p>
        </p:txBody>
      </p:sp>
      <p:pic>
        <p:nvPicPr>
          <p:cNvPr id="151" name="Google Shape;151;g174f21aaeb8_1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875" y="1042875"/>
            <a:ext cx="3243025" cy="49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990e10b340_0_1"/>
          <p:cNvSpPr txBox="1"/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cs-CZ" sz="3920"/>
              <a:t>Co zmiňují všechny analyzované učebnice? </a:t>
            </a:r>
            <a:endParaRPr b="1" sz="3920"/>
          </a:p>
        </p:txBody>
      </p:sp>
      <p:sp>
        <p:nvSpPr>
          <p:cNvPr id="157" name="Google Shape;157;g1990e10b340_0_1"/>
          <p:cNvSpPr txBox="1"/>
          <p:nvPr>
            <p:ph idx="1" type="body"/>
          </p:nvPr>
        </p:nvSpPr>
        <p:spPr>
          <a:xfrm>
            <a:off x="1066800" y="2534901"/>
            <a:ext cx="10058400" cy="305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68300" lvl="0" marL="457200" rtl="0" algn="l">
              <a:lnSpc>
                <a:spcPct val="200000"/>
              </a:lnSpc>
              <a:spcBef>
                <a:spcPts val="900"/>
              </a:spcBef>
              <a:spcAft>
                <a:spcPts val="0"/>
              </a:spcAft>
              <a:buSzPts val="2200"/>
              <a:buChar char="➔"/>
            </a:pPr>
            <a:r>
              <a:rPr lang="cs-CZ" sz="2200"/>
              <a:t>funkce v organismech, vztah ke genetické informaci </a:t>
            </a:r>
            <a:endParaRPr sz="2200"/>
          </a:p>
          <a:p>
            <a:pPr indent="-3683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cs-CZ" sz="2200"/>
              <a:t>složení nukleových kyselin</a:t>
            </a:r>
            <a:endParaRPr b="1" sz="2200"/>
          </a:p>
          <a:p>
            <a:pPr indent="-3683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cs-CZ" sz="2200"/>
              <a:t>typy a funkce jednotlivých typů NK</a:t>
            </a:r>
            <a:endParaRPr sz="2200"/>
          </a:p>
          <a:p>
            <a:pPr indent="-3683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cs-CZ" sz="2200"/>
              <a:t>struktura nukleových kyselin </a:t>
            </a:r>
            <a:endParaRPr sz="2200"/>
          </a:p>
          <a:p>
            <a:pPr indent="-3683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cs-CZ" sz="2200"/>
              <a:t>replikace, transkripce, translace</a:t>
            </a:r>
            <a:endParaRPr sz="2200"/>
          </a:p>
        </p:txBody>
      </p:sp>
      <p:pic>
        <p:nvPicPr>
          <p:cNvPr id="158" name="Google Shape;158;g1990e10b340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801" y="1626650"/>
            <a:ext cx="2174924" cy="4771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ýdlo">
  <a:themeElements>
    <a:clrScheme name="Mýdlo">
      <a:dk1>
        <a:srgbClr val="000000"/>
      </a:dk1>
      <a:lt1>
        <a:srgbClr val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2022-11-23T09:56:40Z</dcterms:created>
  <dc:creator>MAREK</dc:creator>
</cp:coreProperties>
</file>