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E3A7B-2E8E-7C1B-DE92-B7F6617F2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0E38B6-293F-D1D9-BDE1-1FFA2A60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4B48F-EF44-A413-15B9-216AA5E7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C2D6A2-0F19-5589-69A9-A78C93CA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E77E2-C320-4550-FEDC-2437416E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11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19C2C-FA8C-F50B-7E8C-E72EEC21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8953A6-60A6-E536-B640-CEE86925B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A3B2B5-4AC4-DE95-E683-102EB6F3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46AA21-BFC9-FD05-51D8-9C51D47A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3B8477-FC74-7770-EEC4-FD01FFD4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28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9EFDC3-9F20-F96D-427A-1B168DFE7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07AB45-E0C2-64CD-8E4A-06B697D8E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7E5085-5316-AEE0-339A-DCA6D654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24009-CC50-073B-0981-68261F41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F44A07-C4F4-1162-5FBD-157F9404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2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1D2FB-9D2E-EAD4-957F-AC30BAAA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07409-B5CC-78DC-4489-5D794F6D0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797F3-97BF-80B5-C9F4-14CE307F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864B19-772F-EEC9-4722-B2A93B12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860DA-4371-D999-BC9E-5AF73A56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54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3ECC8-E5EF-B5C2-D06B-B4BDF3F4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65234-061C-1C1F-AFA9-FC6CCF131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ADB995-B61E-5EC8-6D9A-E52BB085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EB375F-85C1-2FF9-8F07-26A555F0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5AD894-4FA5-C2ED-21BB-4FAB0A43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816A5-8546-F3FD-DB4B-6078639D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E5E50-636D-C342-A553-2FA446030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988B7B-328A-5006-88BB-6B3C41511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EE94D0-758B-4A92-BF93-AA120C8B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C14959-E050-914D-148D-FF390BAF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74D3C3-F99B-889C-BE5C-0380867C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41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928F5-6ECA-954C-6EAF-C60B9C4B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427E87-BCD9-3108-6D81-B1CC813DA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F09518-E867-47C2-8FF8-EB06B8EF2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C54E7C-5075-2691-002F-0B2173845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3B0B31-AD63-F361-8C35-3D48F6DF9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63834D-F796-5ED6-10F3-FE445A27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B7A4DD4-2A40-02DD-BB1C-FFF8D48D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D7C29A-FAF9-3F29-646D-DE5C0BCF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70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8ABF6-A1A6-85E7-5EF6-4133255F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A1A60E-4D70-AF41-5684-3B12640C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136611-B3A9-F155-3A58-68DDDDF6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C54004-88DF-AE2E-578B-741B9F5B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78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C0084E-F0B8-C373-835F-CBB68141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77191D8-43FC-A7A4-1276-480C51DD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18FE23-A07B-7696-21ED-1E8C95DF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91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46824-2656-FC66-DC60-A6874EE2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6D9B8-E12D-3516-A578-C20ACC76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814667-DE3C-B442-0C0E-311167A1B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A688C9-9CC1-147E-604B-16B6AFD1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CD62B9-C771-05AA-D4C2-28E52FBE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C00476-0DBA-F628-36A0-7BB64114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1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EFF2B-54BD-260D-2416-B31E06AA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97F9A8-E697-AB44-4C9A-DFFFB13E1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E0CD7-C399-2B95-B318-DD2F3EB8A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314B5C-72D5-F4E5-B7AC-483381D4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A4B8B6-297A-4767-9A27-43EFB617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5BECF9-A5A4-1BE7-DC57-CA89A195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5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224F51C-EE19-A78A-AB84-CD492960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A2B99A-E5FE-A8B0-C034-CEC6B6C98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76D73A-FEF5-0C8A-E3A8-F6837F80F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8ECA-567F-4CA2-8647-B53CCA9C508D}" type="datetimeFigureOut">
              <a:rPr lang="cs-CZ" smtClean="0"/>
              <a:t>17.11.2022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1BC030-1DA1-C477-91AC-D7A89ECF3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965768-2470-5C4B-097E-B6E900B5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C865-C08F-4EE5-8FAC-22AA230E9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99387-5A5C-B43F-27F9-B4DE2603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Předchozí látka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0AAC3E-2A04-5076-8BB5-95D5613E1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Probrán je obecný úvod do biochemie</a:t>
            </a:r>
          </a:p>
          <a:p>
            <a:r>
              <a:rPr lang="cs-CZ" dirty="0"/>
              <a:t>Včetně rozdělení přírodních látek</a:t>
            </a:r>
          </a:p>
          <a:p>
            <a:r>
              <a:rPr lang="cs-CZ" dirty="0"/>
              <a:t>Znají pojem živiny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35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73452-FB61-9EB9-1E4E-91CAC2B3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sacharidů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427FC-260F-10FE-867E-D88AD6DF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Evokace</a:t>
            </a:r>
          </a:p>
          <a:p>
            <a:r>
              <a:rPr lang="cs-CZ" dirty="0"/>
              <a:t>Uhádni pomocí obrázků čím se budeme dnes zabývat</a:t>
            </a:r>
          </a:p>
          <a:p>
            <a:endParaRPr lang="cs-CZ" dirty="0"/>
          </a:p>
        </p:txBody>
      </p:sp>
      <p:pic>
        <p:nvPicPr>
          <p:cNvPr id="5" name="Obrázek 4" descr="Obsah obrázku list, rostlina, zelená, zelenina&#10;&#10;Popis byl vytvořen automaticky">
            <a:extLst>
              <a:ext uri="{FF2B5EF4-FFF2-40B4-BE49-F238E27FC236}">
                <a16:creationId xmlns:a16="http://schemas.microsoft.com/office/drawing/2014/main" id="{5798D5AF-E6C3-F5BE-3947-746B8BBF4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6" y="2962275"/>
            <a:ext cx="3704670" cy="22228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6A9887-0AF0-E95E-BEE1-9DAFD51A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7" y="2752725"/>
            <a:ext cx="3415846" cy="2590800"/>
          </a:xfrm>
          <a:prstGeom prst="rect">
            <a:avLst/>
          </a:prstGeom>
        </p:spPr>
      </p:pic>
      <p:pic>
        <p:nvPicPr>
          <p:cNvPr id="9" name="Obrázek 8" descr="Obsah obrázku ovoce, interiér, jablko, tmavé&#10;&#10;Popis byl vytvořen automaticky">
            <a:extLst>
              <a:ext uri="{FF2B5EF4-FFF2-40B4-BE49-F238E27FC236}">
                <a16:creationId xmlns:a16="http://schemas.microsoft.com/office/drawing/2014/main" id="{B50C6F1B-9D5E-2A20-DA52-F88A0719E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76" y="105132"/>
            <a:ext cx="3809524" cy="2857143"/>
          </a:xfrm>
          <a:prstGeom prst="rect">
            <a:avLst/>
          </a:prstGeom>
        </p:spPr>
      </p:pic>
      <p:pic>
        <p:nvPicPr>
          <p:cNvPr id="11" name="Obrázek 10" descr="Obsah obrázku oblečený, brýle, obuv&#10;&#10;Popis byl vytvořen automaticky">
            <a:extLst>
              <a:ext uri="{FF2B5EF4-FFF2-40B4-BE49-F238E27FC236}">
                <a16:creationId xmlns:a16="http://schemas.microsoft.com/office/drawing/2014/main" id="{1AA12823-C414-8DBD-70FF-0EF18E4AD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89" y="2732780"/>
            <a:ext cx="3676650" cy="2452297"/>
          </a:xfrm>
          <a:prstGeom prst="rect">
            <a:avLst/>
          </a:prstGeom>
        </p:spPr>
      </p:pic>
      <p:pic>
        <p:nvPicPr>
          <p:cNvPr id="13" name="Obrázek 12" descr="Obsah obrázku interiér, jídlo, bílá, sýr&#10;&#10;Popis byl vytvořen automaticky">
            <a:extLst>
              <a:ext uri="{FF2B5EF4-FFF2-40B4-BE49-F238E27FC236}">
                <a16:creationId xmlns:a16="http://schemas.microsoft.com/office/drawing/2014/main" id="{E948EC40-E72E-5DD7-5E01-699A57996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89" y="4455776"/>
            <a:ext cx="3266396" cy="24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E7A7D-5667-F809-4AFD-4F965DAF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to sacharidy?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DC50C-7E4D-1281-814D-B3CA1B0D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Shrnutí předchozích obrázků</a:t>
            </a:r>
          </a:p>
          <a:p>
            <a:r>
              <a:rPr lang="cs-CZ" dirty="0"/>
              <a:t>Základní složka organismů, původ z rostlin</a:t>
            </a:r>
          </a:p>
          <a:p>
            <a:r>
              <a:rPr lang="cs-CZ" dirty="0"/>
              <a:t>Živiny, stravitelnost, sladidlo </a:t>
            </a:r>
          </a:p>
        </p:txBody>
      </p:sp>
    </p:spTree>
    <p:extLst>
      <p:ext uri="{BB962C8B-B14F-4D97-AF65-F5344CB8AC3E}">
        <p14:creationId xmlns:p14="http://schemas.microsoft.com/office/powerpoint/2010/main" val="342328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DC91E-0609-6E81-8AE9-A5BE8015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zajímavého dozvím?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B9527-1942-AD77-1987-31CED4991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 se můžu se sacharidy setkat.</a:t>
            </a:r>
          </a:p>
          <a:p>
            <a:r>
              <a:rPr lang="cs-CZ" dirty="0"/>
              <a:t>Jestli je mezi různými sacharidy nějaký rozdíl.</a:t>
            </a:r>
          </a:p>
          <a:p>
            <a:r>
              <a:rPr lang="cs-CZ" dirty="0"/>
              <a:t>Proč se po sladkém tloustne.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oblečení, slipy, ležící&#10;&#10;Popis byl vytvořen automaticky">
            <a:extLst>
              <a:ext uri="{FF2B5EF4-FFF2-40B4-BE49-F238E27FC236}">
                <a16:creationId xmlns:a16="http://schemas.microsoft.com/office/drawing/2014/main" id="{E6A2EA71-0A1D-EDE0-5624-651A1C29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6" y="3349625"/>
            <a:ext cx="5715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88F31B-2B8E-D336-4B10-BD76B7005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562100"/>
            <a:ext cx="4943475" cy="33318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3D2076-B86B-1ED0-148B-04714C38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monosacharidů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29892-C9CD-87BC-A387-C78D88815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Počet uhlíků, chirální centra, aldózy a ketózy</a:t>
            </a:r>
          </a:p>
          <a:p>
            <a:r>
              <a:rPr lang="cs-CZ" dirty="0"/>
              <a:t>Zápis glukózy pomocí Fischerovy projekce</a:t>
            </a:r>
          </a:p>
          <a:p>
            <a:r>
              <a:rPr lang="cs-CZ" dirty="0"/>
              <a:t>Využití modelů</a:t>
            </a:r>
          </a:p>
          <a:p>
            <a:r>
              <a:rPr lang="cs-CZ" dirty="0"/>
              <a:t>Přepis do </a:t>
            </a:r>
            <a:r>
              <a:rPr lang="cs-CZ" dirty="0" err="1"/>
              <a:t>Tollensové</a:t>
            </a:r>
            <a:r>
              <a:rPr lang="cs-CZ" dirty="0"/>
              <a:t> a </a:t>
            </a:r>
            <a:r>
              <a:rPr lang="cs-CZ" dirty="0" err="1"/>
              <a:t>Haworthové</a:t>
            </a:r>
            <a:r>
              <a:rPr lang="cs-CZ" dirty="0"/>
              <a:t> projekce </a:t>
            </a:r>
          </a:p>
          <a:p>
            <a:r>
              <a:rPr lang="cs-CZ" dirty="0"/>
              <a:t>D a L sacharidy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86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2C985-4D00-D64B-6574-BC27762E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Zástupci monosacharidů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C67E7-FCFB-BA55-1B18-527F76914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Glukóza</a:t>
            </a:r>
          </a:p>
          <a:p>
            <a:r>
              <a:rPr lang="cs-CZ" dirty="0"/>
              <a:t>Vzorec, rovnice fotosyntézy, využití, výskyt – pokus  </a:t>
            </a:r>
          </a:p>
          <a:p>
            <a:endParaRPr lang="cs-CZ" dirty="0"/>
          </a:p>
        </p:txBody>
      </p:sp>
      <p:pic>
        <p:nvPicPr>
          <p:cNvPr id="7" name="Obrázek 6" descr="Obsah obrázku interiér, psací potřeby, několik, štos&#10;&#10;Popis byl vytvořen automaticky">
            <a:extLst>
              <a:ext uri="{FF2B5EF4-FFF2-40B4-BE49-F238E27FC236}">
                <a16:creationId xmlns:a16="http://schemas.microsoft.com/office/drawing/2014/main" id="{89A9D6A7-49BE-8B95-C34D-BD40EFE0E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843213"/>
            <a:ext cx="4848225" cy="33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4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B32EF-09F4-AF60-329E-1140DE5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Pokus – zástupci monosacharidů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20B96F-B517-26D2-C105-6DEFB7BF9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62" y="-161816"/>
            <a:ext cx="9896475" cy="7181632"/>
          </a:xfrm>
        </p:spPr>
      </p:pic>
    </p:spTree>
    <p:extLst>
      <p:ext uri="{BB962C8B-B14F-4D97-AF65-F5344CB8AC3E}">
        <p14:creationId xmlns:p14="http://schemas.microsoft.com/office/powerpoint/2010/main" val="38248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2A49C1-0CF3-5B2C-77D0-5DB6E347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0" y="3362323"/>
            <a:ext cx="7395081" cy="34956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7EB4CC-AB49-A7A3-C38C-7F9EEEF80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Zástupci monosacharidů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DE885E-F071-3393-473C-DF425AC5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Fruktóza</a:t>
            </a:r>
          </a:p>
          <a:p>
            <a:r>
              <a:rPr lang="cs-CZ" dirty="0"/>
              <a:t>Vzorec, výskyt, využití</a:t>
            </a:r>
          </a:p>
          <a:p>
            <a:r>
              <a:rPr lang="cs-CZ" dirty="0"/>
              <a:t>Práce s tabulkou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494CD31-BF59-451C-C0A9-399B99ED0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51579"/>
              </p:ext>
            </p:extLst>
          </p:nvPr>
        </p:nvGraphicFramePr>
        <p:xfrm>
          <a:off x="7698884" y="1582738"/>
          <a:ext cx="4188318" cy="4158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307">
                  <a:extLst>
                    <a:ext uri="{9D8B030D-6E8A-4147-A177-3AD203B41FA5}">
                      <a16:colId xmlns:a16="http://schemas.microsoft.com/office/drawing/2014/main" val="3349809086"/>
                    </a:ext>
                  </a:extLst>
                </a:gridCol>
                <a:gridCol w="1381992">
                  <a:extLst>
                    <a:ext uri="{9D8B030D-6E8A-4147-A177-3AD203B41FA5}">
                      <a16:colId xmlns:a16="http://schemas.microsoft.com/office/drawing/2014/main" val="2926479367"/>
                    </a:ext>
                  </a:extLst>
                </a:gridCol>
                <a:gridCol w="1490019">
                  <a:extLst>
                    <a:ext uri="{9D8B030D-6E8A-4147-A177-3AD203B41FA5}">
                      <a16:colId xmlns:a16="http://schemas.microsoft.com/office/drawing/2014/main" val="146192432"/>
                    </a:ext>
                  </a:extLst>
                </a:gridCol>
              </a:tblGrid>
              <a:tr h="7064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Potravina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Obsah glukózy ve 100 g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Obsah fruktózy ve 100 g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80057054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med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33,9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38,8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47489099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jablka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1,7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5,9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21632878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hrušky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1,7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6,5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30028542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třešně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6,1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5,4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08158823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jahody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2,1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2,4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42508462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okurky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0,3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0,7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0157868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mrkev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2,6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1,9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72100524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meloun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1,8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3,5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6041096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banány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5,8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3,8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4152844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hrách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</a:rPr>
                        <a:t>0,2 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</a:rPr>
                        <a:t>0,2 g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009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7CDFD-D316-C6FC-2278-A76C9FC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Zástupci monosacharidů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5C838-CA17-A0E6-4FDE-BEF644036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Ribóza a deoxyribóza</a:t>
            </a:r>
          </a:p>
          <a:p>
            <a:r>
              <a:rPr lang="cs-CZ" dirty="0"/>
              <a:t>Vzorec a význam </a:t>
            </a:r>
          </a:p>
          <a:p>
            <a:r>
              <a:rPr lang="cs-CZ" dirty="0"/>
              <a:t>DNA, RNA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7D6AD0-3089-BC12-9396-6E2553DA7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3294751"/>
            <a:ext cx="2776538" cy="3138695"/>
          </a:xfrm>
          <a:prstGeom prst="rect">
            <a:avLst/>
          </a:prstGeom>
        </p:spPr>
      </p:pic>
      <p:pic>
        <p:nvPicPr>
          <p:cNvPr id="7" name="Obrázek 6" descr="Obsah obrázku ryba, ostnoploutvé ryby, interiér&#10;&#10;Popis byl vytvořen automaticky">
            <a:extLst>
              <a:ext uri="{FF2B5EF4-FFF2-40B4-BE49-F238E27FC236}">
                <a16:creationId xmlns:a16="http://schemas.microsoft.com/office/drawing/2014/main" id="{A3E84B64-0B73-29F9-E1A9-4EBD1A36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7601"/>
            <a:ext cx="624230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6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201</Words>
  <Application>Microsoft Office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Předchozí látka</vt:lpstr>
      <vt:lpstr>Úvod do sacharidů</vt:lpstr>
      <vt:lpstr>Co jsou to sacharidy?</vt:lpstr>
      <vt:lpstr>Co se zajímavého dozvím?</vt:lpstr>
      <vt:lpstr>Struktura monosacharidů</vt:lpstr>
      <vt:lpstr>Zástupci monosacharidů</vt:lpstr>
      <vt:lpstr>Pokus – zástupci monosacharidů</vt:lpstr>
      <vt:lpstr>Zástupci monosacharidů</vt:lpstr>
      <vt:lpstr>Zástupci monosacharidů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Předchozí látka</dc:title>
  <dc:creator>Kopecky Martin</dc:creator>
  <cp:lastModifiedBy>Kopecky Martin</cp:lastModifiedBy>
  <cp:revision>1</cp:revision>
  <dcterms:created xsi:type="dcterms:W3CDTF">2022-11-17T14:39:41Z</dcterms:created>
  <dcterms:modified xsi:type="dcterms:W3CDTF">2022-11-17T19:21:47Z</dcterms:modified>
</cp:coreProperties>
</file>