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C21C"/>
    <a:srgbClr val="1A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EF4EB-326B-4292-B0FF-CD3DE30B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3403E7-918A-47CA-99CA-721861FD3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934012-0079-4804-AAD9-672B8903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1F10A2-D45B-4AAA-982B-20B5C507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8ABCE1-4015-4CD1-BCEF-89A3DA0A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08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23D51-04B3-4352-BD20-B4AE3BBC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FAEC89-859B-4E26-921F-9D304B275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0799A-5E2F-4A87-B1A3-589E19F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97E18-A4E6-49C6-B032-62B45943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CFA12-E041-4AB4-8F67-420FF78F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3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5D49AF-6191-4E53-85B4-C3EEA2710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DD1A7B-F59F-480A-AC17-BEBA6C807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CEE4B9-11B9-45B0-9FC2-B5B07399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0EBAF-74A7-4DE0-AF47-19F51394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2A70E-AE7F-41D0-BD52-103288A3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86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E97E6-4383-4CC4-A572-8BFB6205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B5582D-4706-45BD-83DA-9E83A4BA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BDE40D-428D-448F-83F8-A4212C83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AD35C9-57A0-40EA-BBC4-89B0D177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182A1-8813-4D8D-B0C8-23DA249F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98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69237-58FF-4A30-8EA7-094178FB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7D3F1E-40B4-413B-B4C4-81E0023E1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BD3E1A-CEAC-4229-AEC7-024C5300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57368-48FC-47BF-8808-052E58F3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13F4-66FA-4CDF-A94C-DB329F1D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53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0A550-A012-4F4F-97B9-A5E31760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0F03B5-A72D-411F-A454-9EA3B4B41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7727F2-0DAA-4036-80C7-FE2FC13B5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90D8CB-52AB-4932-B49E-07D8B618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F18761-E2E1-40C9-A3FE-F84F5715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EE6460-36CE-42A5-8C47-319ADB9C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4CB4C-3673-4E65-BAAD-C6A05117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35E9EF-0BB0-469A-BEE6-A1D719E6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88BF83-9436-4BB1-9596-E9EF3FCE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AE4A21E-1BEC-4271-9E32-6220E2394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43514C-3914-497F-82D4-FD0B198BA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F5EF72-F444-4ACC-A5CF-2FEFEBAB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490B83-9C11-4D3F-9053-CB3F1440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8DCE67-5D38-4703-85B8-7149EF02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65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C61BD-1226-4DD6-B6B0-A93227D7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DD3894-EE10-42E3-AD98-8079A124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BFF08E-4C31-4E58-98C6-E02250A3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001243-386E-414E-AF71-9947F883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05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F99252-6FDA-49F0-9193-447F7A22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D04DA3-B07B-4BE8-8424-2929550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30873C-35D8-4A99-9390-A1CE1DCB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98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C07F6-B496-4F0F-8D78-11E0132B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0159EC-5A5D-4343-B4CF-62F9E6E9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804CCB-4EAA-48CC-A0D4-539E467D4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0107F0-024A-4F07-9D73-E4F446A2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02C31C-8F82-4F14-9807-C51F844E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EE0F1E-0FE9-4FB1-A8CE-AFCEFFAB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5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92ED-E599-4E48-B01A-E1950D7F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208620-3DB0-458B-8093-F2BEF1867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16D04B-E601-40DE-A439-263BCD88B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3FAA13-56ED-42B2-9465-E80BBCC1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0540B1-BC03-45A5-9EDB-F3DF3114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4D0B11-6041-4082-9DD3-A3AE26A8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1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849E3A-8AA1-4D37-BB5F-3BFBD396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BA4373-DFB8-4559-B5DF-98139BB5C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7BC71-ED5C-417B-91E6-3E475F4EB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526A-3793-4941-B5FB-2243A86419FB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346A42-0F9D-402E-A851-979F45171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51A692-C63F-4983-96DD-F056D0400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C36C-ECCE-4235-8FB1-52F5060F75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C74A7-7D96-4745-831B-F43967B4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Oligosacharidy a polysacharidy</a:t>
            </a:r>
          </a:p>
        </p:txBody>
      </p:sp>
    </p:spTree>
    <p:extLst>
      <p:ext uri="{BB962C8B-B14F-4D97-AF65-F5344CB8AC3E}">
        <p14:creationId xmlns:p14="http://schemas.microsoft.com/office/powerpoint/2010/main" val="24218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253BEEE-A4B8-4662-B62C-233B590B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jsem se učila?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9175AC-C846-48C6-86A9-9CB4ADB4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pohled do historie</a:t>
            </a:r>
          </a:p>
          <a:p>
            <a:r>
              <a:rPr lang="cs-CZ" dirty="0"/>
              <a:t>studovala jsem na SZŠ obor farmaceutický laborant </a:t>
            </a:r>
          </a:p>
          <a:p>
            <a:r>
              <a:rPr lang="cs-CZ" dirty="0"/>
              <a:t>psal se rok 1989 – sametová revoluce</a:t>
            </a:r>
          </a:p>
          <a:p>
            <a:r>
              <a:rPr lang="cs-CZ" dirty="0"/>
              <a:t>mladý hezký učitel na 35 pubertálních dívek</a:t>
            </a:r>
          </a:p>
          <a:p>
            <a:r>
              <a:rPr lang="cs-CZ" dirty="0"/>
              <a:t>jediný chlap na škole</a:t>
            </a:r>
          </a:p>
          <a:p>
            <a:r>
              <a:rPr lang="cs-CZ" dirty="0"/>
              <a:t>bylo to samé hi hi ha ha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pamatuji si, že dokola používal větu : „Je to triviálné.“</a:t>
            </a:r>
          </a:p>
          <a:p>
            <a:r>
              <a:rPr lang="cs-CZ" dirty="0">
                <a:sym typeface="Wingdings" panose="05000000000000000000" pitchFamily="2" charset="2"/>
              </a:rPr>
              <a:t>celou hodinu jsem nad tím přemýšlela, co to může znamenat </a:t>
            </a:r>
          </a:p>
          <a:p>
            <a:r>
              <a:rPr lang="cs-CZ" dirty="0"/>
              <a:t>zajímavé je, že jsem si nepamatovala, že jsem z chemie maturovala, kým jsem se nepodívala na maturitní vysvědčení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4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AC22B-2CC4-4DF9-B24C-FAA21F3F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jsem se učila?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E4423B-F220-4036-871C-E36FB97E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pamatuji si spíš na chemii léčiv na stovky vzorečků, které jsme se musely nabiflovat a v praxi jsem je nikdy nepoužila</a:t>
            </a:r>
          </a:p>
          <a:p>
            <a:r>
              <a:rPr lang="cs-CZ" dirty="0"/>
              <a:t>sacharózu si pamatuji z přípravy léčiv – pravé sirupy jsou 64% roztoky sacharózy</a:t>
            </a:r>
          </a:p>
          <a:p>
            <a:r>
              <a:rPr lang="cs-CZ" dirty="0"/>
              <a:t>laktózu jsme používaly jako plnivo do tobolek</a:t>
            </a:r>
          </a:p>
          <a:p>
            <a:r>
              <a:rPr lang="cs-CZ" dirty="0"/>
              <a:t>škroby jsme na farmakognozii pozorovaly pod mikroskopem . . .</a:t>
            </a:r>
          </a:p>
          <a:p>
            <a:r>
              <a:rPr lang="cs-CZ" dirty="0">
                <a:sym typeface="Wingdings" panose="05000000000000000000" pitchFamily="2" charset="2"/>
              </a:rPr>
              <a:t>to jenom pro ilustraci, jak paměť funguje 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14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A736CEF-32A4-46CC-B3B4-7604B1E96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40" t="28321" r="9516" b="13172"/>
          <a:stretch/>
        </p:blipFill>
        <p:spPr>
          <a:xfrm>
            <a:off x="857839" y="268616"/>
            <a:ext cx="10507519" cy="59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9BFC-A21D-4251-A340-1986D405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čeho učit?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5DD2C44-F17A-4E70-80BE-FB581E2E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96" t="26937" r="54017" b="22802"/>
          <a:stretch/>
        </p:blipFill>
        <p:spPr>
          <a:xfrm>
            <a:off x="838201" y="1690688"/>
            <a:ext cx="1975398" cy="29567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3C8456-A1EA-4FE9-B2EE-FB2D6B161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1" t="15395" r="31500" b="22886"/>
          <a:stretch/>
        </p:blipFill>
        <p:spPr>
          <a:xfrm>
            <a:off x="3450066" y="1690687"/>
            <a:ext cx="2047977" cy="29567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5252F7-3713-412B-881F-CD9B64189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7" t="24652" r="54267" b="24653"/>
          <a:stretch/>
        </p:blipFill>
        <p:spPr>
          <a:xfrm>
            <a:off x="6098755" y="1690687"/>
            <a:ext cx="1934134" cy="29567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BB58D1-7ECA-46AB-AC58-7B73DFB21D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34" t="27629" r="39490" b="24653"/>
          <a:stretch/>
        </p:blipFill>
        <p:spPr>
          <a:xfrm>
            <a:off x="8672111" y="1690688"/>
            <a:ext cx="2069659" cy="29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2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B7F57-12B7-41CC-BC4B-75540F30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čeho učit?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2E10002-0CD4-42F2-ACF8-6116B3D1B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40" t="8088" r="10011" b="18686"/>
          <a:stretch/>
        </p:blipFill>
        <p:spPr>
          <a:xfrm>
            <a:off x="838200" y="1690688"/>
            <a:ext cx="8193274" cy="45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52D4-9652-4EC6-A3B7-E2193FB7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učit?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8C1221-E25C-4974-96AA-D22F0B299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záleží na zaměření SŠ a na maturitních otázkách</a:t>
            </a:r>
          </a:p>
          <a:p>
            <a:r>
              <a:rPr lang="cs-CZ" sz="2400" dirty="0">
                <a:solidFill>
                  <a:srgbClr val="30C21C"/>
                </a:solidFill>
              </a:rPr>
              <a:t>určitě z jakých jednotek se skládají a jak vznikají</a:t>
            </a:r>
          </a:p>
          <a:p>
            <a:r>
              <a:rPr lang="cs-CZ" sz="2400" dirty="0">
                <a:solidFill>
                  <a:srgbClr val="30C21C"/>
                </a:solidFill>
              </a:rPr>
              <a:t>dvojí způsob vzniku glykosidové vazby</a:t>
            </a:r>
          </a:p>
          <a:p>
            <a:r>
              <a:rPr lang="cs-CZ" sz="2400" dirty="0">
                <a:solidFill>
                  <a:srgbClr val="30C21C"/>
                </a:solidFill>
              </a:rPr>
              <a:t>rozlišení redukujících a neredukujících disacharidů</a:t>
            </a:r>
          </a:p>
          <a:p>
            <a:r>
              <a:rPr lang="cs-CZ" sz="2400" dirty="0">
                <a:solidFill>
                  <a:srgbClr val="30C21C"/>
                </a:solidFill>
              </a:rPr>
              <a:t>zástupci: sacharóza, </a:t>
            </a:r>
            <a:r>
              <a:rPr lang="cs-CZ" sz="2400" dirty="0">
                <a:solidFill>
                  <a:srgbClr val="FF0000"/>
                </a:solidFill>
              </a:rPr>
              <a:t>trehalóza,</a:t>
            </a:r>
            <a:r>
              <a:rPr lang="cs-CZ" sz="2400" dirty="0">
                <a:solidFill>
                  <a:srgbClr val="1AAA06"/>
                </a:solidFill>
              </a:rPr>
              <a:t> </a:t>
            </a:r>
            <a:r>
              <a:rPr lang="cs-CZ" sz="2400" dirty="0">
                <a:solidFill>
                  <a:srgbClr val="30C21C"/>
                </a:solidFill>
              </a:rPr>
              <a:t>maltóza, laktóza, celobióza</a:t>
            </a:r>
          </a:p>
          <a:p>
            <a:r>
              <a:rPr lang="cs-CZ" sz="2400" dirty="0">
                <a:solidFill>
                  <a:srgbClr val="30C21C"/>
                </a:solidFill>
              </a:rPr>
              <a:t>struktura polysacharidů: lineární, větvené</a:t>
            </a:r>
          </a:p>
          <a:p>
            <a:r>
              <a:rPr lang="cs-CZ" sz="2400" dirty="0">
                <a:solidFill>
                  <a:srgbClr val="30C21C"/>
                </a:solidFill>
              </a:rPr>
              <a:t>rozdělení polysacharidů na stavební a zásobní</a:t>
            </a:r>
          </a:p>
          <a:p>
            <a:r>
              <a:rPr lang="cs-CZ" sz="2400" dirty="0">
                <a:solidFill>
                  <a:srgbClr val="30C21C"/>
                </a:solidFill>
              </a:rPr>
              <a:t>zástupci: celulóza, </a:t>
            </a:r>
            <a:r>
              <a:rPr lang="cs-CZ" sz="2400" dirty="0">
                <a:solidFill>
                  <a:srgbClr val="FF0000"/>
                </a:solidFill>
              </a:rPr>
              <a:t>hemicelulóza,</a:t>
            </a:r>
            <a:r>
              <a:rPr lang="cs-CZ" sz="2400" dirty="0">
                <a:solidFill>
                  <a:srgbClr val="30C21C"/>
                </a:solidFill>
              </a:rPr>
              <a:t> </a:t>
            </a:r>
            <a:r>
              <a:rPr lang="cs-CZ" sz="2400" dirty="0">
                <a:solidFill>
                  <a:srgbClr val="FFC000"/>
                </a:solidFill>
              </a:rPr>
              <a:t>chitin, </a:t>
            </a:r>
            <a:r>
              <a:rPr lang="cs-CZ" sz="2400" dirty="0">
                <a:solidFill>
                  <a:srgbClr val="30C21C"/>
                </a:solidFill>
              </a:rPr>
              <a:t>škrob, glykogen</a:t>
            </a:r>
          </a:p>
          <a:p>
            <a:r>
              <a:rPr lang="cs-CZ" sz="2400" dirty="0">
                <a:solidFill>
                  <a:srgbClr val="30C21C"/>
                </a:solidFill>
              </a:rPr>
              <a:t>u škrobu výskyt a složky: amylóza a amylopektin</a:t>
            </a:r>
          </a:p>
          <a:p>
            <a:r>
              <a:rPr lang="cs-CZ" sz="2400" dirty="0">
                <a:solidFill>
                  <a:srgbClr val="30C21C"/>
                </a:solidFill>
              </a:rPr>
              <a:t>u glykogenu význam</a:t>
            </a:r>
          </a:p>
          <a:p>
            <a:endParaRPr lang="cs-CZ" dirty="0">
              <a:solidFill>
                <a:srgbClr val="30C21C"/>
              </a:solidFill>
            </a:endParaRPr>
          </a:p>
          <a:p>
            <a:endParaRPr lang="cs-CZ" dirty="0">
              <a:solidFill>
                <a:srgbClr val="30C21C"/>
              </a:solidFill>
            </a:endParaRPr>
          </a:p>
          <a:p>
            <a:endParaRPr lang="cs-CZ" dirty="0">
              <a:solidFill>
                <a:srgbClr val="30C21C"/>
              </a:solidFill>
            </a:endParaRPr>
          </a:p>
          <a:p>
            <a:endParaRPr lang="cs-CZ" dirty="0">
              <a:solidFill>
                <a:srgbClr val="30C21C"/>
              </a:solidFill>
            </a:endParaRPr>
          </a:p>
          <a:p>
            <a:endParaRPr lang="cs-CZ" dirty="0">
              <a:solidFill>
                <a:srgbClr val="30C21C"/>
              </a:solidFill>
            </a:endParaRPr>
          </a:p>
          <a:p>
            <a:endParaRPr lang="cs-CZ" dirty="0">
              <a:solidFill>
                <a:srgbClr val="30C21C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3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563EE-2163-4A46-BD14-C428CBD8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učit?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9D0B7C-C747-4569-B8F7-76231310C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 začátku výuky sdělení tématu, cíle vyučovací hodiny; evokace souvisejících osvojených vědomostí a dovedností z dřívější výuky – vytvořit „háček a most“ – slouží k motivaci studentů</a:t>
            </a:r>
          </a:p>
          <a:p>
            <a:r>
              <a:rPr lang="cs-CZ" dirty="0"/>
              <a:t>prezentace nových poznatků – krátký výklad učitele, vlastní objevování, řešení problému, projekt - důraz kladen na aktivitu studentů</a:t>
            </a:r>
          </a:p>
          <a:p>
            <a:r>
              <a:rPr lang="cs-CZ" dirty="0"/>
              <a:t>fixace - shrnutí nových poznatků, opakování, zápis - k tomu se hodí můj původní dlouhý PL</a:t>
            </a:r>
          </a:p>
          <a:p>
            <a:r>
              <a:rPr lang="cs-CZ" dirty="0"/>
              <a:t>aplikace a ověření získaných poznatků</a:t>
            </a:r>
          </a:p>
          <a:p>
            <a:r>
              <a:rPr lang="cs-CZ" dirty="0"/>
              <a:t>např. laboratorní cvičení na rozlišení redukujících a neredukujících cukrů pomocí Fehlingova a Tollensova činidla</a:t>
            </a:r>
          </a:p>
          <a:p>
            <a:r>
              <a:rPr lang="cs-CZ" dirty="0"/>
              <a:t>ověření, zda studenti porozuměli učivu a osvojili si cílové dovednosti a znalosti např. PL krátká verze</a:t>
            </a:r>
          </a:p>
        </p:txBody>
      </p:sp>
    </p:spTree>
    <p:extLst>
      <p:ext uri="{BB962C8B-B14F-4D97-AF65-F5344CB8AC3E}">
        <p14:creationId xmlns:p14="http://schemas.microsoft.com/office/powerpoint/2010/main" val="13220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23415-547F-4345-BDB6-AB4F893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- Pracovní list disacharidy a polysacharidy – krátká verze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809B57-B68F-472A-B00F-3AF19E4A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C 	</a:t>
            </a:r>
            <a:r>
              <a:rPr lang="cs-CZ" dirty="0"/>
              <a:t>– ověřování získaných poznatků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M 	</a:t>
            </a:r>
            <a:r>
              <a:rPr lang="cs-CZ" dirty="0"/>
              <a:t>– slovní, práce s textem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I 	</a:t>
            </a:r>
            <a:r>
              <a:rPr lang="cs-CZ" dirty="0"/>
              <a:t>– prostudujte si a vyplňte pracovní listy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A	</a:t>
            </a:r>
            <a:r>
              <a:rPr lang="cs-CZ" dirty="0"/>
              <a:t>– samostatná práce studenta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R	</a:t>
            </a:r>
            <a:r>
              <a:rPr lang="cs-CZ" dirty="0"/>
              <a:t>– učitel společně se studenty projde celý PL, diskuze</a:t>
            </a: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E 	</a:t>
            </a:r>
            <a:r>
              <a:rPr lang="cs-CZ" dirty="0"/>
              <a:t>– zpětná vazba jak pro učitele, tak i pro studenta. </a:t>
            </a:r>
          </a:p>
          <a:p>
            <a:pPr marL="0" indent="0">
              <a:buNone/>
            </a:pPr>
            <a:r>
              <a:rPr lang="cs-CZ" dirty="0"/>
              <a:t>	   Pro učitele na co si má příště dávat pozor při výkladu. </a:t>
            </a:r>
          </a:p>
          <a:p>
            <a:pPr marL="0" indent="0">
              <a:buNone/>
            </a:pPr>
            <a:r>
              <a:rPr lang="cs-CZ" dirty="0"/>
              <a:t>	   Kdy byl nesrozumitelný. Pro studenta, co mu zatím nejde.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rgbClr val="00B0F0"/>
                </a:solidFill>
              </a:rPr>
              <a:t>A každý dostane jedničku </a:t>
            </a:r>
            <a:r>
              <a:rPr 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!</a:t>
            </a:r>
            <a:endParaRPr lang="cs-CZ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28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451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Oligosacharidy a polysacharidy</vt:lpstr>
      <vt:lpstr>Co jsem se učila?</vt:lpstr>
      <vt:lpstr>Co jsem se učila?</vt:lpstr>
      <vt:lpstr>Prezentace aplikace PowerPoint</vt:lpstr>
      <vt:lpstr>Z čeho učit?</vt:lpstr>
      <vt:lpstr>Z čeho učit?</vt:lpstr>
      <vt:lpstr>Co učit?</vt:lpstr>
      <vt:lpstr>Jak učit?</vt:lpstr>
      <vt:lpstr>Aktivita - Pracovní list disacharidy a polysacharidy – krátká verze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Oligosacharidy a polysacharidy</dc:title>
  <dc:creator>Mária Nela Feketeová</dc:creator>
  <cp:lastModifiedBy>Mária Nela Feketeová</cp:lastModifiedBy>
  <cp:revision>33</cp:revision>
  <dcterms:created xsi:type="dcterms:W3CDTF">2023-01-03T10:54:45Z</dcterms:created>
  <dcterms:modified xsi:type="dcterms:W3CDTF">2023-01-03T18:30:30Z</dcterms:modified>
</cp:coreProperties>
</file>