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1"/>
  </p:notesMasterIdLst>
  <p:sldIdLst>
    <p:sldId id="256" r:id="rId2"/>
    <p:sldId id="257" r:id="rId3"/>
    <p:sldId id="309" r:id="rId4"/>
    <p:sldId id="259" r:id="rId5"/>
    <p:sldId id="266" r:id="rId6"/>
    <p:sldId id="267" r:id="rId7"/>
    <p:sldId id="269" r:id="rId8"/>
    <p:sldId id="270" r:id="rId9"/>
    <p:sldId id="271" r:id="rId10"/>
    <p:sldId id="268" r:id="rId11"/>
    <p:sldId id="258" r:id="rId12"/>
    <p:sldId id="340" r:id="rId13"/>
    <p:sldId id="311" r:id="rId14"/>
    <p:sldId id="313" r:id="rId15"/>
    <p:sldId id="260" r:id="rId16"/>
    <p:sldId id="261" r:id="rId17"/>
    <p:sldId id="310" r:id="rId18"/>
    <p:sldId id="339" r:id="rId19"/>
    <p:sldId id="262" r:id="rId20"/>
    <p:sldId id="263" r:id="rId21"/>
    <p:sldId id="264" r:id="rId22"/>
    <p:sldId id="314" r:id="rId23"/>
    <p:sldId id="315" r:id="rId24"/>
    <p:sldId id="316" r:id="rId25"/>
    <p:sldId id="317" r:id="rId26"/>
    <p:sldId id="318" r:id="rId27"/>
    <p:sldId id="296" r:id="rId28"/>
    <p:sldId id="297" r:id="rId29"/>
    <p:sldId id="319" r:id="rId30"/>
    <p:sldId id="299" r:id="rId31"/>
    <p:sldId id="320" r:id="rId32"/>
    <p:sldId id="321" r:id="rId33"/>
    <p:sldId id="322" r:id="rId34"/>
    <p:sldId id="323" r:id="rId35"/>
    <p:sldId id="276" r:id="rId36"/>
    <p:sldId id="274" r:id="rId37"/>
    <p:sldId id="324" r:id="rId38"/>
    <p:sldId id="325" r:id="rId39"/>
    <p:sldId id="326" r:id="rId40"/>
    <p:sldId id="327" r:id="rId41"/>
    <p:sldId id="328" r:id="rId42"/>
    <p:sldId id="287" r:id="rId43"/>
    <p:sldId id="329" r:id="rId44"/>
    <p:sldId id="330" r:id="rId45"/>
    <p:sldId id="331" r:id="rId46"/>
    <p:sldId id="308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272" r:id="rId55"/>
    <p:sldId id="295" r:id="rId56"/>
    <p:sldId id="303" r:id="rId57"/>
    <p:sldId id="293" r:id="rId58"/>
    <p:sldId id="294" r:id="rId59"/>
    <p:sldId id="304" r:id="rId60"/>
    <p:sldId id="302" r:id="rId61"/>
    <p:sldId id="305" r:id="rId62"/>
    <p:sldId id="265" r:id="rId63"/>
    <p:sldId id="273" r:id="rId64"/>
    <p:sldId id="286" r:id="rId65"/>
    <p:sldId id="275" r:id="rId66"/>
    <p:sldId id="288" r:id="rId67"/>
    <p:sldId id="289" r:id="rId68"/>
    <p:sldId id="278" r:id="rId69"/>
    <p:sldId id="283" r:id="rId70"/>
    <p:sldId id="306" r:id="rId71"/>
    <p:sldId id="277" r:id="rId72"/>
    <p:sldId id="298" r:id="rId73"/>
    <p:sldId id="290" r:id="rId74"/>
    <p:sldId id="291" r:id="rId75"/>
    <p:sldId id="292" r:id="rId76"/>
    <p:sldId id="282" r:id="rId77"/>
    <p:sldId id="285" r:id="rId78"/>
    <p:sldId id="300" r:id="rId79"/>
    <p:sldId id="307" r:id="rId80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82"/>
      <p:bold r:id="rId83"/>
    </p:embeddedFon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Source Code Pro" panose="020B0509030403020204" pitchFamily="49" charset="0"/>
      <p:regular r:id="rId88"/>
      <p:bold r:id="rId89"/>
      <p:italic r:id="rId90"/>
      <p:boldItalic r:id="rId9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90" Type="http://schemas.openxmlformats.org/officeDocument/2006/relationships/font" Target="fonts/font9.fntdata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4.fntdata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5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935171dfc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935171dfc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9DA96-A105-4028-B6DA-E4F347A11740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112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11267" name="Rectangle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2608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935171dfc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935171dfc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208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935171dfc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935171dfc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10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935171df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935171df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935171dfc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935171dfc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436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935171dfc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935171dfc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935171dfc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935171dfc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935171df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935171dfc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935171df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935171dfc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935171dfc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935171dfc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15ED9B5-D5A7-4AC2-805F-FE17BB1EEA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5591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CAABFBAB-10BB-4B2E-A230-3E9660ACE5B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1600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B64C95F1-F473-45AB-A659-4151CD786D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9274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9681F-1BB1-4DC8-AE63-6D2DC1C2035B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324246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683CCFBE-5743-4568-B593-B4C6F24FFF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044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8.wmf"/><Relationship Id="rId2" Type="http://schemas.openxmlformats.org/officeDocument/2006/relationships/oleObject" Target="../embeddings/oleObject7.bin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ages.google.cz/imgres?imgurl=http://www.dipbot.unict.it/funghi_etna/photogallery/Amanita%20phalloides.jpg&amp;imgrefurl=http://www.dipbot.unict.it/funghi_etna/photogallery/page_01.htm&amp;h=480&amp;w=640&amp;sz=133&amp;tbnid=gUcerVFknrxTMM:&amp;tbnh=103&amp;tbnw=137&amp;prev=/images?q%3Damanita%2Bphalloides&amp;start=1&amp;sa=X&amp;oi=images&amp;ct=image&amp;cd=1" TargetMode="Externa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Porod" TargetMode="Externa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zhladoveni.cz/bilkoviny-v-potravinach/#kozi-vyrobky" TargetMode="External"/><Relationship Id="rId3" Type="http://schemas.openxmlformats.org/officeDocument/2006/relationships/hyperlink" Target="https://www.bezhladoveni.cz/bilkoviny-v-potravinach/#drubez" TargetMode="External"/><Relationship Id="rId7" Type="http://schemas.openxmlformats.org/officeDocument/2006/relationships/hyperlink" Target="https://www.bezhladoveni.cz/bilkoviny-v-potravinach/#syry" TargetMode="External"/><Relationship Id="rId2" Type="http://schemas.openxmlformats.org/officeDocument/2006/relationships/hyperlink" Target="https://www.bezhladoveni.cz/bilkoviny-v-potravinach/#maso-cerven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ezhladoveni.cz/bilkoviny-v-potravinach/#kravske-vyrobky" TargetMode="External"/><Relationship Id="rId5" Type="http://schemas.openxmlformats.org/officeDocument/2006/relationships/hyperlink" Target="https://www.bezhladoveni.cz/bilkoviny-v-potravinach/#masne-vyrobky" TargetMode="External"/><Relationship Id="rId10" Type="http://schemas.openxmlformats.org/officeDocument/2006/relationships/hyperlink" Target="https://www.bezhladoveni.cz/bilkoviny-v-potravinach/#vejce" TargetMode="External"/><Relationship Id="rId4" Type="http://schemas.openxmlformats.org/officeDocument/2006/relationships/hyperlink" Target="https://www.bezhladoveni.cz/bilkoviny-v-potravinach/#ryby" TargetMode="External"/><Relationship Id="rId9" Type="http://schemas.openxmlformats.org/officeDocument/2006/relationships/hyperlink" Target="https://www.bezhladoveni.cz/bilkoviny-v-potravinach/#ovci-vyrobky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zhladoveni.cz/bilkoviny-v-potravinach/#seminka" TargetMode="External"/><Relationship Id="rId3" Type="http://schemas.openxmlformats.org/officeDocument/2006/relationships/hyperlink" Target="https://www.bezhladoveni.cz/bilkoviny-v-potravinach/#lusteniny" TargetMode="External"/><Relationship Id="rId7" Type="http://schemas.openxmlformats.org/officeDocument/2006/relationships/hyperlink" Target="https://www.bezhladoveni.cz/bilkoviny-v-potravinach/#orechy" TargetMode="External"/><Relationship Id="rId2" Type="http://schemas.openxmlformats.org/officeDocument/2006/relationships/hyperlink" Target="https://www.bezhladoveni.cz/bilkoviny-v-potravinach/#soja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ezhladoveni.cz/bilkoviny-v-potravinach/#testoviny" TargetMode="External"/><Relationship Id="rId5" Type="http://schemas.openxmlformats.org/officeDocument/2006/relationships/hyperlink" Target="https://www.bezhladoveni.cz/bilkoviny-v-potravinach/#pecivo" TargetMode="External"/><Relationship Id="rId10" Type="http://schemas.openxmlformats.org/officeDocument/2006/relationships/hyperlink" Target="https://www.bezhladoveni.cz/bilkoviny-v-potravinach/#ovoce" TargetMode="External"/><Relationship Id="rId4" Type="http://schemas.openxmlformats.org/officeDocument/2006/relationships/hyperlink" Target="https://www.bezhladoveni.cz/bilkoviny-v-potravinach/#obiloviny" TargetMode="External"/><Relationship Id="rId9" Type="http://schemas.openxmlformats.org/officeDocument/2006/relationships/hyperlink" Target="https://www.bezhladoveni.cz/bilkoviny-v-potravinach/#zelenina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prozeny.blesk.cz/clanek/pro-zeny-jak-zhubnout-hubnuti/333428/revolucni-hubnuti-s-keto-dietou-obelstete-telo-a-spalujte-tuky-rychleji.html" TargetMode="Externa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jezdravi.cz/nemoci/cukrovka-diabetes-1968.html" TargetMode="Externa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Aminokyseliny &amp; Proteiny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T. Kyzek, I. Maděrová, N. Kubelková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6A31C27-C6D0-5915-5A2D-98BBCEA1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6" y="152400"/>
            <a:ext cx="3171825" cy="48387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12010FC-3E79-FBF7-64E5-E7B03FCDAC6A}"/>
              </a:ext>
            </a:extLst>
          </p:cNvPr>
          <p:cNvSpPr txBox="1"/>
          <p:nvPr/>
        </p:nvSpPr>
        <p:spPr>
          <a:xfrm>
            <a:off x="3471746" y="557561"/>
            <a:ext cx="55557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Aminokyseliny</a:t>
            </a:r>
            <a:r>
              <a:rPr lang="cs-CZ" dirty="0"/>
              <a:t> – klasifikace, </a:t>
            </a:r>
            <a:r>
              <a:rPr lang="cs-CZ" dirty="0" err="1"/>
              <a:t>protonace</a:t>
            </a:r>
            <a:r>
              <a:rPr lang="cs-CZ" dirty="0"/>
              <a:t>/ </a:t>
            </a:r>
            <a:r>
              <a:rPr lang="cs-CZ" dirty="0" err="1"/>
              <a:t>deprotonace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Bílkoviny</a:t>
            </a:r>
            <a:r>
              <a:rPr lang="cs-CZ" dirty="0"/>
              <a:t> – složení a funkce (krátký úvod)</a:t>
            </a:r>
            <a:br>
              <a:rPr lang="cs-CZ" dirty="0"/>
            </a:br>
            <a:r>
              <a:rPr lang="cs-CZ" dirty="0"/>
              <a:t>	   – struktura (primární, sekundární, terciární, kvarterní)</a:t>
            </a:r>
            <a:br>
              <a:rPr lang="cs-CZ" dirty="0"/>
            </a:br>
            <a:r>
              <a:rPr lang="cs-CZ" dirty="0"/>
              <a:t>	   – AK </a:t>
            </a:r>
            <a:r>
              <a:rPr lang="cs-CZ" dirty="0" err="1"/>
              <a:t>proteinogenní</a:t>
            </a:r>
            <a:r>
              <a:rPr lang="cs-CZ" dirty="0"/>
              <a:t>, peptidová vazba</a:t>
            </a:r>
          </a:p>
          <a:p>
            <a:pPr lvl="1"/>
            <a:r>
              <a:rPr lang="cs-CZ" dirty="0"/>
              <a:t>	   – denaturace </a:t>
            </a:r>
          </a:p>
          <a:p>
            <a:pPr lvl="2"/>
            <a:r>
              <a:rPr lang="cs-CZ" dirty="0"/>
              <a:t>	   – metabolismus bílkovin </a:t>
            </a:r>
          </a:p>
          <a:p>
            <a:pPr lvl="2"/>
            <a:r>
              <a:rPr lang="cs-CZ" dirty="0"/>
              <a:t>	   – imunitní systém (krátký úvod)</a:t>
            </a:r>
          </a:p>
        </p:txBody>
      </p:sp>
    </p:spTree>
    <p:extLst>
      <p:ext uri="{BB962C8B-B14F-4D97-AF65-F5344CB8AC3E}">
        <p14:creationId xmlns:p14="http://schemas.microsoft.com/office/powerpoint/2010/main" val="380594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cs-CZ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ŽÁCI: Septima (3. ročník na SŠ)</a:t>
            </a:r>
          </a:p>
          <a:p>
            <a:pPr marL="285750" indent="-285750">
              <a:spcAft>
                <a:spcPts val="1200"/>
              </a:spcAft>
            </a:pPr>
            <a:r>
              <a:rPr lang="cs-CZ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Celý měsíc </a:t>
            </a:r>
          </a:p>
          <a:p>
            <a:pPr marL="285750" indent="-285750">
              <a:spcAft>
                <a:spcPts val="1200"/>
              </a:spcAft>
            </a:pPr>
            <a:r>
              <a:rPr lang="cs-CZ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Předchozí znalosti – organická chemie, sacharidy, lipidy</a:t>
            </a:r>
            <a:endParaRPr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62395F3D-B0AF-D7F9-D3F0-F71ACBED97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150" y="292100"/>
            <a:ext cx="8521700" cy="801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0" dirty="0"/>
              <a:t>KONCEPT VÝUKY</a:t>
            </a:r>
            <a:endParaRPr sz="5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BD7CFBD-06F8-F4F3-5967-563E0AAAB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901" y="1284597"/>
            <a:ext cx="2298661" cy="22986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27" y="140618"/>
            <a:ext cx="7782593" cy="492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8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98E3B-9917-004D-F286-C7F8068A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83757"/>
            <a:ext cx="8520600" cy="801000"/>
          </a:xfrm>
        </p:spPr>
        <p:txBody>
          <a:bodyPr>
            <a:noAutofit/>
          </a:bodyPr>
          <a:lstStyle/>
          <a:p>
            <a:pPr algn="ctr"/>
            <a:r>
              <a:rPr lang="cs-CZ" sz="5000" dirty="0"/>
              <a:t>LABORATORNÍ PRÁCE </a:t>
            </a:r>
          </a:p>
        </p:txBody>
      </p:sp>
    </p:spTree>
    <p:extLst>
      <p:ext uri="{BB962C8B-B14F-4D97-AF65-F5344CB8AC3E}">
        <p14:creationId xmlns:p14="http://schemas.microsoft.com/office/powerpoint/2010/main" val="336081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B4A582-DEDA-C9F6-EF5D-0AF97A0A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205"/>
          <a:stretch/>
        </p:blipFill>
        <p:spPr>
          <a:xfrm>
            <a:off x="160616" y="208151"/>
            <a:ext cx="4559095" cy="472719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8723E40-F4F9-DB29-4304-D2D439F3A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436" r="37837"/>
          <a:stretch/>
        </p:blipFill>
        <p:spPr>
          <a:xfrm>
            <a:off x="5247249" y="208151"/>
            <a:ext cx="3390314" cy="20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1770750"/>
            <a:ext cx="8520600" cy="1492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0" dirty="0"/>
              <a:t>AKTIVITY</a:t>
            </a:r>
            <a:endParaRPr sz="9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4439C31-D765-61D3-D93A-DEA6082390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9" t="27462" r="50650" b="11689"/>
          <a:stretch/>
        </p:blipFill>
        <p:spPr>
          <a:xfrm>
            <a:off x="289397" y="112275"/>
            <a:ext cx="3598661" cy="49189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D8CB040-83BA-6487-2526-1BBEC79DFE7D}"/>
              </a:ext>
            </a:extLst>
          </p:cNvPr>
          <p:cNvSpPr txBox="1"/>
          <p:nvPr/>
        </p:nvSpPr>
        <p:spPr>
          <a:xfrm>
            <a:off x="3888058" y="296578"/>
            <a:ext cx="5203903" cy="515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SzPts val="1200"/>
              <a:buFont typeface="+mj-lt"/>
              <a:buAutoNum type="arabicParenR"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Aminokyselina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substituční derivát karboxylové kyseliny. Základní stavební jednotka proteinů.</a:t>
            </a:r>
          </a:p>
          <a:p>
            <a:pPr marL="342900" lvl="0" indent="-342900" algn="just">
              <a:lnSpc>
                <a:spcPct val="107000"/>
              </a:lnSpc>
              <a:buSzPts val="1200"/>
              <a:buFont typeface="+mj-lt"/>
              <a:buAutoNum type="arabicParenR"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Peptidová vazba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vazba, která vzniká mezi AK při syntéze bílkovin mezi C jedné AK a N druhé. Současně dochází k odštěpení molekuly vody.</a:t>
            </a:r>
          </a:p>
          <a:p>
            <a:pPr marL="342900" lvl="0" indent="-342900" algn="just">
              <a:lnSpc>
                <a:spcPct val="107000"/>
              </a:lnSpc>
              <a:buSzPts val="1200"/>
              <a:buFont typeface="+mj-lt"/>
              <a:buAutoNum type="arabicParenR"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Denaturace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proces, při kterém dochází k narušení prostorového uspořádání bílkovin. Lze ho dosáhnout např. teplotou (více jak 60 °C, prudkou změnou pH, srážení ionty těžkých kovů apod.</a:t>
            </a:r>
          </a:p>
          <a:p>
            <a:pPr marL="342900" lvl="0" indent="-342900" algn="just">
              <a:lnSpc>
                <a:spcPct val="107000"/>
              </a:lnSpc>
              <a:buSzPts val="1200"/>
              <a:buFont typeface="+mj-lt"/>
              <a:buAutoNum type="arabicParenR"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Primární stavba bílkovin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sekvence aminokyselin v řetězci bílkoviny – spojeny peptidovou vazbou</a:t>
            </a:r>
          </a:p>
          <a:p>
            <a:pPr marL="342900" lvl="0" indent="-342900" algn="just">
              <a:lnSpc>
                <a:spcPct val="107000"/>
              </a:lnSpc>
              <a:buSzPts val="1200"/>
              <a:buFont typeface="+mj-lt"/>
              <a:buAutoNum type="arabicParenR"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Sekundární stavba bílkovin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prostorové uspořádání AK řetězců. Např. </a:t>
            </a:r>
            <a:r>
              <a:rPr lang="cs-CZ" sz="12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–helix, </a:t>
            </a:r>
            <a:r>
              <a:rPr lang="cs-CZ" sz="12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sheet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Je podmíněna vznikem vodíkových můstků</a:t>
            </a:r>
          </a:p>
          <a:p>
            <a:pPr marL="342900" lvl="0" indent="-342900" algn="just">
              <a:lnSpc>
                <a:spcPct val="107000"/>
              </a:lnSpc>
              <a:buSzPts val="1200"/>
              <a:buFont typeface="+mj-lt"/>
              <a:buAutoNum type="arabicParenR"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Terciární stavba </a:t>
            </a: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bílkovin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trojrozměrné uspořádání celého peptidového řetězce – střídání sekundárních struktur. Podle tvaru a vlastností rozlišujeme strukturu globulární a fibrilární.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200"/>
              <a:buFont typeface="+mj-lt"/>
              <a:buAutoNum type="arabicParenR"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Kvarterní stavba bílkovin 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uspořádání podjednotek velkých komplexních bílkovin. Tuto strukturu nemají všechny bílkoviny.</a:t>
            </a:r>
          </a:p>
          <a:p>
            <a:pPr marL="342900" lvl="0" indent="-342900" algn="just">
              <a:lnSpc>
                <a:spcPct val="107000"/>
              </a:lnSpc>
              <a:buSzPts val="1200"/>
              <a:buFont typeface="+mj-lt"/>
              <a:buAutoNum type="arabicParenR"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Proteosyntéza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syntéza bílkovin </a:t>
            </a:r>
          </a:p>
          <a:p>
            <a:pPr marL="342900" lvl="0" indent="-342900" algn="just">
              <a:lnSpc>
                <a:spcPct val="107000"/>
              </a:lnSpc>
              <a:buSzPts val="1200"/>
              <a:buFont typeface="+mj-lt"/>
              <a:buAutoNum type="arabicParenR"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Enzym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biokatalyzátor zprostředkovávající všechny biochemické reakce v organismu. </a:t>
            </a:r>
          </a:p>
          <a:p>
            <a:pPr marL="342900" lvl="0" indent="-342900" algn="just">
              <a:lnSpc>
                <a:spcPct val="107000"/>
              </a:lnSpc>
              <a:buSzPts val="1200"/>
              <a:buFont typeface="+mj-lt"/>
              <a:buAutoNum type="arabicParenR"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Keratin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strukturní bílkovina zajišťující pevnost – vlasy, chlupy, nehty</a:t>
            </a:r>
          </a:p>
          <a:p>
            <a:pPr marL="342900" lvl="0" indent="-342900" algn="just">
              <a:lnSpc>
                <a:spcPct val="107000"/>
              </a:lnSpc>
              <a:buSzPts val="1200"/>
              <a:buFont typeface="+mj-lt"/>
              <a:buAutoNum type="arabicParenR"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Hemoglobin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transportní bílkovina, součástí červených krvinek, přenáší kyslík po celém těle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arenR"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Imunoglobuliny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protilátka, bílkovina součástí imunitního systému organismů. Je schopna identifikovat a zničit cizí objekty.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AEAE8B9-02F3-A193-C339-CBA915589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6" t="22402" r="52520" b="11257"/>
          <a:stretch/>
        </p:blipFill>
        <p:spPr>
          <a:xfrm>
            <a:off x="126382" y="135567"/>
            <a:ext cx="3516350" cy="50754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27EF7F5-675F-590E-9A22-28090A8A8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03" t="21969" r="21219" b="15448"/>
          <a:stretch/>
        </p:blipFill>
        <p:spPr>
          <a:xfrm>
            <a:off x="3925228" y="57686"/>
            <a:ext cx="3902927" cy="51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76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0671191-359D-BB19-8913-8D4C1A2CB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08" t="23384" r="56692" b="9881"/>
          <a:stretch/>
        </p:blipFill>
        <p:spPr>
          <a:xfrm>
            <a:off x="3446584" y="325722"/>
            <a:ext cx="1772529" cy="475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7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PEXESO – CMIARE PART 1</a:t>
            </a:r>
            <a:endParaRPr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cs-CZ" b="1" dirty="0">
                <a:solidFill>
                  <a:schemeClr val="accent1"/>
                </a:solidFill>
              </a:rPr>
              <a:t>CÍL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</a:p>
          <a:p>
            <a:pPr marL="800100" lvl="1">
              <a:spcAft>
                <a:spcPts val="1200"/>
              </a:spcAft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Žák vyjmenuje alespoň 3 peptidy a 3 bílkoviny a popíše jejich funkci v organismu.</a:t>
            </a:r>
          </a:p>
          <a:p>
            <a:pPr marL="800100" lvl="1">
              <a:spcAft>
                <a:spcPts val="1200"/>
              </a:spcAft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Žák dokáže vyhledat na internetu funkci bílkovin a peptidů, které nezná.</a:t>
            </a:r>
          </a:p>
          <a:p>
            <a:pPr marL="342900">
              <a:spcAft>
                <a:spcPts val="1200"/>
              </a:spcAft>
              <a:buAutoNum type="arabicPeriod"/>
            </a:pPr>
            <a:r>
              <a:rPr lang="cs-CZ" b="1" dirty="0">
                <a:solidFill>
                  <a:schemeClr val="accent1"/>
                </a:solidFill>
              </a:rPr>
              <a:t>METODA</a:t>
            </a:r>
            <a:r>
              <a:rPr lang="cs-CZ" dirty="0">
                <a:solidFill>
                  <a:schemeClr val="accent1"/>
                </a:solidFill>
              </a:rPr>
              <a:t> – didaktická hra (pexeso)</a:t>
            </a:r>
          </a:p>
          <a:p>
            <a:pPr marL="342900">
              <a:spcAft>
                <a:spcPts val="1200"/>
              </a:spcAft>
              <a:buAutoNum type="arabicPeriod"/>
            </a:pPr>
            <a:r>
              <a:rPr lang="cs-CZ" b="1" dirty="0">
                <a:solidFill>
                  <a:schemeClr val="accent1"/>
                </a:solidFill>
              </a:rPr>
              <a:t>INSTRUKCE</a:t>
            </a:r>
            <a:r>
              <a:rPr lang="cs-CZ" dirty="0">
                <a:solidFill>
                  <a:schemeClr val="accent1"/>
                </a:solidFill>
              </a:rPr>
              <a:t> – žáci se libovolně rozdělí do skupin po 4, rozdá se jim pexeso a řekne, že mohou používat jak sešit, tak učebnici i internet, pokud si nejsou jistí – hrají, dokud nedohrají</a:t>
            </a:r>
          </a:p>
          <a:p>
            <a:pPr marL="800100" lvl="1">
              <a:spcAft>
                <a:spcPts val="1200"/>
              </a:spcAft>
              <a:buAutoNum type="arabicPeriod"/>
            </a:pPr>
            <a:endParaRPr lang="cs-CZ" dirty="0">
              <a:solidFill>
                <a:schemeClr val="accent1"/>
              </a:solidFill>
            </a:endParaRPr>
          </a:p>
          <a:p>
            <a:pPr marL="1257300" lvl="2">
              <a:spcAft>
                <a:spcPts val="1200"/>
              </a:spcAft>
              <a:buAutoNum type="arabicPeriod"/>
            </a:pP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535258"/>
            <a:ext cx="8520599" cy="3382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spcBef>
                <a:spcPts val="1200"/>
              </a:spcBef>
            </a:pPr>
            <a:r>
              <a:rPr lang="c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RVP pro gymnázia</a:t>
            </a:r>
            <a:endParaRPr sz="2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  <a:p>
            <a:pPr marL="630000" lvl="0" indent="-34036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matic SC"/>
              <a:buChar char="●"/>
            </a:pPr>
            <a:r>
              <a:rPr lang="c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struktura a funkce sloučenin</a:t>
            </a:r>
            <a:endParaRPr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  <a:p>
            <a:pPr marL="630000" lvl="0" indent="-3403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matic SC"/>
              <a:buChar char="●"/>
            </a:pPr>
            <a:r>
              <a:rPr lang="c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základní metabolické procesy</a:t>
            </a:r>
          </a:p>
          <a:p>
            <a:pPr marL="630000" lvl="0" indent="-3403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matic SC"/>
              <a:buChar char="●"/>
            </a:pPr>
            <a:r>
              <a:rPr lang="c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Výstupy</a:t>
            </a:r>
            <a:r>
              <a:rPr lang="c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: </a:t>
            </a:r>
          </a:p>
          <a:p>
            <a:pPr marL="989013" indent="-365125" algn="l">
              <a:buFont typeface="Courier New" panose="02070309020205020404" pitchFamily="49" charset="0"/>
              <a:buChar char="o"/>
            </a:pPr>
            <a:r>
              <a:rPr lang="cs-CZ" sz="2000" b="0" i="0" u="none" strike="noStrike" baseline="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objasní strukturu a funkci sloučenin nezbytných pro důležité chemické procesy</a:t>
            </a:r>
          </a:p>
          <a:p>
            <a:pPr marL="989013" indent="-365125" algn="l">
              <a:buFont typeface="Courier New" panose="02070309020205020404" pitchFamily="49" charset="0"/>
              <a:buChar char="o"/>
            </a:pPr>
            <a:r>
              <a:rPr lang="cs-CZ" sz="2000" b="0" i="0" u="none" strike="noStrike" baseline="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probíhající v organismech</a:t>
            </a:r>
          </a:p>
          <a:p>
            <a:pPr marL="989013" indent="-365125" algn="l">
              <a:buFont typeface="Courier New" panose="02070309020205020404" pitchFamily="49" charset="0"/>
              <a:buChar char="o"/>
            </a:pPr>
            <a:r>
              <a:rPr lang="cs-CZ" sz="2000" b="0" i="0" u="none" strike="noStrike" baseline="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charakterizuje základní metabolické procesy a jejich význam</a:t>
            </a:r>
            <a:endParaRPr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PEXESO – CMIARE PART 2</a:t>
            </a:r>
            <a:endParaRPr dirty="0"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cs-CZ" b="1" dirty="0">
                <a:solidFill>
                  <a:schemeClr val="accent1"/>
                </a:solidFill>
              </a:rPr>
              <a:t>AKTIVITA</a:t>
            </a:r>
            <a:r>
              <a:rPr lang="cs-CZ" dirty="0">
                <a:solidFill>
                  <a:schemeClr val="accent1"/>
                </a:solidFill>
              </a:rPr>
              <a:t> – vyučující při aktivitě obchází žáky a může kontrolovat správné dvojice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cs-CZ" b="1" dirty="0">
                <a:solidFill>
                  <a:schemeClr val="accent1"/>
                </a:solidFill>
              </a:rPr>
              <a:t>REFLEXE</a:t>
            </a:r>
            <a:r>
              <a:rPr lang="cs-CZ" dirty="0">
                <a:solidFill>
                  <a:schemeClr val="accent1"/>
                </a:solidFill>
              </a:rPr>
              <a:t> – s žáky se projdou všechny dvojice + se přiřadí jednotliví zástupci mezi peptidy a bílkoviny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cs-CZ" b="1" dirty="0">
                <a:solidFill>
                  <a:schemeClr val="accent1"/>
                </a:solidFill>
              </a:rPr>
              <a:t>EVALUACE</a:t>
            </a:r>
            <a:r>
              <a:rPr lang="cs-CZ" dirty="0">
                <a:solidFill>
                  <a:schemeClr val="accent1"/>
                </a:solidFill>
              </a:rPr>
              <a:t> – každý pedagog sám doma v posteli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9515585-D122-9778-387C-3DC7A6767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14462"/>
              </p:ext>
            </p:extLst>
          </p:nvPr>
        </p:nvGraphicFramePr>
        <p:xfrm>
          <a:off x="131618" y="103908"/>
          <a:ext cx="8825346" cy="4925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0891">
                  <a:extLst>
                    <a:ext uri="{9D8B030D-6E8A-4147-A177-3AD203B41FA5}">
                      <a16:colId xmlns:a16="http://schemas.microsoft.com/office/drawing/2014/main" val="2676588660"/>
                    </a:ext>
                  </a:extLst>
                </a:gridCol>
                <a:gridCol w="1470891">
                  <a:extLst>
                    <a:ext uri="{9D8B030D-6E8A-4147-A177-3AD203B41FA5}">
                      <a16:colId xmlns:a16="http://schemas.microsoft.com/office/drawing/2014/main" val="2155127430"/>
                    </a:ext>
                  </a:extLst>
                </a:gridCol>
                <a:gridCol w="1470891">
                  <a:extLst>
                    <a:ext uri="{9D8B030D-6E8A-4147-A177-3AD203B41FA5}">
                      <a16:colId xmlns:a16="http://schemas.microsoft.com/office/drawing/2014/main" val="2583143920"/>
                    </a:ext>
                  </a:extLst>
                </a:gridCol>
                <a:gridCol w="1470891">
                  <a:extLst>
                    <a:ext uri="{9D8B030D-6E8A-4147-A177-3AD203B41FA5}">
                      <a16:colId xmlns:a16="http://schemas.microsoft.com/office/drawing/2014/main" val="419756317"/>
                    </a:ext>
                  </a:extLst>
                </a:gridCol>
                <a:gridCol w="1470891">
                  <a:extLst>
                    <a:ext uri="{9D8B030D-6E8A-4147-A177-3AD203B41FA5}">
                      <a16:colId xmlns:a16="http://schemas.microsoft.com/office/drawing/2014/main" val="3281920950"/>
                    </a:ext>
                  </a:extLst>
                </a:gridCol>
                <a:gridCol w="1470891">
                  <a:extLst>
                    <a:ext uri="{9D8B030D-6E8A-4147-A177-3AD203B41FA5}">
                      <a16:colId xmlns:a16="http://schemas.microsoft.com/office/drawing/2014/main" val="158859237"/>
                    </a:ext>
                  </a:extLst>
                </a:gridCol>
              </a:tblGrid>
              <a:tr h="615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 dirty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Endorfin</a:t>
                      </a:r>
                      <a:endParaRPr lang="cs-CZ" sz="900" b="1" cap="none" spc="0" dirty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Neutrotransmiter způsobující dobrou náladu</a:t>
                      </a:r>
                      <a:b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</a:b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Apamin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Složka včelího jedu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Kasein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 dirty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Hlavní protein savčího mléka</a:t>
                      </a:r>
                      <a:endParaRPr lang="cs-CZ" sz="900" b="1" cap="none" spc="0" dirty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48570"/>
                  </a:ext>
                </a:extLst>
              </a:tr>
              <a:tr h="615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Glutathion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 dirty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Redukční činidlo, chrání buňky před agresivními formami kyslíku</a:t>
                      </a:r>
                      <a:endParaRPr lang="cs-CZ" sz="900" b="1" cap="none" spc="0" dirty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 dirty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Kolagen</a:t>
                      </a:r>
                      <a:endParaRPr lang="cs-CZ" sz="900" b="1" cap="none" spc="0" dirty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 dirty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Základní</a:t>
                      </a:r>
                      <a:br>
                        <a:rPr lang="cs-CZ" sz="900" b="1" cap="none" spc="0" dirty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cs-CZ" sz="900" b="1" cap="none" spc="0" dirty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stavební hmota pojivových tkání – kůže, šlachy, chrupavky</a:t>
                      </a:r>
                      <a:endParaRPr lang="cs-CZ" sz="900" b="1" cap="none" spc="0" dirty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Imunoglobulin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Součást imunitního systému – rozeznává a zneškodňuje cizí objekty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378580"/>
                  </a:ext>
                </a:extLst>
              </a:tr>
              <a:tr h="615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 dirty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Oxytocin</a:t>
                      </a:r>
                      <a:endParaRPr lang="cs-CZ" sz="900" b="1" cap="none" spc="0" dirty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Hormon lásky, ovlivňuje ženské pohlavní ústrojí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Elastin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 dirty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Bílkovina způsobující pružnost tkání</a:t>
                      </a:r>
                      <a:endParaRPr lang="cs-CZ" sz="900" b="1" cap="none" spc="0" dirty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Ferritin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Zprostředkovává přenos železa v těle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10521"/>
                  </a:ext>
                </a:extLst>
              </a:tr>
              <a:tr h="615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Vasopresin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Hormon zajišťující resorpci vody v ledvinách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 dirty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Keratin</a:t>
                      </a:r>
                      <a:endParaRPr lang="cs-CZ" sz="900" b="1" cap="none" spc="0" dirty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Stavební jednotka nehtů, peří, vlasů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Hemokyanin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 dirty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Zajišťuje transport kyslíku a oxidu uhličitého v krvi měkkýšů a členovců</a:t>
                      </a:r>
                      <a:endParaRPr lang="cs-CZ" sz="900" b="1" cap="none" spc="0" dirty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898823"/>
                  </a:ext>
                </a:extLst>
              </a:tr>
              <a:tr h="615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Inzulin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Hormon usnadňující průnik glukózy do buněk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 dirty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Hemoglobin</a:t>
                      </a:r>
                      <a:endParaRPr lang="cs-CZ" sz="900" b="1" cap="none" spc="0" dirty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Zajišťuje transport kyslíku a oxidu uhličitého v krvi obratlovců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Ovalbumin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Protein vaječného bílku se zásobní funkcí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91309"/>
                  </a:ext>
                </a:extLst>
              </a:tr>
              <a:tr h="615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Glukagon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Hormon uvolňující glukózu z glykogenu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Myoglobin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Zajišťuje transport kyslíku a oxidu uhličitého ve svalech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Fibroin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Protein, který je obsažen v hedvábí nebo v pavoučí síti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87354"/>
                  </a:ext>
                </a:extLst>
              </a:tr>
              <a:tr h="615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Penicilin G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antibiotikum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Aktin a myosin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Zodpovídají za svalový stah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Mucin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Sekret sliznic, glykoprotein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750640"/>
                  </a:ext>
                </a:extLst>
              </a:tr>
              <a:tr h="615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 dirty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Botulotoxin</a:t>
                      </a:r>
                      <a:endParaRPr lang="cs-CZ" sz="900" b="1" cap="none" spc="0" dirty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Klobásový jed, nejjedovatější přírodní jed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Fibrinogen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Zodpovědný za srážení krve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Kataláza</a:t>
                      </a:r>
                      <a:endParaRPr lang="cs-CZ" sz="900" b="1" cap="none" spc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cap="none" spc="0" dirty="0">
                          <a:ln w="0"/>
                          <a:solidFill>
                            <a:schemeClr val="accent1"/>
                          </a:solidFill>
                          <a:effectLst/>
                        </a:rPr>
                        <a:t>Enzym zprostředkovávající rozklad peroxidu vodíku</a:t>
                      </a:r>
                      <a:endParaRPr lang="cs-CZ" sz="900" b="1" cap="none" spc="0" dirty="0">
                        <a:ln w="0"/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2137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D1DB0-8B71-0F10-7FC4-7533BD47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70" y="2171250"/>
            <a:ext cx="8520600" cy="801000"/>
          </a:xfrm>
        </p:spPr>
        <p:txBody>
          <a:bodyPr>
            <a:noAutofit/>
          </a:bodyPr>
          <a:lstStyle/>
          <a:p>
            <a:pPr algn="ctr"/>
            <a:r>
              <a:rPr lang="cs-CZ" sz="5000" dirty="0"/>
              <a:t>VÝUKA</a:t>
            </a:r>
          </a:p>
        </p:txBody>
      </p:sp>
    </p:spTree>
    <p:extLst>
      <p:ext uri="{BB962C8B-B14F-4D97-AF65-F5344CB8AC3E}">
        <p14:creationId xmlns:p14="http://schemas.microsoft.com/office/powerpoint/2010/main" val="3334691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6E9F0A-A8D6-463A-B079-B617000ED2FF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CA" altLang="cs-CZ" sz="1050"/>
          </a:p>
        </p:txBody>
      </p:sp>
      <p:sp>
        <p:nvSpPr>
          <p:cNvPr id="3075" name="Line 13"/>
          <p:cNvSpPr>
            <a:spLocks noChangeShapeType="1"/>
          </p:cNvSpPr>
          <p:nvPr/>
        </p:nvSpPr>
        <p:spPr bwMode="auto">
          <a:xfrm>
            <a:off x="4086225" y="1600200"/>
            <a:ext cx="3257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3076" name="Line 12"/>
          <p:cNvSpPr>
            <a:spLocks noChangeShapeType="1"/>
          </p:cNvSpPr>
          <p:nvPr/>
        </p:nvSpPr>
        <p:spPr bwMode="auto">
          <a:xfrm>
            <a:off x="3006329" y="2895600"/>
            <a:ext cx="3257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663" y="3381375"/>
            <a:ext cx="3103960" cy="65365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dirty="0">
                <a:solidFill>
                  <a:schemeClr val="accent2"/>
                </a:solidFill>
              </a:rPr>
              <a:t>aminokyseliny</a:t>
            </a:r>
          </a:p>
        </p:txBody>
      </p:sp>
      <p:sp>
        <p:nvSpPr>
          <p:cNvPr id="3078" name="Line 3"/>
          <p:cNvSpPr>
            <a:spLocks noChangeShapeType="1"/>
          </p:cNvSpPr>
          <p:nvPr/>
        </p:nvSpPr>
        <p:spPr bwMode="auto">
          <a:xfrm>
            <a:off x="1771650" y="4114800"/>
            <a:ext cx="3257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3079" name="Line 4"/>
          <p:cNvSpPr>
            <a:spLocks noChangeShapeType="1"/>
          </p:cNvSpPr>
          <p:nvPr/>
        </p:nvSpPr>
        <p:spPr bwMode="auto">
          <a:xfrm flipV="1">
            <a:off x="5029200" y="3486150"/>
            <a:ext cx="0" cy="6286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3080" name="Line 6"/>
          <p:cNvSpPr>
            <a:spLocks noChangeShapeType="1"/>
          </p:cNvSpPr>
          <p:nvPr/>
        </p:nvSpPr>
        <p:spPr bwMode="auto">
          <a:xfrm flipV="1">
            <a:off x="6246019" y="2301479"/>
            <a:ext cx="0" cy="6286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 flipV="1">
            <a:off x="7325916" y="95131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4463654" y="2139554"/>
            <a:ext cx="19442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accent2"/>
                </a:solidFill>
                <a:latin typeface="Amatic SC" panose="020B0604020202020204" charset="-79"/>
                <a:cs typeface="Amatic SC" panose="020B0604020202020204" charset="-79"/>
              </a:rPr>
              <a:t>peptidy</a:t>
            </a:r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5328048" y="897732"/>
            <a:ext cx="23217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3600" b="1">
                <a:solidFill>
                  <a:schemeClr val="accent2"/>
                </a:solidFill>
                <a:latin typeface="Amatic SC" panose="020B0604020202020204" charset="-79"/>
                <a:cs typeface="Amatic SC" panose="020B0604020202020204" charset="-79"/>
              </a:rPr>
              <a:t>proteiny</a:t>
            </a:r>
            <a:endParaRPr lang="cs-CZ" altLang="cs-CZ" sz="3600" b="1" dirty="0">
              <a:solidFill>
                <a:schemeClr val="accent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8269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116D78-5970-4B48-8BBF-683C2B3ABFCA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CA" altLang="cs-CZ" sz="105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6160" y="3112294"/>
            <a:ext cx="3401615" cy="857250"/>
          </a:xfrm>
        </p:spPr>
        <p:txBody>
          <a:bodyPr/>
          <a:lstStyle/>
          <a:p>
            <a:pPr algn="l"/>
            <a:r>
              <a:rPr lang="cs-CZ" altLang="cs-CZ" sz="3600">
                <a:solidFill>
                  <a:schemeClr val="accent2"/>
                </a:solidFill>
              </a:rPr>
              <a:t>Aminokyseliny</a:t>
            </a:r>
            <a:endParaRPr lang="cs-CZ" altLang="cs-CZ" sz="3000">
              <a:solidFill>
                <a:schemeClr val="accent2"/>
              </a:solidFill>
            </a:endParaRP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1428750" y="4057650"/>
            <a:ext cx="3429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 flipV="1">
            <a:off x="4857750" y="3257550"/>
            <a:ext cx="0" cy="800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</p:spTree>
    <p:extLst>
      <p:ext uri="{BB962C8B-B14F-4D97-AF65-F5344CB8AC3E}">
        <p14:creationId xmlns:p14="http://schemas.microsoft.com/office/powerpoint/2010/main" val="2296107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4235" y="141685"/>
            <a:ext cx="6172200" cy="857250"/>
          </a:xfrm>
        </p:spPr>
        <p:txBody>
          <a:bodyPr/>
          <a:lstStyle/>
          <a:p>
            <a:r>
              <a:rPr lang="cs-CZ" altLang="cs-CZ"/>
              <a:t>Aminokyseliny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94235" y="1059656"/>
            <a:ext cx="6001940" cy="1263254"/>
          </a:xfrm>
        </p:spPr>
        <p:txBody>
          <a:bodyPr>
            <a:normAutofit lnSpcReduction="10000"/>
          </a:bodyPr>
          <a:lstStyle/>
          <a:p>
            <a:r>
              <a:rPr lang="cs-CZ" altLang="cs-CZ" sz="2100"/>
              <a:t>stavební jednotky bílkovin</a:t>
            </a:r>
          </a:p>
          <a:p>
            <a:r>
              <a:rPr lang="cs-CZ" altLang="cs-CZ" sz="2100"/>
              <a:t>deriváty karboxylových kyseliny</a:t>
            </a:r>
          </a:p>
          <a:p>
            <a:r>
              <a:rPr lang="cs-CZ" altLang="cs-CZ" sz="2100"/>
              <a:t>liší se postranním řetězcem (R)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733926" y="4462463"/>
            <a:ext cx="756047" cy="107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05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543550" y="4192191"/>
            <a:ext cx="225623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100"/>
              <a:t>postranní řetězec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2736056" y="3759994"/>
            <a:ext cx="215504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05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143000" y="3381375"/>
            <a:ext cx="184056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100"/>
              <a:t>aminoskupina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>
            <a:off x="5328047" y="2842022"/>
            <a:ext cx="48577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050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441156" y="2463403"/>
            <a:ext cx="261802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100"/>
              <a:t>karboxylová skupina</a:t>
            </a:r>
          </a:p>
        </p:txBody>
      </p:sp>
      <p:graphicFrame>
        <p:nvGraphicFramePr>
          <p:cNvPr id="3089" name="Object 17"/>
          <p:cNvGraphicFramePr>
            <a:graphicFrameLocks noGrp="1" noChangeAspect="1"/>
          </p:cNvGraphicFramePr>
          <p:nvPr>
            <p:ph sz="half" idx="2"/>
          </p:nvPr>
        </p:nvGraphicFramePr>
        <p:xfrm>
          <a:off x="3006329" y="2463403"/>
          <a:ext cx="2269331" cy="237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1258920" imgH="1316880" progId="ACD.ChemSketch.20">
                  <p:embed/>
                </p:oleObj>
              </mc:Choice>
              <mc:Fallback>
                <p:oleObj name="ChemSketch" r:id="rId2" imgW="1258920" imgH="1316880" progId="ACD.ChemSketch.20">
                  <p:embed/>
                  <p:pic>
                    <p:nvPicPr>
                      <p:cNvPr id="30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329" y="2463403"/>
                        <a:ext cx="2269331" cy="2375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821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Prostorové uspořádání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85900" y="1200150"/>
            <a:ext cx="6218635" cy="1101329"/>
          </a:xfrm>
        </p:spPr>
        <p:txBody>
          <a:bodyPr>
            <a:normAutofit fontScale="92500" lnSpcReduction="10000"/>
          </a:bodyPr>
          <a:lstStyle/>
          <a:p>
            <a:r>
              <a:rPr lang="el-GR" altLang="cs-CZ" sz="2100">
                <a:cs typeface="Arial" panose="020B0604020202020204" pitchFamily="34" charset="0"/>
              </a:rPr>
              <a:t>α</a:t>
            </a:r>
            <a:r>
              <a:rPr lang="cs-CZ" altLang="cs-CZ" sz="2100">
                <a:cs typeface="Arial" panose="020B0604020202020204" pitchFamily="34" charset="0"/>
              </a:rPr>
              <a:t>-aminokyseliny = NH</a:t>
            </a:r>
            <a:r>
              <a:rPr lang="cs-CZ" altLang="cs-CZ" sz="2100" baseline="-25000">
                <a:cs typeface="Arial" panose="020B0604020202020204" pitchFamily="34" charset="0"/>
              </a:rPr>
              <a:t>2</a:t>
            </a:r>
            <a:r>
              <a:rPr lang="cs-CZ" altLang="cs-CZ" sz="2100">
                <a:cs typeface="Arial" panose="020B0604020202020204" pitchFamily="34" charset="0"/>
              </a:rPr>
              <a:t> skupina na 2. C (C</a:t>
            </a:r>
            <a:r>
              <a:rPr lang="el-GR" altLang="cs-CZ" sz="2100" baseline="30000">
                <a:cs typeface="Arial" panose="020B0604020202020204" pitchFamily="34" charset="0"/>
              </a:rPr>
              <a:t>α</a:t>
            </a:r>
            <a:r>
              <a:rPr lang="cs-CZ" altLang="cs-CZ" sz="2100">
                <a:cs typeface="Arial" panose="020B0604020202020204" pitchFamily="34" charset="0"/>
              </a:rPr>
              <a:t>)</a:t>
            </a:r>
          </a:p>
          <a:p>
            <a:r>
              <a:rPr lang="cs-CZ" altLang="cs-CZ" sz="2100">
                <a:cs typeface="Arial" panose="020B0604020202020204" pitchFamily="34" charset="0"/>
              </a:rPr>
              <a:t>C</a:t>
            </a:r>
            <a:r>
              <a:rPr lang="el-GR" altLang="cs-CZ" sz="2100" baseline="30000">
                <a:cs typeface="Arial" panose="020B0604020202020204" pitchFamily="34" charset="0"/>
              </a:rPr>
              <a:t>α</a:t>
            </a:r>
            <a:r>
              <a:rPr lang="cs-CZ" altLang="cs-CZ" sz="2100" baseline="30000">
                <a:cs typeface="Arial" panose="020B0604020202020204" pitchFamily="34" charset="0"/>
              </a:rPr>
              <a:t> </a:t>
            </a:r>
            <a:r>
              <a:rPr lang="cs-CZ" altLang="cs-CZ" sz="2100">
                <a:cs typeface="Arial" panose="020B0604020202020204" pitchFamily="34" charset="0"/>
              </a:rPr>
              <a:t>je chirální → enantiomery D a L</a:t>
            </a:r>
          </a:p>
          <a:p>
            <a:endParaRPr lang="el-GR" altLang="cs-CZ" sz="2100">
              <a:cs typeface="Arial" panose="020B0604020202020204" pitchFamily="34" charset="0"/>
            </a:endParaRPr>
          </a:p>
        </p:txBody>
      </p:sp>
      <p:graphicFrame>
        <p:nvGraphicFramePr>
          <p:cNvPr id="5141" name="Object 2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77542" y="2247900"/>
          <a:ext cx="1935956" cy="1972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1167480" imgH="1188720" progId="ACD.ChemSketch.20">
                  <p:embed/>
                </p:oleObj>
              </mc:Choice>
              <mc:Fallback>
                <p:oleObj name="ChemSketch" r:id="rId2" imgW="1167480" imgH="1188720" progId="ACD.ChemSketch.20">
                  <p:embed/>
                  <p:pic>
                    <p:nvPicPr>
                      <p:cNvPr id="514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542" y="2247900"/>
                        <a:ext cx="1935956" cy="1972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77542" y="4462462"/>
            <a:ext cx="212429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100">
                <a:solidFill>
                  <a:srgbClr val="FF0F0F"/>
                </a:solidFill>
              </a:rPr>
              <a:t>D-glyceraldehyd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600451" y="4462462"/>
            <a:ext cx="207941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100">
                <a:solidFill>
                  <a:srgbClr val="FF0F0F"/>
                </a:solidFill>
              </a:rPr>
              <a:t>L-glyceraldehyd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760244" y="4462462"/>
            <a:ext cx="212429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100">
                <a:solidFill>
                  <a:srgbClr val="FF0F0F"/>
                </a:solidFill>
              </a:rPr>
              <a:t>L-aminokyselina</a:t>
            </a:r>
          </a:p>
        </p:txBody>
      </p:sp>
      <p:graphicFrame>
        <p:nvGraphicFramePr>
          <p:cNvPr id="5143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45682" y="2247900"/>
          <a:ext cx="2051447" cy="198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1222200" imgH="1185840" progId="ACD.ChemSketch.20">
                  <p:embed/>
                </p:oleObj>
              </mc:Choice>
              <mc:Fallback>
                <p:oleObj name="ChemSketch" r:id="rId4" imgW="1222200" imgH="1185840" progId="ACD.ChemSketch.20">
                  <p:embed/>
                  <p:pic>
                    <p:nvPicPr>
                      <p:cNvPr id="514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5682" y="2247900"/>
                        <a:ext cx="2051447" cy="1989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5" name="Object 25"/>
          <p:cNvGraphicFramePr>
            <a:graphicFrameLocks noChangeAspect="1"/>
          </p:cNvGraphicFramePr>
          <p:nvPr/>
        </p:nvGraphicFramePr>
        <p:xfrm>
          <a:off x="5760244" y="2252662"/>
          <a:ext cx="2106216" cy="192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6" imgW="1246680" imgH="1136880" progId="ACD.ChemSketch.20">
                  <p:embed/>
                </p:oleObj>
              </mc:Choice>
              <mc:Fallback>
                <p:oleObj name="ChemSketch" r:id="rId6" imgW="1246680" imgH="1136880" progId="ACD.ChemSketch.20">
                  <p:embed/>
                  <p:pic>
                    <p:nvPicPr>
                      <p:cNvPr id="514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244" y="2252662"/>
                        <a:ext cx="2106216" cy="1920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577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53" y="844153"/>
            <a:ext cx="4185047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77541" y="195263"/>
            <a:ext cx="69127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cs-CZ" sz="2100"/>
              <a:t>NH</a:t>
            </a:r>
            <a:r>
              <a:rPr lang="en-GB" altLang="cs-CZ" sz="2100" baseline="-25000"/>
              <a:t>2</a:t>
            </a:r>
            <a:r>
              <a:rPr lang="en-GB" altLang="cs-CZ" sz="2100"/>
              <a:t>CH</a:t>
            </a:r>
            <a:r>
              <a:rPr lang="en-GB" altLang="cs-CZ" sz="2100" baseline="-25000"/>
              <a:t>2</a:t>
            </a:r>
            <a:r>
              <a:rPr lang="en-GB" altLang="cs-CZ" sz="2100"/>
              <a:t>COOH nemá chirální uhlík (nejjednodušší AK)</a:t>
            </a:r>
            <a:endParaRPr lang="cs-CZ" altLang="cs-CZ" sz="2100"/>
          </a:p>
          <a:p>
            <a:endParaRPr lang="cs-CZ" altLang="cs-CZ" sz="210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277541" y="1762125"/>
            <a:ext cx="297060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cs-CZ" sz="2400"/>
              <a:t>většina aminokyselin v přírodě: α,L-AK</a:t>
            </a:r>
          </a:p>
          <a:p>
            <a:endParaRPr lang="cs-CZ" altLang="cs-CZ" sz="240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968228"/>
            <a:ext cx="3213497" cy="217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616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4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143000" y="2085975"/>
          <a:ext cx="6858000" cy="1531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3493080" imgH="780120" progId="ACD.ChemSketch.20">
                  <p:embed/>
                </p:oleObj>
              </mc:Choice>
              <mc:Fallback>
                <p:oleObj name="ChemSketch" r:id="rId2" imgW="3493080" imgH="780120" progId="ACD.ChemSketch.20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85975"/>
                        <a:ext cx="6858000" cy="1531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Elektrický náboj aminokyselin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656160" y="4083844"/>
            <a:ext cx="90120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100"/>
              <a:t>kation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893719" y="4083844"/>
            <a:ext cx="84029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100"/>
              <a:t>anion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248150" y="4083844"/>
            <a:ext cx="99097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100"/>
              <a:t>amfion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031456" y="1168004"/>
            <a:ext cx="15055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neutrální pH </a:t>
            </a:r>
          </a:p>
          <a:p>
            <a:r>
              <a:rPr lang="cs-CZ" altLang="cs-CZ" sz="1800"/>
              <a:t>(fyziologicé)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494235" y="1383506"/>
            <a:ext cx="1095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nízké pH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624638" y="1437085"/>
            <a:ext cx="1261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vysoké pH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3437335" y="3274219"/>
            <a:ext cx="810815" cy="1241822"/>
          </a:xfrm>
          <a:prstGeom prst="line">
            <a:avLst/>
          </a:prstGeom>
          <a:noFill/>
          <a:ln w="9525">
            <a:solidFill>
              <a:srgbClr val="11DD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050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2303860" y="4624388"/>
            <a:ext cx="35173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/>
              <a:t>aminokyselina</a:t>
            </a:r>
            <a:r>
              <a:rPr lang="cs-CZ" altLang="cs-CZ" sz="1050"/>
              <a:t> </a:t>
            </a:r>
            <a:r>
              <a:rPr lang="cs-CZ" altLang="cs-CZ" sz="1800"/>
              <a:t>je elektroneutrální</a:t>
            </a:r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3437335" y="2247900"/>
            <a:ext cx="703659" cy="2214563"/>
          </a:xfrm>
          <a:custGeom>
            <a:avLst/>
            <a:gdLst>
              <a:gd name="T0" fmla="*/ 545 w 545"/>
              <a:gd name="T1" fmla="*/ 0 h 1860"/>
              <a:gd name="T2" fmla="*/ 273 w 545"/>
              <a:gd name="T3" fmla="*/ 453 h 1860"/>
              <a:gd name="T4" fmla="*/ 0 w 545"/>
              <a:gd name="T5" fmla="*/ 1860 h 1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5" h="1860">
                <a:moveTo>
                  <a:pt x="545" y="0"/>
                </a:moveTo>
                <a:cubicBezTo>
                  <a:pt x="454" y="71"/>
                  <a:pt x="364" y="143"/>
                  <a:pt x="273" y="453"/>
                </a:cubicBezTo>
                <a:cubicBezTo>
                  <a:pt x="182" y="763"/>
                  <a:pt x="91" y="1311"/>
                  <a:pt x="0" y="186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050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>
            <a:off x="3437335" y="4462462"/>
            <a:ext cx="0" cy="5357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050"/>
          </a:p>
        </p:txBody>
      </p:sp>
    </p:spTree>
    <p:extLst>
      <p:ext uri="{BB962C8B-B14F-4D97-AF65-F5344CB8AC3E}">
        <p14:creationId xmlns:p14="http://schemas.microsoft.com/office/powerpoint/2010/main" val="3464857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Isoelektrický bod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85900" y="1200151"/>
            <a:ext cx="6163866" cy="1641872"/>
          </a:xfrm>
        </p:spPr>
        <p:txBody>
          <a:bodyPr>
            <a:normAutofit fontScale="92500"/>
          </a:bodyPr>
          <a:lstStyle/>
          <a:p>
            <a:r>
              <a:rPr lang="cs-CZ" altLang="cs-CZ" sz="2100"/>
              <a:t>pI</a:t>
            </a:r>
          </a:p>
          <a:p>
            <a:r>
              <a:rPr lang="cs-CZ" altLang="cs-CZ" sz="2100"/>
              <a:t>pI = pH, kdy je celkový elektrický náboj aminokyseliny nulový (amfion), pro každou aminokyselinu jiné</a:t>
            </a:r>
          </a:p>
          <a:p>
            <a:endParaRPr lang="cs-CZ" altLang="cs-CZ" sz="2100"/>
          </a:p>
        </p:txBody>
      </p:sp>
      <p:graphicFrame>
        <p:nvGraphicFramePr>
          <p:cNvPr id="1843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551635" y="2657475"/>
          <a:ext cx="1716881" cy="2055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691920" imgH="829080" progId="ACD.ChemSketch.20">
                  <p:embed/>
                </p:oleObj>
              </mc:Choice>
              <mc:Fallback>
                <p:oleObj name="ChemSketch" r:id="rId2" imgW="691920" imgH="829080" progId="ACD.ChemSketch.20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635" y="2657475"/>
                        <a:ext cx="1716881" cy="2055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68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4F62BA-C2F9-07E8-8CCC-F3B6C4043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23230"/>
            <a:ext cx="8520600" cy="3340200"/>
          </a:xfrm>
        </p:spPr>
        <p:txBody>
          <a:bodyPr/>
          <a:lstStyle/>
          <a:p>
            <a:pPr marL="446088" lvl="0" indent="-4460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matic SC"/>
              <a:buChar char="●"/>
            </a:pPr>
            <a:r>
              <a:rPr lang="cs-CZ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ŠVP </a:t>
            </a:r>
          </a:p>
          <a:p>
            <a:pPr marL="446088" lvl="0" indent="-4460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matic SC"/>
              <a:buChar char="●"/>
            </a:pPr>
            <a:r>
              <a:rPr lang="cs-CZ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Aminokyseliny, peptidy, bílkoviny – výskyt, význam, fyzikální vlastnosti, chemická struktura, rozdělení, účinky.</a:t>
            </a:r>
          </a:p>
          <a:p>
            <a:pPr marL="914400" lvl="0" indent="-3403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matic SC"/>
              <a:buChar char="●"/>
            </a:pPr>
            <a:r>
              <a:rPr lang="cs-CZ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Výstupy</a:t>
            </a:r>
          </a:p>
          <a:p>
            <a:pPr marL="103124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žák charakterizuje chemickou strukturu, funkci, výskyt, význam, fyzikální a chemické vlastnosti aminokyselin a proteinů</a:t>
            </a:r>
          </a:p>
          <a:p>
            <a:pPr marL="103124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u významných zástupců zná jejich vzorec (některé důležité aminokyseliny)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379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4235" y="0"/>
            <a:ext cx="6172200" cy="857250"/>
          </a:xfrm>
        </p:spPr>
        <p:txBody>
          <a:bodyPr/>
          <a:lstStyle/>
          <a:p>
            <a:r>
              <a:rPr lang="cs-CZ" altLang="cs-CZ"/>
              <a:t>K</a:t>
            </a:r>
            <a:r>
              <a:rPr lang="en-US" altLang="cs-CZ">
                <a:cs typeface="Arial" panose="020B0604020202020204" pitchFamily="34" charset="0"/>
              </a:rPr>
              <a:t>ó</a:t>
            </a:r>
            <a:r>
              <a:rPr lang="cs-CZ" altLang="cs-CZ">
                <a:cs typeface="Arial" panose="020B0604020202020204" pitchFamily="34" charset="0"/>
              </a:rPr>
              <a:t>dované aminokyseliny</a:t>
            </a:r>
            <a:endParaRPr lang="en-US" altLang="cs-CZ"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9466" y="897732"/>
            <a:ext cx="6426994" cy="3888581"/>
          </a:xfrm>
        </p:spPr>
        <p:txBody>
          <a:bodyPr>
            <a:normAutofit fontScale="92500" lnSpcReduction="10000"/>
          </a:bodyPr>
          <a:lstStyle/>
          <a:p>
            <a:pPr indent="-457200">
              <a:buFont typeface="Wingdings" panose="05000000000000000000" pitchFamily="2" charset="2"/>
              <a:buChar char="Ø"/>
            </a:pPr>
            <a:r>
              <a:rPr lang="cs-CZ" altLang="cs-CZ" sz="2100" dirty="0"/>
              <a:t>základní stavební jednotky bílkovin </a:t>
            </a:r>
          </a:p>
          <a:p>
            <a:pPr indent="-457200">
              <a:buFont typeface="Wingdings" panose="05000000000000000000" pitchFamily="2" charset="2"/>
              <a:buChar char="Ø"/>
            </a:pPr>
            <a:r>
              <a:rPr lang="cs-CZ" altLang="cs-CZ" sz="2100" dirty="0"/>
              <a:t>mají svoji specifickou </a:t>
            </a:r>
            <a:r>
              <a:rPr lang="cs-CZ" altLang="cs-CZ" sz="2100" dirty="0" err="1"/>
              <a:t>tRNA</a:t>
            </a:r>
            <a:endParaRPr lang="cs-CZ" altLang="cs-CZ" sz="2100" dirty="0"/>
          </a:p>
          <a:p>
            <a:pPr indent="-457200">
              <a:buFont typeface="Wingdings" panose="05000000000000000000" pitchFamily="2" charset="2"/>
              <a:buChar char="Ø"/>
            </a:pPr>
            <a:r>
              <a:rPr lang="cs-CZ" altLang="cs-CZ" sz="2100" dirty="0"/>
              <a:t>existuje 21 k</a:t>
            </a:r>
            <a:r>
              <a:rPr lang="en-US" altLang="cs-CZ" sz="2100" dirty="0">
                <a:cs typeface="Arial" panose="020B0604020202020204" pitchFamily="34" charset="0"/>
              </a:rPr>
              <a:t>ó</a:t>
            </a:r>
            <a:r>
              <a:rPr lang="cs-CZ" altLang="cs-CZ" sz="2100" dirty="0" err="1">
                <a:cs typeface="Arial" panose="020B0604020202020204" pitchFamily="34" charset="0"/>
              </a:rPr>
              <a:t>dovaných</a:t>
            </a:r>
            <a:r>
              <a:rPr lang="cs-CZ" altLang="cs-CZ" sz="2100" dirty="0">
                <a:cs typeface="Arial" panose="020B0604020202020204" pitchFamily="34" charset="0"/>
              </a:rPr>
              <a:t> aminokyselin</a:t>
            </a:r>
          </a:p>
          <a:p>
            <a:pPr indent="-457200">
              <a:buFont typeface="Wingdings" panose="05000000000000000000" pitchFamily="2" charset="2"/>
              <a:buChar char="Ø"/>
            </a:pPr>
            <a:r>
              <a:rPr lang="cs-CZ" altLang="cs-CZ" sz="2100" dirty="0">
                <a:cs typeface="Arial" panose="020B0604020202020204" pitchFamily="34" charset="0"/>
              </a:rPr>
              <a:t>některé si organismus neumí sám vytvořit a musí je přijímat v potravě - </a:t>
            </a:r>
            <a:r>
              <a:rPr lang="cs-CZ" altLang="cs-CZ" sz="2100" dirty="0">
                <a:solidFill>
                  <a:srgbClr val="FF0000"/>
                </a:solidFill>
                <a:cs typeface="Arial" panose="020B0604020202020204" pitchFamily="34" charset="0"/>
              </a:rPr>
              <a:t>esenciální</a:t>
            </a:r>
          </a:p>
          <a:p>
            <a:pPr indent="-457200">
              <a:buFont typeface="Wingdings" panose="05000000000000000000" pitchFamily="2" charset="2"/>
              <a:buChar char="Ø"/>
            </a:pPr>
            <a:r>
              <a:rPr lang="cs-CZ" altLang="cs-CZ" sz="2100" dirty="0">
                <a:cs typeface="Arial" panose="020B0604020202020204" pitchFamily="34" charset="0"/>
              </a:rPr>
              <a:t>liší se svými postranními řetězci (-R)</a:t>
            </a:r>
          </a:p>
          <a:p>
            <a:pPr indent="-457200">
              <a:buNone/>
            </a:pPr>
            <a:br>
              <a:rPr lang="cs-CZ" altLang="cs-CZ" sz="2100" dirty="0">
                <a:cs typeface="Arial" panose="020B0604020202020204" pitchFamily="34" charset="0"/>
              </a:rPr>
            </a:br>
            <a:endParaRPr lang="cs-CZ" altLang="cs-CZ" sz="2100" dirty="0">
              <a:cs typeface="Arial" panose="020B0604020202020204" pitchFamily="34" charset="0"/>
            </a:endParaRPr>
          </a:p>
          <a:p>
            <a:pPr indent="-457200">
              <a:buNone/>
            </a:pPr>
            <a:r>
              <a:rPr lang="cs-CZ" altLang="cs-CZ" sz="2100" dirty="0">
                <a:cs typeface="Arial" panose="020B0604020202020204" pitchFamily="34" charset="0"/>
              </a:rPr>
              <a:t>V roce 1986 objevena 21. k</a:t>
            </a:r>
            <a:r>
              <a:rPr lang="en-US" altLang="cs-CZ" sz="2100" dirty="0">
                <a:cs typeface="Arial" panose="020B0604020202020204" pitchFamily="34" charset="0"/>
              </a:rPr>
              <a:t>ó</a:t>
            </a:r>
            <a:r>
              <a:rPr lang="cs-CZ" altLang="cs-CZ" sz="2100" dirty="0" err="1">
                <a:cs typeface="Arial" panose="020B0604020202020204" pitchFamily="34" charset="0"/>
              </a:rPr>
              <a:t>dovaná</a:t>
            </a:r>
            <a:r>
              <a:rPr lang="cs-CZ" altLang="cs-CZ" sz="2100" dirty="0">
                <a:cs typeface="Arial" panose="020B0604020202020204" pitchFamily="34" charset="0"/>
              </a:rPr>
              <a:t> aminokyselina</a:t>
            </a:r>
          </a:p>
          <a:p>
            <a:pPr indent="-457200">
              <a:buNone/>
            </a:pPr>
            <a:r>
              <a:rPr lang="cs-CZ" altLang="cs-CZ" sz="2100" dirty="0" err="1">
                <a:cs typeface="Arial" panose="020B0604020202020204" pitchFamily="34" charset="0"/>
              </a:rPr>
              <a:t>selenocystein</a:t>
            </a:r>
            <a:r>
              <a:rPr lang="cs-CZ" altLang="cs-CZ" sz="2100" dirty="0">
                <a:cs typeface="Arial" panose="020B0604020202020204" pitchFamily="34" charset="0"/>
              </a:rPr>
              <a:t>.</a:t>
            </a:r>
          </a:p>
          <a:p>
            <a:pPr indent="-457200">
              <a:buNone/>
            </a:pPr>
            <a:endParaRPr lang="cs-CZ" altLang="cs-CZ" sz="2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71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3113485" y="1762126"/>
            <a:ext cx="592931" cy="594122"/>
          </a:xfrm>
          <a:prstGeom prst="ellipse">
            <a:avLst/>
          </a:prstGeom>
          <a:solidFill>
            <a:srgbClr val="B3F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050"/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1331119" y="1869281"/>
            <a:ext cx="1458516" cy="757238"/>
          </a:xfrm>
          <a:prstGeom prst="ellipse">
            <a:avLst/>
          </a:prstGeom>
          <a:solidFill>
            <a:srgbClr val="B3F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050"/>
          </a:p>
        </p:txBody>
      </p:sp>
      <p:sp>
        <p:nvSpPr>
          <p:cNvPr id="21538" name="Oval 34"/>
          <p:cNvSpPr>
            <a:spLocks noChangeArrowheads="1"/>
          </p:cNvSpPr>
          <p:nvPr/>
        </p:nvSpPr>
        <p:spPr bwMode="auto">
          <a:xfrm>
            <a:off x="5381625" y="897732"/>
            <a:ext cx="1026319" cy="1889522"/>
          </a:xfrm>
          <a:prstGeom prst="ellipse">
            <a:avLst/>
          </a:prstGeom>
          <a:solidFill>
            <a:srgbClr val="A3F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05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77541" y="0"/>
            <a:ext cx="6172200" cy="857250"/>
          </a:xfrm>
        </p:spPr>
        <p:txBody>
          <a:bodyPr/>
          <a:lstStyle/>
          <a:p>
            <a:pPr algn="l"/>
            <a:r>
              <a:rPr lang="cs-CZ" altLang="cs-CZ" sz="2100"/>
              <a:t>Postranní řetězce aminokyselin </a:t>
            </a:r>
            <a:endParaRPr lang="cs-CZ" altLang="cs-CZ" sz="2700">
              <a:solidFill>
                <a:srgbClr val="FF0000"/>
              </a:solidFill>
            </a:endParaRPr>
          </a:p>
        </p:txBody>
      </p:sp>
      <p:graphicFrame>
        <p:nvGraphicFramePr>
          <p:cNvPr id="21535" name="Object 3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004198" y="0"/>
          <a:ext cx="1310878" cy="280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1118520" imgH="2810160" progId="ACD.ChemSketch.20">
                  <p:embed/>
                </p:oleObj>
              </mc:Choice>
              <mc:Fallback>
                <p:oleObj name="ChemSketch" r:id="rId2" imgW="1118520" imgH="2810160" progId="ACD.ChemSketch.20">
                  <p:embed/>
                  <p:pic>
                    <p:nvPicPr>
                      <p:cNvPr id="2153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198" y="0"/>
                        <a:ext cx="1310878" cy="2807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6" name="Object 4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331119" y="844154"/>
          <a:ext cx="1426369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1752480" imgH="1990440" progId="ACD.ChemSketch.20">
                  <p:embed/>
                </p:oleObj>
              </mc:Choice>
              <mc:Fallback>
                <p:oleObj name="ChemSketch" r:id="rId4" imgW="1752480" imgH="1990440" progId="ACD.ChemSketch.20">
                  <p:embed/>
                  <p:pic>
                    <p:nvPicPr>
                      <p:cNvPr id="21546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119" y="844154"/>
                        <a:ext cx="1426369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89635" y="1006078"/>
          <a:ext cx="956072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6" imgW="981360" imgH="1197720" progId="ACD.ChemSketch.20">
                  <p:embed/>
                </p:oleObj>
              </mc:Choice>
              <mc:Fallback>
                <p:oleObj name="ChemSketch" r:id="rId6" imgW="981360" imgH="1197720" progId="ACD.ChemSketch.20">
                  <p:embed/>
                  <p:pic>
                    <p:nvPicPr>
                      <p:cNvPr id="21514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635" y="1006078"/>
                        <a:ext cx="956072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1709738" y="3543300"/>
            <a:ext cx="917972" cy="1296591"/>
          </a:xfrm>
          <a:prstGeom prst="ellipse">
            <a:avLst/>
          </a:prstGeom>
          <a:solidFill>
            <a:srgbClr val="B3FD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050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1494235" y="2571750"/>
          <a:ext cx="1109663" cy="2253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8" imgW="1118520" imgH="2273760" progId="ACD.ChemSketch.20">
                  <p:embed/>
                </p:oleObj>
              </mc:Choice>
              <mc:Fallback>
                <p:oleObj name="ChemSketch" r:id="rId8" imgW="1118520" imgH="2273760" progId="ACD.ChemSketch.20">
                  <p:embed/>
                  <p:pic>
                    <p:nvPicPr>
                      <p:cNvPr id="21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235" y="2571750"/>
                        <a:ext cx="1109663" cy="2253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6731794" y="1059657"/>
            <a:ext cx="1026319" cy="917972"/>
          </a:xfrm>
          <a:prstGeom prst="ellipse">
            <a:avLst/>
          </a:prstGeom>
          <a:solidFill>
            <a:srgbClr val="FE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 sz="1050">
              <a:solidFill>
                <a:srgbClr val="11DDF9"/>
              </a:solidFill>
            </a:endParaRPr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6893719" y="3706416"/>
            <a:ext cx="594122" cy="756047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050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4139804" y="3759994"/>
            <a:ext cx="1188244" cy="1134666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050"/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5651897" y="3813573"/>
            <a:ext cx="809625" cy="702469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050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4086225" y="2842023"/>
            <a:ext cx="3671888" cy="2193131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050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1306116" y="897731"/>
            <a:ext cx="2619375" cy="3995738"/>
          </a:xfrm>
          <a:prstGeom prst="rect">
            <a:avLst/>
          </a:prstGeom>
          <a:noFill/>
          <a:ln w="9525">
            <a:solidFill>
              <a:srgbClr val="11DDF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E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 sz="1050">
              <a:solidFill>
                <a:srgbClr val="11DDF9"/>
              </a:solidFill>
            </a:endParaRPr>
          </a:p>
        </p:txBody>
      </p:sp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6516291" y="2842023"/>
          <a:ext cx="1041797" cy="1520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0" imgW="1118520" imgH="1591200" progId="ACD.ChemSketch.20">
                  <p:embed/>
                </p:oleObj>
              </mc:Choice>
              <mc:Fallback>
                <p:oleObj name="ChemSketch" r:id="rId10" imgW="1118520" imgH="1591200" progId="ACD.ChemSketch.20">
                  <p:embed/>
                  <p:pic>
                    <p:nvPicPr>
                      <p:cNvPr id="215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91" y="2842023"/>
                        <a:ext cx="1041797" cy="1520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5381625" y="2842022"/>
          <a:ext cx="1064419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2" imgW="1118520" imgH="1643040" progId="ACD.ChemSketch.20">
                  <p:embed/>
                </p:oleObj>
              </mc:Choice>
              <mc:Fallback>
                <p:oleObj name="ChemSketch" r:id="rId12" imgW="1118520" imgH="1643040" progId="ACD.ChemSketch.20">
                  <p:embed/>
                  <p:pic>
                    <p:nvPicPr>
                      <p:cNvPr id="215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2842022"/>
                        <a:ext cx="1064419" cy="160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2761500" y="2680097"/>
            <a:ext cx="114807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500"/>
              <a:t>hydrofobní </a:t>
            </a:r>
          </a:p>
          <a:p>
            <a:pPr algn="ctr"/>
            <a:r>
              <a:rPr lang="cs-CZ" altLang="cs-CZ" sz="1500"/>
              <a:t>postranní </a:t>
            </a:r>
          </a:p>
          <a:p>
            <a:pPr algn="ctr"/>
            <a:r>
              <a:rPr lang="cs-CZ" altLang="cs-CZ" sz="1500"/>
              <a:t>řetězce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5328048" y="4677966"/>
            <a:ext cx="231505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polární postranní řetězce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6703186" y="1924050"/>
            <a:ext cx="104067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500"/>
              <a:t>kyselý</a:t>
            </a:r>
          </a:p>
          <a:p>
            <a:pPr algn="ctr"/>
            <a:r>
              <a:rPr lang="cs-CZ" altLang="cs-CZ" sz="1500"/>
              <a:t>postranní </a:t>
            </a:r>
          </a:p>
          <a:p>
            <a:pPr algn="ctr"/>
            <a:r>
              <a:rPr lang="cs-CZ" altLang="cs-CZ" sz="1500"/>
              <a:t>řetězec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4518422" y="1113235"/>
            <a:ext cx="104067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zásaditý </a:t>
            </a:r>
          </a:p>
          <a:p>
            <a:r>
              <a:rPr lang="cs-CZ" altLang="cs-CZ" sz="1500"/>
              <a:t>postranní </a:t>
            </a:r>
          </a:p>
          <a:p>
            <a:r>
              <a:rPr lang="cs-CZ" altLang="cs-CZ" sz="1500"/>
              <a:t>řetězec</a:t>
            </a:r>
          </a:p>
        </p:txBody>
      </p:sp>
      <p:graphicFrame>
        <p:nvGraphicFramePr>
          <p:cNvPr id="21547" name="Object 4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624638" y="141685"/>
          <a:ext cx="1069181" cy="1694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4" imgW="1472040" imgH="2331720" progId="ACD.ChemSketch.20">
                  <p:embed/>
                </p:oleObj>
              </mc:Choice>
              <mc:Fallback>
                <p:oleObj name="ChemSketch" r:id="rId14" imgW="1472040" imgH="2331720" progId="ACD.ChemSketch.20">
                  <p:embed/>
                  <p:pic>
                    <p:nvPicPr>
                      <p:cNvPr id="21547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141685"/>
                        <a:ext cx="1069181" cy="1694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9" name="Object 45"/>
          <p:cNvGraphicFramePr>
            <a:graphicFrameLocks noChangeAspect="1"/>
          </p:cNvGraphicFramePr>
          <p:nvPr/>
        </p:nvGraphicFramePr>
        <p:xfrm>
          <a:off x="4139804" y="2842023"/>
          <a:ext cx="1103709" cy="176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6" imgW="1472040" imgH="2352960" progId="ACD.ChemSketch.20">
                  <p:embed/>
                </p:oleObj>
              </mc:Choice>
              <mc:Fallback>
                <p:oleObj name="ChemSketch" r:id="rId16" imgW="1472040" imgH="2352960" progId="ACD.ChemSketch.20">
                  <p:embed/>
                  <p:pic>
                    <p:nvPicPr>
                      <p:cNvPr id="21549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804" y="2842023"/>
                        <a:ext cx="1103709" cy="1764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268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4235" y="357188"/>
            <a:ext cx="6001940" cy="638175"/>
          </a:xfrm>
        </p:spPr>
        <p:txBody>
          <a:bodyPr>
            <a:normAutofit fontScale="90000"/>
          </a:bodyPr>
          <a:lstStyle/>
          <a:p>
            <a:r>
              <a:rPr lang="cs-CZ" altLang="cs-CZ" sz="3000"/>
              <a:t>K čemu slouží aminokyseliny v organismech?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4235" y="1491854"/>
            <a:ext cx="6172200" cy="34028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100"/>
              <a:t>dodávají a přenášejí N</a:t>
            </a:r>
            <a:r>
              <a:rPr lang="cs-CZ" altLang="cs-CZ" sz="2100" baseline="-25000"/>
              <a:t> </a:t>
            </a:r>
            <a:r>
              <a:rPr lang="cs-CZ" altLang="cs-CZ" sz="2100"/>
              <a:t>(esenciální prvek)</a:t>
            </a:r>
            <a:r>
              <a:rPr lang="cs-CZ" altLang="cs-CZ" sz="2100" baseline="-2500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100"/>
              <a:t>jsou základní stavební jednotkou proteinů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100"/>
              <a:t>v případě hladovění mohou být alternativními zdroji energie a prekurzory pro tvorbu sacharidů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100"/>
              <a:t>slouží jako neurotransmitery a hormony– některé samy o sobě, jiné jako výchozí látky pro jejich tvorbu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100"/>
              <a:t>podílejí se na syntéze lipidové dvojvrstvy, nukleotidů, alkaloidů atd..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100"/>
              <a:t>a mají mnoho dalších funkcí</a:t>
            </a:r>
          </a:p>
          <a:p>
            <a:pPr>
              <a:lnSpc>
                <a:spcPct val="90000"/>
              </a:lnSpc>
            </a:pPr>
            <a:endParaRPr lang="cs-CZ" altLang="cs-CZ" sz="2100"/>
          </a:p>
        </p:txBody>
      </p:sp>
    </p:spTree>
    <p:extLst>
      <p:ext uri="{BB962C8B-B14F-4D97-AF65-F5344CB8AC3E}">
        <p14:creationId xmlns:p14="http://schemas.microsoft.com/office/powerpoint/2010/main" val="2511414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78F568-FB0A-4CBF-AB33-587A4037B843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CA" altLang="cs-CZ" sz="105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>
                <a:solidFill>
                  <a:schemeClr val="accent2"/>
                </a:solidFill>
              </a:rPr>
              <a:t>Charakteristika</a:t>
            </a:r>
            <a:endParaRPr lang="cs-CZ" altLang="cs-CZ">
              <a:solidFill>
                <a:schemeClr val="accent2"/>
              </a:solidFill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2114550" y="1485901"/>
            <a:ext cx="4514850" cy="186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•  základní stavební jednotky proteinů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•  geneticky kódované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•  21 základních aminokyselin</a:t>
            </a:r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2100" dirty="0"/>
          </a:p>
        </p:txBody>
      </p:sp>
    </p:spTree>
    <p:extLst>
      <p:ext uri="{BB962C8B-B14F-4D97-AF65-F5344CB8AC3E}">
        <p14:creationId xmlns:p14="http://schemas.microsoft.com/office/powerpoint/2010/main" val="1063523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C2E3E9-25D7-4CEC-849A-DEDAEC2F88F5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CA" altLang="cs-CZ" sz="105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>
                <a:solidFill>
                  <a:schemeClr val="accent2"/>
                </a:solidFill>
                <a:latin typeface="Symbol" panose="05050102010706020507" pitchFamily="18" charset="2"/>
              </a:rPr>
              <a:t>a</a:t>
            </a:r>
            <a:r>
              <a:rPr lang="cs-CZ" altLang="cs-CZ" b="1">
                <a:solidFill>
                  <a:schemeClr val="accent2"/>
                </a:solidFill>
              </a:rPr>
              <a:t>-aminokyselina</a:t>
            </a:r>
            <a:endParaRPr lang="cs-CZ" altLang="cs-CZ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657350"/>
            <a:ext cx="35433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784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84DB1-6582-4BF5-8692-AD9EFB6279AC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CA" altLang="cs-CZ" sz="105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>
                <a:solidFill>
                  <a:schemeClr val="accent2"/>
                </a:solidFill>
              </a:rPr>
              <a:t>Vlastnosti aminokyselin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885950" y="1600201"/>
            <a:ext cx="59436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•  polární krystalické látky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•  rozpustné ve vodě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•  amfoterní charakter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	</a:t>
            </a:r>
            <a:r>
              <a:rPr lang="cs-CZ" altLang="cs-CZ" sz="2100" dirty="0">
                <a:solidFill>
                  <a:schemeClr val="accent1"/>
                </a:solidFill>
                <a:sym typeface="Symbol" panose="05050102010706020507" pitchFamily="18" charset="2"/>
              </a:rPr>
              <a:t>- COOH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  <a:sym typeface="Symbol" panose="05050102010706020507" pitchFamily="18" charset="2"/>
              </a:rPr>
              <a:t>	- NH</a:t>
            </a:r>
            <a:r>
              <a:rPr lang="cs-CZ" altLang="cs-CZ" sz="21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2</a:t>
            </a:r>
            <a:endParaRPr lang="cs-CZ" altLang="cs-CZ" sz="2100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2100" dirty="0"/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2100" dirty="0"/>
          </a:p>
        </p:txBody>
      </p:sp>
    </p:spTree>
    <p:extLst>
      <p:ext uri="{BB962C8B-B14F-4D97-AF65-F5344CB8AC3E}">
        <p14:creationId xmlns:p14="http://schemas.microsoft.com/office/powerpoint/2010/main" val="1858267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B05EF9-78D2-4579-A8F4-3058D16B9C12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CA" altLang="cs-CZ" sz="105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628650"/>
            <a:ext cx="5829300" cy="857250"/>
          </a:xfrm>
        </p:spPr>
        <p:txBody>
          <a:bodyPr>
            <a:normAutofit fontScale="90000"/>
          </a:bodyPr>
          <a:lstStyle/>
          <a:p>
            <a:r>
              <a:rPr lang="cs-CZ" altLang="cs-CZ" b="1">
                <a:solidFill>
                  <a:schemeClr val="accent2"/>
                </a:solidFill>
              </a:rPr>
              <a:t>Rozdělení</a:t>
            </a:r>
            <a:r>
              <a:rPr lang="cs-CZ" altLang="cs-CZ">
                <a:solidFill>
                  <a:schemeClr val="accent2"/>
                </a:solidFill>
              </a:rPr>
              <a:t> </a:t>
            </a:r>
            <a:r>
              <a:rPr lang="cs-CZ" altLang="cs-CZ" b="1">
                <a:solidFill>
                  <a:schemeClr val="accent2"/>
                </a:solidFill>
              </a:rPr>
              <a:t>aminokyselin</a:t>
            </a:r>
            <a:r>
              <a:rPr lang="cs-CZ" altLang="cs-CZ" b="1"/>
              <a:t>  </a:t>
            </a:r>
            <a:br>
              <a:rPr lang="cs-CZ" altLang="cs-CZ" b="1"/>
            </a:br>
            <a:r>
              <a:rPr lang="cs-CZ" altLang="cs-CZ" b="1">
                <a:solidFill>
                  <a:schemeClr val="accent2"/>
                </a:solidFill>
              </a:rPr>
              <a:t>(dle postranního řetězce)</a:t>
            </a:r>
            <a:endParaRPr lang="cs-CZ" altLang="cs-CZ">
              <a:solidFill>
                <a:schemeClr val="accent2"/>
              </a:solidFill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953816" y="1937148"/>
            <a:ext cx="5372100" cy="28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/>
              <a:t>  </a:t>
            </a:r>
            <a:r>
              <a:rPr lang="cs-CZ" altLang="cs-CZ" sz="2100" b="1" dirty="0"/>
              <a:t>•  </a:t>
            </a:r>
            <a:r>
              <a:rPr lang="cs-CZ" altLang="cs-CZ" sz="2100" b="1" dirty="0">
                <a:solidFill>
                  <a:schemeClr val="accent2"/>
                </a:solidFill>
              </a:rPr>
              <a:t>postranní řetězec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/>
              <a:t>	</a:t>
            </a:r>
            <a:r>
              <a:rPr lang="cs-CZ" altLang="cs-CZ" sz="2100" dirty="0">
                <a:solidFill>
                  <a:schemeClr val="accent1"/>
                </a:solidFill>
              </a:rPr>
              <a:t>nepolární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	polární,  nedisociovaný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	s bazickými skupinami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	s kyselými skupinami</a:t>
            </a:r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2100" dirty="0"/>
          </a:p>
        </p:txBody>
      </p:sp>
    </p:spTree>
    <p:extLst>
      <p:ext uri="{BB962C8B-B14F-4D97-AF65-F5344CB8AC3E}">
        <p14:creationId xmlns:p14="http://schemas.microsoft.com/office/powerpoint/2010/main" val="578207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1C10DF-243D-468D-824A-84B9289088F5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CA" altLang="cs-CZ" sz="105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141685"/>
            <a:ext cx="5829300" cy="857250"/>
          </a:xfrm>
        </p:spPr>
        <p:txBody>
          <a:bodyPr/>
          <a:lstStyle/>
          <a:p>
            <a:r>
              <a:rPr lang="cs-CZ" altLang="cs-CZ" b="1">
                <a:solidFill>
                  <a:schemeClr val="accent2"/>
                </a:solidFill>
              </a:rPr>
              <a:t>Ionizace aminokyselin</a:t>
            </a:r>
            <a:endParaRPr lang="cs-CZ" altLang="cs-CZ">
              <a:solidFill>
                <a:schemeClr val="accent2"/>
              </a:solidFill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97731"/>
            <a:ext cx="6400800" cy="167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657350" y="2733675"/>
            <a:ext cx="611505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/>
              <a:t>  </a:t>
            </a:r>
            <a:r>
              <a:rPr lang="cs-CZ" altLang="cs-CZ" sz="3300"/>
              <a:t>+                    +  -                    - </a:t>
            </a:r>
            <a:endParaRPr lang="cs-CZ" altLang="cs-CZ" sz="2100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1657350" y="2680097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100"/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6629400" y="2680097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100"/>
          </a:p>
        </p:txBody>
      </p:sp>
      <p:sp>
        <p:nvSpPr>
          <p:cNvPr id="19464" name="Oval 7"/>
          <p:cNvSpPr>
            <a:spLocks noChangeArrowheads="1"/>
          </p:cNvSpPr>
          <p:nvPr/>
        </p:nvSpPr>
        <p:spPr bwMode="auto">
          <a:xfrm>
            <a:off x="4139804" y="2680097"/>
            <a:ext cx="800100" cy="74295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100">
              <a:solidFill>
                <a:schemeClr val="accent2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494235" y="3989785"/>
            <a:ext cx="65067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500" b="1" dirty="0">
                <a:solidFill>
                  <a:schemeClr val="accent1"/>
                </a:solidFill>
              </a:rPr>
              <a:t>Isoelektrický bod ( </a:t>
            </a:r>
            <a:r>
              <a:rPr lang="cs-CZ" altLang="cs-CZ" sz="1500" b="1" dirty="0" err="1">
                <a:solidFill>
                  <a:schemeClr val="accent1"/>
                </a:solidFill>
              </a:rPr>
              <a:t>pI</a:t>
            </a:r>
            <a:r>
              <a:rPr lang="cs-CZ" altLang="cs-CZ" sz="1500" b="1" dirty="0">
                <a:solidFill>
                  <a:schemeClr val="accent1"/>
                </a:solidFill>
              </a:rPr>
              <a:t>)</a:t>
            </a:r>
            <a:r>
              <a:rPr lang="cs-CZ" altLang="cs-CZ" sz="1500" dirty="0">
                <a:solidFill>
                  <a:schemeClr val="accent1"/>
                </a:solidFill>
              </a:rPr>
              <a:t>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500" dirty="0">
                <a:solidFill>
                  <a:schemeClr val="accent1"/>
                </a:solidFill>
              </a:rPr>
              <a:t>hodnota pH prostředí, při kterém se aminokyselina chová jako elektroneutrální</a:t>
            </a:r>
          </a:p>
        </p:txBody>
      </p:sp>
    </p:spTree>
    <p:extLst>
      <p:ext uri="{BB962C8B-B14F-4D97-AF65-F5344CB8AC3E}">
        <p14:creationId xmlns:p14="http://schemas.microsoft.com/office/powerpoint/2010/main" val="2669689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9BEA1F-A0EB-47C2-94C4-D804979C1D2A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CA" altLang="cs-CZ" sz="1050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3006329" y="2895600"/>
            <a:ext cx="3257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871663" y="3381375"/>
            <a:ext cx="3103960" cy="65365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>
                <a:solidFill>
                  <a:schemeClr val="accent2"/>
                </a:solidFill>
              </a:rPr>
              <a:t>aminokyseliny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771650" y="4114800"/>
            <a:ext cx="3257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5029200" y="3486150"/>
            <a:ext cx="0" cy="6286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246019" y="2301479"/>
            <a:ext cx="0" cy="6286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4463654" y="2139554"/>
            <a:ext cx="19442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accent2"/>
                </a:solidFill>
                <a:latin typeface="Amatic SC" panose="020B0604020202020204" charset="-79"/>
                <a:cs typeface="Amatic SC" panose="020B0604020202020204" charset="-79"/>
              </a:rPr>
              <a:t>peptidy</a:t>
            </a:r>
          </a:p>
        </p:txBody>
      </p:sp>
    </p:spTree>
    <p:extLst>
      <p:ext uri="{BB962C8B-B14F-4D97-AF65-F5344CB8AC3E}">
        <p14:creationId xmlns:p14="http://schemas.microsoft.com/office/powerpoint/2010/main" val="4107489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E67BBB-4269-4C38-A94C-1BB5CFB79EAF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CA" altLang="cs-CZ" sz="105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>
                <a:solidFill>
                  <a:schemeClr val="accent2"/>
                </a:solidFill>
              </a:rPr>
              <a:t>Charakteristika</a:t>
            </a:r>
            <a:endParaRPr lang="cs-CZ" altLang="cs-CZ">
              <a:solidFill>
                <a:schemeClr val="accent2"/>
              </a:solidFill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828800" y="1657351"/>
            <a:ext cx="56007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•  vznik z aminokyselin</a:t>
            </a:r>
            <a:endParaRPr lang="cs-CZ" altLang="cs-CZ" sz="2400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•  peptidová vazba </a:t>
            </a:r>
          </a:p>
        </p:txBody>
      </p:sp>
    </p:spTree>
    <p:extLst>
      <p:ext uri="{BB962C8B-B14F-4D97-AF65-F5344CB8AC3E}">
        <p14:creationId xmlns:p14="http://schemas.microsoft.com/office/powerpoint/2010/main" val="413305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334537"/>
            <a:ext cx="8520600" cy="997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000" dirty="0"/>
              <a:t>témata</a:t>
            </a:r>
            <a:endParaRPr sz="5000" dirty="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428388"/>
            <a:ext cx="8520600" cy="3299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Aminokyseliny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chemická struktura, klasifikace, fyzikální vlastnosti (acidobazické)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Peptidická vazba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Pojmy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proteinogenní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AK, esenciální AK, peptidy, proteiny/bílkoviny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Stavba proteinů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struktura (primární, sekundární, terciární, kvarterní)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Fyzikální vlastnosti proteinů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tepelná stabilita, denaturace apod.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Funkce proteinů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strukturní, katalytická, ochranná, transportní apod.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Laboratorní práce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stanovení bílkovin v roztoku (</a:t>
            </a:r>
            <a:r>
              <a:rPr lang="cs-CZ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xanthoproteinová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reakce, </a:t>
            </a:r>
            <a:r>
              <a:rPr lang="cs-CZ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biuretový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test), izolace a charakterizace proteinů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Vybraní zástupci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např. keratin, enzymy, imunoglobuliny, hemoglobin, …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Bílkoviny v potravě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zdroje, kalorická hodnota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E4C4EB-0316-4883-81D1-94D683169D16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CA" altLang="cs-CZ" sz="1050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977878" y="2831307"/>
            <a:ext cx="919163" cy="1061829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1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21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210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>
          <a:xfrm>
            <a:off x="1657350" y="171450"/>
            <a:ext cx="5829300" cy="857250"/>
          </a:xfrm>
        </p:spPr>
        <p:txBody>
          <a:bodyPr/>
          <a:lstStyle/>
          <a:p>
            <a:r>
              <a:rPr lang="cs-CZ" altLang="cs-CZ" b="1">
                <a:solidFill>
                  <a:schemeClr val="accent2"/>
                </a:solidFill>
              </a:rPr>
              <a:t>Peptidová vazba</a:t>
            </a:r>
            <a:endParaRPr lang="cs-CZ" altLang="cs-CZ">
              <a:solidFill>
                <a:schemeClr val="accent2"/>
              </a:solidFill>
            </a:endParaRP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00150"/>
            <a:ext cx="1828800" cy="134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257300"/>
            <a:ext cx="1657350" cy="121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4400550" y="1428750"/>
            <a:ext cx="4572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3300" b="1"/>
              <a:t>+</a:t>
            </a:r>
            <a:endParaRPr lang="cs-CZ" altLang="cs-CZ" sz="2400"/>
          </a:p>
        </p:txBody>
      </p:sp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04" y="2772966"/>
            <a:ext cx="3543300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4518422" y="2193131"/>
            <a:ext cx="161925" cy="325041"/>
          </a:xfrm>
          <a:prstGeom prst="downArrow">
            <a:avLst>
              <a:gd name="adj1" fmla="val 50000"/>
              <a:gd name="adj2" fmla="val 50184"/>
            </a:avLst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10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086226" y="3975497"/>
            <a:ext cx="10798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100"/>
              <a:t>  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100"/>
              <a:t> H</a:t>
            </a:r>
            <a:r>
              <a:rPr lang="cs-CZ" altLang="cs-CZ" sz="2100" baseline="-25000"/>
              <a:t>2</a:t>
            </a:r>
            <a:r>
              <a:rPr lang="cs-CZ" altLang="cs-CZ" sz="210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649166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D2F861-EA83-4190-9AE0-A466B143F1F4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CA" altLang="cs-CZ" sz="1050"/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4895851" y="3165873"/>
            <a:ext cx="1403747" cy="138499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100"/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2100"/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210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71550"/>
            <a:ext cx="5715000" cy="154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AutoShape 3"/>
          <p:cNvSpPr>
            <a:spLocks/>
          </p:cNvSpPr>
          <p:nvPr/>
        </p:nvSpPr>
        <p:spPr bwMode="auto">
          <a:xfrm rot="16135089">
            <a:off x="4229100" y="1543050"/>
            <a:ext cx="285750" cy="742950"/>
          </a:xfrm>
          <a:prstGeom prst="leftBrace">
            <a:avLst>
              <a:gd name="adj1" fmla="val 2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100"/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97" y="3057525"/>
            <a:ext cx="3294459" cy="145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1" y="3651648"/>
            <a:ext cx="1714500" cy="497681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213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90FE13-559C-495A-B345-C406DC770E5A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CA" altLang="cs-CZ" sz="105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31" y="3274219"/>
            <a:ext cx="4319588" cy="76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519362" y="4083844"/>
            <a:ext cx="478849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   Alanylglycin                          Glycylalanin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accent2"/>
                </a:solidFill>
              </a:rPr>
              <a:t>    </a:t>
            </a:r>
            <a:r>
              <a:rPr lang="cs-CZ" altLang="cs-CZ" sz="1800" b="1">
                <a:solidFill>
                  <a:schemeClr val="accent2"/>
                </a:solidFill>
              </a:rPr>
              <a:t>(Ala-Gly)                              (Gly-Ala)</a:t>
            </a:r>
            <a:r>
              <a:rPr lang="cs-CZ" altLang="cs-CZ" sz="2400"/>
              <a:t>         </a:t>
            </a:r>
            <a:endParaRPr lang="cs-CZ" altLang="cs-CZ" sz="2475">
              <a:solidFill>
                <a:schemeClr val="accent2"/>
              </a:solidFill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980010" y="2247901"/>
            <a:ext cx="55137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500" dirty="0">
                <a:solidFill>
                  <a:schemeClr val="accent1"/>
                </a:solidFill>
              </a:rPr>
              <a:t>pojmenování začíná od N-konce a pokračuje k C -konci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500" dirty="0">
                <a:solidFill>
                  <a:schemeClr val="accent1"/>
                </a:solidFill>
              </a:rPr>
              <a:t>AMK zbytky =koncovka -</a:t>
            </a:r>
            <a:r>
              <a:rPr lang="cs-CZ" altLang="cs-CZ" sz="1500" dirty="0" err="1">
                <a:solidFill>
                  <a:schemeClr val="accent1"/>
                </a:solidFill>
              </a:rPr>
              <a:t>yl</a:t>
            </a:r>
            <a:r>
              <a:rPr lang="cs-CZ" altLang="cs-CZ" sz="1500" dirty="0">
                <a:solidFill>
                  <a:schemeClr val="accent1"/>
                </a:solidFill>
              </a:rPr>
              <a:t>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500" dirty="0">
                <a:solidFill>
                  <a:schemeClr val="accent1"/>
                </a:solidFill>
              </a:rPr>
              <a:t>poslední AMK s volným karboxylem = nezměněný název</a:t>
            </a:r>
            <a:endParaRPr lang="cs-CZ" altLang="cs-CZ" sz="1800" dirty="0">
              <a:solidFill>
                <a:schemeClr val="accent1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75410" y="141685"/>
            <a:ext cx="280868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3300" b="1">
                <a:solidFill>
                  <a:schemeClr val="accent2"/>
                </a:solidFill>
              </a:rPr>
              <a:t>Názvy peptidů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709738" y="1815704"/>
            <a:ext cx="27539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Systematický název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656160" y="1059657"/>
            <a:ext cx="2191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accent2"/>
                </a:solidFill>
              </a:rPr>
              <a:t>Triviální názvy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601392" y="1059656"/>
            <a:ext cx="2268140" cy="4857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100"/>
          </a:p>
        </p:txBody>
      </p:sp>
    </p:spTree>
    <p:extLst>
      <p:ext uri="{BB962C8B-B14F-4D97-AF65-F5344CB8AC3E}">
        <p14:creationId xmlns:p14="http://schemas.microsoft.com/office/powerpoint/2010/main" val="25949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99E224-D13B-4264-AA59-1C9CEA09A87F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CA" altLang="cs-CZ" sz="105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141685"/>
            <a:ext cx="5829300" cy="857250"/>
          </a:xfrm>
        </p:spPr>
        <p:txBody>
          <a:bodyPr/>
          <a:lstStyle/>
          <a:p>
            <a:r>
              <a:rPr lang="cs-CZ" altLang="cs-CZ" b="1">
                <a:solidFill>
                  <a:schemeClr val="accent2"/>
                </a:solidFill>
              </a:rPr>
              <a:t>Významné peptidy</a:t>
            </a:r>
            <a:endParaRPr lang="cs-CZ" altLang="cs-CZ">
              <a:solidFill>
                <a:schemeClr val="accent2"/>
              </a:solidFill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439466" y="1163241"/>
            <a:ext cx="6286500" cy="403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/>
              <a:t>•  </a:t>
            </a:r>
            <a:r>
              <a:rPr lang="cs-CZ" altLang="cs-CZ" sz="1800" b="1" dirty="0" err="1">
                <a:solidFill>
                  <a:schemeClr val="accent1"/>
                </a:solidFill>
              </a:rPr>
              <a:t>Glutathion</a:t>
            </a:r>
            <a:r>
              <a:rPr lang="cs-CZ" altLang="cs-CZ" sz="1800" b="1" dirty="0">
                <a:solidFill>
                  <a:schemeClr val="accent1"/>
                </a:solidFill>
              </a:rPr>
              <a:t> </a:t>
            </a:r>
            <a:r>
              <a:rPr lang="cs-CZ" altLang="cs-CZ" sz="1800" dirty="0">
                <a:solidFill>
                  <a:schemeClr val="accent1"/>
                </a:solidFill>
              </a:rPr>
              <a:t> (</a:t>
            </a:r>
            <a:r>
              <a:rPr lang="cs-CZ" altLang="cs-CZ" sz="1800" dirty="0">
                <a:solidFill>
                  <a:schemeClr val="accent1"/>
                </a:solidFill>
                <a:latin typeface="Symbol" panose="05050102010706020507" pitchFamily="18" charset="2"/>
              </a:rPr>
              <a:t>g</a:t>
            </a:r>
            <a:r>
              <a:rPr lang="cs-CZ" altLang="cs-CZ" sz="1800" dirty="0">
                <a:solidFill>
                  <a:schemeClr val="accent1"/>
                </a:solidFill>
              </a:rPr>
              <a:t>-</a:t>
            </a:r>
            <a:r>
              <a:rPr lang="cs-CZ" altLang="cs-CZ" sz="1800" dirty="0" err="1">
                <a:solidFill>
                  <a:schemeClr val="accent1"/>
                </a:solidFill>
              </a:rPr>
              <a:t>Glu</a:t>
            </a:r>
            <a:r>
              <a:rPr lang="cs-CZ" altLang="cs-CZ" sz="1800" dirty="0">
                <a:solidFill>
                  <a:schemeClr val="accent1"/>
                </a:solidFill>
              </a:rPr>
              <a:t>-</a:t>
            </a:r>
            <a:r>
              <a:rPr lang="cs-CZ" altLang="cs-CZ" sz="1800" dirty="0" err="1">
                <a:solidFill>
                  <a:schemeClr val="accent1"/>
                </a:solidFill>
              </a:rPr>
              <a:t>Cys-Gly</a:t>
            </a:r>
            <a:r>
              <a:rPr lang="cs-CZ" altLang="cs-CZ" sz="1800" dirty="0">
                <a:solidFill>
                  <a:schemeClr val="accent1"/>
                </a:solidFill>
              </a:rPr>
              <a:t>)  GSH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	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cs-CZ" altLang="cs-CZ" sz="1800" dirty="0">
              <a:solidFill>
                <a:schemeClr val="accent1"/>
              </a:solidFill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cs-CZ" altLang="cs-CZ" sz="1800" dirty="0">
              <a:solidFill>
                <a:schemeClr val="accent1"/>
              </a:solidFill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cs-CZ" altLang="cs-CZ" sz="180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	antioxidant      (GSH           GSSG)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		</a:t>
            </a:r>
            <a:r>
              <a:rPr lang="cs-CZ" altLang="cs-CZ" sz="1500" dirty="0">
                <a:solidFill>
                  <a:schemeClr val="accent1"/>
                </a:solidFill>
              </a:rPr>
              <a:t>udržuje  -SH skupiny proteinů v redukovaném stavu</a:t>
            </a:r>
            <a:endParaRPr lang="cs-CZ" altLang="cs-CZ" sz="1500" dirty="0">
              <a:solidFill>
                <a:schemeClr val="accent1"/>
              </a:solidFill>
              <a:sym typeface="Wingdings 3" panose="050401020108070707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		</a:t>
            </a:r>
            <a:r>
              <a:rPr lang="cs-CZ" altLang="cs-CZ" sz="1500" dirty="0">
                <a:solidFill>
                  <a:schemeClr val="accent1"/>
                </a:solidFill>
              </a:rPr>
              <a:t>chrání hemoglobin před oxidací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	</a:t>
            </a:r>
            <a:r>
              <a:rPr lang="cs-CZ" altLang="cs-CZ" sz="1800" dirty="0"/>
              <a:t>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/>
              <a:t>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/>
              <a:t>	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5" y="1707357"/>
            <a:ext cx="2601515" cy="103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4572000" y="2787254"/>
            <a:ext cx="323850" cy="108347"/>
          </a:xfrm>
          <a:prstGeom prst="rightArrow">
            <a:avLst>
              <a:gd name="adj1" fmla="val 50000"/>
              <a:gd name="adj2" fmla="val 74726"/>
            </a:avLst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100"/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4540704" y="2889052"/>
            <a:ext cx="323850" cy="108347"/>
          </a:xfrm>
          <a:prstGeom prst="leftArrow">
            <a:avLst>
              <a:gd name="adj1" fmla="val 50000"/>
              <a:gd name="adj2" fmla="val 74725"/>
            </a:avLst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100"/>
          </a:p>
        </p:txBody>
      </p:sp>
      <p:pic>
        <p:nvPicPr>
          <p:cNvPr id="69643" name="Picture 11" descr="250px-Glutathione-3D-vd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0244" y="1707356"/>
            <a:ext cx="1785938" cy="900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5EE025-E3B6-415F-91F1-DBA755111752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CA" altLang="cs-CZ" sz="105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439466" y="465535"/>
            <a:ext cx="54006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/>
              <a:t> </a:t>
            </a:r>
            <a:r>
              <a:rPr lang="cs-CZ" altLang="cs-CZ" sz="1800" b="1" dirty="0" err="1">
                <a:solidFill>
                  <a:schemeClr val="accent1"/>
                </a:solidFill>
              </a:rPr>
              <a:t>Glutathion</a:t>
            </a:r>
            <a:r>
              <a:rPr lang="cs-CZ" altLang="cs-CZ" sz="1800" b="1" dirty="0">
                <a:solidFill>
                  <a:schemeClr val="accent1"/>
                </a:solidFill>
              </a:rPr>
              <a:t> </a:t>
            </a:r>
            <a:r>
              <a:rPr lang="cs-CZ" altLang="cs-CZ" sz="1800" dirty="0">
                <a:solidFill>
                  <a:schemeClr val="accent1"/>
                </a:solidFill>
              </a:rPr>
              <a:t>  </a:t>
            </a:r>
            <a:r>
              <a:rPr lang="cs-CZ" altLang="cs-CZ" sz="2100" dirty="0">
                <a:solidFill>
                  <a:schemeClr val="accent1"/>
                </a:solidFill>
              </a:rPr>
              <a:t>	 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- </a:t>
            </a:r>
            <a:r>
              <a:rPr lang="cs-CZ" altLang="cs-CZ" sz="1800" dirty="0">
                <a:solidFill>
                  <a:schemeClr val="accent1"/>
                </a:solidFill>
              </a:rPr>
              <a:t>ochrana organismu před </a:t>
            </a:r>
            <a:r>
              <a:rPr lang="cs-CZ" altLang="cs-CZ" sz="1800" b="1" dirty="0">
                <a:solidFill>
                  <a:schemeClr val="accent1"/>
                </a:solidFill>
              </a:rPr>
              <a:t>oxidačním stresem</a:t>
            </a:r>
            <a:endParaRPr lang="cs-CZ" altLang="cs-CZ" sz="2100" b="1" dirty="0">
              <a:solidFill>
                <a:schemeClr val="accent1"/>
              </a:solidFill>
            </a:endParaRPr>
          </a:p>
        </p:txBody>
      </p:sp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1656160" y="1600200"/>
            <a:ext cx="599360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2 GSH  + H</a:t>
            </a:r>
            <a:r>
              <a:rPr lang="cs-CZ" altLang="cs-CZ" sz="2100" baseline="-25000" dirty="0">
                <a:solidFill>
                  <a:schemeClr val="accent1"/>
                </a:solidFill>
              </a:rPr>
              <a:t>2</a:t>
            </a:r>
            <a:r>
              <a:rPr lang="cs-CZ" altLang="cs-CZ" sz="2100" dirty="0">
                <a:solidFill>
                  <a:schemeClr val="accent1"/>
                </a:solidFill>
              </a:rPr>
              <a:t>O</a:t>
            </a:r>
            <a:r>
              <a:rPr lang="cs-CZ" altLang="cs-CZ" sz="2100" baseline="-25000" dirty="0">
                <a:solidFill>
                  <a:schemeClr val="accent1"/>
                </a:solidFill>
              </a:rPr>
              <a:t>2</a:t>
            </a:r>
            <a:r>
              <a:rPr lang="cs-CZ" altLang="cs-CZ" sz="2100" dirty="0">
                <a:solidFill>
                  <a:schemeClr val="accent1"/>
                </a:solidFill>
              </a:rPr>
              <a:t>                           G-S-S-G  +  2 H</a:t>
            </a:r>
            <a:r>
              <a:rPr lang="cs-CZ" altLang="cs-CZ" sz="2100" baseline="-25000" dirty="0">
                <a:solidFill>
                  <a:schemeClr val="accent1"/>
                </a:solidFill>
              </a:rPr>
              <a:t>2</a:t>
            </a:r>
            <a:r>
              <a:rPr lang="cs-CZ" altLang="cs-CZ" sz="2100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1709737" y="2409825"/>
            <a:ext cx="351115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500" dirty="0">
                <a:solidFill>
                  <a:schemeClr val="accent1"/>
                </a:solidFill>
              </a:rPr>
              <a:t>Regenerace GSSG - </a:t>
            </a:r>
            <a:r>
              <a:rPr lang="cs-CZ" altLang="cs-CZ" sz="1500" dirty="0" err="1">
                <a:solidFill>
                  <a:schemeClr val="accent1"/>
                </a:solidFill>
              </a:rPr>
              <a:t>glutathionreduktasa</a:t>
            </a:r>
            <a:endParaRPr lang="cs-CZ" altLang="cs-CZ" sz="1500" dirty="0">
              <a:solidFill>
                <a:schemeClr val="accent1"/>
              </a:solidFill>
            </a:endParaRPr>
          </a:p>
        </p:txBody>
      </p:sp>
      <p:sp>
        <p:nvSpPr>
          <p:cNvPr id="27654" name="Text Box 12"/>
          <p:cNvSpPr txBox="1">
            <a:spLocks noChangeArrowheads="1"/>
          </p:cNvSpPr>
          <p:nvPr/>
        </p:nvSpPr>
        <p:spPr bwMode="auto">
          <a:xfrm>
            <a:off x="1547813" y="3219450"/>
            <a:ext cx="5886450" cy="738664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Významný redukční prostředek a antioxidant v buňce</a:t>
            </a:r>
          </a:p>
        </p:txBody>
      </p: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3383756" y="1464469"/>
            <a:ext cx="194429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500"/>
              <a:t>glutathionperoxidasa</a:t>
            </a:r>
          </a:p>
        </p:txBody>
      </p:sp>
      <p:sp>
        <p:nvSpPr>
          <p:cNvPr id="27656" name="Line 14"/>
          <p:cNvSpPr>
            <a:spLocks noChangeShapeType="1"/>
          </p:cNvSpPr>
          <p:nvPr/>
        </p:nvSpPr>
        <p:spPr bwMode="auto">
          <a:xfrm>
            <a:off x="3492103" y="1815704"/>
            <a:ext cx="15656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050"/>
          </a:p>
        </p:txBody>
      </p:sp>
    </p:spTree>
    <p:extLst>
      <p:ext uri="{BB962C8B-B14F-4D97-AF65-F5344CB8AC3E}">
        <p14:creationId xmlns:p14="http://schemas.microsoft.com/office/powerpoint/2010/main" val="210944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4D0E7F-36FF-4BE1-9B6B-52B59C2DF8ED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CA" altLang="cs-CZ" sz="105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141685"/>
            <a:ext cx="5829300" cy="857250"/>
          </a:xfrm>
        </p:spPr>
        <p:txBody>
          <a:bodyPr/>
          <a:lstStyle/>
          <a:p>
            <a:r>
              <a:rPr lang="cs-CZ" altLang="cs-CZ" b="1">
                <a:solidFill>
                  <a:schemeClr val="accent2"/>
                </a:solidFill>
              </a:rPr>
              <a:t>Významné peptidy</a:t>
            </a:r>
            <a:endParaRPr lang="cs-CZ" altLang="cs-CZ">
              <a:solidFill>
                <a:schemeClr val="accent2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656160" y="1329929"/>
            <a:ext cx="62865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chemeClr val="accent1"/>
                </a:solidFill>
              </a:rPr>
              <a:t>•  hormony:  </a:t>
            </a:r>
            <a:r>
              <a:rPr lang="cs-CZ" altLang="cs-CZ" sz="1800" dirty="0" err="1">
                <a:solidFill>
                  <a:schemeClr val="accent1"/>
                </a:solidFill>
              </a:rPr>
              <a:t>thyroliberin</a:t>
            </a:r>
            <a:r>
              <a:rPr lang="cs-CZ" altLang="cs-CZ" sz="1800" dirty="0">
                <a:solidFill>
                  <a:schemeClr val="accent1"/>
                </a:solidFill>
              </a:rPr>
              <a:t> TRH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	          oxytocin 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	          vasopresin (antidiuretický hormon ADH)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chemeClr val="accent1"/>
                </a:solidFill>
              </a:rPr>
              <a:t>•  toxiny:  </a:t>
            </a:r>
            <a:r>
              <a:rPr lang="cs-CZ" altLang="cs-CZ" sz="1800" dirty="0">
                <a:solidFill>
                  <a:schemeClr val="accent1"/>
                </a:solidFill>
              </a:rPr>
              <a:t>amanitiny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	     </a:t>
            </a:r>
            <a:r>
              <a:rPr lang="cs-CZ" altLang="cs-CZ" sz="1800" dirty="0" err="1">
                <a:solidFill>
                  <a:schemeClr val="accent1"/>
                </a:solidFill>
              </a:rPr>
              <a:t>faloidiny</a:t>
            </a:r>
            <a:endParaRPr lang="cs-CZ" altLang="cs-CZ" sz="1800" dirty="0">
              <a:solidFill>
                <a:schemeClr val="accent1"/>
              </a:solidFill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		muchomůrka zelená 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                       (</a:t>
            </a:r>
            <a:r>
              <a:rPr lang="cs-CZ" altLang="cs-CZ" sz="1800" i="1" dirty="0" err="1">
                <a:solidFill>
                  <a:schemeClr val="accent1"/>
                </a:solidFill>
              </a:rPr>
              <a:t>Amanita</a:t>
            </a:r>
            <a:r>
              <a:rPr lang="cs-CZ" altLang="cs-CZ" sz="1800" i="1" dirty="0">
                <a:solidFill>
                  <a:schemeClr val="accent1"/>
                </a:solidFill>
              </a:rPr>
              <a:t> </a:t>
            </a:r>
            <a:r>
              <a:rPr lang="cs-CZ" altLang="cs-CZ" sz="1800" i="1" dirty="0" err="1">
                <a:solidFill>
                  <a:schemeClr val="accent1"/>
                </a:solidFill>
              </a:rPr>
              <a:t>phalloides</a:t>
            </a:r>
            <a:r>
              <a:rPr lang="cs-CZ" altLang="cs-CZ" sz="1800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cs-CZ" altLang="cs-CZ" sz="1800" dirty="0">
              <a:solidFill>
                <a:schemeClr val="accent1"/>
              </a:solidFill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chemeClr val="accent1"/>
                </a:solidFill>
              </a:rPr>
              <a:t>•  antibiotika: </a:t>
            </a:r>
            <a:r>
              <a:rPr lang="cs-CZ" altLang="cs-CZ" sz="1800" dirty="0">
                <a:solidFill>
                  <a:schemeClr val="accent1"/>
                </a:solidFill>
              </a:rPr>
              <a:t>gramicidin S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chemeClr val="accent1"/>
                </a:solidFill>
              </a:rPr>
              <a:t>•</a:t>
            </a:r>
            <a:r>
              <a:rPr lang="cs-CZ" altLang="cs-CZ" sz="1800" dirty="0">
                <a:solidFill>
                  <a:schemeClr val="accent1"/>
                </a:solidFill>
              </a:rPr>
              <a:t>  </a:t>
            </a:r>
            <a:r>
              <a:rPr lang="cs-CZ" altLang="cs-CZ" sz="1800" b="1" dirty="0">
                <a:solidFill>
                  <a:schemeClr val="accent1"/>
                </a:solidFill>
              </a:rPr>
              <a:t>syntetické peptidy</a:t>
            </a:r>
            <a:r>
              <a:rPr lang="cs-CZ" altLang="cs-CZ" sz="1800" dirty="0">
                <a:solidFill>
                  <a:schemeClr val="accent1"/>
                </a:solidFill>
              </a:rPr>
              <a:t>: aspartam (metylester </a:t>
            </a:r>
            <a:r>
              <a:rPr lang="cs-CZ" altLang="cs-CZ" sz="1800" dirty="0" err="1">
                <a:solidFill>
                  <a:schemeClr val="accent1"/>
                </a:solidFill>
              </a:rPr>
              <a:t>aspartylfenylalaninu</a:t>
            </a:r>
            <a:r>
              <a:rPr lang="cs-CZ" altLang="cs-CZ" sz="1800" dirty="0">
                <a:solidFill>
                  <a:schemeClr val="accent1"/>
                </a:solidFill>
              </a:rPr>
              <a:t>)</a:t>
            </a:r>
            <a:endParaRPr lang="cs-CZ" altLang="cs-CZ" sz="2100" dirty="0">
              <a:solidFill>
                <a:schemeClr val="accent1"/>
              </a:solidFill>
            </a:endParaRPr>
          </a:p>
        </p:txBody>
      </p:sp>
      <p:pic>
        <p:nvPicPr>
          <p:cNvPr id="70663" name="Picture 7" descr="http://www.dipbot.unict.it/funghi_etna/photogallery/page_01.htm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3550" y="2581275"/>
            <a:ext cx="1782366" cy="13406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44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7F960-99AE-0DB6-24A0-2165CEE6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35796"/>
            <a:ext cx="8520600" cy="801000"/>
          </a:xfrm>
        </p:spPr>
        <p:txBody>
          <a:bodyPr>
            <a:noAutofit/>
          </a:bodyPr>
          <a:lstStyle/>
          <a:p>
            <a:pPr algn="ctr"/>
            <a:r>
              <a:rPr lang="cs-CZ" sz="5000" dirty="0"/>
              <a:t>BÍLKOVINY</a:t>
            </a:r>
          </a:p>
        </p:txBody>
      </p:sp>
    </p:spTree>
    <p:extLst>
      <p:ext uri="{BB962C8B-B14F-4D97-AF65-F5344CB8AC3E}">
        <p14:creationId xmlns:p14="http://schemas.microsoft.com/office/powerpoint/2010/main" val="1621259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968651-85CA-4A8F-A072-1EA845164AB7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CA" altLang="cs-CZ" sz="1050"/>
          </a:p>
        </p:txBody>
      </p:sp>
      <p:sp>
        <p:nvSpPr>
          <p:cNvPr id="29699" name="Line 2"/>
          <p:cNvSpPr>
            <a:spLocks noChangeShapeType="1"/>
          </p:cNvSpPr>
          <p:nvPr/>
        </p:nvSpPr>
        <p:spPr bwMode="auto">
          <a:xfrm>
            <a:off x="4086225" y="1600200"/>
            <a:ext cx="3257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29700" name="Line 3"/>
          <p:cNvSpPr>
            <a:spLocks noChangeShapeType="1"/>
          </p:cNvSpPr>
          <p:nvPr/>
        </p:nvSpPr>
        <p:spPr bwMode="auto">
          <a:xfrm>
            <a:off x="3006329" y="2895600"/>
            <a:ext cx="3257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title"/>
          </p:nvPr>
        </p:nvSpPr>
        <p:spPr>
          <a:xfrm>
            <a:off x="1871663" y="3381375"/>
            <a:ext cx="3103960" cy="653654"/>
          </a:xfrm>
        </p:spPr>
        <p:txBody>
          <a:bodyPr>
            <a:noAutofit/>
          </a:bodyPr>
          <a:lstStyle/>
          <a:p>
            <a:pPr algn="l"/>
            <a:r>
              <a:rPr lang="cs-CZ" altLang="cs-CZ" sz="3600" dirty="0">
                <a:solidFill>
                  <a:schemeClr val="accent2"/>
                </a:solidFill>
              </a:rPr>
              <a:t>aminokyseliny</a:t>
            </a:r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1771650" y="4114800"/>
            <a:ext cx="3257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 flipV="1">
            <a:off x="5029200" y="3486150"/>
            <a:ext cx="0" cy="6286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 flipV="1">
            <a:off x="6246019" y="2301479"/>
            <a:ext cx="0" cy="6286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 flipV="1">
            <a:off x="7325916" y="95131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cs-CZ" sz="1050"/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4463654" y="2139554"/>
            <a:ext cx="19442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accent1"/>
                </a:solidFill>
                <a:latin typeface="Amatic SC" panose="020B0604020202020204" charset="-79"/>
                <a:cs typeface="Amatic SC" panose="020B0604020202020204" charset="-79"/>
              </a:rPr>
              <a:t>peptidy</a:t>
            </a:r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5328048" y="897732"/>
            <a:ext cx="23217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accent2"/>
                </a:solidFill>
                <a:latin typeface="Amatic SC" panose="020B0604020202020204" charset="-79"/>
                <a:cs typeface="Amatic SC" panose="020B0604020202020204" charset="-79"/>
              </a:rPr>
              <a:t>proteiny</a:t>
            </a:r>
          </a:p>
        </p:txBody>
      </p:sp>
    </p:spTree>
    <p:extLst>
      <p:ext uri="{BB962C8B-B14F-4D97-AF65-F5344CB8AC3E}">
        <p14:creationId xmlns:p14="http://schemas.microsoft.com/office/powerpoint/2010/main" val="27975820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96C736-CEB1-43BA-AB87-64815D42FEFA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CA" altLang="cs-CZ" sz="1050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1656160" y="195263"/>
            <a:ext cx="5829300" cy="857250"/>
          </a:xfrm>
        </p:spPr>
        <p:txBody>
          <a:bodyPr/>
          <a:lstStyle/>
          <a:p>
            <a:r>
              <a:rPr lang="cs-CZ" altLang="cs-CZ" b="1">
                <a:solidFill>
                  <a:schemeClr val="accent2"/>
                </a:solidFill>
              </a:rPr>
              <a:t>Primární struktura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169319" y="1545432"/>
            <a:ext cx="5831681" cy="29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2100" dirty="0"/>
              <a:t>   </a:t>
            </a:r>
            <a:r>
              <a:rPr lang="cs-CZ" altLang="cs-CZ" sz="2400" dirty="0"/>
              <a:t>	</a:t>
            </a:r>
            <a:r>
              <a:rPr lang="cs-CZ" altLang="cs-CZ" sz="2400" dirty="0">
                <a:solidFill>
                  <a:schemeClr val="accent1"/>
                </a:solidFill>
              </a:rPr>
              <a:t>  </a:t>
            </a:r>
            <a:r>
              <a:rPr lang="cs-CZ" altLang="cs-CZ" sz="2400" b="1" dirty="0">
                <a:solidFill>
                  <a:schemeClr val="accent1"/>
                </a:solidFill>
              </a:rPr>
              <a:t>pořadí AMK v řetězci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endParaRPr lang="cs-CZ" altLang="cs-CZ" sz="2400" b="1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endParaRPr lang="cs-CZ" altLang="cs-CZ" sz="2100" b="1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	začíná se od N-konce, pokračuje se k C-konci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 	</a:t>
            </a:r>
            <a:r>
              <a:rPr lang="cs-CZ" altLang="cs-CZ" sz="1800" dirty="0">
                <a:solidFill>
                  <a:schemeClr val="accent1"/>
                </a:solidFill>
              </a:rPr>
              <a:t>hlavní řetězec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	postranní řetězec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844403" y="1437085"/>
            <a:ext cx="3724348" cy="702469"/>
          </a:xfrm>
          <a:prstGeom prst="rect">
            <a:avLst/>
          </a:prstGeom>
          <a:noFill/>
          <a:ln w="76200">
            <a:pattFill prst="lgCheck">
              <a:fgClr>
                <a:schemeClr val="accent2"/>
              </a:fgClr>
              <a:bgClr>
                <a:srgbClr val="66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100"/>
          </a:p>
        </p:txBody>
      </p:sp>
    </p:spTree>
    <p:extLst>
      <p:ext uri="{BB962C8B-B14F-4D97-AF65-F5344CB8AC3E}">
        <p14:creationId xmlns:p14="http://schemas.microsoft.com/office/powerpoint/2010/main" val="949963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CA2BF4-2CE5-48DE-9640-8D685BFC691C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CA" altLang="cs-CZ" sz="105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412206" y="272654"/>
            <a:ext cx="47529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3300" b="1">
                <a:solidFill>
                  <a:schemeClr val="accent2"/>
                </a:solidFill>
              </a:rPr>
              <a:t>Sekundární struktura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789635" y="1113235"/>
            <a:ext cx="3402806" cy="756047"/>
          </a:xfrm>
          <a:prstGeom prst="rect">
            <a:avLst/>
          </a:prstGeom>
          <a:noFill/>
          <a:ln w="76200">
            <a:pattFill prst="lgCheck">
              <a:fgClr>
                <a:schemeClr val="accent2"/>
              </a:fgClr>
              <a:bgClr>
                <a:srgbClr val="66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100"/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844404" y="1110854"/>
            <a:ext cx="3564731" cy="122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prostorové uspořádání atomů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          v hlavním řetězci</a:t>
            </a:r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2100" dirty="0"/>
          </a:p>
        </p:txBody>
      </p:sp>
      <p:sp>
        <p:nvSpPr>
          <p:cNvPr id="34822" name="Text Box 11"/>
          <p:cNvSpPr txBox="1">
            <a:spLocks noChangeArrowheads="1"/>
          </p:cNvSpPr>
          <p:nvPr/>
        </p:nvSpPr>
        <p:spPr bwMode="auto">
          <a:xfrm>
            <a:off x="1871663" y="2301479"/>
            <a:ext cx="47529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Pravidelná sekundární struktura: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	 </a:t>
            </a:r>
            <a:r>
              <a:rPr lang="cs-CZ" altLang="cs-CZ" sz="2100" dirty="0">
                <a:solidFill>
                  <a:schemeClr val="accent1"/>
                </a:solidFill>
                <a:latin typeface="Symbol" panose="05050102010706020507" pitchFamily="18" charset="2"/>
              </a:rPr>
              <a:t>a</a:t>
            </a:r>
            <a:r>
              <a:rPr lang="cs-CZ" altLang="cs-CZ" sz="2100" dirty="0">
                <a:solidFill>
                  <a:schemeClr val="accent1"/>
                </a:solidFill>
              </a:rPr>
              <a:t>-helix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	</a:t>
            </a:r>
            <a:r>
              <a:rPr lang="cs-CZ" altLang="cs-CZ" sz="2100" dirty="0">
                <a:solidFill>
                  <a:schemeClr val="accent1"/>
                </a:solidFill>
                <a:latin typeface="Symbol" panose="05050102010706020507" pitchFamily="18" charset="2"/>
              </a:rPr>
              <a:t>b</a:t>
            </a:r>
            <a:r>
              <a:rPr lang="cs-CZ" altLang="cs-CZ" sz="2100" dirty="0">
                <a:solidFill>
                  <a:schemeClr val="accent1"/>
                </a:solidFill>
              </a:rPr>
              <a:t>-struktura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925241" y="3975497"/>
            <a:ext cx="394335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500" dirty="0">
                <a:solidFill>
                  <a:schemeClr val="accent1"/>
                </a:solidFill>
              </a:rPr>
              <a:t>Další typy sekundární struktury: ohybové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500" dirty="0">
                <a:solidFill>
                  <a:schemeClr val="accent1"/>
                </a:solidFill>
              </a:rPr>
              <a:t>			         nepravidelné</a:t>
            </a:r>
          </a:p>
        </p:txBody>
      </p:sp>
    </p:spTree>
    <p:extLst>
      <p:ext uri="{BB962C8B-B14F-4D97-AF65-F5344CB8AC3E}">
        <p14:creationId xmlns:p14="http://schemas.microsoft.com/office/powerpoint/2010/main" val="173502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0;p17">
            <a:extLst>
              <a:ext uri="{FF2B5EF4-FFF2-40B4-BE49-F238E27FC236}">
                <a16:creationId xmlns:a16="http://schemas.microsoft.com/office/drawing/2014/main" id="{0DCD76C9-E847-6109-EFC1-53D1CA1184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770750"/>
            <a:ext cx="8520600" cy="1492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0" dirty="0"/>
              <a:t>učebnice</a:t>
            </a:r>
            <a:endParaRPr sz="9000" dirty="0"/>
          </a:p>
        </p:txBody>
      </p:sp>
    </p:spTree>
    <p:extLst>
      <p:ext uri="{BB962C8B-B14F-4D97-AF65-F5344CB8AC3E}">
        <p14:creationId xmlns:p14="http://schemas.microsoft.com/office/powerpoint/2010/main" val="13568409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E3F2AD-4E6D-430C-86CB-355D46B31C0C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CA" altLang="cs-CZ" sz="1050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97" y="573882"/>
            <a:ext cx="1976438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1601392" y="573881"/>
            <a:ext cx="307895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5000"/>
              </a:spcBef>
              <a:buFont typeface="Symbol" panose="05050102010706020507" pitchFamily="18" charset="2"/>
              <a:buNone/>
            </a:pPr>
            <a:r>
              <a:rPr lang="cs-CZ" altLang="cs-CZ" sz="30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cs-CZ" altLang="cs-CZ" sz="3000" dirty="0">
                <a:solidFill>
                  <a:srgbClr val="FF0000"/>
                </a:solidFill>
              </a:rPr>
              <a:t>-helix</a:t>
            </a:r>
          </a:p>
          <a:p>
            <a:pPr>
              <a:spcBef>
                <a:spcPct val="25000"/>
              </a:spcBef>
              <a:buFont typeface="Symbol" panose="05050102010706020507" pitchFamily="18" charset="2"/>
              <a:buNone/>
            </a:pPr>
            <a:endParaRPr lang="cs-CZ" altLang="cs-CZ" sz="3000" dirty="0">
              <a:solidFill>
                <a:schemeClr val="accent1"/>
              </a:solidFill>
              <a:latin typeface="Symbol" panose="05050102010706020507" pitchFamily="18" charset="2"/>
            </a:endParaRPr>
          </a:p>
          <a:p>
            <a:pPr>
              <a:spcBef>
                <a:spcPct val="2500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  <a:cs typeface="Times New Roman" panose="02020603050405020304" pitchFamily="18" charset="0"/>
              </a:rPr>
              <a:t>• </a:t>
            </a:r>
            <a:r>
              <a:rPr lang="cs-CZ" altLang="cs-CZ" sz="1800" dirty="0">
                <a:solidFill>
                  <a:schemeClr val="accent1"/>
                </a:solidFill>
              </a:rPr>
              <a:t>pravotočivá šroubovice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      3,6 AMK na 1 závit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solidFill>
                  <a:schemeClr val="accent1"/>
                </a:solidFill>
              </a:rPr>
              <a:t>vodíkové vazby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 postranní řetězce vně helixu</a:t>
            </a:r>
          </a:p>
        </p:txBody>
      </p:sp>
    </p:spTree>
    <p:extLst>
      <p:ext uri="{BB962C8B-B14F-4D97-AF65-F5344CB8AC3E}">
        <p14:creationId xmlns:p14="http://schemas.microsoft.com/office/powerpoint/2010/main" val="18511136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E94F85-4828-42F5-A096-5C22B69BC4EF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CA" altLang="cs-CZ" sz="105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547813" y="250031"/>
            <a:ext cx="2917031" cy="255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5000"/>
              </a:spcBef>
              <a:buFont typeface="Symbol" panose="05050102010706020507" pitchFamily="18" charset="2"/>
              <a:buChar char="b"/>
            </a:pPr>
            <a:r>
              <a:rPr lang="cs-CZ" altLang="cs-CZ" sz="3000" b="1" dirty="0">
                <a:solidFill>
                  <a:srgbClr val="FF3300"/>
                </a:solidFill>
              </a:rPr>
              <a:t>- struktura</a:t>
            </a:r>
          </a:p>
          <a:p>
            <a:pPr>
              <a:spcBef>
                <a:spcPct val="25000"/>
              </a:spcBef>
              <a:buFont typeface="Symbol" panose="05050102010706020507" pitchFamily="18" charset="2"/>
              <a:buChar char="b"/>
            </a:pPr>
            <a:endParaRPr lang="cs-CZ" altLang="cs-CZ" sz="2100" i="1" dirty="0"/>
          </a:p>
          <a:p>
            <a:pPr>
              <a:spcBef>
                <a:spcPct val="2500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  <a:cs typeface="Times New Roman" panose="02020603050405020304" pitchFamily="18" charset="0"/>
              </a:rPr>
              <a:t>• </a:t>
            </a:r>
            <a:r>
              <a:rPr lang="cs-CZ" altLang="cs-CZ" sz="1800" dirty="0" err="1">
                <a:solidFill>
                  <a:schemeClr val="accent1"/>
                </a:solidFill>
              </a:rPr>
              <a:t>jednořetězový</a:t>
            </a:r>
            <a:r>
              <a:rPr lang="cs-CZ" altLang="cs-CZ" sz="1800" dirty="0">
                <a:solidFill>
                  <a:schemeClr val="accent1"/>
                </a:solidFill>
              </a:rPr>
              <a:t> </a:t>
            </a:r>
            <a:r>
              <a:rPr lang="cs-CZ" altLang="cs-CZ" sz="1800" dirty="0">
                <a:solidFill>
                  <a:schemeClr val="accent1"/>
                </a:solidFill>
                <a:latin typeface="Symbol" panose="05050102010706020507" pitchFamily="18" charset="2"/>
              </a:rPr>
              <a:t>b</a:t>
            </a:r>
            <a:r>
              <a:rPr lang="cs-CZ" altLang="cs-CZ" sz="1800" dirty="0">
                <a:solidFill>
                  <a:schemeClr val="accent1"/>
                </a:solidFill>
              </a:rPr>
              <a:t>-hřeben</a:t>
            </a:r>
          </a:p>
          <a:p>
            <a:pPr>
              <a:spcBef>
                <a:spcPct val="2500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2500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  <a:cs typeface="Times New Roman" panose="02020603050405020304" pitchFamily="18" charset="0"/>
              </a:rPr>
              <a:t>• </a:t>
            </a:r>
            <a:r>
              <a:rPr lang="cs-CZ" altLang="cs-CZ" sz="1800" dirty="0">
                <a:solidFill>
                  <a:schemeClr val="accent1"/>
                </a:solidFill>
              </a:rPr>
              <a:t>skládaný list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cs typeface="Times New Roman" panose="02020603050405020304" pitchFamily="18" charset="0"/>
            </a:endParaRPr>
          </a:p>
        </p:txBody>
      </p: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889523"/>
            <a:ext cx="3780235" cy="206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4086225" y="3921919"/>
            <a:ext cx="367188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500" b="1" dirty="0">
                <a:solidFill>
                  <a:schemeClr val="accent1"/>
                </a:solidFill>
              </a:rPr>
              <a:t>antiparalelní                       paralelní </a:t>
            </a:r>
          </a:p>
        </p:txBody>
      </p:sp>
      <p:pic>
        <p:nvPicPr>
          <p:cNvPr id="3687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97" y="844153"/>
            <a:ext cx="1733550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1656160" y="4114801"/>
            <a:ext cx="23217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vodíkové vazby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accent1"/>
                </a:solidFill>
              </a:rPr>
              <a:t>postranní řetězce vně </a:t>
            </a:r>
          </a:p>
        </p:txBody>
      </p:sp>
    </p:spTree>
    <p:extLst>
      <p:ext uri="{BB962C8B-B14F-4D97-AF65-F5344CB8AC3E}">
        <p14:creationId xmlns:p14="http://schemas.microsoft.com/office/powerpoint/2010/main" val="24862741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412A94-5D4F-43A9-BA6D-05B4575284C7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CA" altLang="cs-CZ" sz="105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574132" y="357188"/>
            <a:ext cx="42124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3300" b="1">
                <a:solidFill>
                  <a:schemeClr val="accent2"/>
                </a:solidFill>
              </a:rPr>
              <a:t>Terciární struktura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195513" y="1437085"/>
            <a:ext cx="45910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chemeClr val="accent1"/>
                </a:solidFill>
              </a:rPr>
              <a:t>Prostorové uspořádání všech atomů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chemeClr val="accent1"/>
                </a:solidFill>
              </a:rPr>
              <a:t>                  bílkoviny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2087167" y="1329928"/>
            <a:ext cx="4698206" cy="1081088"/>
          </a:xfrm>
          <a:prstGeom prst="rect">
            <a:avLst/>
          </a:prstGeom>
          <a:noFill/>
          <a:ln w="76200">
            <a:pattFill prst="lgCheck">
              <a:fgClr>
                <a:srgbClr val="0000FF"/>
              </a:fgClr>
              <a:bgClr>
                <a:srgbClr val="99FFCC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100"/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3006328" y="3219450"/>
            <a:ext cx="12430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domény</a:t>
            </a:r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2627710" y="2733675"/>
            <a:ext cx="270033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nativní konformace</a:t>
            </a:r>
          </a:p>
        </p:txBody>
      </p:sp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48" y="3598069"/>
            <a:ext cx="94416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5706666" y="4030266"/>
            <a:ext cx="135016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500" dirty="0">
                <a:solidFill>
                  <a:schemeClr val="accent1"/>
                </a:solidFill>
              </a:rPr>
              <a:t>myoglobin</a:t>
            </a:r>
          </a:p>
        </p:txBody>
      </p:sp>
    </p:spTree>
    <p:extLst>
      <p:ext uri="{BB962C8B-B14F-4D97-AF65-F5344CB8AC3E}">
        <p14:creationId xmlns:p14="http://schemas.microsoft.com/office/powerpoint/2010/main" val="15377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E102B4-D8BB-49EA-8E91-3E5E236DED93}" type="slidenum">
              <a:rPr lang="en-CA" altLang="cs-CZ" sz="105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CA" altLang="cs-CZ" sz="105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763316" y="1383507"/>
            <a:ext cx="5715000" cy="28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100" dirty="0"/>
              <a:t>         </a:t>
            </a:r>
            <a:r>
              <a:rPr lang="cs-CZ" altLang="cs-CZ" sz="2100" dirty="0">
                <a:solidFill>
                  <a:schemeClr val="accent1"/>
                </a:solidFill>
              </a:rPr>
              <a:t>počet a prostorové uspořádání podjednotek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         (řetězců) v bílkovinné molekule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cs-CZ" altLang="cs-CZ" sz="2100" dirty="0"/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2100" dirty="0"/>
              <a:t>	</a:t>
            </a:r>
            <a:r>
              <a:rPr lang="cs-CZ" altLang="cs-CZ" sz="2100" dirty="0">
                <a:solidFill>
                  <a:schemeClr val="accent1"/>
                </a:solidFill>
              </a:rPr>
              <a:t>oligomery - obsahují 2 a více podjednotek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2100" dirty="0">
                <a:solidFill>
                  <a:schemeClr val="accent1"/>
                </a:solidFill>
              </a:rPr>
              <a:t>	                    (monomerů, řetězců)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2100" dirty="0"/>
              <a:t>	</a:t>
            </a:r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2100" dirty="0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2736056" y="411956"/>
            <a:ext cx="432077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3300" b="1">
                <a:solidFill>
                  <a:schemeClr val="accent2"/>
                </a:solidFill>
              </a:rPr>
              <a:t>Kvartérní struktura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2303860" y="1275160"/>
            <a:ext cx="4968478" cy="1026319"/>
          </a:xfrm>
          <a:prstGeom prst="rect">
            <a:avLst/>
          </a:prstGeom>
          <a:noFill/>
          <a:ln w="76200">
            <a:pattFill prst="lgCheck">
              <a:fgClr>
                <a:srgbClr val="0000FF"/>
              </a:fgClr>
              <a:bgClr>
                <a:srgbClr val="66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100"/>
          </a:p>
        </p:txBody>
      </p:sp>
      <p:pic>
        <p:nvPicPr>
          <p:cNvPr id="44040" name="Picture 8" descr="Hemoglo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25466"/>
            <a:ext cx="1295400" cy="11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328047" y="4192191"/>
            <a:ext cx="129046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500" dirty="0">
                <a:solidFill>
                  <a:schemeClr val="accent1"/>
                </a:solidFill>
              </a:rPr>
              <a:t>hemoglobin</a:t>
            </a:r>
          </a:p>
        </p:txBody>
      </p:sp>
    </p:spTree>
    <p:extLst>
      <p:ext uri="{BB962C8B-B14F-4D97-AF65-F5344CB8AC3E}">
        <p14:creationId xmlns:p14="http://schemas.microsoft.com/office/powerpoint/2010/main" val="8025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cs-CZ" dirty="0"/>
              <a:t>Chemické složení bílkovin</a:t>
            </a:r>
            <a:br>
              <a:rPr lang="cs-CZ" dirty="0"/>
            </a:br>
            <a:br>
              <a:rPr lang="cs-CZ" dirty="0"/>
            </a:br>
            <a:endParaRPr dirty="0"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174540" y="117279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cs-CZ" dirty="0"/>
              <a:t>Bílkoviny tvoří asi 80% všech organických sloučenin v těle:</a:t>
            </a:r>
            <a:br>
              <a:rPr lang="cs-CZ" dirty="0"/>
            </a:br>
            <a:br>
              <a:rPr lang="cs-CZ" dirty="0"/>
            </a:br>
            <a:endParaRPr lang="cs-CZ" dirty="0"/>
          </a:p>
          <a:p>
            <a:pPr lvl="1"/>
            <a:r>
              <a:rPr lang="cs-CZ" dirty="0"/>
              <a:t>50 % uhlíku,</a:t>
            </a:r>
          </a:p>
          <a:p>
            <a:pPr lvl="1"/>
            <a:r>
              <a:rPr lang="cs-CZ" dirty="0"/>
              <a:t>21 – 24 % kyslíku,</a:t>
            </a:r>
          </a:p>
          <a:p>
            <a:pPr lvl="1"/>
            <a:r>
              <a:rPr lang="cs-CZ" dirty="0"/>
              <a:t>15 – 18 % vodíku,</a:t>
            </a:r>
          </a:p>
          <a:p>
            <a:pPr lvl="1"/>
            <a:r>
              <a:rPr lang="cs-CZ" dirty="0"/>
              <a:t>zbytek je síra, fosfor, dusík.</a:t>
            </a:r>
          </a:p>
        </p:txBody>
      </p:sp>
      <p:pic>
        <p:nvPicPr>
          <p:cNvPr id="1028" name="Picture 4" descr="https://www.sszdra-karvina.cz/bunka/che/04bil/obr/gra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55" y="1661831"/>
            <a:ext cx="2618105" cy="228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chemeClr val="accent2"/>
                </a:solidFill>
              </a:rPr>
              <a:t>Denaturace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cs-CZ" dirty="0"/>
              <a:t>- Jedna ze základních vlastností bílkovin</a:t>
            </a:r>
          </a:p>
          <a:p>
            <a:pPr>
              <a:spcBef>
                <a:spcPct val="50000"/>
              </a:spcBef>
              <a:buFontTx/>
              <a:buNone/>
            </a:pPr>
            <a:endParaRPr lang="cs-CZ" altLang="cs-CZ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cs-CZ" dirty="0"/>
              <a:t>= </a:t>
            </a:r>
            <a:r>
              <a:rPr lang="cs-CZ" altLang="cs-CZ" dirty="0"/>
              <a:t>ztráta biologických vlastností bílkoviny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dirty="0"/>
              <a:t>  (změna prostorového uspořádání bílkoviny) </a:t>
            </a:r>
          </a:p>
          <a:p>
            <a:pPr>
              <a:spcBef>
                <a:spcPct val="50000"/>
              </a:spcBef>
              <a:buFontTx/>
              <a:buNone/>
            </a:pPr>
            <a:endParaRPr lang="cs-CZ" altLang="cs-CZ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dirty="0"/>
              <a:t>•  vlivy: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dirty="0"/>
              <a:t>	fyzikální</a:t>
            </a:r>
            <a:r>
              <a:rPr lang="cs-CZ" altLang="cs-CZ" i="1" dirty="0"/>
              <a:t> </a:t>
            </a:r>
            <a:r>
              <a:rPr lang="cs-CZ" altLang="cs-CZ" dirty="0"/>
              <a:t>- teplota, mechanický účinek, ultrazvuk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dirty="0"/>
              <a:t>	chemické - kyseliny, zásady, ionty těžkých kovů </a:t>
            </a:r>
          </a:p>
        </p:txBody>
      </p:sp>
      <p:pic>
        <p:nvPicPr>
          <p:cNvPr id="4" name="Picture 2" descr="Z univerzity v Texasu zmizela stovka mozků - Aktuálně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368" y="3534595"/>
            <a:ext cx="1131932" cy="142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120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Výhody denaturace: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denaturované bílkoviny (tepelně upravené bílkoviny) jsou pro člověka lépe stravitelné </a:t>
            </a:r>
          </a:p>
          <a:p>
            <a:pPr marL="114300" indent="0">
              <a:buNone/>
            </a:pPr>
            <a:endParaRPr lang="cs-CZ" dirty="0"/>
          </a:p>
          <a:p>
            <a:r>
              <a:rPr lang="cs-CZ" dirty="0"/>
              <a:t>denaturací vysokou teplotou nebo chemikáliemi se ničí choroboplodné zárodky </a:t>
            </a:r>
          </a:p>
        </p:txBody>
      </p:sp>
    </p:spTree>
    <p:extLst>
      <p:ext uri="{BB962C8B-B14F-4D97-AF65-F5344CB8AC3E}">
        <p14:creationId xmlns:p14="http://schemas.microsoft.com/office/powerpoint/2010/main" val="12682042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Některé významné bílkoviny – 1/2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Albumin</a:t>
            </a:r>
            <a:r>
              <a:rPr lang="cs-CZ" dirty="0"/>
              <a:t> (zkr. ALB) – hlavní bílkovina lidské krve, funguje jako nosič některých látek (např. bilirubinu), vyskytuje se též ve tkáňovém a mozkomíšním moku</a:t>
            </a:r>
          </a:p>
          <a:p>
            <a:pPr marL="114300" indent="0">
              <a:buNone/>
            </a:pPr>
            <a:endParaRPr lang="cs-CZ" dirty="0"/>
          </a:p>
          <a:p>
            <a:r>
              <a:rPr lang="cs-CZ" i="1" dirty="0"/>
              <a:t>Kasein –</a:t>
            </a:r>
            <a:r>
              <a:rPr lang="cs-CZ" dirty="0"/>
              <a:t> hlavní bílkovina kravského mléka, tvoří až 80% veškerých mléčných bílkovin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8732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Některé významné bílkoviny – 2/2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700" y="1234895"/>
            <a:ext cx="8520600" cy="3340200"/>
          </a:xfrm>
        </p:spPr>
        <p:txBody>
          <a:bodyPr>
            <a:normAutofit fontScale="85000" lnSpcReduction="10000"/>
          </a:bodyPr>
          <a:lstStyle/>
          <a:p>
            <a:r>
              <a:rPr lang="cs-CZ" b="1" i="1" dirty="0"/>
              <a:t>Lepek</a:t>
            </a:r>
            <a:r>
              <a:rPr lang="cs-CZ" b="1" dirty="0"/>
              <a:t> (gluten) </a:t>
            </a:r>
            <a:r>
              <a:rPr lang="cs-CZ" dirty="0"/>
              <a:t>–</a:t>
            </a:r>
            <a:r>
              <a:rPr lang="cs-CZ" i="1" dirty="0"/>
              <a:t> </a:t>
            </a:r>
            <a:r>
              <a:rPr lang="cs-CZ" dirty="0"/>
              <a:t>rostlinná bílkovina vyskytující se v obilninách, jako je pšenice, ječmen nebo žito; je jedním z nejznámějších potravinových alergenů (alergie na lepek = </a:t>
            </a:r>
            <a:r>
              <a:rPr lang="cs-CZ" i="1" dirty="0" err="1"/>
              <a:t>celiakie</a:t>
            </a:r>
            <a:r>
              <a:rPr lang="cs-CZ" dirty="0"/>
              <a:t>)</a:t>
            </a:r>
          </a:p>
          <a:p>
            <a:pPr lvl="0"/>
            <a:r>
              <a:rPr lang="cs-CZ" b="1" dirty="0"/>
              <a:t>Keratin</a:t>
            </a:r>
            <a:r>
              <a:rPr lang="cs-CZ" dirty="0"/>
              <a:t> je velmi pevná bílkovina, která se vyskytuje přirozeně v nehtech, odumřelých buňkách pokožky a ve vlasech</a:t>
            </a:r>
          </a:p>
          <a:p>
            <a:pPr lvl="0"/>
            <a:r>
              <a:rPr lang="cs-CZ" b="1" dirty="0"/>
              <a:t>Oxytocin</a:t>
            </a:r>
            <a:r>
              <a:rPr lang="cs-CZ" dirty="0"/>
              <a:t> má vliv na </a:t>
            </a:r>
            <a:r>
              <a:rPr lang="cs-CZ" dirty="0">
                <a:hlinkClick r:id="rId2" tooltip="Porod"/>
              </a:rPr>
              <a:t>porod</a:t>
            </a:r>
            <a:r>
              <a:rPr lang="cs-CZ" dirty="0"/>
              <a:t>, kdy vyvolává kontrakce dělohy a tím urychluje příchod dítěte na svět.</a:t>
            </a:r>
          </a:p>
          <a:p>
            <a:pPr lvl="0"/>
            <a:r>
              <a:rPr lang="cs-CZ" b="1" dirty="0"/>
              <a:t>Fibrinogen</a:t>
            </a:r>
            <a:r>
              <a:rPr lang="cs-CZ" dirty="0"/>
              <a:t> - velký glykoprotein, který se běžně vyskytuje rozpuštěný v krevní plazmě. Je nezbytný při srážení krve.</a:t>
            </a:r>
          </a:p>
          <a:p>
            <a:pPr lvl="0"/>
            <a:r>
              <a:rPr lang="cs-CZ" dirty="0"/>
              <a:t>Vaječný bílek - </a:t>
            </a:r>
            <a:r>
              <a:rPr lang="cs-CZ" b="1" dirty="0"/>
              <a:t> vysoce kvalitní protein</a:t>
            </a:r>
            <a:r>
              <a:rPr lang="cs-CZ" dirty="0"/>
              <a:t>, výborně stravitelný, patří mezi nejkvalitnější zdroje proteinů (bílkovin).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0170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Rozdělení Bílkovin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Bílkoviny se rozdělují podle: </a:t>
            </a:r>
          </a:p>
          <a:p>
            <a:r>
              <a:rPr lang="cs-CZ" dirty="0"/>
              <a:t>a) tvaru molekuly – fibrilární a globulární </a:t>
            </a:r>
          </a:p>
          <a:p>
            <a:r>
              <a:rPr lang="cs-CZ" dirty="0"/>
              <a:t>b) rozpustnosti – albuminy, globuliny aj. </a:t>
            </a:r>
          </a:p>
          <a:p>
            <a:r>
              <a:rPr lang="cs-CZ" dirty="0"/>
              <a:t>c) nebílkovinné složky – lipoproteiny, fosfoproteiny, glykoproteiny, </a:t>
            </a:r>
            <a:r>
              <a:rPr lang="cs-CZ" dirty="0" err="1"/>
              <a:t>hemoproteiny</a:t>
            </a:r>
            <a:r>
              <a:rPr lang="cs-CZ" dirty="0"/>
              <a:t>, </a:t>
            </a:r>
            <a:r>
              <a:rPr lang="cs-CZ" dirty="0" err="1"/>
              <a:t>metaloproteiny</a:t>
            </a:r>
            <a:r>
              <a:rPr lang="cs-CZ" dirty="0"/>
              <a:t>, nukleoproteiny </a:t>
            </a:r>
          </a:p>
        </p:txBody>
      </p:sp>
    </p:spTree>
    <p:extLst>
      <p:ext uri="{BB962C8B-B14F-4D97-AF65-F5344CB8AC3E}">
        <p14:creationId xmlns:p14="http://schemas.microsoft.com/office/powerpoint/2010/main" val="186443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F1CD837-BEE6-144F-0862-C2BE1F5A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2" y="150365"/>
            <a:ext cx="3292097" cy="493366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8D023D2-AB01-D72B-CA95-047F0C52CC6D}"/>
              </a:ext>
            </a:extLst>
          </p:cNvPr>
          <p:cNvSpPr txBox="1"/>
          <p:nvPr/>
        </p:nvSpPr>
        <p:spPr>
          <a:xfrm>
            <a:off x="3553522" y="364273"/>
            <a:ext cx="5523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Peptidy</a:t>
            </a:r>
            <a:r>
              <a:rPr lang="cs-CZ" dirty="0"/>
              <a:t> – vznik peptidové vazby, klasifikace, hormony, antibiotika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Bílkoviny</a:t>
            </a:r>
            <a:r>
              <a:rPr lang="cs-CZ" dirty="0"/>
              <a:t> – charakteristika</a:t>
            </a:r>
          </a:p>
          <a:p>
            <a:r>
              <a:rPr lang="cs-CZ" dirty="0"/>
              <a:t>	    – klasifikace </a:t>
            </a:r>
            <a:r>
              <a:rPr lang="cs-CZ" dirty="0" err="1"/>
              <a:t>proteinogenních</a:t>
            </a:r>
            <a:r>
              <a:rPr lang="cs-CZ" dirty="0"/>
              <a:t> AK</a:t>
            </a:r>
          </a:p>
          <a:p>
            <a:r>
              <a:rPr lang="cs-CZ" dirty="0"/>
              <a:t>	    – esenciální AK</a:t>
            </a:r>
          </a:p>
          <a:p>
            <a:r>
              <a:rPr lang="cs-CZ" dirty="0"/>
              <a:t>	    – struktura (primární, sekundární, terciární, kvarterní)</a:t>
            </a:r>
          </a:p>
          <a:p>
            <a:r>
              <a:rPr lang="cs-CZ" dirty="0"/>
              <a:t>	    – dělení + vybraní zástupci (jednoduché, složené)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9831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Bílkoviny a jejich účinky: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Lipoproteiny: </a:t>
            </a:r>
            <a:r>
              <a:rPr lang="cs-CZ" dirty="0"/>
              <a:t> se podílí na stavbě buněčných membrán </a:t>
            </a:r>
          </a:p>
          <a:p>
            <a:r>
              <a:rPr lang="cs-CZ" b="1" dirty="0"/>
              <a:t>Fosfoproteiny</a:t>
            </a:r>
            <a:r>
              <a:rPr lang="cs-CZ" dirty="0"/>
              <a:t>: jsou důležitým zdrojem fosforu pro lidský organismus a syntézu nukleových kyselin (RNA, DNA). </a:t>
            </a:r>
          </a:p>
          <a:p>
            <a:r>
              <a:rPr lang="cs-CZ" dirty="0"/>
              <a:t>Důležitým proteinem je </a:t>
            </a:r>
            <a:r>
              <a:rPr lang="cs-CZ" b="1" dirty="0"/>
              <a:t>kasein</a:t>
            </a:r>
            <a:r>
              <a:rPr lang="cs-CZ" dirty="0"/>
              <a:t>, který nalezneme v mléce ve formě vápenaté soli. Kasein je rovněž zdrojem vápníku. </a:t>
            </a:r>
          </a:p>
          <a:p>
            <a:r>
              <a:rPr lang="cs-CZ" b="1" dirty="0"/>
              <a:t>Glykoproteiny:</a:t>
            </a:r>
            <a:r>
              <a:rPr lang="cs-CZ" dirty="0"/>
              <a:t> jsou obsaženy ve slinách a vylučovány rovněž žaludeční sliznicí, která tak chrání žaludeční stěnu před štěpnými účinky některých enzymů. </a:t>
            </a:r>
          </a:p>
          <a:p>
            <a:r>
              <a:rPr lang="cs-CZ" b="1" dirty="0" err="1"/>
              <a:t>Hemoproteiny</a:t>
            </a:r>
            <a:r>
              <a:rPr lang="cs-CZ" b="1" dirty="0"/>
              <a:t>:</a:t>
            </a:r>
            <a:r>
              <a:rPr lang="cs-CZ" dirty="0"/>
              <a:t> patří sem </a:t>
            </a:r>
            <a:r>
              <a:rPr lang="cs-CZ" b="1" dirty="0"/>
              <a:t>hemoglobin</a:t>
            </a:r>
            <a:r>
              <a:rPr lang="cs-CZ" dirty="0"/>
              <a:t>, který zajišťuje transport kyslíku a oxidu uhličitého v krvi a </a:t>
            </a:r>
            <a:r>
              <a:rPr lang="cs-CZ" b="1" dirty="0"/>
              <a:t>myoglobin</a:t>
            </a:r>
            <a:r>
              <a:rPr lang="cs-CZ" dirty="0"/>
              <a:t> (zajišťující transport obou plynu ve svalech).  </a:t>
            </a:r>
          </a:p>
          <a:p>
            <a:r>
              <a:rPr lang="cs-CZ" b="1" dirty="0"/>
              <a:t>Cytochromy:</a:t>
            </a:r>
            <a:r>
              <a:rPr lang="cs-CZ" dirty="0"/>
              <a:t> katalyzují oxidační procesy v buňkách. </a:t>
            </a:r>
          </a:p>
          <a:p>
            <a:r>
              <a:rPr lang="cs-CZ" b="1" dirty="0" err="1"/>
              <a:t>Metaloproteiny</a:t>
            </a:r>
            <a:r>
              <a:rPr lang="cs-CZ" b="1" dirty="0"/>
              <a:t>:</a:t>
            </a:r>
            <a:r>
              <a:rPr lang="cs-CZ" dirty="0"/>
              <a:t> mezi nejznámější patří </a:t>
            </a:r>
            <a:r>
              <a:rPr lang="cs-CZ" b="1" dirty="0" err="1"/>
              <a:t>ferritin</a:t>
            </a:r>
            <a:r>
              <a:rPr lang="cs-CZ" dirty="0"/>
              <a:t> (ve své struktuře obsahuje až 20 % železa), který zprostředkovává přenos atomů železa v organismu.</a:t>
            </a:r>
          </a:p>
        </p:txBody>
      </p:sp>
    </p:spTree>
    <p:extLst>
      <p:ext uri="{BB962C8B-B14F-4D97-AF65-F5344CB8AC3E}">
        <p14:creationId xmlns:p14="http://schemas.microsoft.com/office/powerpoint/2010/main" val="10037779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Význam proteinů pro tělo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Význam proteinů pro lidské tělo je obrovský. Zároveň představují pro tělo </a:t>
            </a:r>
            <a:r>
              <a:rPr lang="cs-CZ" b="1" dirty="0"/>
              <a:t>jediný zdroj dusíku</a:t>
            </a:r>
            <a:r>
              <a:rPr lang="cs-CZ" dirty="0"/>
              <a:t>.</a:t>
            </a:r>
          </a:p>
          <a:p>
            <a:r>
              <a:rPr lang="cs-CZ" dirty="0"/>
              <a:t>Naše tělo je </a:t>
            </a:r>
            <a:r>
              <a:rPr lang="cs-CZ" b="1" dirty="0"/>
              <a:t>závislé na příjmu bílkovin</a:t>
            </a:r>
            <a:r>
              <a:rPr lang="cs-CZ" dirty="0"/>
              <a:t> z potravy, protože si je </a:t>
            </a:r>
            <a:r>
              <a:rPr lang="cs-CZ" b="1" dirty="0"/>
              <a:t>nedokáže samo vyrobit</a:t>
            </a:r>
            <a:r>
              <a:rPr lang="cs-CZ" dirty="0"/>
              <a:t>. </a:t>
            </a:r>
          </a:p>
          <a:p>
            <a:r>
              <a:rPr lang="cs-CZ" dirty="0"/>
              <a:t>Sportující i méně aktivní jedinci by tedy měli dbát na </a:t>
            </a:r>
            <a:r>
              <a:rPr lang="cs-CZ" b="1" dirty="0"/>
              <a:t>dostatečný přísun bílkovin</a:t>
            </a:r>
            <a:r>
              <a:rPr lang="cs-CZ" dirty="0"/>
              <a:t> a to zejména z potravin, které jsou bohaté na jejich obsah. </a:t>
            </a:r>
          </a:p>
        </p:txBody>
      </p:sp>
    </p:spTree>
    <p:extLst>
      <p:ext uri="{BB962C8B-B14F-4D97-AF65-F5344CB8AC3E}">
        <p14:creationId xmlns:p14="http://schemas.microsoft.com/office/powerpoint/2010/main" val="34841596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Aktivita: jaké proteiny skrývají obrázky?</a:t>
            </a:r>
            <a:endParaRPr dirty="0"/>
          </a:p>
        </p:txBody>
      </p:sp>
      <p:pic>
        <p:nvPicPr>
          <p:cNvPr id="4" name="Picture 2" descr="Teta drogerie - Keratinová kúra: Zázrak na počkání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" y="1176846"/>
            <a:ext cx="2825045" cy="10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HAPE CODE® Protein Shake 700g | DuoLife Česká republika Offic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44" y="3281382"/>
            <a:ext cx="3843604" cy="186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ronavirus dosáhl i na nejvyšší horu světa, nakazil se horolezec |  Barrandov.t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45" y="1356477"/>
            <a:ext cx="2513098" cy="140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xytocin: jak ovlivňuje porod, kojení a emoce? - Zdraví.Euro.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766296"/>
            <a:ext cx="1949218" cy="12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Aplikace inzulinu | Dr. Max lékárna"/>
          <p:cNvSpPr>
            <a:spLocks noChangeAspect="1" noChangeArrowheads="1"/>
          </p:cNvSpPr>
          <p:nvPr/>
        </p:nvSpPr>
        <p:spPr bwMode="auto">
          <a:xfrm>
            <a:off x="155574" y="-144463"/>
            <a:ext cx="1238309" cy="12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4760" y="1603975"/>
            <a:ext cx="3723935" cy="142990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768" y="3642884"/>
            <a:ext cx="2130794" cy="142052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034" y="2569388"/>
            <a:ext cx="1951193" cy="109266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0450" y="292849"/>
            <a:ext cx="631295" cy="69619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/>
              <a:t>Bílkoviny v potravinách – kde je jich nejvíce?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Zásadní je dbát na jejich </a:t>
            </a:r>
            <a:r>
              <a:rPr lang="cs-CZ" b="1" dirty="0"/>
              <a:t>dostatečný příjem</a:t>
            </a:r>
            <a:r>
              <a:rPr lang="cs-CZ" dirty="0"/>
              <a:t> pomocí</a:t>
            </a:r>
            <a:r>
              <a:rPr lang="cs-CZ" b="1" dirty="0"/>
              <a:t> kvalitní a pestré stravy</a:t>
            </a:r>
            <a:r>
              <a:rPr lang="cs-CZ" dirty="0"/>
              <a:t>.</a:t>
            </a:r>
          </a:p>
          <a:p>
            <a:pPr marL="114300" indent="0">
              <a:buNone/>
            </a:pPr>
            <a:endParaRPr lang="cs-CZ" dirty="0"/>
          </a:p>
          <a:p>
            <a:r>
              <a:rPr lang="cs-CZ" dirty="0"/>
              <a:t>Vhodné je také </a:t>
            </a:r>
            <a:r>
              <a:rPr lang="cs-CZ" b="1" dirty="0"/>
              <a:t>střídat rostlinné a živočišné zdroje bílkovin</a:t>
            </a:r>
            <a:r>
              <a:rPr lang="cs-CZ" dirty="0"/>
              <a:t>, přičemž nejlépe uděláte, pokud upřednostníte rostlinné bílkoviny před živočišnými </a:t>
            </a:r>
            <a:r>
              <a:rPr lang="cs-CZ" b="1" dirty="0"/>
              <a:t>zhruba v poměru 2:1.</a:t>
            </a: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Zdroje bílkovin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082998"/>
            <a:ext cx="5547827" cy="36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477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jsou potraviny bohaté na bílkoviny důležité?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Jsou velmi syté</a:t>
            </a:r>
            <a:r>
              <a:rPr lang="cs-CZ" dirty="0"/>
              <a:t> – po jejich konzumaci nebudete mít dlouho hlad.</a:t>
            </a:r>
          </a:p>
          <a:p>
            <a:r>
              <a:rPr lang="cs-CZ" dirty="0"/>
              <a:t>Po bílkovinách </a:t>
            </a:r>
            <a:r>
              <a:rPr lang="cs-CZ" b="1" dirty="0"/>
              <a:t>nepřiberete</a:t>
            </a:r>
            <a:r>
              <a:rPr lang="cs-CZ" dirty="0"/>
              <a:t> – tělo si je neukládá do zásoby. </a:t>
            </a:r>
          </a:p>
          <a:p>
            <a:r>
              <a:rPr lang="cs-CZ" dirty="0"/>
              <a:t>Bílkoviny v potravinách </a:t>
            </a:r>
            <a:r>
              <a:rPr lang="cs-CZ" b="1" dirty="0"/>
              <a:t>jsou zásadní pro stavbu a opravování svalové tkáně</a:t>
            </a:r>
            <a:endParaRPr lang="cs-CZ" dirty="0"/>
          </a:p>
          <a:p>
            <a:r>
              <a:rPr lang="cs-CZ" dirty="0"/>
              <a:t>Jsou</a:t>
            </a:r>
            <a:r>
              <a:rPr lang="cs-CZ" b="1" dirty="0"/>
              <a:t> součástí hormonů a enzymů</a:t>
            </a:r>
            <a:r>
              <a:rPr lang="cs-CZ" dirty="0"/>
              <a:t>, které podporují trávení.</a:t>
            </a:r>
          </a:p>
          <a:p>
            <a:r>
              <a:rPr lang="cs-CZ" dirty="0"/>
              <a:t>Jsou důležitou</a:t>
            </a:r>
            <a:r>
              <a:rPr lang="cs-CZ" b="1" dirty="0"/>
              <a:t> stavební částí buněk imunitního systému</a:t>
            </a:r>
            <a:r>
              <a:rPr lang="cs-CZ" dirty="0"/>
              <a:t>.</a:t>
            </a:r>
          </a:p>
          <a:p>
            <a:r>
              <a:rPr lang="cs-CZ" dirty="0"/>
              <a:t>Trávení bílkovin je velmi pomalé a tělo na něj spotřebovává hodně energie, což je při hubnutí žádoucí.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2535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Živočišné bílkoviny: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maso červené a zvěřina</a:t>
            </a:r>
            <a:endParaRPr lang="cs-CZ" dirty="0"/>
          </a:p>
          <a:p>
            <a:r>
              <a:rPr lang="cs-CZ" dirty="0">
                <a:hlinkClick r:id="rId3"/>
              </a:rPr>
              <a:t>drůbež</a:t>
            </a:r>
            <a:endParaRPr lang="cs-CZ" dirty="0"/>
          </a:p>
          <a:p>
            <a:r>
              <a:rPr lang="cs-CZ" dirty="0">
                <a:hlinkClick r:id="rId4"/>
              </a:rPr>
              <a:t>ryby a mořské plody</a:t>
            </a:r>
            <a:endParaRPr lang="cs-CZ" dirty="0"/>
          </a:p>
          <a:p>
            <a:r>
              <a:rPr lang="cs-CZ" dirty="0">
                <a:hlinkClick r:id="rId5"/>
              </a:rPr>
              <a:t>masné výrobky s vysokým podílem masa</a:t>
            </a:r>
            <a:endParaRPr lang="cs-CZ" dirty="0"/>
          </a:p>
          <a:p>
            <a:r>
              <a:rPr lang="cs-CZ" dirty="0">
                <a:hlinkClick r:id="rId6"/>
              </a:rPr>
              <a:t>mléko a mléčné výrobky kravské</a:t>
            </a:r>
            <a:endParaRPr lang="cs-CZ" dirty="0"/>
          </a:p>
          <a:p>
            <a:r>
              <a:rPr lang="cs-CZ" dirty="0">
                <a:hlinkClick r:id="rId7"/>
              </a:rPr>
              <a:t>sýry z kravského mléka</a:t>
            </a:r>
            <a:endParaRPr lang="cs-CZ" dirty="0"/>
          </a:p>
          <a:p>
            <a:r>
              <a:rPr lang="cs-CZ" dirty="0">
                <a:hlinkClick r:id="rId8"/>
              </a:rPr>
              <a:t>mléko a mléčné výrobky kozí</a:t>
            </a:r>
            <a:endParaRPr lang="cs-CZ" dirty="0"/>
          </a:p>
          <a:p>
            <a:r>
              <a:rPr lang="cs-CZ" dirty="0">
                <a:hlinkClick r:id="rId9"/>
              </a:rPr>
              <a:t>mléko a mléčné výrobky ovčí</a:t>
            </a:r>
            <a:endParaRPr lang="cs-CZ" dirty="0"/>
          </a:p>
          <a:p>
            <a:r>
              <a:rPr lang="cs-CZ" dirty="0">
                <a:hlinkClick r:id="rId10"/>
              </a:rPr>
              <a:t>vejce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1005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Rostlinné bílkoviny: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sója a náhražky masa</a:t>
            </a:r>
            <a:endParaRPr lang="cs-CZ" dirty="0"/>
          </a:p>
          <a:p>
            <a:r>
              <a:rPr lang="cs-CZ" dirty="0">
                <a:hlinkClick r:id="rId3"/>
              </a:rPr>
              <a:t>luštěniny</a:t>
            </a:r>
            <a:endParaRPr lang="cs-CZ" dirty="0"/>
          </a:p>
          <a:p>
            <a:r>
              <a:rPr lang="cs-CZ">
                <a:hlinkClick r:id="rId4"/>
              </a:rPr>
              <a:t>obiloviny</a:t>
            </a:r>
            <a:endParaRPr lang="cs-CZ" dirty="0"/>
          </a:p>
          <a:p>
            <a:r>
              <a:rPr lang="cs-CZ" dirty="0">
                <a:hlinkClick r:id="rId5"/>
              </a:rPr>
              <a:t>pečivo a vločky</a:t>
            </a:r>
            <a:endParaRPr lang="cs-CZ" dirty="0"/>
          </a:p>
          <a:p>
            <a:r>
              <a:rPr lang="cs-CZ" dirty="0">
                <a:hlinkClick r:id="rId6"/>
              </a:rPr>
              <a:t>těstoviny</a:t>
            </a:r>
            <a:endParaRPr lang="cs-CZ" dirty="0"/>
          </a:p>
          <a:p>
            <a:r>
              <a:rPr lang="cs-CZ" dirty="0">
                <a:hlinkClick r:id="rId7"/>
              </a:rPr>
              <a:t>ořechy a suché plody</a:t>
            </a:r>
            <a:endParaRPr lang="cs-CZ" dirty="0"/>
          </a:p>
          <a:p>
            <a:r>
              <a:rPr lang="cs-CZ" dirty="0">
                <a:hlinkClick r:id="rId8"/>
              </a:rPr>
              <a:t>semínka</a:t>
            </a:r>
            <a:endParaRPr lang="cs-CZ" dirty="0"/>
          </a:p>
          <a:p>
            <a:r>
              <a:rPr lang="cs-CZ" dirty="0">
                <a:hlinkClick r:id="rId9"/>
              </a:rPr>
              <a:t>zelenina a houby</a:t>
            </a:r>
            <a:endParaRPr lang="cs-CZ" dirty="0"/>
          </a:p>
          <a:p>
            <a:r>
              <a:rPr lang="cs-CZ" dirty="0">
                <a:hlinkClick r:id="rId10"/>
              </a:rPr>
              <a:t>ovoce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7537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Potraviny s vysokým obsahem proteinů – na tyto se rozhodně zaměřte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Seznam potravin a množství obsažených bílkovin</a:t>
            </a:r>
          </a:p>
          <a:p>
            <a:r>
              <a:rPr lang="cs-CZ" dirty="0"/>
              <a:t>Řecký jogurt (23 g ve 230 g porci)</a:t>
            </a:r>
          </a:p>
          <a:p>
            <a:r>
              <a:rPr lang="cs-CZ" dirty="0"/>
              <a:t>Cottage sýr (14 g ve 100 g porci)</a:t>
            </a:r>
          </a:p>
          <a:p>
            <a:r>
              <a:rPr lang="cs-CZ" dirty="0"/>
              <a:t>Vejce (8 g ve 30 g porci)</a:t>
            </a:r>
          </a:p>
          <a:p>
            <a:r>
              <a:rPr lang="cs-CZ" dirty="0"/>
              <a:t>Libové hovězí maso (23 g v 85 g porci)</a:t>
            </a:r>
          </a:p>
          <a:p>
            <a:r>
              <a:rPr lang="cs-CZ" dirty="0"/>
              <a:t>Kuřecí prsa (24 g v 85 g porci) </a:t>
            </a:r>
          </a:p>
          <a:p>
            <a:r>
              <a:rPr lang="cs-CZ" dirty="0"/>
              <a:t>Tuňák (25 g v 85 g porci)</a:t>
            </a:r>
          </a:p>
          <a:p>
            <a:r>
              <a:rPr lang="cs-CZ" dirty="0"/>
              <a:t>Losos (23 v 85 g porci)</a:t>
            </a:r>
          </a:p>
          <a:p>
            <a:r>
              <a:rPr lang="cs-CZ" dirty="0"/>
              <a:t>Fazole (20 ve 230 g porci)</a:t>
            </a:r>
          </a:p>
          <a:p>
            <a:r>
              <a:rPr lang="cs-CZ" dirty="0"/>
              <a:t>Čočka (13 g v 60 g porci)</a:t>
            </a:r>
          </a:p>
          <a:p>
            <a:r>
              <a:rPr lang="cs-CZ" dirty="0"/>
              <a:t>Tofu (12 g v 85 g porci)</a:t>
            </a:r>
          </a:p>
          <a:p>
            <a:r>
              <a:rPr lang="cs-CZ" dirty="0" err="1"/>
              <a:t>Quionoa</a:t>
            </a:r>
            <a:r>
              <a:rPr lang="cs-CZ" dirty="0"/>
              <a:t> (8 g ve 230 g porci)</a:t>
            </a:r>
          </a:p>
          <a:p>
            <a:r>
              <a:rPr lang="cs-CZ" dirty="0"/>
              <a:t>Zelený hrášek (8 g ve 230 g porci)</a:t>
            </a:r>
          </a:p>
        </p:txBody>
      </p:sp>
    </p:spTree>
    <p:extLst>
      <p:ext uri="{BB962C8B-B14F-4D97-AF65-F5344CB8AC3E}">
        <p14:creationId xmlns:p14="http://schemas.microsoft.com/office/powerpoint/2010/main" val="5768769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Pomůcky pro učitele (potravinová pyramida)</a:t>
            </a:r>
          </a:p>
        </p:txBody>
      </p:sp>
      <p:pic>
        <p:nvPicPr>
          <p:cNvPr id="3074" name="Picture 2" descr="Potravinová pyramida - magnetická s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856" y="1499633"/>
            <a:ext cx="3019943" cy="30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travinová pyrami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61" y="-2628899"/>
            <a:ext cx="8341213" cy="29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1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B883A78-41F5-DCF3-BC72-6D373723B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83128"/>
            <a:ext cx="3377542" cy="47772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385C721-466F-7D97-19BB-C70AA1FBDC28}"/>
              </a:ext>
            </a:extLst>
          </p:cNvPr>
          <p:cNvSpPr txBox="1"/>
          <p:nvPr/>
        </p:nvSpPr>
        <p:spPr>
          <a:xfrm>
            <a:off x="3702205" y="446049"/>
            <a:ext cx="54417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Aminokyseliny</a:t>
            </a:r>
            <a:r>
              <a:rPr lang="cs-CZ" dirty="0"/>
              <a:t> – charakteristika funkčních skupin, vznik peptidové skupiny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Peptidy</a:t>
            </a:r>
            <a:r>
              <a:rPr lang="cs-CZ" dirty="0"/>
              <a:t> – charakteristika (délka řetězce)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Bílkoviny</a:t>
            </a:r>
            <a:r>
              <a:rPr lang="cs-CZ" dirty="0"/>
              <a:t> – charakteristika (délka řetězce)</a:t>
            </a:r>
          </a:p>
          <a:p>
            <a:r>
              <a:rPr lang="cs-CZ" dirty="0"/>
              <a:t>	    – biologický význam </a:t>
            </a:r>
          </a:p>
          <a:p>
            <a:r>
              <a:rPr lang="cs-CZ" dirty="0"/>
              <a:t>	    – struktura (primární, sekundární, terciární, kvarterní</a:t>
            </a:r>
          </a:p>
          <a:p>
            <a:r>
              <a:rPr lang="cs-CZ" dirty="0"/>
              <a:t>		    (globulární, fibrilární) + zástupci</a:t>
            </a:r>
          </a:p>
          <a:p>
            <a:r>
              <a:rPr lang="cs-CZ" dirty="0"/>
              <a:t>	    – denaturace </a:t>
            </a:r>
          </a:p>
          <a:p>
            <a:r>
              <a:rPr lang="cs-CZ" dirty="0"/>
              <a:t>	    – složené bílkoviny (lipoproteiny, nukleoproteiny,…)</a:t>
            </a:r>
          </a:p>
          <a:p>
            <a:r>
              <a:rPr lang="cs-CZ" dirty="0"/>
              <a:t>			+ zástupci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Cvičení</a:t>
            </a:r>
            <a:r>
              <a:rPr lang="cs-CZ" dirty="0"/>
              <a:t> – otázky pro opakování (shrnutí)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6 stránek</a:t>
            </a:r>
          </a:p>
        </p:txBody>
      </p:sp>
    </p:spTree>
    <p:extLst>
      <p:ext uri="{BB962C8B-B14F-4D97-AF65-F5344CB8AC3E}">
        <p14:creationId xmlns:p14="http://schemas.microsoft.com/office/powerpoint/2010/main" val="23749273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Důležitost proteinů v našem životě </a:t>
            </a:r>
            <a:br>
              <a:rPr lang="cs-CZ" dirty="0"/>
            </a:br>
            <a:endParaRPr lang="cs-CZ" dirty="0"/>
          </a:p>
        </p:txBody>
      </p:sp>
      <p:pic>
        <p:nvPicPr>
          <p:cNvPr id="6" name="Picture 4" descr="https://www.coopclub.cz/wp-content/uploads/2011/11/vyzivova-pyramida_pyram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11" y="1093850"/>
            <a:ext cx="4001844" cy="35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217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Jaký je optimální denní příjem bílkovin?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  <a:p>
            <a:r>
              <a:rPr lang="cs-CZ" dirty="0"/>
              <a:t>Optimální denní příjem bílkovin by měl být 1 – 2 g na 1 kg váhy člověka.</a:t>
            </a:r>
          </a:p>
        </p:txBody>
      </p:sp>
    </p:spTree>
    <p:extLst>
      <p:ext uri="{BB962C8B-B14F-4D97-AF65-F5344CB8AC3E}">
        <p14:creationId xmlns:p14="http://schemas.microsoft.com/office/powerpoint/2010/main" val="26430285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Množství proteinů v potravinách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0933" t="42521" r="42740" b="42227"/>
          <a:stretch/>
        </p:blipFill>
        <p:spPr>
          <a:xfrm>
            <a:off x="1565242" y="1703716"/>
            <a:ext cx="5904656" cy="2041053"/>
          </a:xfrm>
          <a:prstGeom prst="rect">
            <a:avLst/>
          </a:prstGeom>
        </p:spPr>
      </p:pic>
      <p:sp>
        <p:nvSpPr>
          <p:cNvPr id="6" name="Volný tvar 5"/>
          <p:cNvSpPr/>
          <p:nvPr/>
        </p:nvSpPr>
        <p:spPr>
          <a:xfrm>
            <a:off x="1598441" y="2606045"/>
            <a:ext cx="4721901" cy="464695"/>
          </a:xfrm>
          <a:custGeom>
            <a:avLst/>
            <a:gdLst>
              <a:gd name="connsiteX0" fmla="*/ 14990 w 4721901"/>
              <a:gd name="connsiteY0" fmla="*/ 0 h 464695"/>
              <a:gd name="connsiteX1" fmla="*/ 14990 w 4721901"/>
              <a:gd name="connsiteY1" fmla="*/ 0 h 464695"/>
              <a:gd name="connsiteX2" fmla="*/ 389744 w 4721901"/>
              <a:gd name="connsiteY2" fmla="*/ 0 h 464695"/>
              <a:gd name="connsiteX3" fmla="*/ 2908092 w 4721901"/>
              <a:gd name="connsiteY3" fmla="*/ 14990 h 464695"/>
              <a:gd name="connsiteX4" fmla="*/ 3072983 w 4721901"/>
              <a:gd name="connsiteY4" fmla="*/ 29981 h 464695"/>
              <a:gd name="connsiteX5" fmla="*/ 3252865 w 4721901"/>
              <a:gd name="connsiteY5" fmla="*/ 59961 h 464695"/>
              <a:gd name="connsiteX6" fmla="*/ 3357797 w 4721901"/>
              <a:gd name="connsiteY6" fmla="*/ 74951 h 464695"/>
              <a:gd name="connsiteX7" fmla="*/ 3762531 w 4721901"/>
              <a:gd name="connsiteY7" fmla="*/ 89941 h 464695"/>
              <a:gd name="connsiteX8" fmla="*/ 3852472 w 4721901"/>
              <a:gd name="connsiteY8" fmla="*/ 104931 h 464695"/>
              <a:gd name="connsiteX9" fmla="*/ 3897442 w 4721901"/>
              <a:gd name="connsiteY9" fmla="*/ 119921 h 464695"/>
              <a:gd name="connsiteX10" fmla="*/ 4601980 w 4721901"/>
              <a:gd name="connsiteY10" fmla="*/ 134912 h 464695"/>
              <a:gd name="connsiteX11" fmla="*/ 4691921 w 4721901"/>
              <a:gd name="connsiteY11" fmla="*/ 179882 h 464695"/>
              <a:gd name="connsiteX12" fmla="*/ 4721901 w 4721901"/>
              <a:gd name="connsiteY12" fmla="*/ 269823 h 464695"/>
              <a:gd name="connsiteX13" fmla="*/ 4706911 w 4721901"/>
              <a:gd name="connsiteY13" fmla="*/ 434715 h 464695"/>
              <a:gd name="connsiteX14" fmla="*/ 4631960 w 4721901"/>
              <a:gd name="connsiteY14" fmla="*/ 464695 h 464695"/>
              <a:gd name="connsiteX15" fmla="*/ 4197246 w 4721901"/>
              <a:gd name="connsiteY15" fmla="*/ 434715 h 464695"/>
              <a:gd name="connsiteX16" fmla="*/ 4122295 w 4721901"/>
              <a:gd name="connsiteY16" fmla="*/ 419725 h 464695"/>
              <a:gd name="connsiteX17" fmla="*/ 4092315 w 4721901"/>
              <a:gd name="connsiteY17" fmla="*/ 389744 h 464695"/>
              <a:gd name="connsiteX18" fmla="*/ 4032354 w 4721901"/>
              <a:gd name="connsiteY18" fmla="*/ 374754 h 464695"/>
              <a:gd name="connsiteX19" fmla="*/ 1394085 w 4721901"/>
              <a:gd name="connsiteY19" fmla="*/ 374754 h 464695"/>
              <a:gd name="connsiteX20" fmla="*/ 1124262 w 4721901"/>
              <a:gd name="connsiteY20" fmla="*/ 329784 h 464695"/>
              <a:gd name="connsiteX21" fmla="*/ 1079292 w 4721901"/>
              <a:gd name="connsiteY21" fmla="*/ 314794 h 464695"/>
              <a:gd name="connsiteX22" fmla="*/ 959370 w 4721901"/>
              <a:gd name="connsiteY22" fmla="*/ 299803 h 464695"/>
              <a:gd name="connsiteX23" fmla="*/ 89941 w 4721901"/>
              <a:gd name="connsiteY23" fmla="*/ 299803 h 464695"/>
              <a:gd name="connsiteX24" fmla="*/ 59960 w 4721901"/>
              <a:gd name="connsiteY24" fmla="*/ 269823 h 464695"/>
              <a:gd name="connsiteX25" fmla="*/ 14990 w 4721901"/>
              <a:gd name="connsiteY25" fmla="*/ 119921 h 464695"/>
              <a:gd name="connsiteX26" fmla="*/ 0 w 4721901"/>
              <a:gd name="connsiteY26" fmla="*/ 74951 h 464695"/>
              <a:gd name="connsiteX27" fmla="*/ 14990 w 4721901"/>
              <a:gd name="connsiteY27" fmla="*/ 0 h 4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21901" h="464695">
                <a:moveTo>
                  <a:pt x="14990" y="0"/>
                </a:moveTo>
                <a:lnTo>
                  <a:pt x="14990" y="0"/>
                </a:lnTo>
                <a:cubicBezTo>
                  <a:pt x="320068" y="33897"/>
                  <a:pt x="-55571" y="0"/>
                  <a:pt x="389744" y="0"/>
                </a:cubicBezTo>
                <a:lnTo>
                  <a:pt x="2908092" y="14990"/>
                </a:lnTo>
                <a:cubicBezTo>
                  <a:pt x="2963056" y="19987"/>
                  <a:pt x="3018256" y="22843"/>
                  <a:pt x="3072983" y="29981"/>
                </a:cubicBezTo>
                <a:cubicBezTo>
                  <a:pt x="3133260" y="37843"/>
                  <a:pt x="3192688" y="51364"/>
                  <a:pt x="3252865" y="59961"/>
                </a:cubicBezTo>
                <a:cubicBezTo>
                  <a:pt x="3287842" y="64958"/>
                  <a:pt x="3322526" y="72876"/>
                  <a:pt x="3357797" y="74951"/>
                </a:cubicBezTo>
                <a:cubicBezTo>
                  <a:pt x="3492568" y="82879"/>
                  <a:pt x="3627620" y="84944"/>
                  <a:pt x="3762531" y="89941"/>
                </a:cubicBezTo>
                <a:cubicBezTo>
                  <a:pt x="3792511" y="94938"/>
                  <a:pt x="3822802" y="98338"/>
                  <a:pt x="3852472" y="104931"/>
                </a:cubicBezTo>
                <a:cubicBezTo>
                  <a:pt x="3867897" y="108359"/>
                  <a:pt x="3881654" y="119289"/>
                  <a:pt x="3897442" y="119921"/>
                </a:cubicBezTo>
                <a:cubicBezTo>
                  <a:pt x="4132153" y="129310"/>
                  <a:pt x="4367134" y="129915"/>
                  <a:pt x="4601980" y="134912"/>
                </a:cubicBezTo>
                <a:cubicBezTo>
                  <a:pt x="4626483" y="143080"/>
                  <a:pt x="4676627" y="155411"/>
                  <a:pt x="4691921" y="179882"/>
                </a:cubicBezTo>
                <a:cubicBezTo>
                  <a:pt x="4708670" y="206681"/>
                  <a:pt x="4721901" y="269823"/>
                  <a:pt x="4721901" y="269823"/>
                </a:cubicBezTo>
                <a:cubicBezTo>
                  <a:pt x="4716904" y="324787"/>
                  <a:pt x="4730039" y="384604"/>
                  <a:pt x="4706911" y="434715"/>
                </a:cubicBezTo>
                <a:cubicBezTo>
                  <a:pt x="4695635" y="459147"/>
                  <a:pt x="4658868" y="464695"/>
                  <a:pt x="4631960" y="464695"/>
                </a:cubicBezTo>
                <a:cubicBezTo>
                  <a:pt x="4486711" y="464695"/>
                  <a:pt x="4342151" y="444708"/>
                  <a:pt x="4197246" y="434715"/>
                </a:cubicBezTo>
                <a:cubicBezTo>
                  <a:pt x="4172262" y="429718"/>
                  <a:pt x="4145713" y="429762"/>
                  <a:pt x="4122295" y="419725"/>
                </a:cubicBezTo>
                <a:cubicBezTo>
                  <a:pt x="4109305" y="414158"/>
                  <a:pt x="4104956" y="396065"/>
                  <a:pt x="4092315" y="389744"/>
                </a:cubicBezTo>
                <a:cubicBezTo>
                  <a:pt x="4073888" y="380530"/>
                  <a:pt x="4052341" y="379751"/>
                  <a:pt x="4032354" y="374754"/>
                </a:cubicBezTo>
                <a:cubicBezTo>
                  <a:pt x="2961948" y="421293"/>
                  <a:pt x="3548989" y="401523"/>
                  <a:pt x="1394085" y="374754"/>
                </a:cubicBezTo>
                <a:cubicBezTo>
                  <a:pt x="1332602" y="373990"/>
                  <a:pt x="1175789" y="341675"/>
                  <a:pt x="1124262" y="329784"/>
                </a:cubicBezTo>
                <a:cubicBezTo>
                  <a:pt x="1108866" y="326231"/>
                  <a:pt x="1094838" y="317621"/>
                  <a:pt x="1079292" y="314794"/>
                </a:cubicBezTo>
                <a:cubicBezTo>
                  <a:pt x="1039657" y="307587"/>
                  <a:pt x="999344" y="304800"/>
                  <a:pt x="959370" y="299803"/>
                </a:cubicBezTo>
                <a:cubicBezTo>
                  <a:pt x="646582" y="310975"/>
                  <a:pt x="404418" y="329286"/>
                  <a:pt x="89941" y="299803"/>
                </a:cubicBezTo>
                <a:cubicBezTo>
                  <a:pt x="75870" y="298484"/>
                  <a:pt x="69954" y="279816"/>
                  <a:pt x="59960" y="269823"/>
                </a:cubicBezTo>
                <a:cubicBezTo>
                  <a:pt x="37306" y="179205"/>
                  <a:pt x="51484" y="229405"/>
                  <a:pt x="14990" y="119921"/>
                </a:cubicBezTo>
                <a:lnTo>
                  <a:pt x="0" y="74951"/>
                </a:lnTo>
                <a:lnTo>
                  <a:pt x="1499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7223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Proteiny a hubnutí </a:t>
            </a:r>
            <a:r>
              <a:rPr lang="en-US" dirty="0"/>
              <a:t>~ </a:t>
            </a:r>
            <a:r>
              <a:rPr lang="en-US" dirty="0" err="1"/>
              <a:t>ketodieta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b="1" dirty="0"/>
              <a:t>Princip keto diety:</a:t>
            </a:r>
          </a:p>
          <a:p>
            <a:pPr marL="114300" indent="0">
              <a:buNone/>
            </a:pP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snížený obsah sacharidů a zároveň zvýšený obsah bílkovin.</a:t>
            </a:r>
          </a:p>
          <a:p>
            <a:pPr>
              <a:buFontTx/>
              <a:buChar char="-"/>
            </a:pPr>
            <a:r>
              <a:rPr lang="cs-CZ" dirty="0"/>
              <a:t>zcela </a:t>
            </a:r>
            <a:r>
              <a:rPr lang="cs-CZ" b="1" dirty="0"/>
              <a:t>přirozené spalování uložených tuků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výsledky</a:t>
            </a:r>
            <a:r>
              <a:rPr lang="cs-CZ" dirty="0"/>
              <a:t> viditelné </a:t>
            </a:r>
            <a:r>
              <a:rPr lang="cs-CZ" b="1" dirty="0"/>
              <a:t>velmi rychle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optimální příjem bílkovin také zajistí, abyste neztráceli na svalové hmotě a zhubli skutečně jen to, co zhubnout chcete – nadbytečné tuky.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958952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„</a:t>
            </a:r>
            <a:r>
              <a:rPr lang="cs-CZ" dirty="0" err="1"/>
              <a:t>ketodieta</a:t>
            </a:r>
            <a:r>
              <a:rPr lang="cs-CZ" dirty="0"/>
              <a:t>“?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Tělo se dostane do stavu, který se nazývá</a:t>
            </a:r>
            <a:r>
              <a:rPr lang="cs-CZ" b="1" u="sng" dirty="0">
                <a:hlinkClick r:id="rId2"/>
              </a:rPr>
              <a:t> „ketóza“</a:t>
            </a:r>
            <a:r>
              <a:rPr lang="cs-CZ" dirty="0"/>
              <a:t>, což je stav, kdy tělo začíná </a:t>
            </a:r>
            <a:r>
              <a:rPr lang="cs-CZ" b="1" dirty="0"/>
              <a:t>brát energii z tukových zásob.</a:t>
            </a:r>
            <a:r>
              <a:rPr lang="cs-CZ" dirty="0"/>
              <a:t> </a:t>
            </a:r>
          </a:p>
          <a:p>
            <a:endParaRPr lang="cs-CZ" dirty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r>
              <a:rPr lang="cs-CZ" dirty="0"/>
              <a:t>   Výsledkem je pak poměrně rychlá redukce hmotnosti. </a:t>
            </a:r>
          </a:p>
        </p:txBody>
      </p:sp>
    </p:spTree>
    <p:extLst>
      <p:ext uri="{BB962C8B-B14F-4D97-AF65-F5344CB8AC3E}">
        <p14:creationId xmlns:p14="http://schemas.microsoft.com/office/powerpoint/2010/main" val="11649009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 koho je </a:t>
            </a:r>
            <a:r>
              <a:rPr lang="cs-CZ" dirty="0" err="1"/>
              <a:t>ketonová</a:t>
            </a:r>
            <a:r>
              <a:rPr lang="cs-CZ" dirty="0"/>
              <a:t> dieta vhodná?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/>
              <a:t>není vhodná pro každého</a:t>
            </a:r>
          </a:p>
          <a:p>
            <a:endParaRPr lang="cs-CZ" b="1" dirty="0"/>
          </a:p>
          <a:p>
            <a:r>
              <a:rPr lang="cs-CZ" dirty="0"/>
              <a:t>keto dieta se doporučuje pro obézní jedince, kteří potřebují svou váhu redukovat.</a:t>
            </a:r>
          </a:p>
          <a:p>
            <a:pPr marL="11430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zcela nevhodná je pro lidi trpící </a:t>
            </a:r>
            <a:r>
              <a:rPr lang="cs-CZ" b="1" u="sng" dirty="0">
                <a:hlinkClick r:id="rId2"/>
              </a:rPr>
              <a:t>cukrovkou</a:t>
            </a:r>
            <a:r>
              <a:rPr lang="cs-CZ" b="1" dirty="0"/>
              <a:t>, poruchou metabolismu tuků</a:t>
            </a:r>
            <a:r>
              <a:rPr lang="cs-CZ" dirty="0"/>
              <a:t> či kardiaky</a:t>
            </a:r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r>
              <a:rPr lang="cs-CZ" dirty="0"/>
              <a:t>   ………a samozřejmě pro těhotné a kojící ženy. </a:t>
            </a:r>
          </a:p>
        </p:txBody>
      </p:sp>
    </p:spTree>
    <p:extLst>
      <p:ext uri="{BB962C8B-B14F-4D97-AF65-F5344CB8AC3E}">
        <p14:creationId xmlns:p14="http://schemas.microsoft.com/office/powerpoint/2010/main" val="42083275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Aktivita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700" y="1228675"/>
            <a:ext cx="6515263" cy="3340200"/>
          </a:xfrm>
        </p:spPr>
        <p:txBody>
          <a:bodyPr/>
          <a:lstStyle/>
          <a:p>
            <a:r>
              <a:rPr lang="cs-CZ" dirty="0"/>
              <a:t>Napiš si na papír svůj denní příjem potravin včetně množství vody!!!</a:t>
            </a:r>
          </a:p>
          <a:p>
            <a:endParaRPr lang="cs-CZ" dirty="0"/>
          </a:p>
          <a:p>
            <a:r>
              <a:rPr lang="cs-CZ" dirty="0"/>
              <a:t>Porovnej s potravinovou pyramidou</a:t>
            </a:r>
          </a:p>
          <a:p>
            <a:endParaRPr lang="cs-CZ" dirty="0"/>
          </a:p>
          <a:p>
            <a:r>
              <a:rPr lang="en-US" dirty="0" err="1"/>
              <a:t>Napi</a:t>
            </a:r>
            <a:r>
              <a:rPr lang="cs-CZ" dirty="0"/>
              <a:t>š, jak by měl vypadat vyvážený jídelníček</a:t>
            </a:r>
            <a:r>
              <a:rPr lang="en-US" dirty="0"/>
              <a:t> </a:t>
            </a:r>
            <a:r>
              <a:rPr lang="en-US" dirty="0" err="1"/>
              <a:t>bohat</a:t>
            </a:r>
            <a:r>
              <a:rPr lang="cs-CZ" dirty="0"/>
              <a:t>ý na proteiny/za 1den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195" y="1528212"/>
            <a:ext cx="2847975" cy="16097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450" y="292849"/>
            <a:ext cx="631295" cy="69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592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Důležitost proteinů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Jsou</a:t>
            </a:r>
            <a:r>
              <a:rPr lang="cs-CZ" b="1" dirty="0"/>
              <a:t> součástí hormonů a enzymů</a:t>
            </a:r>
            <a:r>
              <a:rPr lang="cs-CZ" dirty="0"/>
              <a:t>, které podporují trávení.</a:t>
            </a:r>
            <a:endParaRPr lang="en-US" dirty="0"/>
          </a:p>
          <a:p>
            <a:endParaRPr lang="cs-CZ" dirty="0"/>
          </a:p>
          <a:p>
            <a:r>
              <a:rPr lang="cs-CZ" dirty="0"/>
              <a:t>Jsou důležitou</a:t>
            </a:r>
            <a:r>
              <a:rPr lang="cs-CZ" b="1" dirty="0"/>
              <a:t> stavební částí buněk imunitního systému</a:t>
            </a:r>
            <a:r>
              <a:rPr lang="cs-CZ" dirty="0"/>
              <a:t>.</a:t>
            </a:r>
            <a:endParaRPr lang="en-US" dirty="0"/>
          </a:p>
          <a:p>
            <a:endParaRPr lang="cs-CZ" dirty="0"/>
          </a:p>
          <a:p>
            <a:r>
              <a:rPr lang="cs-CZ" dirty="0"/>
              <a:t>Trávení bílkovin je velmi pomalé a tělo na něj spotřebovává hodně energie, což je </a:t>
            </a:r>
            <a:r>
              <a:rPr lang="cs-CZ" dirty="0" err="1"/>
              <a:t>např.při</a:t>
            </a:r>
            <a:r>
              <a:rPr lang="cs-CZ" dirty="0"/>
              <a:t> hubnutí žádoucí.</a:t>
            </a:r>
          </a:p>
          <a:p>
            <a:endParaRPr lang="en-US" b="1" dirty="0"/>
          </a:p>
          <a:p>
            <a:endParaRPr lang="en-US" b="1" dirty="0"/>
          </a:p>
          <a:p>
            <a:pPr marL="114300" indent="0">
              <a:buNone/>
            </a:pPr>
            <a:r>
              <a:rPr lang="cs-CZ" sz="1400" b="1" i="1" dirty="0"/>
              <a:t>Optimální denní příjem bílkovin by měl být 1 – 2 g na 1 kg váhy člověka.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2094684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Funkce bílkovin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cs-CZ" b="1" dirty="0"/>
              <a:t>stavební</a:t>
            </a:r>
            <a:r>
              <a:rPr lang="cs-CZ" dirty="0"/>
              <a:t> (skleroproteiny, např. kolagen)</a:t>
            </a:r>
          </a:p>
          <a:p>
            <a:pPr marL="114300" indent="0">
              <a:buNone/>
            </a:pPr>
            <a:r>
              <a:rPr lang="cs-CZ" b="1" dirty="0"/>
              <a:t>katalytickou</a:t>
            </a:r>
            <a:r>
              <a:rPr lang="cs-CZ" dirty="0"/>
              <a:t> (enzymy - biokatalyzátory)</a:t>
            </a:r>
          </a:p>
          <a:p>
            <a:pPr marL="114300" indent="0">
              <a:buNone/>
            </a:pPr>
            <a:r>
              <a:rPr lang="cs-CZ" b="1" dirty="0"/>
              <a:t>regulační</a:t>
            </a:r>
            <a:r>
              <a:rPr lang="cs-CZ" dirty="0"/>
              <a:t> (hormony, např. </a:t>
            </a:r>
            <a:r>
              <a:rPr lang="cs-CZ" dirty="0" err="1"/>
              <a:t>insulín</a:t>
            </a:r>
            <a:r>
              <a:rPr lang="cs-CZ" dirty="0"/>
              <a:t>)</a:t>
            </a:r>
          </a:p>
          <a:p>
            <a:pPr marL="114300" indent="0">
              <a:buNone/>
            </a:pPr>
            <a:r>
              <a:rPr lang="cs-CZ" b="1" dirty="0"/>
              <a:t>obrannou</a:t>
            </a:r>
            <a:r>
              <a:rPr lang="cs-CZ" dirty="0"/>
              <a:t> (protilátky, např. imunoglobulin)</a:t>
            </a:r>
          </a:p>
          <a:p>
            <a:pPr marL="114300" indent="0">
              <a:buNone/>
            </a:pPr>
            <a:r>
              <a:rPr lang="cs-CZ" b="1" dirty="0"/>
              <a:t>transportní</a:t>
            </a:r>
            <a:r>
              <a:rPr lang="cs-CZ" dirty="0"/>
              <a:t> (např. hemoglobin)</a:t>
            </a:r>
          </a:p>
          <a:p>
            <a:pPr marL="114300" indent="0">
              <a:buNone/>
            </a:pPr>
            <a:r>
              <a:rPr lang="cs-CZ" b="1" dirty="0"/>
              <a:t>zásobní</a:t>
            </a:r>
            <a:r>
              <a:rPr lang="cs-CZ" dirty="0"/>
              <a:t> (např. </a:t>
            </a:r>
            <a:r>
              <a:rPr lang="cs-CZ" dirty="0" err="1"/>
              <a:t>ovalbumin</a:t>
            </a:r>
            <a:r>
              <a:rPr lang="cs-CZ" dirty="0"/>
              <a:t>)</a:t>
            </a:r>
          </a:p>
          <a:p>
            <a:pPr marL="114300" indent="0">
              <a:buNone/>
            </a:pPr>
            <a:r>
              <a:rPr lang="cs-CZ" b="1" dirty="0"/>
              <a:t>pohybovou</a:t>
            </a:r>
            <a:r>
              <a:rPr lang="cs-CZ" dirty="0"/>
              <a:t> (např. </a:t>
            </a:r>
            <a:r>
              <a:rPr lang="cs-CZ" dirty="0" err="1"/>
              <a:t>myosin</a:t>
            </a:r>
            <a:r>
              <a:rPr lang="cs-CZ" dirty="0"/>
              <a:t>). </a:t>
            </a:r>
          </a:p>
          <a:p>
            <a:pPr marL="114300" indent="0">
              <a:buNone/>
            </a:pPr>
            <a:endParaRPr lang="cs-CZ" sz="1300" dirty="0"/>
          </a:p>
          <a:p>
            <a:pPr marL="114300" indent="0">
              <a:buNone/>
            </a:pPr>
            <a:r>
              <a:rPr lang="cs-CZ" sz="1300" dirty="0"/>
              <a:t>Organismus využívá proteiny jako alternativní zdroj energie (po sacharidech a lipidech).</a:t>
            </a:r>
          </a:p>
          <a:p>
            <a:pPr marL="114300" indent="0">
              <a:buNone/>
            </a:pPr>
            <a:r>
              <a:rPr lang="cs-CZ" sz="1300" dirty="0"/>
              <a:t>Bílkoviny jsou důležitými látkami pro správnou funkčnost všech organismů. 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71946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Skládankové učení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Schéma Skládankového učení (DS – domovská skupina, ES – expertní skupina)</a:t>
            </a:r>
          </a:p>
        </p:txBody>
      </p:sp>
      <p:sp>
        <p:nvSpPr>
          <p:cNvPr id="10" name="Ovál 9"/>
          <p:cNvSpPr/>
          <p:nvPr/>
        </p:nvSpPr>
        <p:spPr>
          <a:xfrm>
            <a:off x="2190460" y="2093167"/>
            <a:ext cx="883298" cy="8521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2251119" y="2304653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458617" y="2133662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2712847" y="2178697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2828577" y="2441429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2694663" y="2672123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18" name="Ovál 17"/>
          <p:cNvSpPr/>
          <p:nvPr/>
        </p:nvSpPr>
        <p:spPr>
          <a:xfrm>
            <a:off x="2474330" y="2702767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2285193" y="2584431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2212445" y="2266597"/>
            <a:ext cx="188561" cy="30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421225" y="2101071"/>
            <a:ext cx="292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676737" y="2146106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785156" y="2402229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663502" y="2632380"/>
            <a:ext cx="283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441973" y="2672123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244698" y="2556117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7</a:t>
            </a:r>
          </a:p>
        </p:txBody>
      </p:sp>
      <p:sp>
        <p:nvSpPr>
          <p:cNvPr id="27" name="Ovál 26"/>
          <p:cNvSpPr/>
          <p:nvPr/>
        </p:nvSpPr>
        <p:spPr>
          <a:xfrm>
            <a:off x="3152440" y="2095336"/>
            <a:ext cx="883298" cy="8521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3213099" y="2306822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3420597" y="2135831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3674827" y="2180866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3790557" y="2443598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/>
          <p:cNvSpPr/>
          <p:nvPr/>
        </p:nvSpPr>
        <p:spPr>
          <a:xfrm>
            <a:off x="3656643" y="2674292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33" name="Ovál 32"/>
          <p:cNvSpPr/>
          <p:nvPr/>
        </p:nvSpPr>
        <p:spPr>
          <a:xfrm>
            <a:off x="3436310" y="2704936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3247173" y="2586600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3174425" y="2268766"/>
            <a:ext cx="188561" cy="30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383205" y="2103240"/>
            <a:ext cx="292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638717" y="2148275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747136" y="2404398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625482" y="2634549"/>
            <a:ext cx="283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3403953" y="2674292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206678" y="2558286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7</a:t>
            </a:r>
          </a:p>
        </p:txBody>
      </p:sp>
      <p:sp>
        <p:nvSpPr>
          <p:cNvPr id="42" name="Ovál 41"/>
          <p:cNvSpPr/>
          <p:nvPr/>
        </p:nvSpPr>
        <p:spPr>
          <a:xfrm>
            <a:off x="4179175" y="2102498"/>
            <a:ext cx="883298" cy="8521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4239834" y="2313984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4447332" y="2142993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vál 44"/>
          <p:cNvSpPr/>
          <p:nvPr/>
        </p:nvSpPr>
        <p:spPr>
          <a:xfrm>
            <a:off x="4701562" y="2188028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vál 45"/>
          <p:cNvSpPr/>
          <p:nvPr/>
        </p:nvSpPr>
        <p:spPr>
          <a:xfrm>
            <a:off x="4817292" y="2450760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vál 46"/>
          <p:cNvSpPr/>
          <p:nvPr/>
        </p:nvSpPr>
        <p:spPr>
          <a:xfrm>
            <a:off x="4683378" y="2681454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48" name="Ovál 47"/>
          <p:cNvSpPr/>
          <p:nvPr/>
        </p:nvSpPr>
        <p:spPr>
          <a:xfrm>
            <a:off x="4463045" y="2712098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vál 48"/>
          <p:cNvSpPr/>
          <p:nvPr/>
        </p:nvSpPr>
        <p:spPr>
          <a:xfrm>
            <a:off x="4273908" y="2593762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ovéPole 49"/>
          <p:cNvSpPr txBox="1"/>
          <p:nvPr/>
        </p:nvSpPr>
        <p:spPr>
          <a:xfrm>
            <a:off x="4201160" y="2275928"/>
            <a:ext cx="188561" cy="30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4409940" y="2110402"/>
            <a:ext cx="292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4665452" y="2155437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4773871" y="2411560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4652217" y="2641711"/>
            <a:ext cx="283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4430688" y="2681454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4233413" y="2565448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7</a:t>
            </a:r>
          </a:p>
        </p:txBody>
      </p:sp>
      <p:sp>
        <p:nvSpPr>
          <p:cNvPr id="57" name="Ovál 56"/>
          <p:cNvSpPr/>
          <p:nvPr/>
        </p:nvSpPr>
        <p:spPr>
          <a:xfrm>
            <a:off x="5167857" y="2087961"/>
            <a:ext cx="883298" cy="8521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vál 57"/>
          <p:cNvSpPr/>
          <p:nvPr/>
        </p:nvSpPr>
        <p:spPr>
          <a:xfrm>
            <a:off x="5228516" y="2299447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vál 58"/>
          <p:cNvSpPr/>
          <p:nvPr/>
        </p:nvSpPr>
        <p:spPr>
          <a:xfrm>
            <a:off x="5436014" y="2128456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ál 59"/>
          <p:cNvSpPr/>
          <p:nvPr/>
        </p:nvSpPr>
        <p:spPr>
          <a:xfrm>
            <a:off x="5690244" y="2173491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0"/>
          <p:cNvSpPr/>
          <p:nvPr/>
        </p:nvSpPr>
        <p:spPr>
          <a:xfrm>
            <a:off x="5805974" y="2436223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vál 61"/>
          <p:cNvSpPr/>
          <p:nvPr/>
        </p:nvSpPr>
        <p:spPr>
          <a:xfrm>
            <a:off x="5672060" y="2666917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63" name="Ovál 62"/>
          <p:cNvSpPr/>
          <p:nvPr/>
        </p:nvSpPr>
        <p:spPr>
          <a:xfrm>
            <a:off x="5451727" y="2697561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5262590" y="2579225"/>
            <a:ext cx="216838" cy="2425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TextovéPole 64"/>
          <p:cNvSpPr txBox="1"/>
          <p:nvPr/>
        </p:nvSpPr>
        <p:spPr>
          <a:xfrm>
            <a:off x="5189842" y="2261391"/>
            <a:ext cx="188561" cy="30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5398622" y="2095865"/>
            <a:ext cx="292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5654134" y="2140900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5762553" y="2397023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5640899" y="2627174"/>
            <a:ext cx="283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5419370" y="2666917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5222095" y="2550911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7</a:t>
            </a:r>
          </a:p>
        </p:txBody>
      </p:sp>
      <p:grpSp>
        <p:nvGrpSpPr>
          <p:cNvPr id="130" name="Skupina 129"/>
          <p:cNvGrpSpPr/>
          <p:nvPr/>
        </p:nvGrpSpPr>
        <p:grpSpPr>
          <a:xfrm>
            <a:off x="4120081" y="3490005"/>
            <a:ext cx="1001486" cy="914400"/>
            <a:chOff x="864637" y="3520751"/>
            <a:chExt cx="1001486" cy="914400"/>
          </a:xfrm>
        </p:grpSpPr>
        <p:sp>
          <p:nvSpPr>
            <p:cNvPr id="118" name="Ovál 117"/>
            <p:cNvSpPr/>
            <p:nvPr/>
          </p:nvSpPr>
          <p:spPr>
            <a:xfrm>
              <a:off x="1414433" y="3842379"/>
              <a:ext cx="233482" cy="255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vál 4"/>
            <p:cNvSpPr/>
            <p:nvPr/>
          </p:nvSpPr>
          <p:spPr>
            <a:xfrm>
              <a:off x="864637" y="3520751"/>
              <a:ext cx="1001486" cy="914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Ovál 118"/>
            <p:cNvSpPr/>
            <p:nvPr/>
          </p:nvSpPr>
          <p:spPr>
            <a:xfrm>
              <a:off x="1111017" y="3605826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Ovál 121"/>
            <p:cNvSpPr/>
            <p:nvPr/>
          </p:nvSpPr>
          <p:spPr>
            <a:xfrm>
              <a:off x="1395048" y="3689916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TextovéPole 122"/>
            <p:cNvSpPr txBox="1"/>
            <p:nvPr/>
          </p:nvSpPr>
          <p:spPr>
            <a:xfrm>
              <a:off x="1076711" y="3571392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4</a:t>
              </a:r>
            </a:p>
          </p:txBody>
        </p:sp>
        <p:sp>
          <p:nvSpPr>
            <p:cNvPr id="124" name="TextovéPole 123"/>
            <p:cNvSpPr txBox="1"/>
            <p:nvPr/>
          </p:nvSpPr>
          <p:spPr>
            <a:xfrm>
              <a:off x="1353522" y="3653187"/>
              <a:ext cx="188561" cy="30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4</a:t>
              </a:r>
            </a:p>
          </p:txBody>
        </p:sp>
        <p:sp>
          <p:nvSpPr>
            <p:cNvPr id="125" name="Ovál 124"/>
            <p:cNvSpPr/>
            <p:nvPr/>
          </p:nvSpPr>
          <p:spPr>
            <a:xfrm>
              <a:off x="1109373" y="4004305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TextovéPole 125"/>
            <p:cNvSpPr txBox="1"/>
            <p:nvPr/>
          </p:nvSpPr>
          <p:spPr>
            <a:xfrm>
              <a:off x="1076144" y="3969897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4</a:t>
              </a:r>
            </a:p>
          </p:txBody>
        </p:sp>
        <p:sp>
          <p:nvSpPr>
            <p:cNvPr id="128" name="Ovál 127"/>
            <p:cNvSpPr/>
            <p:nvPr/>
          </p:nvSpPr>
          <p:spPr>
            <a:xfrm>
              <a:off x="1390453" y="4060280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TextovéPole 128"/>
            <p:cNvSpPr txBox="1"/>
            <p:nvPr/>
          </p:nvSpPr>
          <p:spPr>
            <a:xfrm>
              <a:off x="1343653" y="4025846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4</a:t>
              </a:r>
            </a:p>
          </p:txBody>
        </p:sp>
      </p:grpSp>
      <p:grpSp>
        <p:nvGrpSpPr>
          <p:cNvPr id="131" name="Skupina 130"/>
          <p:cNvGrpSpPr/>
          <p:nvPr/>
        </p:nvGrpSpPr>
        <p:grpSpPr>
          <a:xfrm>
            <a:off x="1885660" y="3490005"/>
            <a:ext cx="1001486" cy="914400"/>
            <a:chOff x="864637" y="3520751"/>
            <a:chExt cx="1001486" cy="914400"/>
          </a:xfrm>
        </p:grpSpPr>
        <p:sp>
          <p:nvSpPr>
            <p:cNvPr id="132" name="Ovál 131"/>
            <p:cNvSpPr/>
            <p:nvPr/>
          </p:nvSpPr>
          <p:spPr>
            <a:xfrm>
              <a:off x="1414433" y="3842379"/>
              <a:ext cx="233482" cy="255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3" name="Ovál 132"/>
            <p:cNvSpPr/>
            <p:nvPr/>
          </p:nvSpPr>
          <p:spPr>
            <a:xfrm>
              <a:off x="864637" y="3520751"/>
              <a:ext cx="1001486" cy="914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Ovál 133"/>
            <p:cNvSpPr/>
            <p:nvPr/>
          </p:nvSpPr>
          <p:spPr>
            <a:xfrm>
              <a:off x="1111017" y="3605826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5" name="Ovál 134"/>
            <p:cNvSpPr/>
            <p:nvPr/>
          </p:nvSpPr>
          <p:spPr>
            <a:xfrm>
              <a:off x="1395048" y="3689916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6" name="TextovéPole 135"/>
            <p:cNvSpPr txBox="1"/>
            <p:nvPr/>
          </p:nvSpPr>
          <p:spPr>
            <a:xfrm>
              <a:off x="1076711" y="3571392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2</a:t>
              </a:r>
            </a:p>
          </p:txBody>
        </p:sp>
        <p:sp>
          <p:nvSpPr>
            <p:cNvPr id="137" name="TextovéPole 136"/>
            <p:cNvSpPr txBox="1"/>
            <p:nvPr/>
          </p:nvSpPr>
          <p:spPr>
            <a:xfrm>
              <a:off x="1353522" y="3653187"/>
              <a:ext cx="188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2</a:t>
              </a:r>
            </a:p>
          </p:txBody>
        </p:sp>
        <p:sp>
          <p:nvSpPr>
            <p:cNvPr id="138" name="Ovál 137"/>
            <p:cNvSpPr/>
            <p:nvPr/>
          </p:nvSpPr>
          <p:spPr>
            <a:xfrm>
              <a:off x="1109373" y="4004305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9" name="TextovéPole 138"/>
            <p:cNvSpPr txBox="1"/>
            <p:nvPr/>
          </p:nvSpPr>
          <p:spPr>
            <a:xfrm>
              <a:off x="1076144" y="3969897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2</a:t>
              </a:r>
            </a:p>
          </p:txBody>
        </p:sp>
        <p:sp>
          <p:nvSpPr>
            <p:cNvPr id="140" name="Ovál 139"/>
            <p:cNvSpPr/>
            <p:nvPr/>
          </p:nvSpPr>
          <p:spPr>
            <a:xfrm>
              <a:off x="1390453" y="4060280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1" name="TextovéPole 140"/>
            <p:cNvSpPr txBox="1"/>
            <p:nvPr/>
          </p:nvSpPr>
          <p:spPr>
            <a:xfrm>
              <a:off x="1343653" y="4025846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2</a:t>
              </a:r>
            </a:p>
          </p:txBody>
        </p:sp>
      </p:grpSp>
      <p:grpSp>
        <p:nvGrpSpPr>
          <p:cNvPr id="142" name="Skupina 141"/>
          <p:cNvGrpSpPr/>
          <p:nvPr/>
        </p:nvGrpSpPr>
        <p:grpSpPr>
          <a:xfrm>
            <a:off x="3005909" y="3505378"/>
            <a:ext cx="1001486" cy="914400"/>
            <a:chOff x="864637" y="3520751"/>
            <a:chExt cx="1001486" cy="914400"/>
          </a:xfrm>
        </p:grpSpPr>
        <p:sp>
          <p:nvSpPr>
            <p:cNvPr id="143" name="Ovál 142"/>
            <p:cNvSpPr/>
            <p:nvPr/>
          </p:nvSpPr>
          <p:spPr>
            <a:xfrm>
              <a:off x="1414433" y="3842379"/>
              <a:ext cx="233482" cy="255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4" name="Ovál 143"/>
            <p:cNvSpPr/>
            <p:nvPr/>
          </p:nvSpPr>
          <p:spPr>
            <a:xfrm>
              <a:off x="864637" y="3520751"/>
              <a:ext cx="1001486" cy="914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5" name="Ovál 144"/>
            <p:cNvSpPr/>
            <p:nvPr/>
          </p:nvSpPr>
          <p:spPr>
            <a:xfrm>
              <a:off x="1111017" y="3605826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6" name="Ovál 145"/>
            <p:cNvSpPr/>
            <p:nvPr/>
          </p:nvSpPr>
          <p:spPr>
            <a:xfrm>
              <a:off x="1395048" y="3689916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7" name="TextovéPole 146"/>
            <p:cNvSpPr txBox="1"/>
            <p:nvPr/>
          </p:nvSpPr>
          <p:spPr>
            <a:xfrm>
              <a:off x="1076711" y="3571392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3</a:t>
              </a:r>
            </a:p>
          </p:txBody>
        </p:sp>
        <p:sp>
          <p:nvSpPr>
            <p:cNvPr id="148" name="TextovéPole 147"/>
            <p:cNvSpPr txBox="1"/>
            <p:nvPr/>
          </p:nvSpPr>
          <p:spPr>
            <a:xfrm>
              <a:off x="1353522" y="3653187"/>
              <a:ext cx="188561" cy="30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3</a:t>
              </a:r>
            </a:p>
          </p:txBody>
        </p:sp>
        <p:sp>
          <p:nvSpPr>
            <p:cNvPr id="149" name="Ovál 148"/>
            <p:cNvSpPr/>
            <p:nvPr/>
          </p:nvSpPr>
          <p:spPr>
            <a:xfrm>
              <a:off x="1109373" y="4004305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0" name="TextovéPole 149"/>
            <p:cNvSpPr txBox="1"/>
            <p:nvPr/>
          </p:nvSpPr>
          <p:spPr>
            <a:xfrm>
              <a:off x="1076144" y="3969897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3</a:t>
              </a:r>
            </a:p>
          </p:txBody>
        </p:sp>
        <p:sp>
          <p:nvSpPr>
            <p:cNvPr id="151" name="Ovál 150"/>
            <p:cNvSpPr/>
            <p:nvPr/>
          </p:nvSpPr>
          <p:spPr>
            <a:xfrm>
              <a:off x="1390453" y="4060280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2" name="TextovéPole 151"/>
            <p:cNvSpPr txBox="1"/>
            <p:nvPr/>
          </p:nvSpPr>
          <p:spPr>
            <a:xfrm>
              <a:off x="1343653" y="4025846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3</a:t>
              </a:r>
            </a:p>
          </p:txBody>
        </p:sp>
      </p:grpSp>
      <p:grpSp>
        <p:nvGrpSpPr>
          <p:cNvPr id="153" name="Skupina 152"/>
          <p:cNvGrpSpPr/>
          <p:nvPr/>
        </p:nvGrpSpPr>
        <p:grpSpPr>
          <a:xfrm>
            <a:off x="751927" y="3481951"/>
            <a:ext cx="1001486" cy="914400"/>
            <a:chOff x="864637" y="3520751"/>
            <a:chExt cx="1001486" cy="914400"/>
          </a:xfrm>
        </p:grpSpPr>
        <p:sp>
          <p:nvSpPr>
            <p:cNvPr id="154" name="Ovál 153"/>
            <p:cNvSpPr/>
            <p:nvPr/>
          </p:nvSpPr>
          <p:spPr>
            <a:xfrm>
              <a:off x="1414433" y="3842379"/>
              <a:ext cx="233482" cy="255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5" name="Ovál 154"/>
            <p:cNvSpPr/>
            <p:nvPr/>
          </p:nvSpPr>
          <p:spPr>
            <a:xfrm>
              <a:off x="864637" y="3520751"/>
              <a:ext cx="1001486" cy="914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6" name="Ovál 155"/>
            <p:cNvSpPr/>
            <p:nvPr/>
          </p:nvSpPr>
          <p:spPr>
            <a:xfrm>
              <a:off x="1111017" y="3605826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7" name="Ovál 156"/>
            <p:cNvSpPr/>
            <p:nvPr/>
          </p:nvSpPr>
          <p:spPr>
            <a:xfrm>
              <a:off x="1395048" y="3689916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" name="TextovéPole 157"/>
            <p:cNvSpPr txBox="1"/>
            <p:nvPr/>
          </p:nvSpPr>
          <p:spPr>
            <a:xfrm>
              <a:off x="1076711" y="3571392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1</a:t>
              </a:r>
            </a:p>
          </p:txBody>
        </p:sp>
        <p:sp>
          <p:nvSpPr>
            <p:cNvPr id="159" name="TextovéPole 158"/>
            <p:cNvSpPr txBox="1"/>
            <p:nvPr/>
          </p:nvSpPr>
          <p:spPr>
            <a:xfrm>
              <a:off x="1353522" y="3653187"/>
              <a:ext cx="188561" cy="30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1</a:t>
              </a:r>
            </a:p>
          </p:txBody>
        </p:sp>
        <p:sp>
          <p:nvSpPr>
            <p:cNvPr id="160" name="Ovál 159"/>
            <p:cNvSpPr/>
            <p:nvPr/>
          </p:nvSpPr>
          <p:spPr>
            <a:xfrm>
              <a:off x="1109373" y="4004305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1" name="TextovéPole 160"/>
            <p:cNvSpPr txBox="1"/>
            <p:nvPr/>
          </p:nvSpPr>
          <p:spPr>
            <a:xfrm>
              <a:off x="1076144" y="3969897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1</a:t>
              </a:r>
            </a:p>
          </p:txBody>
        </p:sp>
        <p:sp>
          <p:nvSpPr>
            <p:cNvPr id="162" name="Ovál 161"/>
            <p:cNvSpPr/>
            <p:nvPr/>
          </p:nvSpPr>
          <p:spPr>
            <a:xfrm>
              <a:off x="1390453" y="4060280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3" name="TextovéPole 162"/>
            <p:cNvSpPr txBox="1"/>
            <p:nvPr/>
          </p:nvSpPr>
          <p:spPr>
            <a:xfrm>
              <a:off x="1343653" y="4025846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1</a:t>
              </a:r>
            </a:p>
          </p:txBody>
        </p:sp>
      </p:grpSp>
      <p:grpSp>
        <p:nvGrpSpPr>
          <p:cNvPr id="164" name="Skupina 163"/>
          <p:cNvGrpSpPr/>
          <p:nvPr/>
        </p:nvGrpSpPr>
        <p:grpSpPr>
          <a:xfrm>
            <a:off x="5262501" y="3497324"/>
            <a:ext cx="1001486" cy="914400"/>
            <a:chOff x="864637" y="3520751"/>
            <a:chExt cx="1001486" cy="914400"/>
          </a:xfrm>
        </p:grpSpPr>
        <p:sp>
          <p:nvSpPr>
            <p:cNvPr id="165" name="Ovál 164"/>
            <p:cNvSpPr/>
            <p:nvPr/>
          </p:nvSpPr>
          <p:spPr>
            <a:xfrm>
              <a:off x="1414433" y="3842379"/>
              <a:ext cx="233482" cy="255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6" name="Ovál 165"/>
            <p:cNvSpPr/>
            <p:nvPr/>
          </p:nvSpPr>
          <p:spPr>
            <a:xfrm>
              <a:off x="864637" y="3520751"/>
              <a:ext cx="1001486" cy="914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7" name="Ovál 166"/>
            <p:cNvSpPr/>
            <p:nvPr/>
          </p:nvSpPr>
          <p:spPr>
            <a:xfrm>
              <a:off x="1111017" y="3605826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8" name="Ovál 167"/>
            <p:cNvSpPr/>
            <p:nvPr/>
          </p:nvSpPr>
          <p:spPr>
            <a:xfrm>
              <a:off x="1395048" y="3689916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9" name="TextovéPole 168"/>
            <p:cNvSpPr txBox="1"/>
            <p:nvPr/>
          </p:nvSpPr>
          <p:spPr>
            <a:xfrm>
              <a:off x="1076711" y="3571392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5</a:t>
              </a:r>
            </a:p>
          </p:txBody>
        </p:sp>
        <p:sp>
          <p:nvSpPr>
            <p:cNvPr id="170" name="TextovéPole 169"/>
            <p:cNvSpPr txBox="1"/>
            <p:nvPr/>
          </p:nvSpPr>
          <p:spPr>
            <a:xfrm>
              <a:off x="1353522" y="3653187"/>
              <a:ext cx="188561" cy="30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5</a:t>
              </a:r>
            </a:p>
          </p:txBody>
        </p:sp>
        <p:sp>
          <p:nvSpPr>
            <p:cNvPr id="171" name="Ovál 170"/>
            <p:cNvSpPr/>
            <p:nvPr/>
          </p:nvSpPr>
          <p:spPr>
            <a:xfrm>
              <a:off x="1109373" y="4004305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2" name="TextovéPole 171"/>
            <p:cNvSpPr txBox="1"/>
            <p:nvPr/>
          </p:nvSpPr>
          <p:spPr>
            <a:xfrm>
              <a:off x="1076144" y="3969897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5</a:t>
              </a:r>
            </a:p>
          </p:txBody>
        </p:sp>
        <p:sp>
          <p:nvSpPr>
            <p:cNvPr id="173" name="Ovál 172"/>
            <p:cNvSpPr/>
            <p:nvPr/>
          </p:nvSpPr>
          <p:spPr>
            <a:xfrm>
              <a:off x="1390453" y="4060280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4" name="TextovéPole 173"/>
            <p:cNvSpPr txBox="1"/>
            <p:nvPr/>
          </p:nvSpPr>
          <p:spPr>
            <a:xfrm>
              <a:off x="1343653" y="4025846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5</a:t>
              </a:r>
            </a:p>
          </p:txBody>
        </p:sp>
      </p:grpSp>
      <p:grpSp>
        <p:nvGrpSpPr>
          <p:cNvPr id="175" name="Skupina 174"/>
          <p:cNvGrpSpPr/>
          <p:nvPr/>
        </p:nvGrpSpPr>
        <p:grpSpPr>
          <a:xfrm>
            <a:off x="6404921" y="3472625"/>
            <a:ext cx="1001486" cy="914400"/>
            <a:chOff x="864637" y="3520751"/>
            <a:chExt cx="1001486" cy="914400"/>
          </a:xfrm>
        </p:grpSpPr>
        <p:sp>
          <p:nvSpPr>
            <p:cNvPr id="176" name="Ovál 175"/>
            <p:cNvSpPr/>
            <p:nvPr/>
          </p:nvSpPr>
          <p:spPr>
            <a:xfrm>
              <a:off x="1414433" y="3842379"/>
              <a:ext cx="233482" cy="255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7" name="Ovál 176"/>
            <p:cNvSpPr/>
            <p:nvPr/>
          </p:nvSpPr>
          <p:spPr>
            <a:xfrm>
              <a:off x="864637" y="3520751"/>
              <a:ext cx="1001486" cy="914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8" name="Ovál 177"/>
            <p:cNvSpPr/>
            <p:nvPr/>
          </p:nvSpPr>
          <p:spPr>
            <a:xfrm>
              <a:off x="1111017" y="3605826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9" name="Ovál 178"/>
            <p:cNvSpPr/>
            <p:nvPr/>
          </p:nvSpPr>
          <p:spPr>
            <a:xfrm>
              <a:off x="1395048" y="3689916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0" name="TextovéPole 179"/>
            <p:cNvSpPr txBox="1"/>
            <p:nvPr/>
          </p:nvSpPr>
          <p:spPr>
            <a:xfrm>
              <a:off x="1076711" y="3571392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6</a:t>
              </a:r>
            </a:p>
          </p:txBody>
        </p:sp>
        <p:sp>
          <p:nvSpPr>
            <p:cNvPr id="181" name="TextovéPole 180"/>
            <p:cNvSpPr txBox="1"/>
            <p:nvPr/>
          </p:nvSpPr>
          <p:spPr>
            <a:xfrm>
              <a:off x="1353522" y="3653187"/>
              <a:ext cx="188561" cy="30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6</a:t>
              </a:r>
            </a:p>
          </p:txBody>
        </p:sp>
        <p:sp>
          <p:nvSpPr>
            <p:cNvPr id="182" name="Ovál 181"/>
            <p:cNvSpPr/>
            <p:nvPr/>
          </p:nvSpPr>
          <p:spPr>
            <a:xfrm>
              <a:off x="1109373" y="4004305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3" name="TextovéPole 182"/>
            <p:cNvSpPr txBox="1"/>
            <p:nvPr/>
          </p:nvSpPr>
          <p:spPr>
            <a:xfrm>
              <a:off x="1076144" y="3969897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6</a:t>
              </a:r>
            </a:p>
          </p:txBody>
        </p:sp>
        <p:sp>
          <p:nvSpPr>
            <p:cNvPr id="184" name="Ovál 183"/>
            <p:cNvSpPr/>
            <p:nvPr/>
          </p:nvSpPr>
          <p:spPr>
            <a:xfrm>
              <a:off x="1390453" y="4060280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5" name="TextovéPole 184"/>
            <p:cNvSpPr txBox="1"/>
            <p:nvPr/>
          </p:nvSpPr>
          <p:spPr>
            <a:xfrm>
              <a:off x="1343653" y="4025846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6</a:t>
              </a:r>
            </a:p>
          </p:txBody>
        </p:sp>
      </p:grpSp>
      <p:grpSp>
        <p:nvGrpSpPr>
          <p:cNvPr id="186" name="Skupina 185"/>
          <p:cNvGrpSpPr/>
          <p:nvPr/>
        </p:nvGrpSpPr>
        <p:grpSpPr>
          <a:xfrm>
            <a:off x="7558444" y="3442741"/>
            <a:ext cx="1001486" cy="914400"/>
            <a:chOff x="864637" y="3520751"/>
            <a:chExt cx="1001486" cy="914400"/>
          </a:xfrm>
        </p:grpSpPr>
        <p:sp>
          <p:nvSpPr>
            <p:cNvPr id="187" name="Ovál 186"/>
            <p:cNvSpPr/>
            <p:nvPr/>
          </p:nvSpPr>
          <p:spPr>
            <a:xfrm>
              <a:off x="1414433" y="3842379"/>
              <a:ext cx="233482" cy="255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8" name="Ovál 187"/>
            <p:cNvSpPr/>
            <p:nvPr/>
          </p:nvSpPr>
          <p:spPr>
            <a:xfrm>
              <a:off x="864637" y="3520751"/>
              <a:ext cx="1001486" cy="914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9" name="Ovál 188"/>
            <p:cNvSpPr/>
            <p:nvPr/>
          </p:nvSpPr>
          <p:spPr>
            <a:xfrm>
              <a:off x="1111017" y="3605826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0" name="Ovál 189"/>
            <p:cNvSpPr/>
            <p:nvPr/>
          </p:nvSpPr>
          <p:spPr>
            <a:xfrm>
              <a:off x="1395048" y="3689916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1" name="TextovéPole 190"/>
            <p:cNvSpPr txBox="1"/>
            <p:nvPr/>
          </p:nvSpPr>
          <p:spPr>
            <a:xfrm>
              <a:off x="1076711" y="3571392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7</a:t>
              </a:r>
            </a:p>
          </p:txBody>
        </p:sp>
        <p:sp>
          <p:nvSpPr>
            <p:cNvPr id="192" name="TextovéPole 191"/>
            <p:cNvSpPr txBox="1"/>
            <p:nvPr/>
          </p:nvSpPr>
          <p:spPr>
            <a:xfrm>
              <a:off x="1353522" y="3653187"/>
              <a:ext cx="188561" cy="30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7</a:t>
              </a:r>
            </a:p>
          </p:txBody>
        </p:sp>
        <p:sp>
          <p:nvSpPr>
            <p:cNvPr id="193" name="Ovál 192"/>
            <p:cNvSpPr/>
            <p:nvPr/>
          </p:nvSpPr>
          <p:spPr>
            <a:xfrm>
              <a:off x="1109373" y="4004305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4" name="TextovéPole 193"/>
            <p:cNvSpPr txBox="1"/>
            <p:nvPr/>
          </p:nvSpPr>
          <p:spPr>
            <a:xfrm>
              <a:off x="1076144" y="3969897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7</a:t>
              </a:r>
            </a:p>
          </p:txBody>
        </p:sp>
        <p:sp>
          <p:nvSpPr>
            <p:cNvPr id="195" name="Ovál 194"/>
            <p:cNvSpPr/>
            <p:nvPr/>
          </p:nvSpPr>
          <p:spPr>
            <a:xfrm>
              <a:off x="1390453" y="4060280"/>
              <a:ext cx="216838" cy="248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6" name="TextovéPole 195"/>
            <p:cNvSpPr txBox="1"/>
            <p:nvPr/>
          </p:nvSpPr>
          <p:spPr>
            <a:xfrm>
              <a:off x="1343653" y="4025846"/>
              <a:ext cx="234280" cy="31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7</a:t>
              </a:r>
            </a:p>
          </p:txBody>
        </p:sp>
      </p:grpSp>
      <p:sp>
        <p:nvSpPr>
          <p:cNvPr id="197" name="TextovéPole 196"/>
          <p:cNvSpPr txBox="1"/>
          <p:nvPr/>
        </p:nvSpPr>
        <p:spPr>
          <a:xfrm>
            <a:off x="815696" y="3003069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ES</a:t>
            </a:r>
          </a:p>
        </p:txBody>
      </p:sp>
      <p:sp>
        <p:nvSpPr>
          <p:cNvPr id="209" name="TextovéPole 208"/>
          <p:cNvSpPr txBox="1"/>
          <p:nvPr/>
        </p:nvSpPr>
        <p:spPr>
          <a:xfrm>
            <a:off x="1488147" y="2155436"/>
            <a:ext cx="460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254882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B1823B7-E634-B1F1-3C81-B217AA760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49" t="20092" r="28780" b="11172"/>
          <a:stretch/>
        </p:blipFill>
        <p:spPr>
          <a:xfrm>
            <a:off x="4481427" y="459327"/>
            <a:ext cx="4484151" cy="4016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9A2CFFA-81BB-A78E-44B2-8909EABA48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80" t="21265" r="24716" b="11173"/>
          <a:stretch/>
        </p:blipFill>
        <p:spPr>
          <a:xfrm>
            <a:off x="0" y="172016"/>
            <a:ext cx="4702513" cy="37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9A2DFA4-870E-579A-3B43-50807A0F2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93" t="29196" r="27967" b="25709"/>
          <a:stretch/>
        </p:blipFill>
        <p:spPr>
          <a:xfrm>
            <a:off x="1644804" y="951105"/>
            <a:ext cx="5854391" cy="33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53204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2828</Words>
  <Application>Microsoft Office PowerPoint</Application>
  <PresentationFormat>Předvádění na obrazovce (16:9)</PresentationFormat>
  <Paragraphs>539</Paragraphs>
  <Slides>79</Slides>
  <Notes>15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9" baseType="lpstr">
      <vt:lpstr>Calibri</vt:lpstr>
      <vt:lpstr>Times New Roman</vt:lpstr>
      <vt:lpstr>Amatic SC</vt:lpstr>
      <vt:lpstr>Arial</vt:lpstr>
      <vt:lpstr>Symbol</vt:lpstr>
      <vt:lpstr>Wingdings</vt:lpstr>
      <vt:lpstr>Source Code Pro</vt:lpstr>
      <vt:lpstr>Courier New</vt:lpstr>
      <vt:lpstr>Beach Day</vt:lpstr>
      <vt:lpstr>ChemSketch</vt:lpstr>
      <vt:lpstr>Aminokyseliny &amp; Proteiny</vt:lpstr>
      <vt:lpstr>Prezentace aplikace PowerPoint</vt:lpstr>
      <vt:lpstr>Prezentace aplikace PowerPoint</vt:lpstr>
      <vt:lpstr>témata</vt:lpstr>
      <vt:lpstr>učebnice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KONCEPT VÝUKY</vt:lpstr>
      <vt:lpstr>Prezentace aplikace PowerPoint</vt:lpstr>
      <vt:lpstr>LABORATORNÍ PRÁCE </vt:lpstr>
      <vt:lpstr>Prezentace aplikace PowerPoint</vt:lpstr>
      <vt:lpstr>AKTIVITY</vt:lpstr>
      <vt:lpstr>Prezentace aplikace PowerPoint</vt:lpstr>
      <vt:lpstr>Prezentace aplikace PowerPoint</vt:lpstr>
      <vt:lpstr>Prezentace aplikace PowerPoint</vt:lpstr>
      <vt:lpstr>PEXESO – CMIARE PART 1</vt:lpstr>
      <vt:lpstr>PEXESO – CMIARE PART 2</vt:lpstr>
      <vt:lpstr>Prezentace aplikace PowerPoint</vt:lpstr>
      <vt:lpstr>VÝUKA</vt:lpstr>
      <vt:lpstr>aminokyseliny</vt:lpstr>
      <vt:lpstr>Aminokyseliny</vt:lpstr>
      <vt:lpstr>Aminokyseliny</vt:lpstr>
      <vt:lpstr>Prostorové uspořádání</vt:lpstr>
      <vt:lpstr>Prezentace aplikace PowerPoint</vt:lpstr>
      <vt:lpstr>Elektrický náboj aminokyselin</vt:lpstr>
      <vt:lpstr>Isoelektrický bod</vt:lpstr>
      <vt:lpstr>Kódované aminokyseliny</vt:lpstr>
      <vt:lpstr>Postranní řetězce aminokyselin </vt:lpstr>
      <vt:lpstr>K čemu slouží aminokyseliny v organismech?</vt:lpstr>
      <vt:lpstr>Charakteristika</vt:lpstr>
      <vt:lpstr>a-aminokyselina</vt:lpstr>
      <vt:lpstr>Vlastnosti aminokyselin</vt:lpstr>
      <vt:lpstr>Rozdělení aminokyselin   (dle postranního řetězce)</vt:lpstr>
      <vt:lpstr>Ionizace aminokyselin</vt:lpstr>
      <vt:lpstr>aminokyseliny</vt:lpstr>
      <vt:lpstr>Charakteristika</vt:lpstr>
      <vt:lpstr>Peptidová vazba</vt:lpstr>
      <vt:lpstr>Prezentace aplikace PowerPoint</vt:lpstr>
      <vt:lpstr>Prezentace aplikace PowerPoint</vt:lpstr>
      <vt:lpstr>Významné peptidy</vt:lpstr>
      <vt:lpstr>Prezentace aplikace PowerPoint</vt:lpstr>
      <vt:lpstr>Významné peptidy</vt:lpstr>
      <vt:lpstr>BÍLKOVINY</vt:lpstr>
      <vt:lpstr>aminokyseliny</vt:lpstr>
      <vt:lpstr>Primární struktura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Chemické složení bílkovin  </vt:lpstr>
      <vt:lpstr>Denaturace</vt:lpstr>
      <vt:lpstr>Výhody denaturace:</vt:lpstr>
      <vt:lpstr>Některé významné bílkoviny – 1/2</vt:lpstr>
      <vt:lpstr>Některé významné bílkoviny – 2/2</vt:lpstr>
      <vt:lpstr>Rozdělení Bílkovin</vt:lpstr>
      <vt:lpstr>Bílkoviny a jejich účinky:</vt:lpstr>
      <vt:lpstr>Význam proteinů pro tělo</vt:lpstr>
      <vt:lpstr>Aktivita: jaké proteiny skrývají obrázky?</vt:lpstr>
      <vt:lpstr>Bílkoviny v potravinách – kde je jich nejvíce?</vt:lpstr>
      <vt:lpstr>Zdroje bílkovin</vt:lpstr>
      <vt:lpstr>Proč jsou potraviny bohaté na bílkoviny důležité?</vt:lpstr>
      <vt:lpstr>Živočišné bílkoviny:</vt:lpstr>
      <vt:lpstr>Rostlinné bílkoviny:</vt:lpstr>
      <vt:lpstr>Potraviny s vysokým obsahem proteinů – na tyto se rozhodně zaměřte</vt:lpstr>
      <vt:lpstr>Pomůcky pro učitele (potravinová pyramida)</vt:lpstr>
      <vt:lpstr>Důležitost proteinů v našem životě  </vt:lpstr>
      <vt:lpstr>Jaký je optimální denní příjem bílkovin? </vt:lpstr>
      <vt:lpstr>Množství proteinů v potravinách</vt:lpstr>
      <vt:lpstr>Proteiny a hubnutí ~ ketodieta</vt:lpstr>
      <vt:lpstr>Proč „ketodieta“?</vt:lpstr>
      <vt:lpstr>Pro koho je ketonová dieta vhodná?</vt:lpstr>
      <vt:lpstr>Aktivita</vt:lpstr>
      <vt:lpstr>Důležitost proteinů</vt:lpstr>
      <vt:lpstr>Funkce bílkovin</vt:lpstr>
      <vt:lpstr>Skládankové učení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Aminokyseliny &amp; Proteiny</dc:title>
  <dc:creator>Natálie Kubelková</dc:creator>
  <cp:lastModifiedBy>Natálie Kubelková</cp:lastModifiedBy>
  <cp:revision>30</cp:revision>
  <dcterms:modified xsi:type="dcterms:W3CDTF">2022-12-06T10:56:51Z</dcterms:modified>
</cp:coreProperties>
</file>