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7" roundtripDataSignature="AMtx7mj0QPb89VZfC3QQB1C+tSQQ4VDh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7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c4a2224301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c4a222430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c4a2224301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c4a222430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c4a2224301_0_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c4a2224301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c9b7359ab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c9b7359ab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c4a2224301_0_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c4a2224301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c4a2224301_0_1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c4a2224301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c9b7359ab8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c9b7359ab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c4a2224301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c4a222430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c9b7359ab8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c9b7359ab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c4a2224301_0_1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c4a2224301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c4a2224301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c4a222430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c4a2224301_0_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c4a2224301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c4dacf5a8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c4dacf5a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c8054265b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c8054265b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c4a2224301_0_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c4a2224301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c4a2224301_0_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c4a2224301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c4a2224301_0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c4a2224301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c4a2224301_0_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c4a2224301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c4a2224301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c4a222430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c4a2224301_0_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c4a2224301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c4a2224301_0_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c4a2224301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c4dacf5a8b_0_778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1" name="Google Shape;11;g1c4dacf5a8b_0_778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2" name="Google Shape;12;g1c4dacf5a8b_0_77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c4dacf5a8b_0_813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g1c4dacf5a8b_0_813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7" name="Google Shape;47;g1c4dacf5a8b_0_81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c4dacf5a8b_0_81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c4dacf5a8b_0_81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52" name="Google Shape;52;g1c4dacf5a8b_0_81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3" name="Google Shape;53;g1c4dacf5a8b_0_81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g1c4dacf5a8b_0_81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g1c4dacf5a8b_0_81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c4dacf5a8b_0_782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g1c4dacf5a8b_0_78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1c4dacf5a8b_0_78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8" name="Google Shape;18;g1c4dacf5a8b_0_785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9" name="Google Shape;19;g1c4dacf5a8b_0_78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c4dacf5a8b_0_78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2" name="Google Shape;22;g1c4dacf5a8b_0_789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" name="Google Shape;23;g1c4dacf5a8b_0_789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4" name="Google Shape;24;g1c4dacf5a8b_0_78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1c4dacf5a8b_0_79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7" name="Google Shape;27;g1c4dacf5a8b_0_79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c4dacf5a8b_0_797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0" name="Google Shape;30;g1c4dacf5a8b_0_797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g1c4dacf5a8b_0_79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c4dacf5a8b_0_801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4" name="Google Shape;34;g1c4dacf5a8b_0_80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1c4dacf5a8b_0_80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g1c4dacf5a8b_0_804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8" name="Google Shape;38;g1c4dacf5a8b_0_804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" name="Google Shape;39;g1c4dacf5a8b_0_804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0" name="Google Shape;40;g1c4dacf5a8b_0_80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c4dacf5a8b_0_810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3" name="Google Shape;43;g1c4dacf5a8b_0_8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c4dacf5a8b_0_77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g1c4dacf5a8b_0_77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g1c4dacf5a8b_0_77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1"/>
          <p:cNvPicPr preferRelativeResize="0"/>
          <p:nvPr/>
        </p:nvPicPr>
        <p:blipFill rotWithShape="1">
          <a:blip r:embed="rId3">
            <a:alphaModFix/>
          </a:blip>
          <a:srcRect b="285" l="0" r="1" t="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"/>
          <p:cNvSpPr/>
          <p:nvPr/>
        </p:nvSpPr>
        <p:spPr>
          <a:xfrm>
            <a:off x="0" y="2207602"/>
            <a:ext cx="12191999" cy="316214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4901"/>
                </a:srgbClr>
              </a:gs>
              <a:gs pos="50000">
                <a:srgbClr val="000000">
                  <a:alpha val="29803"/>
                </a:srgbClr>
              </a:gs>
              <a:gs pos="75000">
                <a:srgbClr val="000000">
                  <a:alpha val="14901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"/>
          <p:cNvSpPr txBox="1"/>
          <p:nvPr>
            <p:ph type="ctrTitle"/>
          </p:nvPr>
        </p:nvSpPr>
        <p:spPr>
          <a:xfrm>
            <a:off x="1097280" y="325550"/>
            <a:ext cx="10058400" cy="35748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Calibri"/>
              <a:buNone/>
            </a:pPr>
            <a:r>
              <a:rPr lang="cs-CZ" sz="5200">
                <a:solidFill>
                  <a:srgbClr val="FFFFFF"/>
                </a:solidFill>
              </a:rPr>
              <a:t>Hormony </a:t>
            </a:r>
            <a:endParaRPr/>
          </a:p>
        </p:txBody>
      </p:sp>
      <p:sp>
        <p:nvSpPr>
          <p:cNvPr id="64" name="Google Shape;64;p1"/>
          <p:cNvSpPr txBox="1"/>
          <p:nvPr>
            <p:ph idx="1" type="subTitle"/>
          </p:nvPr>
        </p:nvSpPr>
        <p:spPr>
          <a:xfrm>
            <a:off x="1100051" y="4072043"/>
            <a:ext cx="10058400" cy="128270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>
                <a:solidFill>
                  <a:srgbClr val="FFFFFF"/>
                </a:solidFill>
              </a:rPr>
              <a:t>Luky, Maruška, Luboš a Vendy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>
    <mc:Choice Requires="p14">
      <p:transition p14:dur="0">
        <p:fade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c4a2224301_0_2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bychom chtěli učit my? </a:t>
            </a:r>
            <a:endParaRPr/>
          </a:p>
        </p:txBody>
      </p:sp>
      <p:sp>
        <p:nvSpPr>
          <p:cNvPr id="129" name="Google Shape;129;g1c4a2224301_0_2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charakteristika hormonální regulace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klasifikace hormonů na základně místa syntézy a chemické povahy jednotlivých hormonů (neklást důraz)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důraz na jejich význam a využití v organismu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c4a2224301_0_1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kdy učit hormony? </a:t>
            </a:r>
            <a:endParaRPr/>
          </a:p>
        </p:txBody>
      </p:sp>
      <p:sp>
        <p:nvSpPr>
          <p:cNvPr id="135" name="Google Shape;135;g1c4a2224301_0_1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cs-CZ"/>
              <a:t>poslední ročník výuky chemie (kvůli návaznosti)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cs-CZ"/>
              <a:t>jako jedno z posledních témat (je všeobjímající a navazuje na biologii) </a:t>
            </a:r>
            <a:endParaRPr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cs-CZ"/>
              <a:t>časová dotace </a:t>
            </a:r>
            <a:r>
              <a:rPr lang="cs-CZ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~</a:t>
            </a:r>
            <a:r>
              <a:rPr lang="cs-CZ">
                <a:solidFill>
                  <a:srgbClr val="202124"/>
                </a:solidFill>
                <a:highlight>
                  <a:srgbClr val="FFFFFF"/>
                </a:highlight>
              </a:rPr>
              <a:t> 2 hodiny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c4a2224301_0_8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 učit hormony? </a:t>
            </a:r>
            <a:endParaRPr/>
          </a:p>
        </p:txBody>
      </p:sp>
      <p:sp>
        <p:nvSpPr>
          <p:cNvPr id="141" name="Google Shape;141;g1c4a2224301_0_8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využitím znalostí z předchozích témat studia biochemie - enzymy, bílkoviny, hormony z pohledu biologie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expozice nového učiva: klasifikace hormonů z hlediska chemického složení (klást důraz na místo syntézy)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propojení s běžným životem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CCCC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c9b7359ab8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 učit - první VH </a:t>
            </a:r>
            <a:endParaRPr/>
          </a:p>
        </p:txBody>
      </p:sp>
      <p:sp>
        <p:nvSpPr>
          <p:cNvPr id="147" name="Google Shape;147;g1c9b7359ab8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cs-CZ" u="sng"/>
              <a:t>motivační úvod - křížovka </a:t>
            </a:r>
            <a:r>
              <a:rPr lang="cs-CZ"/>
              <a:t>- (10 min včetně kontroly)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cíl: zjistit miskoncepce a prekoncepce, motivace kolik žáci znají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znalosti z biologie i z běžného života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g1c9b7359ab8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3389" y="3649227"/>
            <a:ext cx="10025225" cy="234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c4a2224301_0_9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 učit - první VH</a:t>
            </a:r>
            <a:endParaRPr/>
          </a:p>
        </p:txBody>
      </p:sp>
      <p:sp>
        <p:nvSpPr>
          <p:cNvPr id="154" name="Google Shape;154;g1c4a2224301_0_9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cs-CZ" u="sng"/>
              <a:t>expozice - hormonální regulace - práce s videem</a:t>
            </a:r>
            <a:endParaRPr b="1" u="sng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Lubošova aktivita</a:t>
            </a:r>
            <a:r>
              <a:rPr lang="cs-CZ"/>
              <a:t> </a:t>
            </a:r>
            <a:endParaRPr sz="2400" u="sng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video </a:t>
            </a:r>
            <a:r>
              <a:rPr i="1" lang="cs-CZ"/>
              <a:t>Jak fungují hormony? </a:t>
            </a:r>
            <a:r>
              <a:rPr lang="cs-CZ"/>
              <a:t>(4:55 min)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g1c4a2224301_0_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992" y="3523400"/>
            <a:ext cx="11546025" cy="18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c4a2224301_0_10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 učit - první VH</a:t>
            </a:r>
            <a:endParaRPr/>
          </a:p>
        </p:txBody>
      </p:sp>
      <p:sp>
        <p:nvSpPr>
          <p:cNvPr id="161" name="Google Shape;161;g1c4a2224301_0_10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cs-CZ"/>
              <a:t>expozice - výklad - dělení hormonů dle chemické povahy </a:t>
            </a:r>
            <a:r>
              <a:rPr lang="cs-CZ"/>
              <a:t>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hydrofilní X lipofilní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peptidy a proteiny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deriváty aminokyselin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steroidní hormony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ke každému uvést příklad a jeho funkce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c9b7359ab8_1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domácí BOV laboratorní práce</a:t>
            </a:r>
            <a:endParaRPr/>
          </a:p>
        </p:txBody>
      </p:sp>
      <p:sp>
        <p:nvSpPr>
          <p:cNvPr id="167" name="Google Shape;167;g1c9b7359ab8_1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cs-CZ" u="sng"/>
              <a:t>vliv ethylenu na klíční rostliny řeřichy</a:t>
            </a:r>
            <a:endParaRPr b="1" u="sng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dlouhodobá systematická práce - 12 dní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z běžného života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prvky BOV: 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cs-CZ" sz="2800"/>
              <a:t>sklenice s banánem a řeřichou</a:t>
            </a:r>
            <a:endParaRPr sz="28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cs-CZ" sz="2800"/>
              <a:t>sklenice pouze s řeřichou (kontrolní)</a:t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zdroj úlohy: Biozvěst, foto: Vlastimil Horálek</a:t>
            </a:r>
            <a:endParaRPr/>
          </a:p>
        </p:txBody>
      </p:sp>
      <p:pic>
        <p:nvPicPr>
          <p:cNvPr id="168" name="Google Shape;168;g1c9b7359ab8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2925" y="616838"/>
            <a:ext cx="2768650" cy="591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c4a2224301_0_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domácí BOV laboratorní práce</a:t>
            </a:r>
            <a:endParaRPr/>
          </a:p>
        </p:txBody>
      </p:sp>
      <p:sp>
        <p:nvSpPr>
          <p:cNvPr id="174" name="Google Shape;174;g1c4a2224301_0_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cs-CZ" u="sng"/>
              <a:t>možnost propojení:</a:t>
            </a:r>
            <a:endParaRPr b="1" u="sng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se zeměpisem - transport potravin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s biologií - další fytohormony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s </a:t>
            </a:r>
            <a:r>
              <a:rPr lang="cs-CZ"/>
              <a:t>matematikou - práce s grafem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-CZ"/>
              <a:t>graf: Vlastimil Horálek</a:t>
            </a:r>
            <a:endParaRPr/>
          </a:p>
        </p:txBody>
      </p:sp>
      <p:pic>
        <p:nvPicPr>
          <p:cNvPr id="175" name="Google Shape;175;g1c4a2224301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6150" y="2909100"/>
            <a:ext cx="6068775" cy="355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c9b7359ab8_0_1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 učit - druhá VH</a:t>
            </a:r>
            <a:endParaRPr/>
          </a:p>
        </p:txBody>
      </p:sp>
      <p:sp>
        <p:nvSpPr>
          <p:cNvPr id="181" name="Google Shape;181;g1c9b7359ab8_0_10"/>
          <p:cNvSpPr txBox="1"/>
          <p:nvPr>
            <p:ph idx="1" type="body"/>
          </p:nvPr>
        </p:nvSpPr>
        <p:spPr>
          <a:xfrm>
            <a:off x="838200" y="1798400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cs-CZ" u="sng"/>
              <a:t>expozice - práce s textem - příklady hormonů</a:t>
            </a:r>
            <a:endParaRPr b="1" u="sng"/>
          </a:p>
          <a:p>
            <a:pPr indent="-334327" lvl="0" marL="457200" rtl="0" algn="l">
              <a:spcBef>
                <a:spcPts val="1600"/>
              </a:spcBef>
              <a:spcAft>
                <a:spcPts val="0"/>
              </a:spcAft>
              <a:buSzPct val="75000"/>
              <a:buChar char="●"/>
            </a:pPr>
            <a:r>
              <a:rPr lang="cs-CZ"/>
              <a:t>Lukyho aktivita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457200" rtl="0" algn="l">
              <a:spcBef>
                <a:spcPts val="1600"/>
              </a:spcBef>
              <a:spcAft>
                <a:spcPts val="0"/>
              </a:spcAft>
              <a:buSzPct val="75000"/>
              <a:buChar char="●"/>
            </a:pPr>
            <a:r>
              <a:rPr b="1" lang="cs-CZ"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cs-CZ">
                <a:latin typeface="Calibri"/>
                <a:ea typeface="Calibri"/>
                <a:cs typeface="Calibri"/>
                <a:sym typeface="Calibri"/>
              </a:rPr>
              <a:t> - Žák vyzdvyhne 3 hlavní myšlenky článku a předá je spolužákům. Žáci ve skupině zodpoví na jednu vybranou otázku pod každým článkem.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75000"/>
              <a:buFont typeface="Calibri"/>
              <a:buChar char="●"/>
            </a:pPr>
            <a:r>
              <a:rPr b="1" lang="cs-CZ"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cs-CZ">
                <a:latin typeface="Calibri"/>
                <a:ea typeface="Calibri"/>
                <a:cs typeface="Calibri"/>
                <a:sym typeface="Calibri"/>
              </a:rPr>
              <a:t> - práce s textem, skupinová práce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75000"/>
              <a:buFont typeface="Calibri"/>
              <a:buChar char="●"/>
            </a:pPr>
            <a:r>
              <a:rPr b="1" lang="cs-CZ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cs-CZ">
                <a:latin typeface="Calibri"/>
                <a:ea typeface="Calibri"/>
                <a:cs typeface="Calibri"/>
                <a:sym typeface="Calibri"/>
              </a:rPr>
              <a:t> - žáci pracují ve trojicích, každý žák obdrží vlastní text, týkající se daného hormonu, ten si přečte a pak si vzájemně ve trojici s ostatními předá tři nejzásadnější poznatky, které v článku získal. Společně ve trojici se žáci pokusí odpovědět na jednu ze tří otázek pod každým článkem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75000"/>
              <a:buFont typeface="Calibri"/>
              <a:buChar char="●"/>
            </a:pPr>
            <a:r>
              <a:rPr b="1" lang="cs-CZ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cs-CZ">
                <a:latin typeface="Calibri"/>
                <a:ea typeface="Calibri"/>
                <a:cs typeface="Calibri"/>
                <a:sym typeface="Calibri"/>
              </a:rPr>
              <a:t> - práce s textem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75000"/>
              <a:buFont typeface="Calibri"/>
              <a:buChar char="●"/>
            </a:pPr>
            <a:r>
              <a:rPr b="1" lang="cs-CZ"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cs-CZ">
                <a:latin typeface="Calibri"/>
                <a:ea typeface="Calibri"/>
                <a:cs typeface="Calibri"/>
                <a:sym typeface="Calibri"/>
              </a:rPr>
              <a:t> - společné shrnutí článků a otázek, žák v několika větách shrne jeden článek a odpoví na vybranou otázku.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75000"/>
              <a:buFont typeface="Calibri"/>
              <a:buChar char="●"/>
            </a:pPr>
            <a:r>
              <a:rPr b="1" lang="cs-CZ"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cs-CZ">
                <a:latin typeface="Calibri"/>
                <a:ea typeface="Calibri"/>
                <a:cs typeface="Calibri"/>
                <a:sym typeface="Calibri"/>
              </a:rPr>
              <a:t> - proběhla skupinová práce bez komplikací? Poradili si žáci s texty? Byli schopni odpovědět na otázky pod textem?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g1c9b7359ab8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0" y="193125"/>
            <a:ext cx="2649525" cy="278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c4a2224301_0_11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 učit - druhá VH</a:t>
            </a:r>
            <a:endParaRPr/>
          </a:p>
        </p:txBody>
      </p:sp>
      <p:sp>
        <p:nvSpPr>
          <p:cNvPr id="188" name="Google Shape;188;g1c4a2224301_0_11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cs-CZ" u="sng"/>
              <a:t>opakování - pracovní list</a:t>
            </a:r>
            <a:endParaRPr b="1" u="sng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Maruščina aktivita</a:t>
            </a:r>
            <a:r>
              <a:rPr lang="cs-CZ"/>
              <a:t> </a:t>
            </a:r>
            <a:endParaRPr/>
          </a:p>
        </p:txBody>
      </p:sp>
      <p:pic>
        <p:nvPicPr>
          <p:cNvPr id="189" name="Google Shape;189;g1c4a2224301_0_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3112" y="2848350"/>
            <a:ext cx="7725776" cy="38527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c4a2224301_0_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učit o hormonech? </a:t>
            </a:r>
            <a:endParaRPr/>
          </a:p>
        </p:txBody>
      </p:sp>
      <p:sp>
        <p:nvSpPr>
          <p:cNvPr id="70" name="Google Shape;70;g1c4a2224301_0_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RVP G: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očekávané výstupy: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učivo: hormony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g1c4a2224301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8925" y="3101675"/>
            <a:ext cx="7154125" cy="65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c4a2224301_0_7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kooperace</a:t>
            </a:r>
            <a:endParaRPr/>
          </a:p>
        </p:txBody>
      </p:sp>
      <p:sp>
        <p:nvSpPr>
          <p:cNvPr id="195" name="Google Shape;195;g1c4a2224301_0_7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společný brainstorming a reflexe všech aktivit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0000FF"/>
                </a:solidFill>
              </a:rPr>
              <a:t>Luky</a:t>
            </a:r>
            <a:r>
              <a:rPr lang="cs-CZ"/>
              <a:t> - hlavní organizátor práce, nositel dobré morálky práce, aktivita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9900FF"/>
                </a:solidFill>
              </a:rPr>
              <a:t>Maruška</a:t>
            </a:r>
            <a:r>
              <a:rPr lang="cs-CZ"/>
              <a:t> - hlavní organizátor setkávání a komunikace v týmu, aktivita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CC0000"/>
                </a:solidFill>
              </a:rPr>
              <a:t>Luboš</a:t>
            </a:r>
            <a:r>
              <a:rPr lang="cs-CZ"/>
              <a:t> - náměty z praxe lékárníka, aktivita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B45F06"/>
                </a:solidFill>
              </a:rPr>
              <a:t>Vendy</a:t>
            </a:r>
            <a:r>
              <a:rPr lang="cs-CZ"/>
              <a:t> - didaktické náměty, prezentace spolu s Lukym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c4dacf5a8b_0_0"/>
          <p:cNvSpPr txBox="1"/>
          <p:nvPr>
            <p:ph type="title"/>
          </p:nvPr>
        </p:nvSpPr>
        <p:spPr>
          <a:xfrm>
            <a:off x="838200" y="386100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Lukyho aktivita - práce s textem</a:t>
            </a:r>
            <a:r>
              <a:rPr lang="cs-CZ"/>
              <a:t> </a:t>
            </a:r>
            <a:endParaRPr/>
          </a:p>
        </p:txBody>
      </p:sp>
      <p:sp>
        <p:nvSpPr>
          <p:cNvPr id="201" name="Google Shape;201;g1c4dacf5a8b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C - Žák vyzdvyhne 3 hlavní myšlenky článku a předá je spolužákům. Žáci ve skupině zodpoví na jednu vybranou otázku pod každým článkem.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M - práce s textem, skupinová práce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I - žáci pracují ve trojicích, každý žák obdrží vlastní text, týkající se daného hormonu, ten si přečte a pak si vzájemně ve trojici s ostatními předá tři nejzásadnější poznatky, které v článku získal. Společně ve trojici se žáci pokusí odpovědět na jednu ze tří otázek pod každým článkem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A - práce s textem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R - společné shrnutí článků a otázek, žák v několika větách shrne jeden článek a odpoví na vybranou otázku.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E - proběhla skupinová práce bez komplikací? Poradili si žáci s texty? Byli schopni odpovědět na otázky pod textem?</a:t>
            </a:r>
            <a:endParaRPr/>
          </a:p>
        </p:txBody>
      </p:sp>
      <p:pic>
        <p:nvPicPr>
          <p:cNvPr id="202" name="Google Shape;202;g1c4dacf5a8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18760" y="165925"/>
            <a:ext cx="1471940" cy="154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c8054265b6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Děkujeme za pozornost. </a:t>
            </a:r>
            <a:endParaRPr/>
          </a:p>
        </p:txBody>
      </p:sp>
      <p:sp>
        <p:nvSpPr>
          <p:cNvPr id="208" name="Google Shape;208;g1c8054265b6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9" name="Google Shape;209;g1c8054265b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3550" y="1912850"/>
            <a:ext cx="3976975" cy="417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c4a2224301_0_5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ŠVP Mikulášské gymnázium - chemie  (</a:t>
            </a:r>
            <a:r>
              <a:rPr lang="cs-CZ"/>
              <a:t>Plzeň)</a:t>
            </a:r>
            <a:endParaRPr/>
          </a:p>
        </p:txBody>
      </p:sp>
      <p:sp>
        <p:nvSpPr>
          <p:cNvPr id="77" name="Google Shape;77;g1c4a2224301_0_5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g1c4a2224301_0_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2525" y="2264399"/>
            <a:ext cx="4504550" cy="296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1c4a2224301_0_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9525" y="2135475"/>
            <a:ext cx="4894275" cy="162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c4a2224301_0_6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ŠVP Mikulášské gymnázium - biologie (Plzeň)</a:t>
            </a:r>
            <a:endParaRPr/>
          </a:p>
        </p:txBody>
      </p:sp>
      <p:sp>
        <p:nvSpPr>
          <p:cNvPr id="85" name="Google Shape;85;g1c4a2224301_0_64"/>
          <p:cNvSpPr txBox="1"/>
          <p:nvPr>
            <p:ph idx="1" type="body"/>
          </p:nvPr>
        </p:nvSpPr>
        <p:spPr>
          <a:xfrm>
            <a:off x="628475" y="18885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g1c4a2224301_0_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6800" y="2557494"/>
            <a:ext cx="5596800" cy="668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1c4a2224301_0_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7910" y="4092875"/>
            <a:ext cx="5156489" cy="66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c4a2224301_0_4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ŠVP Gymnázium Botičská - chemie</a:t>
            </a:r>
            <a:endParaRPr/>
          </a:p>
        </p:txBody>
      </p:sp>
      <p:sp>
        <p:nvSpPr>
          <p:cNvPr id="93" name="Google Shape;93;g1c4a2224301_0_4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</p:txBody>
      </p:sp>
      <p:pic>
        <p:nvPicPr>
          <p:cNvPr id="94" name="Google Shape;94;g1c4a2224301_0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063" y="2183350"/>
            <a:ext cx="11707875" cy="19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c4a2224301_0_5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ŠVP Gymnázium Botičská - biologie </a:t>
            </a:r>
            <a:endParaRPr/>
          </a:p>
        </p:txBody>
      </p:sp>
      <p:sp>
        <p:nvSpPr>
          <p:cNvPr id="100" name="Google Shape;100;g1c4a2224301_0_5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g1c4a2224301_0_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0250" y="3492438"/>
            <a:ext cx="5048250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1c4a2224301_0_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3588" y="2383175"/>
            <a:ext cx="4981575" cy="75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c4a2224301_0_3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učit o hormonech? </a:t>
            </a:r>
            <a:endParaRPr/>
          </a:p>
        </p:txBody>
      </p:sp>
      <p:sp>
        <p:nvSpPr>
          <p:cNvPr id="108" name="Google Shape;108;g1c4a2224301_0_31"/>
          <p:cNvSpPr txBox="1"/>
          <p:nvPr>
            <p:ph idx="1" type="body"/>
          </p:nvPr>
        </p:nvSpPr>
        <p:spPr>
          <a:xfrm>
            <a:off x="838200" y="1783700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funkce hormonů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dělení dle místa působení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regulace - zpětná vazba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/>
              <a:t>příklady: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fytohormony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hormony bezobratlých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hormony lidského těla</a:t>
            </a:r>
            <a:endParaRPr/>
          </a:p>
        </p:txBody>
      </p:sp>
      <p:pic>
        <p:nvPicPr>
          <p:cNvPr id="109" name="Google Shape;109;g1c4a2224301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3275" y="1207150"/>
            <a:ext cx="3229725" cy="465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c4a2224301_0_7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učit o hormonech?</a:t>
            </a:r>
            <a:endParaRPr/>
          </a:p>
        </p:txBody>
      </p:sp>
      <p:sp>
        <p:nvSpPr>
          <p:cNvPr id="115" name="Google Shape;115;g1c4a2224301_0_7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hormonální regulace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žádné příklady hormonů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cvičení k opakování </a:t>
            </a:r>
            <a:endParaRPr/>
          </a:p>
        </p:txBody>
      </p:sp>
      <p:pic>
        <p:nvPicPr>
          <p:cNvPr id="116" name="Google Shape;116;g1c4a2224301_0_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2503" y="1402650"/>
            <a:ext cx="3056296" cy="435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c4a2224301_0_8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učit o hormonech? </a:t>
            </a:r>
            <a:endParaRPr/>
          </a:p>
        </p:txBody>
      </p:sp>
      <p:sp>
        <p:nvSpPr>
          <p:cNvPr id="122" name="Google Shape;122;g1c4a2224301_0_8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hormonální regulace - obsáhlá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dělení hormonů dle chemické povahy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příklady hormonů bez uvedení funkce</a:t>
            </a:r>
            <a:endParaRPr/>
          </a:p>
        </p:txBody>
      </p:sp>
      <p:pic>
        <p:nvPicPr>
          <p:cNvPr id="123" name="Google Shape;123;g1c4a2224301_0_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6200" y="1825625"/>
            <a:ext cx="3692300" cy="369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2022-11-08T17:54:15Z</dcterms:created>
  <dc:creator>Lukáš Wilhelm</dc:creator>
</cp:coreProperties>
</file>