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Proxima Nova"/>
      <p:regular r:id="rId39"/>
      <p:bold r:id="rId40"/>
      <p:italic r:id="rId41"/>
      <p:boldItalic r:id="rId42"/>
    </p:embeddedFont>
    <p:embeddedFont>
      <p:font typeface="Proxima Nova Semibold"/>
      <p:regular r:id="rId43"/>
      <p:bold r:id="rId44"/>
      <p:boldItalic r:id="rId45"/>
    </p:embeddedFont>
    <p:embeddedFont>
      <p:font typeface="Alfa Slab One"/>
      <p:regular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9783BC7-FDDB-4E6B-9628-0EA4CB4087FA}">
  <a:tblStyle styleId="{E9783BC7-FDDB-4E6B-9628-0EA4CB4087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bold.fntdata"/><Relationship Id="rId20" Type="http://schemas.openxmlformats.org/officeDocument/2006/relationships/slide" Target="slides/slide14.xml"/><Relationship Id="rId42" Type="http://schemas.openxmlformats.org/officeDocument/2006/relationships/font" Target="fonts/ProximaNova-boldItalic.fntdata"/><Relationship Id="rId41" Type="http://schemas.openxmlformats.org/officeDocument/2006/relationships/font" Target="fonts/ProximaNova-italic.fntdata"/><Relationship Id="rId22" Type="http://schemas.openxmlformats.org/officeDocument/2006/relationships/slide" Target="slides/slide16.xml"/><Relationship Id="rId44" Type="http://schemas.openxmlformats.org/officeDocument/2006/relationships/font" Target="fonts/ProximaNovaSemibold-bold.fntdata"/><Relationship Id="rId21" Type="http://schemas.openxmlformats.org/officeDocument/2006/relationships/slide" Target="slides/slide15.xml"/><Relationship Id="rId43" Type="http://schemas.openxmlformats.org/officeDocument/2006/relationships/font" Target="fonts/ProximaNovaSemibold-regular.fntdata"/><Relationship Id="rId24" Type="http://schemas.openxmlformats.org/officeDocument/2006/relationships/slide" Target="slides/slide18.xml"/><Relationship Id="rId46" Type="http://schemas.openxmlformats.org/officeDocument/2006/relationships/font" Target="fonts/AlfaSlabOne-regular.fntdata"/><Relationship Id="rId23" Type="http://schemas.openxmlformats.org/officeDocument/2006/relationships/slide" Target="slides/slide17.xml"/><Relationship Id="rId45" Type="http://schemas.openxmlformats.org/officeDocument/2006/relationships/font" Target="fonts/ProximaNova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ProximaNova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adeab0700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adeab0700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a9e3e61a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a9e3e61a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943339963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943339963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ace01bd8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ace01bd8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a9e3e61a1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a9e3e61a1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9e0bab507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9e0bab507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87a7bb5a6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87a7bb5a6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aae5d2ebc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aae5d2ebc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a9e3e61a1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a9e3e61a1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adeab0700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adeab0700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adeab0700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adeab0700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adeab0700a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adeab0700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adeab0700a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adeab0700a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adeab0700a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adeab0700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ace01bd88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ace01bd88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ace01bd88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ace01bd88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ace01bd88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ace01bd88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a1cbd275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a1cbd275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a1cbd2752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a1cbd2752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7fe998dd9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7fe998dd9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adeab0700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adeab0700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87a7bb5a6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87a7bb5a6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aae5d2ebc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aae5d2ebc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adeab0700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adeab0700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a8b8db34d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a8b8db34d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adeab0700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adeab0700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adeab0700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adeab0700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a46a300168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a46a300168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adeab0700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adeab0700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a46a300168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a46a300168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a46a300168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a46a300168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24.png"/><Relationship Id="rId7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kch.zf.jcu.cz/didaktika/biochem/index.htm" TargetMode="External"/><Relationship Id="rId4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4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Relationship Id="rId5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hyperlink" Target="https://studiumchemie.cz/experiment/dukaz-vitaminu-c-pomoci-fecl3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Prezentace </a:t>
            </a:r>
            <a:r>
              <a:rPr lang="cs"/>
              <a:t>DBch</a:t>
            </a:r>
            <a:r>
              <a:rPr lang="cs"/>
              <a:t> 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977450" y="3043675"/>
            <a:ext cx="5189100" cy="15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72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ENZYMY </a:t>
            </a:r>
            <a:endParaRPr sz="172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72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VITAMÍNY</a:t>
            </a:r>
            <a:endParaRPr sz="172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72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72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3.(4.) ročník SŠ</a:t>
            </a:r>
            <a:br>
              <a:rPr lang="cs" sz="172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endParaRPr sz="172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72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Tereza Vrbová, Josef Surgota, Jakub Spurný, Václav Gerstner </a:t>
            </a:r>
            <a:r>
              <a:rPr lang="cs" sz="1720">
                <a:solidFill>
                  <a:srgbClr val="000000"/>
                </a:solidFill>
              </a:rPr>
              <a:t> </a:t>
            </a:r>
            <a:endParaRPr sz="1720">
              <a:solidFill>
                <a:srgbClr val="000000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125" y="-8250"/>
            <a:ext cx="2877876" cy="163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2750" y="2727956"/>
            <a:ext cx="2122725" cy="181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400" y="2658476"/>
            <a:ext cx="2015209" cy="19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1274" y="-8250"/>
            <a:ext cx="2702467" cy="163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0850"/>
            <a:ext cx="2358900" cy="15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ENZYMY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by si studenti měli odnést z ENZYMŮ?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526125"/>
            <a:ext cx="6704100" cy="30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>
                <a:solidFill>
                  <a:srgbClr val="000000"/>
                </a:solidFill>
              </a:rPr>
              <a:t>3 VH</a:t>
            </a:r>
            <a:endParaRPr b="1" sz="21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studenti vysvětlí roli biokatalyzátorů v organismu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studenti popíší princip enzymové katalýzy a její regulace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studenti vyjmenují alespoň 1 zástupce z každé skupiny enzymů a popíší jeho funkci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23075" l="31539" r="30021" t="22127"/>
          <a:stretch/>
        </p:blipFill>
        <p:spPr>
          <a:xfrm>
            <a:off x="7015775" y="2235575"/>
            <a:ext cx="1816525" cy="258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ENZYMY - koncept první hodiny</a:t>
            </a:r>
            <a:endParaRPr/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11700" y="1484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biokatalyzátory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struktura enzymů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enzymová katalýza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pokus - důkaz katalázy v bramboru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aktivita - </a:t>
            </a:r>
            <a:r>
              <a:rPr i="1" lang="cs">
                <a:solidFill>
                  <a:srgbClr val="000000"/>
                </a:solidFill>
              </a:rPr>
              <a:t>Role-playing</a:t>
            </a:r>
            <a:endParaRPr i="1">
              <a:solidFill>
                <a:srgbClr val="000000"/>
              </a:solidFill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b="0" l="12443" r="15753" t="0"/>
          <a:stretch/>
        </p:blipFill>
        <p:spPr>
          <a:xfrm>
            <a:off x="5250225" y="1159225"/>
            <a:ext cx="3582075" cy="374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3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38761D"/>
                </a:solidFill>
              </a:rPr>
              <a:t>ENZYMY - pokus</a:t>
            </a:r>
            <a:endParaRPr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>
                <a:solidFill>
                  <a:srgbClr val="38761D"/>
                </a:solidFill>
              </a:rPr>
              <a:t>důkaz katalázy </a:t>
            </a:r>
            <a:r>
              <a:rPr i="1" lang="cs">
                <a:solidFill>
                  <a:srgbClr val="38761D"/>
                </a:solidFill>
              </a:rPr>
              <a:t>v bramboře</a:t>
            </a:r>
            <a:endParaRPr i="1">
              <a:solidFill>
                <a:srgbClr val="38761D"/>
              </a:solidFill>
            </a:endParaRPr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11700" y="1526125"/>
            <a:ext cx="6452100" cy="20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91">
                <a:solidFill>
                  <a:srgbClr val="000000"/>
                </a:solidFill>
              </a:rPr>
              <a:t>E</a:t>
            </a:r>
            <a:r>
              <a:rPr i="1" lang="cs" sz="1391">
                <a:solidFill>
                  <a:srgbClr val="000000"/>
                </a:solidFill>
              </a:rPr>
              <a:t>nzymy jsou specifické biokatalyzátory metabolických proce</a:t>
            </a:r>
            <a:r>
              <a:rPr i="1" lang="cs" sz="1391">
                <a:solidFill>
                  <a:srgbClr val="000000"/>
                </a:solidFill>
              </a:rPr>
              <a:t>sů v organismech. Jsou to látky bílkovinné povahy. Jako katalasy označujeme enzymy, schopné katalyzovat například disproporcionaci peroxidu vodíku na vodu a kyslík. Katalasová aktivita je velmi rozšířená a rozklad peroxidu vodíku probíhá často velmi živě.</a:t>
            </a:r>
            <a:endParaRPr i="1" sz="139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cs" sz="1400">
                <a:solidFill>
                  <a:srgbClr val="000000"/>
                </a:solidFill>
              </a:rPr>
              <a:t>inspirováno: </a:t>
            </a:r>
            <a:r>
              <a:rPr i="1" lang="cs" sz="14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http://kch.zf.jcu.cz/didaktika/biochem/index.htm</a:t>
            </a:r>
            <a:endParaRPr i="1">
              <a:solidFill>
                <a:srgbClr val="000000"/>
              </a:solidFill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7700" y="221525"/>
            <a:ext cx="2086300" cy="15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311700" y="3500775"/>
            <a:ext cx="85206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lang="cs" sz="1800">
                <a:latin typeface="Proxima Nova"/>
                <a:ea typeface="Proxima Nova"/>
                <a:cs typeface="Proxima Nova"/>
                <a:sym typeface="Proxima Nova"/>
              </a:rPr>
              <a:t>3% roztok peroxidu vodíku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lang="cs" sz="1800">
                <a:latin typeface="Proxima Nova"/>
                <a:ea typeface="Proxima Nova"/>
                <a:cs typeface="Proxima Nova"/>
                <a:sym typeface="Proxima Nova"/>
              </a:rPr>
              <a:t>omytou bramborovou hlízu rozřízneme na dvě části - na řeznou plochu kápneme 2-3 kapky roztoku peroxidu vodíku a pozorujeme průběh reakce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lang="cs" sz="1800">
                <a:latin typeface="Proxima Nova"/>
                <a:ea typeface="Proxima Nova"/>
                <a:cs typeface="Proxima Nova"/>
                <a:sym typeface="Proxima Nova"/>
              </a:rPr>
              <a:t>katalasová aktivita je indikována uvolňováním bublinek O</a:t>
            </a:r>
            <a:r>
              <a:rPr lang="cs" sz="10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ENZYMY - aktivita - </a:t>
            </a:r>
            <a:r>
              <a:rPr i="1" lang="cs">
                <a:solidFill>
                  <a:srgbClr val="0000FF"/>
                </a:solidFill>
              </a:rPr>
              <a:t>Role-playing</a:t>
            </a:r>
            <a:endParaRPr i="1">
              <a:solidFill>
                <a:srgbClr val="0000FF"/>
              </a:solidFill>
            </a:endParaRPr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282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</a:t>
            </a:r>
            <a:r>
              <a:rPr lang="cs">
                <a:solidFill>
                  <a:srgbClr val="000000"/>
                </a:solidFill>
              </a:rPr>
              <a:t>tudenti se rozdělí na poloviny - první polovina hraje substrát - druhá polovina se rozdělí na enzymy a inhibitory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zobrazení schématu enzymové katalýzy a role inhibitoru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pokyn - studenti-substráty se pohybují po třídě a studenti-enzymy je hledají a spojují - zároveň studenti-inhibitoři se snaží spojit s enzymem a zabránit mu vázat substrát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po nějaké době (cca 2-3min) konec a reflexe role enzymů a inhibitorů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ENZYMY - koncept druhé hodiny</a:t>
            </a:r>
            <a:endParaRPr/>
          </a:p>
        </p:txBody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311700" y="1691675"/>
            <a:ext cx="8520600" cy="31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enzymová specifita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enzymová regulace a inhibice enzymů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pracovní list - čas na doplnění (samostatná práce)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aktivita - </a:t>
            </a:r>
            <a:r>
              <a:rPr i="1" lang="cs">
                <a:solidFill>
                  <a:srgbClr val="000000"/>
                </a:solidFill>
              </a:rPr>
              <a:t>Sběrač informací</a:t>
            </a:r>
            <a:endParaRPr i="1">
              <a:solidFill>
                <a:srgbClr val="000000"/>
              </a:solidFill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b="0" l="12613" r="20259" t="0"/>
          <a:stretch/>
        </p:blipFill>
        <p:spPr>
          <a:xfrm>
            <a:off x="6418875" y="1146950"/>
            <a:ext cx="2413425" cy="35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ENZYMY 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- p</a:t>
            </a:r>
            <a:r>
              <a:rPr lang="cs">
                <a:solidFill>
                  <a:srgbClr val="0000FF"/>
                </a:solidFill>
              </a:rPr>
              <a:t>racovní list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3">
            <a:alphaModFix/>
          </a:blip>
          <a:srcRect b="5893" l="32747" r="39401" t="25098"/>
          <a:stretch/>
        </p:blipFill>
        <p:spPr>
          <a:xfrm>
            <a:off x="3213891" y="890325"/>
            <a:ext cx="2899507" cy="404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4">
            <a:alphaModFix/>
          </a:blip>
          <a:srcRect b="6912" l="32889" r="40183" t="25185"/>
          <a:stretch/>
        </p:blipFill>
        <p:spPr>
          <a:xfrm>
            <a:off x="6113400" y="890325"/>
            <a:ext cx="2848973" cy="404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ENZYMY - a</a:t>
            </a:r>
            <a:r>
              <a:rPr lang="cs">
                <a:solidFill>
                  <a:srgbClr val="0000FF"/>
                </a:solidFill>
              </a:rPr>
              <a:t>ktivita - </a:t>
            </a:r>
            <a:r>
              <a:rPr i="1" lang="cs">
                <a:solidFill>
                  <a:srgbClr val="0000FF"/>
                </a:solidFill>
              </a:rPr>
              <a:t>Sběrač informací</a:t>
            </a:r>
            <a:r>
              <a:rPr lang="cs">
                <a:solidFill>
                  <a:srgbClr val="0000FF"/>
                </a:solidFill>
              </a:rPr>
              <a:t>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11700" y="1289650"/>
            <a:ext cx="4962300" cy="32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studenti se rozdělí do skupin (dvojic/trojic)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chodí si po 1 pro informace ke stolu vepředu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informace rozstříhané na papírcích - opisují je a následně nosí zpět do skupiny, kde je ostatní skládají do 6 skupin enzymů</a:t>
            </a:r>
            <a:endParaRPr/>
          </a:p>
        </p:txBody>
      </p:sp>
      <p:pic>
        <p:nvPicPr>
          <p:cNvPr id="167" name="Google Shape;167;p28"/>
          <p:cNvPicPr preferRelativeResize="0"/>
          <p:nvPr/>
        </p:nvPicPr>
        <p:blipFill rotWithShape="1">
          <a:blip r:embed="rId3">
            <a:alphaModFix/>
          </a:blip>
          <a:srcRect b="0" l="0" r="7278" t="0"/>
          <a:stretch/>
        </p:blipFill>
        <p:spPr>
          <a:xfrm>
            <a:off x="5274000" y="1730178"/>
            <a:ext cx="3700825" cy="324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CMIARE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C </a:t>
            </a:r>
            <a:r>
              <a:rPr lang="cs">
                <a:solidFill>
                  <a:srgbClr val="000000"/>
                </a:solidFill>
              </a:rPr>
              <a:t>- student rozdělí jednotlivé typy enzymů podle jejich funkce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M</a:t>
            </a:r>
            <a:r>
              <a:rPr lang="cs">
                <a:solidFill>
                  <a:srgbClr val="000000"/>
                </a:solidFill>
              </a:rPr>
              <a:t> - skupinová práce, kooperace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I </a:t>
            </a:r>
            <a:r>
              <a:rPr lang="cs">
                <a:solidFill>
                  <a:srgbClr val="000000"/>
                </a:solidFill>
              </a:rPr>
              <a:t>- viz. předchozí slide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A</a:t>
            </a:r>
            <a:r>
              <a:rPr lang="cs">
                <a:solidFill>
                  <a:srgbClr val="000000"/>
                </a:solidFill>
              </a:rPr>
              <a:t> - získávání aktivit pro reflexi, sledování a doplňování informací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R</a:t>
            </a:r>
            <a:r>
              <a:rPr lang="cs">
                <a:solidFill>
                  <a:srgbClr val="000000"/>
                </a:solidFill>
              </a:rPr>
              <a:t> - usměrnění a prohloubení učení studentů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E</a:t>
            </a:r>
            <a:r>
              <a:rPr lang="cs">
                <a:solidFill>
                  <a:srgbClr val="000000"/>
                </a:solidFill>
              </a:rPr>
              <a:t> - dosáhli jsme stanoveného cíle?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ENZYMY - koncept třetí hodiny</a:t>
            </a:r>
            <a:endParaRPr/>
          </a:p>
        </p:txBody>
      </p:sp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11700" y="1833550"/>
            <a:ext cx="8520600" cy="27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jednotlivé typy enzymů a jejich význam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doplnění a reflexe pracovního listu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pokus - amyláza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shrnutí enzymů a jejich významu pro organismus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3">
            <a:alphaModFix/>
          </a:blip>
          <a:srcRect b="15620" l="19276" r="25090" t="17713"/>
          <a:stretch/>
        </p:blipFill>
        <p:spPr>
          <a:xfrm>
            <a:off x="5876900" y="1384250"/>
            <a:ext cx="2861449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PROPOJENÍ ENZYMŮ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 ŽIVOTEM</a:t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 rotWithShape="1">
          <a:blip r:embed="rId3">
            <a:alphaModFix/>
          </a:blip>
          <a:srcRect b="12464" l="0" r="0" t="0"/>
          <a:stretch/>
        </p:blipFill>
        <p:spPr>
          <a:xfrm>
            <a:off x="83225" y="1589787"/>
            <a:ext cx="3946824" cy="3454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 rotWithShape="1">
          <a:blip r:embed="rId4">
            <a:alphaModFix/>
          </a:blip>
          <a:srcRect b="12002" l="0" r="0" t="5733"/>
          <a:stretch/>
        </p:blipFill>
        <p:spPr>
          <a:xfrm>
            <a:off x="4109350" y="2054000"/>
            <a:ext cx="3635748" cy="2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000" y="129175"/>
            <a:ext cx="2735474" cy="192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TO MÁME S RVP?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32189" l="20946" r="22424" t="20417"/>
          <a:stretch/>
        </p:blipFill>
        <p:spPr>
          <a:xfrm>
            <a:off x="792750" y="1229225"/>
            <a:ext cx="7512974" cy="353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1543425" y="4381200"/>
            <a:ext cx="1968600" cy="2787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2"/>
          <p:cNvPicPr preferRelativeResize="0"/>
          <p:nvPr/>
        </p:nvPicPr>
        <p:blipFill rotWithShape="1">
          <a:blip r:embed="rId3">
            <a:alphaModFix/>
          </a:blip>
          <a:srcRect b="23750" l="32661" r="29315" t="27499"/>
          <a:stretch/>
        </p:blipFill>
        <p:spPr>
          <a:xfrm>
            <a:off x="3642125" y="1144875"/>
            <a:ext cx="5356349" cy="386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38761D"/>
                </a:solidFill>
              </a:rPr>
              <a:t>ENZYMY - pokus I.</a:t>
            </a:r>
            <a:endParaRPr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>
                <a:solidFill>
                  <a:srgbClr val="38761D"/>
                </a:solidFill>
              </a:rPr>
              <a:t>důkaz amylázy ve slinách</a:t>
            </a:r>
            <a:endParaRPr i="1">
              <a:solidFill>
                <a:srgbClr val="38761D"/>
              </a:solidFill>
            </a:endParaRPr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551" y="1703525"/>
            <a:ext cx="2365150" cy="32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38761D"/>
                </a:solidFill>
              </a:rPr>
              <a:t>ENZYMY - pokus II.</a:t>
            </a:r>
            <a:endParaRPr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>
                <a:solidFill>
                  <a:srgbClr val="38761D"/>
                </a:solidFill>
              </a:rPr>
              <a:t>funkce amylázy při různém pH</a:t>
            </a:r>
            <a:endParaRPr i="1">
              <a:solidFill>
                <a:srgbClr val="38761D"/>
              </a:solidFill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3">
            <a:alphaModFix/>
          </a:blip>
          <a:srcRect b="33126" l="32341" r="30333" t="19792"/>
          <a:stretch/>
        </p:blipFill>
        <p:spPr>
          <a:xfrm>
            <a:off x="3902275" y="1382950"/>
            <a:ext cx="5072549" cy="359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725" y="1602201"/>
            <a:ext cx="2679050" cy="32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NĚCO NAVÍC?</a:t>
            </a:r>
            <a:endParaRPr/>
          </a:p>
        </p:txBody>
      </p:sp>
      <p:pic>
        <p:nvPicPr>
          <p:cNvPr id="208" name="Google Shape;208;p34"/>
          <p:cNvPicPr preferRelativeResize="0"/>
          <p:nvPr/>
        </p:nvPicPr>
        <p:blipFill rotWithShape="1">
          <a:blip r:embed="rId3">
            <a:alphaModFix/>
          </a:blip>
          <a:srcRect b="7914" l="32344" r="36718" t="13960"/>
          <a:stretch/>
        </p:blipFill>
        <p:spPr>
          <a:xfrm>
            <a:off x="4134512" y="254625"/>
            <a:ext cx="3262526" cy="463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VITAMINY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by si studenti měli odnést z VITAMINŮ?</a:t>
            </a:r>
            <a:endParaRPr/>
          </a:p>
        </p:txBody>
      </p:sp>
      <p:sp>
        <p:nvSpPr>
          <p:cNvPr id="214" name="Google Shape;214;p35"/>
          <p:cNvSpPr txBox="1"/>
          <p:nvPr>
            <p:ph idx="1" type="body"/>
          </p:nvPr>
        </p:nvSpPr>
        <p:spPr>
          <a:xfrm>
            <a:off x="311700" y="1526125"/>
            <a:ext cx="5600700" cy="26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>
                <a:solidFill>
                  <a:srgbClr val="000000"/>
                </a:solidFill>
              </a:rPr>
              <a:t>2 VH</a:t>
            </a:r>
            <a:endParaRPr b="1" sz="21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studenti definují r</a:t>
            </a:r>
            <a:r>
              <a:rPr lang="cs">
                <a:solidFill>
                  <a:srgbClr val="000000"/>
                </a:solidFill>
              </a:rPr>
              <a:t>oli vitamínů v organismu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studenti rozlišují vitamíny rozpustné ve vodě a v tucích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studenti znají hlavní zástupce vitamínů důležitých pro člověka, jejich zdroje a projevy nedostatku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 rotWithShape="1">
          <a:blip r:embed="rId3">
            <a:alphaModFix/>
          </a:blip>
          <a:srcRect b="23075" l="31539" r="30021" t="22127"/>
          <a:stretch/>
        </p:blipFill>
        <p:spPr>
          <a:xfrm>
            <a:off x="7015775" y="2235575"/>
            <a:ext cx="1816525" cy="258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VITAMINY - koncept první hodiny</a:t>
            </a:r>
            <a:endParaRPr/>
          </a:p>
        </p:txBody>
      </p:sp>
      <p:sp>
        <p:nvSpPr>
          <p:cNvPr id="221" name="Google Shape;221;p36"/>
          <p:cNvSpPr txBox="1"/>
          <p:nvPr>
            <p:ph idx="1" type="body"/>
          </p:nvPr>
        </p:nvSpPr>
        <p:spPr>
          <a:xfrm>
            <a:off x="311700" y="1152475"/>
            <a:ext cx="5742600" cy="36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“Probírali jsme bílkoviny, sacharidy, tuky - kam spadají vitaminy?”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“Co vše již víme o vitaminech, jaké známe a jak se projevuje jejich nedostatek?”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dialogická výuka a skupinová práce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skupinová prezentace + pracovní list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5400" y="3110575"/>
            <a:ext cx="2745125" cy="18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5400" y="1233634"/>
            <a:ext cx="2745124" cy="1829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VITAMINY - aktivita - </a:t>
            </a:r>
            <a:r>
              <a:rPr i="1" lang="cs">
                <a:solidFill>
                  <a:srgbClr val="0000FF"/>
                </a:solidFill>
              </a:rPr>
              <a:t>Skupinová práce</a:t>
            </a:r>
            <a:endParaRPr i="1">
              <a:solidFill>
                <a:srgbClr val="0000FF"/>
              </a:solidFill>
            </a:endParaRPr>
          </a:p>
        </p:txBody>
      </p:sp>
      <p:sp>
        <p:nvSpPr>
          <p:cNvPr id="229" name="Google Shape;229;p37"/>
          <p:cNvSpPr txBox="1"/>
          <p:nvPr>
            <p:ph idx="1" type="body"/>
          </p:nvPr>
        </p:nvSpPr>
        <p:spPr>
          <a:xfrm>
            <a:off x="311700" y="1152475"/>
            <a:ext cx="8520600" cy="3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INSTRUKCE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studenti</a:t>
            </a:r>
            <a:r>
              <a:rPr lang="cs">
                <a:solidFill>
                  <a:srgbClr val="000000"/>
                </a:solidFill>
              </a:rPr>
              <a:t> se rozdělí do šesti skupin, každá skupina dostane ofocené informace o dvou konkrétních vitaminech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skupina zpracuje svá témata - min. nutné zodpovědět základní otázky </a:t>
            </a:r>
            <a:br>
              <a:rPr lang="cs">
                <a:solidFill>
                  <a:srgbClr val="000000"/>
                </a:solidFill>
              </a:rPr>
            </a:br>
            <a:r>
              <a:rPr lang="cs">
                <a:solidFill>
                  <a:srgbClr val="000000"/>
                </a:solidFill>
              </a:rPr>
              <a:t>z tabule (rozpustnost, zdroje, projevy nedostatku, nadbytku)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PREZENTACE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skupina prezentuje témata - ostatní doplňují tabulku v pracovním listu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JAK VYBRAT TEXT PRO STUDENTY?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35" name="Google Shape;235;p38"/>
          <p:cNvSpPr txBox="1"/>
          <p:nvPr>
            <p:ph idx="1" type="body"/>
          </p:nvPr>
        </p:nvSpPr>
        <p:spPr>
          <a:xfrm>
            <a:off x="311700" y="1254175"/>
            <a:ext cx="8520600" cy="36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b="1" lang="cs" sz="1800">
                <a:solidFill>
                  <a:srgbClr val="000000"/>
                </a:solidFill>
              </a:rPr>
              <a:t>Faktická správnost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b="1" lang="cs" sz="1800">
                <a:solidFill>
                  <a:srgbClr val="000000"/>
                </a:solidFill>
              </a:rPr>
              <a:t>Čitelnost a přístupnos</a:t>
            </a:r>
            <a:r>
              <a:rPr b="1" lang="cs">
                <a:solidFill>
                  <a:srgbClr val="000000"/>
                </a:solidFill>
              </a:rPr>
              <a:t>t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b="1" lang="cs" sz="1800">
                <a:solidFill>
                  <a:srgbClr val="000000"/>
                </a:solidFill>
              </a:rPr>
              <a:t>Dostupnost pro pedagoga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000000"/>
                </a:solidFill>
              </a:rPr>
              <a:t>Mindel E., Mundis H.: </a:t>
            </a:r>
            <a:r>
              <a:rPr i="1" lang="cs" sz="2000">
                <a:solidFill>
                  <a:srgbClr val="000000"/>
                </a:solidFill>
              </a:rPr>
              <a:t>Nová vitaminová bible</a:t>
            </a:r>
            <a:endParaRPr i="1"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000000"/>
                </a:solidFill>
              </a:rPr>
              <a:t>vs</a:t>
            </a:r>
            <a:r>
              <a:rPr lang="cs" sz="2000">
                <a:solidFill>
                  <a:srgbClr val="000000"/>
                </a:solidFill>
              </a:rPr>
              <a:t>.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2000">
                <a:solidFill>
                  <a:srgbClr val="000000"/>
                </a:solidFill>
              </a:rPr>
              <a:t>Kolektiv autorů: </a:t>
            </a:r>
            <a:r>
              <a:rPr i="1" lang="cs" sz="2000">
                <a:solidFill>
                  <a:srgbClr val="000000"/>
                </a:solidFill>
              </a:rPr>
              <a:t>The healing power of vitamins, minerals &amp; herbs</a:t>
            </a:r>
            <a:r>
              <a:rPr lang="cs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36" name="Google Shape;2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1050" y="1174900"/>
            <a:ext cx="3241252" cy="216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VITAMINY 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FF"/>
                </a:solidFill>
              </a:rPr>
              <a:t>- pracovní list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42" name="Google Shape;242;p39"/>
          <p:cNvPicPr preferRelativeResize="0"/>
          <p:nvPr/>
        </p:nvPicPr>
        <p:blipFill rotWithShape="1">
          <a:blip r:embed="rId3">
            <a:alphaModFix/>
          </a:blip>
          <a:srcRect b="22940" l="23420" r="31198" t="34835"/>
          <a:stretch/>
        </p:blipFill>
        <p:spPr>
          <a:xfrm>
            <a:off x="3129700" y="178200"/>
            <a:ext cx="5845123" cy="415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25" y="2788526"/>
            <a:ext cx="4472448" cy="214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VITAMINY - koncept druhé hodiny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 kritické myšlení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0"/>
          <p:cNvSpPr txBox="1"/>
          <p:nvPr>
            <p:ph idx="1" type="body"/>
          </p:nvPr>
        </p:nvSpPr>
        <p:spPr>
          <a:xfrm>
            <a:off x="311700" y="1526125"/>
            <a:ext cx="8520600" cy="35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reflexe skupinové práce - shrnutí zajímavých informací, co jsme nevěděli, co je nejvíce zajímavé, zamyšlení (veganství vs. vitaminy, civilizační vlivy, strava či suplementace…).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300">
                <a:solidFill>
                  <a:srgbClr val="000000"/>
                </a:solidFill>
              </a:rPr>
              <a:t>1. </a:t>
            </a:r>
            <a:r>
              <a:rPr lang="cs" sz="1300">
                <a:solidFill>
                  <a:srgbClr val="000000"/>
                </a:solidFill>
              </a:rPr>
              <a:t>Studenti vyjmenují několik nejčastějších příznaků nedostatku vitaminů  (únava, kožní problémy) - napíšeme na tabuli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300">
                <a:solidFill>
                  <a:srgbClr val="000000"/>
                </a:solidFill>
              </a:rPr>
              <a:t>2. </a:t>
            </a:r>
            <a:r>
              <a:rPr lang="cs" sz="1300">
                <a:solidFill>
                  <a:srgbClr val="000000"/>
                </a:solidFill>
              </a:rPr>
              <a:t>Ke každému příznaku postupně zapíšeme, nedostatek jakých vitaminů </a:t>
            </a:r>
            <a:br>
              <a:rPr lang="cs" sz="1300">
                <a:solidFill>
                  <a:srgbClr val="000000"/>
                </a:solidFill>
              </a:rPr>
            </a:br>
            <a:r>
              <a:rPr lang="cs" sz="1300">
                <a:solidFill>
                  <a:srgbClr val="000000"/>
                </a:solidFill>
              </a:rPr>
              <a:t>jej může způsobovat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300">
                <a:solidFill>
                  <a:srgbClr val="000000"/>
                </a:solidFill>
              </a:rPr>
              <a:t>3. Otázku otočíme - je daný příznak skutečně vždy projevem avitaminózy? </a:t>
            </a:r>
            <a:br>
              <a:rPr lang="cs" sz="1300">
                <a:solidFill>
                  <a:srgbClr val="000000"/>
                </a:solidFill>
              </a:rPr>
            </a:br>
            <a:r>
              <a:rPr lang="cs" sz="1300">
                <a:solidFill>
                  <a:srgbClr val="000000"/>
                </a:solidFill>
              </a:rPr>
              <a:t>Diskutujeme</a:t>
            </a:r>
            <a:endParaRPr sz="13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závěrečný pokus - důkaz vitaminu C a jeho popis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50" name="Google Shape;2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25" y="225050"/>
            <a:ext cx="1798548" cy="11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PROPOJENÍ VITAMINŮ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 ŽIVOTEM</a:t>
            </a:r>
            <a:endParaRPr/>
          </a:p>
        </p:txBody>
      </p:sp>
      <p:pic>
        <p:nvPicPr>
          <p:cNvPr id="256" name="Google Shape;256;p41"/>
          <p:cNvPicPr preferRelativeResize="0"/>
          <p:nvPr/>
        </p:nvPicPr>
        <p:blipFill rotWithShape="1">
          <a:blip r:embed="rId3">
            <a:alphaModFix/>
          </a:blip>
          <a:srcRect b="0" l="4115" r="5435" t="0"/>
          <a:stretch/>
        </p:blipFill>
        <p:spPr>
          <a:xfrm>
            <a:off x="146175" y="1808800"/>
            <a:ext cx="2952074" cy="326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1"/>
          <p:cNvPicPr preferRelativeResize="0"/>
          <p:nvPr/>
        </p:nvPicPr>
        <p:blipFill rotWithShape="1">
          <a:blip r:embed="rId4">
            <a:alphaModFix/>
          </a:blip>
          <a:srcRect b="16624" l="8218" r="2742" t="0"/>
          <a:stretch/>
        </p:blipFill>
        <p:spPr>
          <a:xfrm>
            <a:off x="3098250" y="1998275"/>
            <a:ext cx="3283123" cy="307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1"/>
          <p:cNvPicPr preferRelativeResize="0"/>
          <p:nvPr/>
        </p:nvPicPr>
        <p:blipFill rotWithShape="1">
          <a:blip r:embed="rId5">
            <a:alphaModFix/>
          </a:blip>
          <a:srcRect b="15739" l="0" r="0" t="0"/>
          <a:stretch/>
        </p:blipFill>
        <p:spPr>
          <a:xfrm>
            <a:off x="6219800" y="166375"/>
            <a:ext cx="2785751" cy="2347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91150" y="64300"/>
            <a:ext cx="90528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latin typeface="Proxima Nova"/>
                <a:ea typeface="Proxima Nova"/>
                <a:cs typeface="Proxima Nova"/>
                <a:sym typeface="Proxima Nova"/>
              </a:rPr>
              <a:t>Gymnázium Arabská, Praha 6 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Proxima Nova Semibold"/>
              <a:buChar char="●"/>
            </a:pP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 enzymy, vitamíny a hormony - rozdělení, význam, regulace procesů v organismu </a:t>
            </a:r>
            <a:endParaRPr sz="12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" sz="1200">
                <a:latin typeface="Proxima Nova"/>
                <a:ea typeface="Proxima Nova"/>
                <a:cs typeface="Proxima Nova"/>
                <a:sym typeface="Proxima Nova"/>
              </a:rPr>
              <a:t>Gymnázium Oty Pavla, Praha 5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Proxima Nova Semibold"/>
              <a:buChar char="●"/>
            </a:pP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dynamická biochemie (biochemické děje) - enzymy, vitamíny, hormony </a:t>
            </a:r>
            <a:endParaRPr sz="12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" sz="1200">
                <a:latin typeface="Proxima Nova"/>
                <a:ea typeface="Proxima Nova"/>
                <a:cs typeface="Proxima Nova"/>
                <a:sym typeface="Proxima Nova"/>
              </a:rPr>
              <a:t>Gymnázium Na Vítězné pláni, Praha 4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Proxima Nova Semibold"/>
              <a:buChar char="●"/>
            </a:pP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enzymy, vitamíny </a:t>
            </a:r>
            <a:endParaRPr sz="12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" sz="1200">
                <a:latin typeface="Proxima Nova"/>
                <a:ea typeface="Proxima Nova"/>
                <a:cs typeface="Proxima Nova"/>
                <a:sym typeface="Proxima Nova"/>
              </a:rPr>
              <a:t>Gymnázium Olomouc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b="1" i="1" lang="cs" sz="1200">
                <a:latin typeface="Proxima Nova"/>
                <a:ea typeface="Proxima Nova"/>
                <a:cs typeface="Proxima Nova"/>
                <a:sym typeface="Proxima Nova"/>
              </a:rPr>
              <a:t>4. ročník osmiletého studia:</a:t>
            </a:r>
            <a:b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- interpretuje význam enzymů, hormonů, vitamínů A, B, C, D, E</a:t>
            </a:r>
            <a:b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- uvede zdroje vitamínů A, B, C, D, E v potravě</a:t>
            </a:r>
            <a:endParaRPr sz="12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i="1" lang="cs" sz="1200">
                <a:latin typeface="Proxima Nova"/>
                <a:ea typeface="Proxima Nova"/>
                <a:cs typeface="Proxima Nova"/>
                <a:sym typeface="Proxima Nova"/>
              </a:rPr>
              <a:t>3. a 4. ročník čt</a:t>
            </a:r>
            <a:r>
              <a:rPr i="1"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yřletého studia:</a:t>
            </a:r>
            <a:br>
              <a:rPr i="1"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- vysvětlí funkci biokatalyzátorů</a:t>
            </a:r>
            <a:br>
              <a:rPr i="1"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- interpretuje význam enzymů pro živé</a:t>
            </a:r>
            <a:r>
              <a:rPr i="1"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organismy</a:t>
            </a:r>
            <a:br>
              <a:rPr i="1"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- vysvětluje pojem aktivní místo</a:t>
            </a:r>
            <a:r>
              <a:rPr i="1"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enzymu</a:t>
            </a:r>
            <a:br>
              <a:rPr i="1"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- uvádí princip enzymové reakce</a:t>
            </a:r>
            <a:br>
              <a:rPr i="1"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- vyjadřuje podmínky enzymové aktivity</a:t>
            </a:r>
            <a:endParaRPr sz="12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" sz="1200">
                <a:latin typeface="Proxima Nova"/>
                <a:ea typeface="Proxima Nova"/>
                <a:cs typeface="Proxima Nova"/>
                <a:sym typeface="Proxima Nova"/>
              </a:rPr>
              <a:t>Gymnázium Václava Beneše Třebízského, Slaný 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roxima Nova Semibold"/>
              <a:buChar char="●"/>
            </a:pP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enzymy, vitamíny a hormony - vysvětlí mechanismus působení, třídění a názvosloví enzymů, regulace a aktivity enzymů</a:t>
            </a:r>
            <a:endParaRPr sz="12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roxima Nova Semibold"/>
              <a:buChar char="●"/>
            </a:pPr>
            <a:r>
              <a:rPr lang="cs" sz="1200">
                <a:latin typeface="Proxima Nova Semibold"/>
                <a:ea typeface="Proxima Nova Semibold"/>
                <a:cs typeface="Proxima Nova Semibold"/>
                <a:sym typeface="Proxima Nova Semibold"/>
              </a:rPr>
              <a:t>uvede souvislost mezi metabolismem a vitamíny</a:t>
            </a:r>
            <a:endParaRPr sz="12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75" name="Google Shape;75;p15"/>
          <p:cNvSpPr txBox="1"/>
          <p:nvPr>
            <p:ph type="title"/>
          </p:nvPr>
        </p:nvSpPr>
        <p:spPr>
          <a:xfrm>
            <a:off x="5410000" y="2085100"/>
            <a:ext cx="34968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Zařazení v ŠVP 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42"/>
          <p:cNvPicPr preferRelativeResize="0"/>
          <p:nvPr/>
        </p:nvPicPr>
        <p:blipFill rotWithShape="1">
          <a:blip r:embed="rId3">
            <a:alphaModFix/>
          </a:blip>
          <a:srcRect b="10190" l="31046" r="9238" t="4031"/>
          <a:stretch/>
        </p:blipFill>
        <p:spPr>
          <a:xfrm rot="-5400000">
            <a:off x="2289878" y="-1721876"/>
            <a:ext cx="4558376" cy="873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38761D"/>
                </a:solidFill>
              </a:rPr>
              <a:t>VITAMINY - pokus</a:t>
            </a:r>
            <a:endParaRPr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>
                <a:solidFill>
                  <a:srgbClr val="38761D"/>
                </a:solidFill>
              </a:rPr>
              <a:t>důkaz vitaminu C  </a:t>
            </a:r>
            <a:endParaRPr i="1">
              <a:solidFill>
                <a:srgbClr val="38761D"/>
              </a:solidFill>
            </a:endParaRPr>
          </a:p>
        </p:txBody>
      </p:sp>
      <p:pic>
        <p:nvPicPr>
          <p:cNvPr id="271" name="Google Shape;271;p43"/>
          <p:cNvPicPr preferRelativeResize="0"/>
          <p:nvPr/>
        </p:nvPicPr>
        <p:blipFill rotWithShape="1">
          <a:blip r:embed="rId3">
            <a:alphaModFix/>
          </a:blip>
          <a:srcRect b="6369" l="20587" r="19424" t="34765"/>
          <a:stretch/>
        </p:blipFill>
        <p:spPr>
          <a:xfrm>
            <a:off x="154000" y="1626575"/>
            <a:ext cx="5805677" cy="336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b="60006" l="30082" r="31761" t="12812"/>
          <a:stretch/>
        </p:blipFill>
        <p:spPr>
          <a:xfrm>
            <a:off x="4771997" y="154525"/>
            <a:ext cx="4238304" cy="169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 txBox="1"/>
          <p:nvPr/>
        </p:nvSpPr>
        <p:spPr>
          <a:xfrm>
            <a:off x="6340200" y="3251625"/>
            <a:ext cx="228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Proxima Nova Semibold"/>
                <a:ea typeface="Proxima Nova Semibold"/>
                <a:cs typeface="Proxima Nova Semibold"/>
                <a:sym typeface="Proxima Nova Semibold"/>
              </a:rPr>
              <a:t>inspirováno: </a:t>
            </a:r>
            <a:r>
              <a:rPr lang="cs" u="sng">
                <a:solidFill>
                  <a:schemeClr val="hlink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  <a:hlinkClick r:id="rId5"/>
              </a:rPr>
              <a:t>https://studiumchemie.cz/experiment/dukaz-vitaminu-c-pomoci-fecl3/</a:t>
            </a:r>
            <a:r>
              <a:rPr lang="cs">
                <a:latin typeface="Proxima Nova Semibold"/>
                <a:ea typeface="Proxima Nova Semibold"/>
                <a:cs typeface="Proxima Nova Semibold"/>
                <a:sym typeface="Proxima Nova Semibold"/>
              </a:rPr>
              <a:t> 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903"/>
            <a:ext cx="9144000" cy="5099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ANALÝZA UČEBNIC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725" y="2092900"/>
            <a:ext cx="1988350" cy="288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9263" y="1079775"/>
            <a:ext cx="1988350" cy="281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5">
            <a:alphaModFix/>
          </a:blip>
          <a:srcRect b="7857" l="21525" r="22909" t="11633"/>
          <a:stretch/>
        </p:blipFill>
        <p:spPr>
          <a:xfrm>
            <a:off x="4423825" y="2496113"/>
            <a:ext cx="1713226" cy="24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6">
            <a:alphaModFix/>
          </a:blip>
          <a:srcRect b="6619" l="10209" r="11555" t="6844"/>
          <a:stretch/>
        </p:blipFill>
        <p:spPr>
          <a:xfrm>
            <a:off x="5935825" y="181450"/>
            <a:ext cx="1693050" cy="249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4439" y="2419200"/>
            <a:ext cx="1761036" cy="2559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ENZYMY</a:t>
            </a:r>
            <a:endParaRPr/>
          </a:p>
        </p:txBody>
      </p:sp>
      <p:graphicFrame>
        <p:nvGraphicFramePr>
          <p:cNvPr id="91" name="Google Shape;91;p17"/>
          <p:cNvGraphicFramePr/>
          <p:nvPr/>
        </p:nvGraphicFramePr>
        <p:xfrm>
          <a:off x="98025" y="10177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{E9783BC7-FDDB-4E6B-9628-0EA4CB4087FA}</a:tableStyleId>
              </a:tblPr>
              <a:tblGrid>
                <a:gridCol w="1165500"/>
                <a:gridCol w="1313650"/>
                <a:gridCol w="1713450"/>
                <a:gridCol w="701850"/>
                <a:gridCol w="1643775"/>
                <a:gridCol w="1265375"/>
                <a:gridCol w="1140625"/>
              </a:tblGrid>
              <a:tr h="817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Obsah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Srozumitelné?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Počet stran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Obrázky/</a:t>
                      </a:r>
                      <a:b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schémata/</a:t>
                      </a:r>
                      <a:b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tabulky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Otázky/úkoly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Doporučení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Mareček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Dostačující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Z části - někdy velké detaily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Enzymová aktivita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5648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Streblová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Dostačující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Srozumitelné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Enzymová aktivita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Určitě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725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Didaktis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Nedostačující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Z části - někdy více dovysvětlit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3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Enzymová aktivita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725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Peč, Pečová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Dostačující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Z části - někdy velké detaily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13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Kofaktory, inhibice, kinetika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Kolář a kol.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Dostačující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Z části – někdy velké detaily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Enzymová aktivita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JAKÁ TÉMATA SE OBJEVUJÍ?</a:t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21250" l="7535" r="3178" t="18173"/>
          <a:stretch/>
        </p:blipFill>
        <p:spPr>
          <a:xfrm>
            <a:off x="311700" y="1199050"/>
            <a:ext cx="8311373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VITAMINY</a:t>
            </a:r>
            <a:endParaRPr/>
          </a:p>
        </p:txBody>
      </p:sp>
      <p:graphicFrame>
        <p:nvGraphicFramePr>
          <p:cNvPr id="103" name="Google Shape;103;p19"/>
          <p:cNvGraphicFramePr/>
          <p:nvPr/>
        </p:nvGraphicFramePr>
        <p:xfrm>
          <a:off x="98025" y="10177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{E9783BC7-FDDB-4E6B-9628-0EA4CB4087FA}</a:tableStyleId>
              </a:tblPr>
              <a:tblGrid>
                <a:gridCol w="1177325"/>
                <a:gridCol w="1290025"/>
                <a:gridCol w="1512425"/>
                <a:gridCol w="701850"/>
                <a:gridCol w="1809275"/>
                <a:gridCol w="1312700"/>
                <a:gridCol w="1140625"/>
              </a:tblGrid>
              <a:tr h="777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Obsah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Srozumitelné?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Počet stran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Obrázky/</a:t>
                      </a:r>
                      <a:b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schémata/</a:t>
                      </a:r>
                      <a:b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tabulky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Otázky/úkoly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Doporučení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575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Mareček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Dostačující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Z části - někdy velké detaily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Enzymová aktivita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55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Streblová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Dostačující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Srozumitelné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Enzymová aktivita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Určitě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707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Didaktis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Nedostačující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Z části - někdy více dovysvětlit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3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Enzymová aktivita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707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Peč, Pečová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Dostačující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Z části - někdy velké detaily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13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Kofaktory, inhibice, kinetika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 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  <a:tr h="6059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Kolář a kol.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Dostačující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Z části – někdy velké detaily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Enzymová aktivita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Ano</a:t>
                      </a:r>
                      <a:endParaRPr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JAKÁ TÉMATA SE OBJEVUJÍ?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27981" l="7062" r="14376" t="29109"/>
          <a:stretch/>
        </p:blipFill>
        <p:spPr>
          <a:xfrm>
            <a:off x="311700" y="1202900"/>
            <a:ext cx="6163627" cy="189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0550" y="2462226"/>
            <a:ext cx="2938651" cy="24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ANALÝZA NAŠICH SEŠITŮ </a:t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 rotWithShape="1">
          <a:blip r:embed="rId3">
            <a:alphaModFix/>
          </a:blip>
          <a:srcRect b="6665" l="4381" r="12006" t="13129"/>
          <a:stretch/>
        </p:blipFill>
        <p:spPr>
          <a:xfrm>
            <a:off x="233900" y="1316925"/>
            <a:ext cx="6501173" cy="3508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21"/>
          <p:cNvCxnSpPr/>
          <p:nvPr/>
        </p:nvCxnSpPr>
        <p:spPr>
          <a:xfrm flipH="1" rot="10800000">
            <a:off x="5807875" y="2635750"/>
            <a:ext cx="1328700" cy="3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5600" y="1687200"/>
            <a:ext cx="1736000" cy="25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