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80" r:id="rId6"/>
    <p:sldId id="287" r:id="rId7"/>
    <p:sldId id="270" r:id="rId8"/>
    <p:sldId id="285" r:id="rId9"/>
    <p:sldId id="281" r:id="rId10"/>
    <p:sldId id="282" r:id="rId11"/>
    <p:sldId id="272" r:id="rId12"/>
    <p:sldId id="283" r:id="rId13"/>
    <p:sldId id="288" r:id="rId14"/>
    <p:sldId id="268" r:id="rId15"/>
    <p:sldId id="267" r:id="rId16"/>
    <p:sldId id="278" r:id="rId17"/>
    <p:sldId id="260" r:id="rId18"/>
    <p:sldId id="289"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p:cViewPr varScale="1">
        <p:scale>
          <a:sx n="67" d="100"/>
          <a:sy n="67" d="100"/>
        </p:scale>
        <p:origin x="5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4AE65A-202C-494F-B2D0-C60238EC56B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E3D73A7-8796-41DA-B948-D96391DD9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EA9EE8-D399-4B79-8898-A8A0DF50BFBC}"/>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F22B3012-A30B-4D41-9FA2-C7EDF5D9D6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CB2522-D961-4D82-BE17-26277F6B5DBE}"/>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38947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960B4-3461-4356-A535-24186E9429A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AB8894B-6D6C-469C-BB25-6EC63988611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DDE2DA-2C70-44FA-9274-D1B63D61180C}"/>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A9B3FE9D-10AC-48C3-A6D0-F79F8C4870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5A3007-5B7D-41FF-8E18-B84C8BD5C7AE}"/>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99366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23A5B8C-B528-49E6-85BC-AF00D91C10A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EE2F5DD-2CC4-4FB1-995A-4091FBFAF74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A9FDB6-B047-4BBB-88AC-A26870CF03F1}"/>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DC912898-8C80-45D3-BB2A-7A4EDBF8C8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302922-B58D-4A3B-A62E-0D4290D9336C}"/>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72664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6F433-067F-4D16-B343-65225A11EEE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E12D4E9-6E66-4DBB-95E2-F5C8670158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2E8285-AE6D-4772-8AAC-06BFCBE5EA2A}"/>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14195390-3E2B-4C98-A412-762DA15FA9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B1B6690-0E1E-4345-B35E-22A40BFE1967}"/>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30028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4800B-E247-4123-BB8F-5A38863CB2E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7360A60-FFF8-403A-9E13-833F4F5D1A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791C217-490A-4792-850E-70D7312D9040}"/>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53C37DF0-F338-4D6B-98A8-06E7671092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ECFF42-813D-47C9-9E45-DBC03D5A173C}"/>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322137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79EC9-F9B2-4EB5-B2E8-B5A8A2F1B95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417613A-ED67-4B06-8666-D161BDAE21D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A36D335-5C64-4D26-9A38-A1CA0399832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D5D660A-2B72-4210-B371-320552AC8EF7}"/>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6" name="Zástupný symbol pro zápatí 5">
            <a:extLst>
              <a:ext uri="{FF2B5EF4-FFF2-40B4-BE49-F238E27FC236}">
                <a16:creationId xmlns:a16="http://schemas.microsoft.com/office/drawing/2014/main" id="{646439B7-7848-4198-BF41-AF2EC2135E4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91F88A7-A6A9-4A87-92DE-3F2479BB9185}"/>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5881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48DF3B-E234-4A2E-8CD6-A75B600FB12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9653A5D-5E96-4EE0-AD13-0157F9876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F450AB2-E165-4010-9249-A93FB0DA817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30B6DAB-869D-4B66-9519-C380757AC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1EBB7A1-95C0-41F3-A951-F7640BA905D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093D3D4-DD36-4B19-AACA-8E17A6D42343}"/>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8" name="Zástupný symbol pro zápatí 7">
            <a:extLst>
              <a:ext uri="{FF2B5EF4-FFF2-40B4-BE49-F238E27FC236}">
                <a16:creationId xmlns:a16="http://schemas.microsoft.com/office/drawing/2014/main" id="{79E217D5-7D86-4A37-96C3-8D1FECDDAF9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0F34261-DA98-413F-B39D-3A20AFC7075F}"/>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95349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ABAD41-BA74-4EA4-8973-665987001C9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786ABB1-D02A-4D0A-A869-285D9493A08D}"/>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4" name="Zástupný symbol pro zápatí 3">
            <a:extLst>
              <a:ext uri="{FF2B5EF4-FFF2-40B4-BE49-F238E27FC236}">
                <a16:creationId xmlns:a16="http://schemas.microsoft.com/office/drawing/2014/main" id="{1EFDAB70-8570-4EC8-A66A-596FA88855A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7FDE0B8-5A60-4C8E-87A3-BBED81C185CE}"/>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12553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81110B3-7561-4D26-9308-D568E55C8CD8}"/>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3" name="Zástupný symbol pro zápatí 2">
            <a:extLst>
              <a:ext uri="{FF2B5EF4-FFF2-40B4-BE49-F238E27FC236}">
                <a16:creationId xmlns:a16="http://schemas.microsoft.com/office/drawing/2014/main" id="{D8DFD019-1703-4E4D-BC11-6366A541133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801294A-15DF-4B7D-AAE0-E5BE92F26DCA}"/>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286822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C4F4C-499D-4FFF-8D42-7B04F259B28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D3E52E-214E-45CB-805C-1AFFC2C6F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B389778-7515-4E7D-8566-4FA234FAB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1C07DA8-6895-45F6-AD8B-E5AD92D97439}"/>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6" name="Zástupný symbol pro zápatí 5">
            <a:extLst>
              <a:ext uri="{FF2B5EF4-FFF2-40B4-BE49-F238E27FC236}">
                <a16:creationId xmlns:a16="http://schemas.microsoft.com/office/drawing/2014/main" id="{677D24B0-3EFB-49E6-986E-B2EA9A1AD2F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BB8F00-8686-4E03-A0ED-CD13C41CA00E}"/>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382619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5E7A4-AC83-4F2C-806C-1E983A84D03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756A1ED-05C0-4BC1-AE38-03783E11E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554660D-767F-4E7C-9DBC-E26FE2514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134EAA5-F894-49EF-BADC-0A4348F4E674}"/>
              </a:ext>
            </a:extLst>
          </p:cNvPr>
          <p:cNvSpPr>
            <a:spLocks noGrp="1"/>
          </p:cNvSpPr>
          <p:nvPr>
            <p:ph type="dt" sz="half" idx="10"/>
          </p:nvPr>
        </p:nvSpPr>
        <p:spPr/>
        <p:txBody>
          <a:bodyPr/>
          <a:lstStyle/>
          <a:p>
            <a:fld id="{38DB7691-43DD-454A-AA5A-F7BF23B9D5E9}" type="datetimeFigureOut">
              <a:rPr lang="cs-CZ" smtClean="0"/>
              <a:t>09.12.2021</a:t>
            </a:fld>
            <a:endParaRPr lang="cs-CZ"/>
          </a:p>
        </p:txBody>
      </p:sp>
      <p:sp>
        <p:nvSpPr>
          <p:cNvPr id="6" name="Zástupný symbol pro zápatí 5">
            <a:extLst>
              <a:ext uri="{FF2B5EF4-FFF2-40B4-BE49-F238E27FC236}">
                <a16:creationId xmlns:a16="http://schemas.microsoft.com/office/drawing/2014/main" id="{5E0F1D33-1323-4AFF-864D-177DF046A3B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A68DC5-4DF6-4A90-AC41-7FD42C06CC11}"/>
              </a:ext>
            </a:extLst>
          </p:cNvPr>
          <p:cNvSpPr>
            <a:spLocks noGrp="1"/>
          </p:cNvSpPr>
          <p:nvPr>
            <p:ph type="sldNum" sz="quarter" idx="12"/>
          </p:nvPr>
        </p:nvSpPr>
        <p:spPr/>
        <p:txBody>
          <a:bodyPr/>
          <a:lstStyle/>
          <a:p>
            <a:fld id="{B8AF8AE4-0BF5-4C26-8C75-35D5FE991BF1}" type="slidenum">
              <a:rPr lang="cs-CZ" smtClean="0"/>
              <a:t>‹#›</a:t>
            </a:fld>
            <a:endParaRPr lang="cs-CZ"/>
          </a:p>
        </p:txBody>
      </p:sp>
    </p:spTree>
    <p:extLst>
      <p:ext uri="{BB962C8B-B14F-4D97-AF65-F5344CB8AC3E}">
        <p14:creationId xmlns:p14="http://schemas.microsoft.com/office/powerpoint/2010/main" val="201086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9372B9C-047D-4459-871F-A3349BE37B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48E225E-2D22-4A85-A3C8-BD31F5A09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2577B00-D6FA-44CB-BA41-0CB0FFECD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B7691-43DD-454A-AA5A-F7BF23B9D5E9}" type="datetimeFigureOut">
              <a:rPr lang="cs-CZ" smtClean="0"/>
              <a:t>09.12.2021</a:t>
            </a:fld>
            <a:endParaRPr lang="cs-CZ"/>
          </a:p>
        </p:txBody>
      </p:sp>
      <p:sp>
        <p:nvSpPr>
          <p:cNvPr id="5" name="Zástupný symbol pro zápatí 4">
            <a:extLst>
              <a:ext uri="{FF2B5EF4-FFF2-40B4-BE49-F238E27FC236}">
                <a16:creationId xmlns:a16="http://schemas.microsoft.com/office/drawing/2014/main" id="{EF1BCEB7-20E8-431D-B5FD-06BF8CA74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B54B7D3-A94F-44C2-B4E3-C9868D7E6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AE4-0BF5-4C26-8C75-35D5FE991BF1}" type="slidenum">
              <a:rPr lang="cs-CZ" smtClean="0"/>
              <a:t>‹#›</a:t>
            </a:fld>
            <a:endParaRPr lang="cs-CZ"/>
          </a:p>
        </p:txBody>
      </p:sp>
    </p:spTree>
    <p:extLst>
      <p:ext uri="{BB962C8B-B14F-4D97-AF65-F5344CB8AC3E}">
        <p14:creationId xmlns:p14="http://schemas.microsoft.com/office/powerpoint/2010/main" val="97882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hyperlink" Target="https://perpetuum.cz/2021/10/v-australskych-skolach-starsi-pomahaji-mladsim/" TargetMode="External"/><Relationship Id="rId3" Type="http://schemas.openxmlformats.org/officeDocument/2006/relationships/hyperlink" Target="https://www.youtube.com/watch?v=o6FsR_mtfYc" TargetMode="External"/><Relationship Id="rId7" Type="http://schemas.openxmlformats.org/officeDocument/2006/relationships/hyperlink" Target="https://www.hertzfurniture.com/buying-guide/education-resources/peer-teaching.html" TargetMode="External"/><Relationship Id="rId2" Type="http://schemas.openxmlformats.org/officeDocument/2006/relationships/hyperlink" Target="https://www.avcr.cz/cs/pro-verejnost/veda-na-doma/pokusy/" TargetMode="External"/><Relationship Id="rId1" Type="http://schemas.openxmlformats.org/officeDocument/2006/relationships/slideLayout" Target="../slideLayouts/slideLayout2.xml"/><Relationship Id="rId6" Type="http://schemas.openxmlformats.org/officeDocument/2006/relationships/hyperlink" Target="https://onlinelibrary.wiley.com/doi/full/10.1111/j.1369-7625.2011.00688.x" TargetMode="External"/><Relationship Id="rId5" Type="http://schemas.openxmlformats.org/officeDocument/2006/relationships/hyperlink" Target="https://journals.sagepub.com/doi/abs/10.1207/s15328023top1603_8" TargetMode="External"/><Relationship Id="rId4" Type="http://schemas.openxmlformats.org/officeDocument/2006/relationships/hyperlink" Target="https://www.eduzin.cz/skola-a-ucitele/vyucovani/postav-stavbu-z-peti-krychlicek-aneb-kdyz-deti-uci-deti/" TargetMode="External"/><Relationship Id="rId9" Type="http://schemas.openxmlformats.org/officeDocument/2006/relationships/hyperlink" Target="https://cs.wikipedia.org/w/index.php?title=Kognitivn%C3%AD&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0FA65CE-D514-4A0B-BFB3-26766CB3569A}"/>
              </a:ext>
            </a:extLst>
          </p:cNvPr>
          <p:cNvPicPr>
            <a:picLocks noChangeAspect="1"/>
          </p:cNvPicPr>
          <p:nvPr/>
        </p:nvPicPr>
        <p:blipFill>
          <a:blip r:embed="rId2"/>
          <a:stretch>
            <a:fillRect/>
          </a:stretch>
        </p:blipFill>
        <p:spPr>
          <a:xfrm>
            <a:off x="6489700" y="1717992"/>
            <a:ext cx="5410200" cy="4962525"/>
          </a:xfrm>
          <a:prstGeom prst="rect">
            <a:avLst/>
          </a:prstGeom>
        </p:spPr>
      </p:pic>
      <p:sp>
        <p:nvSpPr>
          <p:cNvPr id="2" name="Nadpis 1">
            <a:extLst>
              <a:ext uri="{FF2B5EF4-FFF2-40B4-BE49-F238E27FC236}">
                <a16:creationId xmlns:a16="http://schemas.microsoft.com/office/drawing/2014/main" id="{A34E6D21-0D2D-4A4A-A69B-30953E5E3095}"/>
              </a:ext>
            </a:extLst>
          </p:cNvPr>
          <p:cNvSpPr>
            <a:spLocks noGrp="1"/>
          </p:cNvSpPr>
          <p:nvPr>
            <p:ph type="ctrTitle"/>
          </p:nvPr>
        </p:nvSpPr>
        <p:spPr>
          <a:xfrm>
            <a:off x="292100" y="1140618"/>
            <a:ext cx="9144000" cy="919163"/>
          </a:xfrm>
        </p:spPr>
        <p:txBody>
          <a:bodyPr/>
          <a:lstStyle/>
          <a:p>
            <a:r>
              <a:rPr lang="cs-CZ" b="1" dirty="0">
                <a:latin typeface="+mn-lt"/>
              </a:rPr>
              <a:t>Vrstevnická výuka</a:t>
            </a:r>
          </a:p>
        </p:txBody>
      </p:sp>
      <p:sp>
        <p:nvSpPr>
          <p:cNvPr id="3" name="Podnadpis 2">
            <a:extLst>
              <a:ext uri="{FF2B5EF4-FFF2-40B4-BE49-F238E27FC236}">
                <a16:creationId xmlns:a16="http://schemas.microsoft.com/office/drawing/2014/main" id="{822AA49B-7519-47A7-9FAA-B3FF77452009}"/>
              </a:ext>
            </a:extLst>
          </p:cNvPr>
          <p:cNvSpPr>
            <a:spLocks noGrp="1"/>
          </p:cNvSpPr>
          <p:nvPr>
            <p:ph type="subTitle" idx="1"/>
          </p:nvPr>
        </p:nvSpPr>
        <p:spPr>
          <a:xfrm>
            <a:off x="292100" y="2291398"/>
            <a:ext cx="9144000" cy="1655762"/>
          </a:xfrm>
        </p:spPr>
        <p:txBody>
          <a:bodyPr/>
          <a:lstStyle/>
          <a:p>
            <a:r>
              <a:rPr lang="cs-CZ" dirty="0"/>
              <a:t>Lucie Brázdová Špirková</a:t>
            </a:r>
          </a:p>
          <a:p>
            <a:endParaRPr lang="cs-CZ" dirty="0"/>
          </a:p>
        </p:txBody>
      </p:sp>
    </p:spTree>
    <p:extLst>
      <p:ext uri="{BB962C8B-B14F-4D97-AF65-F5344CB8AC3E}">
        <p14:creationId xmlns:p14="http://schemas.microsoft.com/office/powerpoint/2010/main" val="294516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A1202-B602-4A39-AA1B-FB97DEFE8341}"/>
              </a:ext>
            </a:extLst>
          </p:cNvPr>
          <p:cNvSpPr>
            <a:spLocks noGrp="1"/>
          </p:cNvSpPr>
          <p:nvPr>
            <p:ph type="title"/>
          </p:nvPr>
        </p:nvSpPr>
        <p:spPr/>
        <p:txBody>
          <a:bodyPr>
            <a:normAutofit/>
          </a:bodyPr>
          <a:lstStyle/>
          <a:p>
            <a:r>
              <a:rPr lang="cs-CZ" sz="4000" b="1" dirty="0">
                <a:latin typeface="+mn-lt"/>
              </a:rPr>
              <a:t>Přínosy pro žáka - učitele</a:t>
            </a:r>
          </a:p>
        </p:txBody>
      </p:sp>
      <p:sp>
        <p:nvSpPr>
          <p:cNvPr id="3" name="Zástupný obsah 2">
            <a:extLst>
              <a:ext uri="{FF2B5EF4-FFF2-40B4-BE49-F238E27FC236}">
                <a16:creationId xmlns:a16="http://schemas.microsoft.com/office/drawing/2014/main" id="{879E974B-BF09-42AA-923E-6BD4048F9C75}"/>
              </a:ext>
            </a:extLst>
          </p:cNvPr>
          <p:cNvSpPr>
            <a:spLocks noGrp="1"/>
          </p:cNvSpPr>
          <p:nvPr>
            <p:ph idx="1"/>
          </p:nvPr>
        </p:nvSpPr>
        <p:spPr>
          <a:xfrm>
            <a:off x="704850" y="1495425"/>
            <a:ext cx="10877550" cy="4997450"/>
          </a:xfrm>
        </p:spPr>
        <p:txBody>
          <a:bodyPr>
            <a:normAutofit/>
          </a:bodyPr>
          <a:lstStyle/>
          <a:p>
            <a:r>
              <a:rPr lang="cs-CZ" sz="2600" dirty="0"/>
              <a:t>Poznává obtížnost činnosti vyučujícího a </a:t>
            </a:r>
            <a:r>
              <a:rPr lang="cs-CZ" sz="2600" b="1" dirty="0"/>
              <a:t>rozdíl </a:t>
            </a:r>
            <a:r>
              <a:rPr lang="cs-CZ" sz="2600" dirty="0"/>
              <a:t>mezi </a:t>
            </a:r>
            <a:r>
              <a:rPr lang="cs-CZ" sz="2600" b="1" dirty="0"/>
              <a:t>pochopením</a:t>
            </a:r>
            <a:r>
              <a:rPr lang="cs-CZ" sz="2600" dirty="0"/>
              <a:t> látky a </a:t>
            </a:r>
            <a:r>
              <a:rPr lang="cs-CZ" sz="2600" b="1" dirty="0"/>
              <a:t>předá</a:t>
            </a:r>
            <a:r>
              <a:rPr lang="en-US" sz="2600" b="1" dirty="0"/>
              <a:t>v</a:t>
            </a:r>
            <a:r>
              <a:rPr lang="cs-CZ" sz="2600" b="1" dirty="0" err="1"/>
              <a:t>áním</a:t>
            </a:r>
            <a:r>
              <a:rPr lang="cs-CZ" sz="2600" b="1" dirty="0"/>
              <a:t> </a:t>
            </a:r>
            <a:r>
              <a:rPr lang="cs-CZ" sz="2600" dirty="0"/>
              <a:t>znalostí. </a:t>
            </a:r>
            <a:r>
              <a:rPr lang="cs-CZ" sz="2600" i="1" dirty="0"/>
              <a:t>Vliv na kázeň</a:t>
            </a:r>
            <a:r>
              <a:rPr lang="cs-CZ" sz="2600" dirty="0"/>
              <a:t>.</a:t>
            </a:r>
          </a:p>
          <a:p>
            <a:r>
              <a:rPr lang="cs-CZ" sz="2600" dirty="0"/>
              <a:t>Učí se </a:t>
            </a:r>
            <a:r>
              <a:rPr lang="cs-CZ" sz="2600" b="1" dirty="0"/>
              <a:t>formulovat věty </a:t>
            </a:r>
            <a:r>
              <a:rPr lang="cs-CZ" sz="2600" dirty="0"/>
              <a:t>a komunikovat </a:t>
            </a:r>
            <a:r>
              <a:rPr lang="cs-CZ" sz="2600" b="1" dirty="0"/>
              <a:t>jasně, srozumitelně</a:t>
            </a:r>
            <a:r>
              <a:rPr lang="cs-CZ" sz="2600" dirty="0"/>
              <a:t>, aby žáci porozuměli. </a:t>
            </a:r>
          </a:p>
          <a:p>
            <a:r>
              <a:rPr lang="cs-CZ" sz="2600" dirty="0"/>
              <a:t>Učí se </a:t>
            </a:r>
            <a:r>
              <a:rPr lang="cs-CZ" sz="2600" b="1" dirty="0"/>
              <a:t>organizovat</a:t>
            </a:r>
            <a:r>
              <a:rPr lang="cs-CZ" sz="2600" dirty="0"/>
              <a:t> časově výuku a </a:t>
            </a:r>
            <a:r>
              <a:rPr lang="cs-CZ" sz="2600" b="1" dirty="0"/>
              <a:t>řídit způsob přenosu </a:t>
            </a:r>
            <a:r>
              <a:rPr lang="cs-CZ" sz="2600" dirty="0"/>
              <a:t>znalostí.</a:t>
            </a:r>
          </a:p>
          <a:p>
            <a:r>
              <a:rPr lang="cs-CZ" sz="2600" b="1" dirty="0"/>
              <a:t>Opakuje své vlastní znalosti a prohlubuje je</a:t>
            </a:r>
            <a:r>
              <a:rPr lang="cs-CZ" sz="2600" dirty="0"/>
              <a:t>. </a:t>
            </a:r>
          </a:p>
          <a:p>
            <a:r>
              <a:rPr lang="cs-CZ" sz="2600" dirty="0"/>
              <a:t>Učí se </a:t>
            </a:r>
            <a:r>
              <a:rPr lang="cs-CZ" sz="2600" b="1" dirty="0"/>
              <a:t>citlivě komunikovat </a:t>
            </a:r>
            <a:r>
              <a:rPr lang="cs-CZ" sz="2600" dirty="0"/>
              <a:t>s lidmi formou respektování druhého.</a:t>
            </a:r>
          </a:p>
          <a:p>
            <a:r>
              <a:rPr lang="cs-CZ" sz="2600" dirty="0"/>
              <a:t>Chápe lépe princip dobrovolnictví.</a:t>
            </a:r>
          </a:p>
          <a:p>
            <a:r>
              <a:rPr lang="cs-CZ" sz="2600" b="0" i="0" dirty="0">
                <a:solidFill>
                  <a:srgbClr val="232731"/>
                </a:solidFill>
                <a:effectLst/>
              </a:rPr>
              <a:t>Učitel vrstevník často mění své chování poté, co si tuto roli vyzkouší</a:t>
            </a:r>
            <a:r>
              <a:rPr lang="cs-CZ" sz="2800" b="0" i="0" dirty="0">
                <a:solidFill>
                  <a:srgbClr val="232731"/>
                </a:solidFill>
                <a:effectLst/>
              </a:rPr>
              <a:t>. </a:t>
            </a:r>
          </a:p>
          <a:p>
            <a:endParaRPr lang="cs-CZ" dirty="0"/>
          </a:p>
        </p:txBody>
      </p:sp>
    </p:spTree>
    <p:extLst>
      <p:ext uri="{BB962C8B-B14F-4D97-AF65-F5344CB8AC3E}">
        <p14:creationId xmlns:p14="http://schemas.microsoft.com/office/powerpoint/2010/main" val="66823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0741D-D6C5-41A3-928D-413643A195A9}"/>
              </a:ext>
            </a:extLst>
          </p:cNvPr>
          <p:cNvSpPr>
            <a:spLocks noGrp="1"/>
          </p:cNvSpPr>
          <p:nvPr>
            <p:ph type="title"/>
          </p:nvPr>
        </p:nvSpPr>
        <p:spPr>
          <a:xfrm>
            <a:off x="1047750" y="346075"/>
            <a:ext cx="10306050" cy="1196975"/>
          </a:xfrm>
        </p:spPr>
        <p:txBody>
          <a:bodyPr>
            <a:normAutofit/>
          </a:bodyPr>
          <a:lstStyle/>
          <a:p>
            <a:r>
              <a:rPr lang="cs-CZ" sz="4000" b="1" dirty="0">
                <a:latin typeface="+mn-lt"/>
              </a:rPr>
              <a:t>Přínos pro obě strany</a:t>
            </a:r>
          </a:p>
        </p:txBody>
      </p:sp>
      <p:sp>
        <p:nvSpPr>
          <p:cNvPr id="3" name="Zástupný obsah 2">
            <a:extLst>
              <a:ext uri="{FF2B5EF4-FFF2-40B4-BE49-F238E27FC236}">
                <a16:creationId xmlns:a16="http://schemas.microsoft.com/office/drawing/2014/main" id="{2EA6B703-6EF0-45C2-A5FC-0BD1291C6A9C}"/>
              </a:ext>
            </a:extLst>
          </p:cNvPr>
          <p:cNvSpPr>
            <a:spLocks noGrp="1"/>
          </p:cNvSpPr>
          <p:nvPr>
            <p:ph idx="1"/>
          </p:nvPr>
        </p:nvSpPr>
        <p:spPr>
          <a:xfrm>
            <a:off x="838200" y="1400175"/>
            <a:ext cx="10515600" cy="4776788"/>
          </a:xfrm>
        </p:spPr>
        <p:txBody>
          <a:bodyPr>
            <a:normAutofit fontScale="92500"/>
          </a:bodyPr>
          <a:lstStyle/>
          <a:p>
            <a:r>
              <a:rPr lang="cs-CZ" dirty="0"/>
              <a:t>Aspekt </a:t>
            </a:r>
            <a:r>
              <a:rPr lang="cs-CZ" b="1" dirty="0"/>
              <a:t>ro</a:t>
            </a:r>
            <a:r>
              <a:rPr lang="en-US" b="1" dirty="0"/>
              <a:t>v</a:t>
            </a:r>
            <a:r>
              <a:rPr lang="cs-CZ" b="1" dirty="0" err="1"/>
              <a:t>nocennosti</a:t>
            </a:r>
            <a:r>
              <a:rPr lang="en-US" b="1" dirty="0"/>
              <a:t>,</a:t>
            </a:r>
            <a:r>
              <a:rPr lang="cs-CZ" b="1" dirty="0"/>
              <a:t> dialogu</a:t>
            </a:r>
            <a:r>
              <a:rPr lang="cs-CZ" dirty="0"/>
              <a:t>,</a:t>
            </a:r>
            <a:r>
              <a:rPr lang="en-US" dirty="0"/>
              <a:t> </a:t>
            </a:r>
            <a:r>
              <a:rPr lang="cs-CZ" dirty="0"/>
              <a:t>žáci se navzájem porovnávají</a:t>
            </a:r>
            <a:r>
              <a:rPr lang="en-US" dirty="0"/>
              <a:t>.</a:t>
            </a:r>
            <a:r>
              <a:rPr lang="cs-CZ" dirty="0"/>
              <a:t> </a:t>
            </a:r>
            <a:r>
              <a:rPr lang="en-US" dirty="0"/>
              <a:t>(</a:t>
            </a:r>
            <a:r>
              <a:rPr lang="cs-CZ" dirty="0"/>
              <a:t>„</a:t>
            </a:r>
            <a:r>
              <a:rPr lang="cs-CZ" i="1" dirty="0"/>
              <a:t>Když to zvládne on, já to také dokážu</a:t>
            </a:r>
            <a:r>
              <a:rPr lang="cs-CZ" dirty="0"/>
              <a:t>“</a:t>
            </a:r>
            <a:r>
              <a:rPr lang="en-US" dirty="0"/>
              <a:t>).</a:t>
            </a:r>
            <a:endParaRPr lang="cs-CZ" dirty="0"/>
          </a:p>
          <a:p>
            <a:r>
              <a:rPr lang="cs-CZ" dirty="0"/>
              <a:t>Žáci se učí </a:t>
            </a:r>
            <a:r>
              <a:rPr lang="cs-CZ" b="1" dirty="0"/>
              <a:t>spolupracovat</a:t>
            </a:r>
            <a:r>
              <a:rPr lang="cs-CZ" dirty="0"/>
              <a:t>, podávat </a:t>
            </a:r>
            <a:r>
              <a:rPr lang="cs-CZ" b="1" dirty="0"/>
              <a:t>zpětnou vazbu</a:t>
            </a:r>
            <a:r>
              <a:rPr lang="cs-CZ" dirty="0"/>
              <a:t>, </a:t>
            </a:r>
            <a:r>
              <a:rPr lang="cs-CZ" b="1" dirty="0"/>
              <a:t>sebehodnocení</a:t>
            </a:r>
            <a:r>
              <a:rPr lang="cs-CZ" dirty="0"/>
              <a:t>. Učí se ovládat svůj temperament </a:t>
            </a:r>
            <a:r>
              <a:rPr lang="en-US" dirty="0"/>
              <a:t>(</a:t>
            </a:r>
            <a:r>
              <a:rPr lang="en-US" i="1" dirty="0"/>
              <a:t>v</a:t>
            </a:r>
            <a:r>
              <a:rPr lang="cs-CZ" i="1" dirty="0" err="1"/>
              <a:t>znětlivý</a:t>
            </a:r>
            <a:r>
              <a:rPr lang="cs-CZ" i="1" dirty="0"/>
              <a:t> žák se učí zklidnit se a kontrolovat emoce, naopak lenivý žák se učí zapojit, aby potěšil kamaráda</a:t>
            </a:r>
            <a:r>
              <a:rPr lang="en-US" dirty="0"/>
              <a:t>)</a:t>
            </a:r>
            <a:endParaRPr lang="cs-CZ" dirty="0"/>
          </a:p>
          <a:p>
            <a:r>
              <a:rPr lang="cs-CZ" dirty="0"/>
              <a:t>Formují se kamarádské vztahy, pomoc vede ke tvorbě vzájemné úcty.</a:t>
            </a:r>
          </a:p>
          <a:p>
            <a:r>
              <a:rPr lang="cs-CZ" dirty="0"/>
              <a:t>Žáci se učí navzájem si </a:t>
            </a:r>
            <a:r>
              <a:rPr lang="cs-CZ" b="1" dirty="0"/>
              <a:t>pomáhat</a:t>
            </a:r>
            <a:r>
              <a:rPr lang="cs-CZ" dirty="0"/>
              <a:t>, chovat se </a:t>
            </a:r>
            <a:r>
              <a:rPr lang="cs-CZ" b="1" dirty="0"/>
              <a:t>zodpovědně</a:t>
            </a:r>
            <a:r>
              <a:rPr lang="cs-CZ" dirty="0"/>
              <a:t> a </a:t>
            </a:r>
            <a:r>
              <a:rPr lang="cs-CZ" b="1" dirty="0"/>
              <a:t>spolehlivě</a:t>
            </a:r>
            <a:r>
              <a:rPr lang="cs-CZ" dirty="0"/>
              <a:t>.</a:t>
            </a:r>
          </a:p>
          <a:p>
            <a:r>
              <a:rPr lang="cs-CZ" b="1" dirty="0"/>
              <a:t>Obě strany prohlubují své znalosti.</a:t>
            </a:r>
          </a:p>
          <a:p>
            <a:r>
              <a:rPr lang="cs-CZ" dirty="0"/>
              <a:t>Aspekt vděku. Spolužák, pokud vysvětlí látku tak, aby druhý </a:t>
            </a:r>
            <a:r>
              <a:rPr lang="cs-CZ" dirty="0" err="1"/>
              <a:t>poroz</a:t>
            </a:r>
            <a:r>
              <a:rPr lang="en-US" dirty="0"/>
              <a:t>u</a:t>
            </a:r>
            <a:r>
              <a:rPr lang="cs-CZ" dirty="0"/>
              <a:t>měl, získává na oblibě a úctě. </a:t>
            </a:r>
            <a:r>
              <a:rPr lang="en-US" dirty="0"/>
              <a:t>(</a:t>
            </a:r>
            <a:r>
              <a:rPr lang="en-US" i="1" dirty="0" err="1"/>
              <a:t>Eliminuje</a:t>
            </a:r>
            <a:r>
              <a:rPr lang="en-US" i="1" dirty="0"/>
              <a:t> se </a:t>
            </a:r>
            <a:r>
              <a:rPr lang="en-US" i="1" dirty="0" err="1"/>
              <a:t>nevra</a:t>
            </a:r>
            <a:r>
              <a:rPr lang="cs-CZ" i="1" dirty="0"/>
              <a:t>živost vůči úspěšným žákům</a:t>
            </a:r>
            <a:r>
              <a:rPr lang="en-US" dirty="0"/>
              <a:t>)</a:t>
            </a:r>
            <a:endParaRPr lang="cs-CZ" dirty="0"/>
          </a:p>
          <a:p>
            <a:r>
              <a:rPr lang="cs-CZ" b="1" dirty="0"/>
              <a:t>Proces učení je zábavný</a:t>
            </a:r>
            <a:r>
              <a:rPr lang="cs-CZ" dirty="0"/>
              <a:t>.</a:t>
            </a:r>
          </a:p>
          <a:p>
            <a:endParaRPr lang="cs-CZ" dirty="0"/>
          </a:p>
        </p:txBody>
      </p:sp>
    </p:spTree>
    <p:extLst>
      <p:ext uri="{BB962C8B-B14F-4D97-AF65-F5344CB8AC3E}">
        <p14:creationId xmlns:p14="http://schemas.microsoft.com/office/powerpoint/2010/main" val="87597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A9752-DA77-42C7-94F8-9883CE4477BC}"/>
              </a:ext>
            </a:extLst>
          </p:cNvPr>
          <p:cNvSpPr>
            <a:spLocks noGrp="1"/>
          </p:cNvSpPr>
          <p:nvPr>
            <p:ph type="title"/>
          </p:nvPr>
        </p:nvSpPr>
        <p:spPr/>
        <p:txBody>
          <a:bodyPr>
            <a:normAutofit/>
          </a:bodyPr>
          <a:lstStyle/>
          <a:p>
            <a:r>
              <a:rPr lang="cs-CZ" sz="4000" b="1" dirty="0">
                <a:latin typeface="+mn-lt"/>
              </a:rPr>
              <a:t>Kdy je nutné zastavit tento druh výuky</a:t>
            </a:r>
          </a:p>
        </p:txBody>
      </p:sp>
      <p:sp>
        <p:nvSpPr>
          <p:cNvPr id="3" name="Zástupný obsah 2">
            <a:extLst>
              <a:ext uri="{FF2B5EF4-FFF2-40B4-BE49-F238E27FC236}">
                <a16:creationId xmlns:a16="http://schemas.microsoft.com/office/drawing/2014/main" id="{E2646E14-927C-4DD2-AAD9-74355246DF16}"/>
              </a:ext>
            </a:extLst>
          </p:cNvPr>
          <p:cNvSpPr>
            <a:spLocks noGrp="1"/>
          </p:cNvSpPr>
          <p:nvPr>
            <p:ph idx="1"/>
          </p:nvPr>
        </p:nvSpPr>
        <p:spPr>
          <a:xfrm>
            <a:off x="838200" y="1466849"/>
            <a:ext cx="10515600" cy="4810125"/>
          </a:xfrm>
        </p:spPr>
        <p:txBody>
          <a:bodyPr>
            <a:noAutofit/>
          </a:bodyPr>
          <a:lstStyle/>
          <a:p>
            <a:r>
              <a:rPr lang="cs-CZ" sz="2600" dirty="0"/>
              <a:t>V případech, kdy dochází k napětí, zablokování žáka-učitele </a:t>
            </a:r>
            <a:r>
              <a:rPr lang="en-US" sz="2600" dirty="0"/>
              <a:t>(</a:t>
            </a:r>
            <a:r>
              <a:rPr lang="en-US" sz="2600" i="1" dirty="0"/>
              <a:t>tr</a:t>
            </a:r>
            <a:r>
              <a:rPr lang="cs-CZ" sz="2600" i="1" dirty="0" err="1"/>
              <a:t>éma</a:t>
            </a:r>
            <a:r>
              <a:rPr lang="en-US" sz="2600" dirty="0"/>
              <a:t>)</a:t>
            </a:r>
            <a:r>
              <a:rPr lang="cs-CZ" sz="2600" dirty="0"/>
              <a:t>, dochází ke konfliktům či a situacím </a:t>
            </a:r>
            <a:r>
              <a:rPr lang="cs-CZ" sz="2600" b="1" dirty="0"/>
              <a:t>poškozování</a:t>
            </a:r>
            <a:r>
              <a:rPr lang="cs-CZ" sz="2600" dirty="0"/>
              <a:t> jedné ze zúčastněných stran.</a:t>
            </a:r>
          </a:p>
          <a:p>
            <a:endParaRPr lang="cs-CZ" sz="2600" dirty="0"/>
          </a:p>
          <a:p>
            <a:r>
              <a:rPr lang="cs-CZ" sz="2600" dirty="0"/>
              <a:t>Pokud výuka přejde do situace, kdy vyučující již není schopen dále pokračovat </a:t>
            </a:r>
            <a:r>
              <a:rPr lang="en-US" sz="2600" dirty="0"/>
              <a:t>(nap</a:t>
            </a:r>
            <a:r>
              <a:rPr lang="cs-CZ" sz="2600" dirty="0"/>
              <a:t>ř. znalosti již nejsou dostačující</a:t>
            </a:r>
            <a:r>
              <a:rPr lang="en-US" sz="2600" dirty="0"/>
              <a:t>)</a:t>
            </a:r>
            <a:r>
              <a:rPr lang="cs-CZ" sz="2600" dirty="0"/>
              <a:t>, pokud jedna ze stran již není schopna pracovat </a:t>
            </a:r>
            <a:r>
              <a:rPr lang="en-US" sz="2600" dirty="0"/>
              <a:t>(</a:t>
            </a:r>
            <a:r>
              <a:rPr lang="cs-CZ" sz="2600" i="1" dirty="0"/>
              <a:t>ú</a:t>
            </a:r>
            <a:r>
              <a:rPr lang="en-US" sz="2600" i="1" dirty="0" err="1"/>
              <a:t>nava</a:t>
            </a:r>
            <a:r>
              <a:rPr lang="en-US" sz="2600" dirty="0"/>
              <a:t>)</a:t>
            </a:r>
            <a:r>
              <a:rPr lang="cs-CZ" sz="2600" dirty="0"/>
              <a:t>. </a:t>
            </a:r>
          </a:p>
          <a:p>
            <a:pPr marL="0" indent="0">
              <a:buNone/>
            </a:pPr>
            <a:endParaRPr lang="cs-CZ" sz="2600" dirty="0"/>
          </a:p>
          <a:p>
            <a:r>
              <a:rPr lang="cs-CZ" sz="2600" dirty="0"/>
              <a:t>Pokud se přestanou dodržovat pravidla </a:t>
            </a:r>
            <a:r>
              <a:rPr lang="en-US" sz="2600" dirty="0"/>
              <a:t>(</a:t>
            </a:r>
            <a:r>
              <a:rPr lang="cs-CZ" sz="2600" i="1" dirty="0"/>
              <a:t>např. příliš rychlý výklad, kdy žáci nestíhají vnímat probírané učivo</a:t>
            </a:r>
            <a:r>
              <a:rPr lang="en-US" sz="2600" dirty="0"/>
              <a:t>)</a:t>
            </a:r>
            <a:r>
              <a:rPr lang="cs-CZ" sz="2600" dirty="0"/>
              <a:t>.</a:t>
            </a:r>
          </a:p>
          <a:p>
            <a:pPr marL="0" indent="0">
              <a:buNone/>
            </a:pPr>
            <a:endParaRPr lang="cs-CZ" sz="2600" dirty="0"/>
          </a:p>
        </p:txBody>
      </p:sp>
    </p:spTree>
    <p:extLst>
      <p:ext uri="{BB962C8B-B14F-4D97-AF65-F5344CB8AC3E}">
        <p14:creationId xmlns:p14="http://schemas.microsoft.com/office/powerpoint/2010/main" val="294073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07C93C-AC77-46EE-A56B-FCB1617946C9}"/>
              </a:ext>
            </a:extLst>
          </p:cNvPr>
          <p:cNvSpPr>
            <a:spLocks noGrp="1"/>
          </p:cNvSpPr>
          <p:nvPr>
            <p:ph type="title"/>
          </p:nvPr>
        </p:nvSpPr>
        <p:spPr/>
        <p:txBody>
          <a:bodyPr/>
          <a:lstStyle/>
          <a:p>
            <a:r>
              <a:rPr lang="cs-CZ" sz="4000" b="1" dirty="0">
                <a:latin typeface="+mn-lt"/>
              </a:rPr>
              <a:t>Bonus vrstevnické výuky</a:t>
            </a:r>
          </a:p>
        </p:txBody>
      </p:sp>
      <p:sp>
        <p:nvSpPr>
          <p:cNvPr id="3" name="Zástupný obsah 2">
            <a:extLst>
              <a:ext uri="{FF2B5EF4-FFF2-40B4-BE49-F238E27FC236}">
                <a16:creationId xmlns:a16="http://schemas.microsoft.com/office/drawing/2014/main" id="{01DF154F-EA6F-4931-84AF-B4C7858E3955}"/>
              </a:ext>
            </a:extLst>
          </p:cNvPr>
          <p:cNvSpPr>
            <a:spLocks noGrp="1"/>
          </p:cNvSpPr>
          <p:nvPr>
            <p:ph idx="1"/>
          </p:nvPr>
        </p:nvSpPr>
        <p:spPr>
          <a:xfrm>
            <a:off x="838200" y="1543050"/>
            <a:ext cx="10515600" cy="4633913"/>
          </a:xfrm>
        </p:spPr>
        <p:txBody>
          <a:bodyPr/>
          <a:lstStyle/>
          <a:p>
            <a:r>
              <a:rPr lang="cs-CZ" sz="2600" dirty="0"/>
              <a:t>Někdy jsou nejlepšími učiteli studenti, neboť oni sami se látku naučili nedávno, dokážou snadno </a:t>
            </a:r>
            <a:r>
              <a:rPr lang="cs-CZ" sz="2600" b="1" dirty="0"/>
              <a:t>předpovědět,</a:t>
            </a:r>
            <a:r>
              <a:rPr lang="cs-CZ" sz="2600" dirty="0"/>
              <a:t> kde se budou vyskytovat </a:t>
            </a:r>
            <a:r>
              <a:rPr lang="cs-CZ" sz="2600" b="1" dirty="0"/>
              <a:t>obtíže</a:t>
            </a:r>
            <a:r>
              <a:rPr lang="cs-CZ" sz="2600" dirty="0"/>
              <a:t>, proto jsou schopni na tyto části učiva </a:t>
            </a:r>
            <a:r>
              <a:rPr lang="cs-CZ" sz="2600" b="1" dirty="0"/>
              <a:t>upozornit</a:t>
            </a:r>
            <a:r>
              <a:rPr lang="cs-CZ" sz="2600" dirty="0"/>
              <a:t> a poskytnout v těchto oblastech jasnější vysvětlení. </a:t>
            </a:r>
          </a:p>
          <a:p>
            <a:endParaRPr lang="cs-CZ" dirty="0"/>
          </a:p>
        </p:txBody>
      </p:sp>
      <p:pic>
        <p:nvPicPr>
          <p:cNvPr id="5" name="Obrázek 4">
            <a:extLst>
              <a:ext uri="{FF2B5EF4-FFF2-40B4-BE49-F238E27FC236}">
                <a16:creationId xmlns:a16="http://schemas.microsoft.com/office/drawing/2014/main" id="{D7BC52B2-6B70-4263-9DF6-01637BBBE075}"/>
              </a:ext>
            </a:extLst>
          </p:cNvPr>
          <p:cNvPicPr>
            <a:picLocks noChangeAspect="1"/>
          </p:cNvPicPr>
          <p:nvPr/>
        </p:nvPicPr>
        <p:blipFill>
          <a:blip r:embed="rId2"/>
          <a:stretch>
            <a:fillRect/>
          </a:stretch>
        </p:blipFill>
        <p:spPr>
          <a:xfrm>
            <a:off x="838200" y="3323920"/>
            <a:ext cx="5066196" cy="2853043"/>
          </a:xfrm>
          <a:prstGeom prst="rect">
            <a:avLst/>
          </a:prstGeom>
        </p:spPr>
      </p:pic>
      <p:pic>
        <p:nvPicPr>
          <p:cNvPr id="6" name="Obrázek 5">
            <a:extLst>
              <a:ext uri="{FF2B5EF4-FFF2-40B4-BE49-F238E27FC236}">
                <a16:creationId xmlns:a16="http://schemas.microsoft.com/office/drawing/2014/main" id="{99C10253-2E92-4D51-A8FF-008052A256CC}"/>
              </a:ext>
            </a:extLst>
          </p:cNvPr>
          <p:cNvPicPr>
            <a:picLocks noChangeAspect="1"/>
          </p:cNvPicPr>
          <p:nvPr/>
        </p:nvPicPr>
        <p:blipFill>
          <a:blip r:embed="rId3"/>
          <a:stretch>
            <a:fillRect/>
          </a:stretch>
        </p:blipFill>
        <p:spPr>
          <a:xfrm>
            <a:off x="6562984" y="3468669"/>
            <a:ext cx="4362328" cy="2708294"/>
          </a:xfrm>
          <a:prstGeom prst="rect">
            <a:avLst/>
          </a:prstGeom>
        </p:spPr>
      </p:pic>
    </p:spTree>
    <p:extLst>
      <p:ext uri="{BB962C8B-B14F-4D97-AF65-F5344CB8AC3E}">
        <p14:creationId xmlns:p14="http://schemas.microsoft.com/office/powerpoint/2010/main" val="177882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F6E1A-E9AF-4652-B75B-8FC807DFAB1B}"/>
              </a:ext>
            </a:extLst>
          </p:cNvPr>
          <p:cNvSpPr>
            <a:spLocks noGrp="1"/>
          </p:cNvSpPr>
          <p:nvPr>
            <p:ph type="title"/>
          </p:nvPr>
        </p:nvSpPr>
        <p:spPr>
          <a:xfrm>
            <a:off x="838200" y="365125"/>
            <a:ext cx="10515600" cy="1139825"/>
          </a:xfrm>
        </p:spPr>
        <p:txBody>
          <a:bodyPr/>
          <a:lstStyle/>
          <a:p>
            <a:r>
              <a:rPr lang="cs-CZ" dirty="0"/>
              <a:t> </a:t>
            </a:r>
            <a:r>
              <a:rPr lang="cs-CZ" sz="4000" b="1" dirty="0">
                <a:latin typeface="+mn-lt"/>
              </a:rPr>
              <a:t>Příklady</a:t>
            </a:r>
          </a:p>
        </p:txBody>
      </p:sp>
      <p:sp>
        <p:nvSpPr>
          <p:cNvPr id="3" name="Zástupný obsah 2">
            <a:extLst>
              <a:ext uri="{FF2B5EF4-FFF2-40B4-BE49-F238E27FC236}">
                <a16:creationId xmlns:a16="http://schemas.microsoft.com/office/drawing/2014/main" id="{AF37B615-7DC4-4DBB-BDF0-CC2F20FC576B}"/>
              </a:ext>
            </a:extLst>
          </p:cNvPr>
          <p:cNvSpPr>
            <a:spLocks noGrp="1"/>
          </p:cNvSpPr>
          <p:nvPr>
            <p:ph idx="1"/>
          </p:nvPr>
        </p:nvSpPr>
        <p:spPr>
          <a:xfrm>
            <a:off x="838200" y="1690688"/>
            <a:ext cx="10515600" cy="4486275"/>
          </a:xfrm>
        </p:spPr>
        <p:txBody>
          <a:bodyPr>
            <a:normAutofit lnSpcReduction="10000"/>
          </a:bodyPr>
          <a:lstStyle/>
          <a:p>
            <a:r>
              <a:rPr lang="cs-CZ" dirty="0"/>
              <a:t>Učitel kamarád </a:t>
            </a:r>
            <a:r>
              <a:rPr lang="cs-CZ" b="1" dirty="0"/>
              <a:t>neprozradí výsledek</a:t>
            </a:r>
            <a:r>
              <a:rPr lang="cs-CZ" dirty="0"/>
              <a:t>, ale snaží se dovést kamaráda ke správnému výsledku. Učí se klást otázky tak, aby spolužáka správně nasměroval.  </a:t>
            </a:r>
          </a:p>
          <a:p>
            <a:r>
              <a:rPr lang="cs-CZ" dirty="0"/>
              <a:t>Žák, který látce nerozumí, pociťuje svoji nevýhodu </a:t>
            </a:r>
            <a:r>
              <a:rPr lang="cs-CZ" b="1" dirty="0"/>
              <a:t>intenzivněji</a:t>
            </a:r>
            <a:r>
              <a:rPr lang="cs-CZ" dirty="0"/>
              <a:t>, neboť se porovnává se spolužákem – učitelem, který mu látku vysvětluje. On sám je následovně více motivován k pochopení, protože ví, že mu spolužák nebude chtít látku neustále opakovaně vysvětlovat.</a:t>
            </a:r>
          </a:p>
          <a:p>
            <a:r>
              <a:rPr lang="cs-CZ" dirty="0"/>
              <a:t>Žáci se učí podávat vůči sobě zpětnou vazbu. Chtějí zůstat </a:t>
            </a:r>
            <a:r>
              <a:rPr lang="cs-CZ" b="1" dirty="0"/>
              <a:t>kamarády</a:t>
            </a:r>
            <a:r>
              <a:rPr lang="cs-CZ" dirty="0"/>
              <a:t>, proto se učí volit slova </a:t>
            </a:r>
            <a:r>
              <a:rPr lang="cs-CZ" b="1" dirty="0"/>
              <a:t>opatrně</a:t>
            </a:r>
            <a:r>
              <a:rPr lang="cs-CZ" dirty="0"/>
              <a:t> a diplomaticky. </a:t>
            </a:r>
          </a:p>
          <a:p>
            <a:r>
              <a:rPr lang="cs-CZ" dirty="0"/>
              <a:t>Učí se navzájem se </a:t>
            </a:r>
            <a:r>
              <a:rPr lang="cs-CZ" b="1" dirty="0"/>
              <a:t>pochválit</a:t>
            </a:r>
            <a:r>
              <a:rPr lang="cs-CZ" dirty="0"/>
              <a:t> a </a:t>
            </a:r>
            <a:r>
              <a:rPr lang="cs-CZ" b="1" dirty="0"/>
              <a:t>ocenit snahu </a:t>
            </a:r>
            <a:r>
              <a:rPr lang="cs-CZ" dirty="0"/>
              <a:t>a navíc doporučit druhému, co by měl </a:t>
            </a:r>
            <a:r>
              <a:rPr lang="cs-CZ" b="1" dirty="0"/>
              <a:t>zlepšit</a:t>
            </a:r>
            <a:r>
              <a:rPr lang="cs-CZ" dirty="0"/>
              <a:t> a na co se zaměřit.</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92626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9686E-B355-4D9F-B75B-A267C9509315}"/>
              </a:ext>
            </a:extLst>
          </p:cNvPr>
          <p:cNvSpPr>
            <a:spLocks noGrp="1"/>
          </p:cNvSpPr>
          <p:nvPr>
            <p:ph type="ctrTitle"/>
          </p:nvPr>
        </p:nvSpPr>
        <p:spPr>
          <a:xfrm>
            <a:off x="914400" y="514350"/>
            <a:ext cx="9601200" cy="904875"/>
          </a:xfrm>
        </p:spPr>
        <p:txBody>
          <a:bodyPr>
            <a:normAutofit/>
          </a:bodyPr>
          <a:lstStyle/>
          <a:p>
            <a:pPr algn="l"/>
            <a:r>
              <a:rPr lang="cs-CZ" sz="4000" b="1" dirty="0">
                <a:latin typeface="+mn-lt"/>
              </a:rPr>
              <a:t>Příklady z reálného života</a:t>
            </a:r>
          </a:p>
        </p:txBody>
      </p:sp>
      <p:sp>
        <p:nvSpPr>
          <p:cNvPr id="3" name="Podnadpis 2">
            <a:extLst>
              <a:ext uri="{FF2B5EF4-FFF2-40B4-BE49-F238E27FC236}">
                <a16:creationId xmlns:a16="http://schemas.microsoft.com/office/drawing/2014/main" id="{45707818-1269-4E4B-94F6-1505577291CA}"/>
              </a:ext>
            </a:extLst>
          </p:cNvPr>
          <p:cNvSpPr>
            <a:spLocks noGrp="1"/>
          </p:cNvSpPr>
          <p:nvPr>
            <p:ph type="subTitle" idx="1"/>
          </p:nvPr>
        </p:nvSpPr>
        <p:spPr>
          <a:xfrm>
            <a:off x="914400" y="1714500"/>
            <a:ext cx="9753600" cy="4876799"/>
          </a:xfrm>
        </p:spPr>
        <p:txBody>
          <a:bodyPr>
            <a:normAutofit lnSpcReduction="10000"/>
          </a:bodyPr>
          <a:lstStyle/>
          <a:p>
            <a:pPr algn="l"/>
            <a:r>
              <a:rPr lang="cs-CZ" sz="2600" dirty="0"/>
              <a:t>Žáci obou stupňů jedou společně na pobyt školy v přírodě. Starší žáci učí mladší spolužáky jezdit na kánoích. Společně jezdí na výlety na kole. Při hrách si samovolně vysvětlují Pythagorovu větu.</a:t>
            </a:r>
          </a:p>
          <a:p>
            <a:pPr algn="l"/>
            <a:r>
              <a:rPr lang="cs-CZ" sz="2600" dirty="0"/>
              <a:t>V případě absence si děti předávají zápisky z pracovních sešitů. Když vidí reakci, že spolužák nepochopil, pustí se intenzivně do vysvětlování látky. </a:t>
            </a:r>
          </a:p>
          <a:p>
            <a:pPr algn="l"/>
            <a:r>
              <a:rPr lang="cs-CZ" sz="2600" dirty="0"/>
              <a:t>Před písemnou prací si žáci společně v malých skupinkách opakují látku. Hledají, co nepochopili a druhý, pokud rozumí, ochotně a rychle vysvětlí.  </a:t>
            </a:r>
          </a:p>
          <a:p>
            <a:pPr algn="l"/>
            <a:r>
              <a:rPr lang="cs-CZ" sz="2600" dirty="0"/>
              <a:t>Žáci si připraví prezentaci na zadané téma, po prezentaci je prostor pro dotazy a diskuzi.</a:t>
            </a:r>
          </a:p>
          <a:p>
            <a:pPr algn="l"/>
            <a:r>
              <a:rPr lang="cs-CZ" sz="2600" dirty="0"/>
              <a:t>Žáci si navzájem kontrolují </a:t>
            </a:r>
            <a:r>
              <a:rPr lang="en-US" sz="2600" dirty="0" err="1"/>
              <a:t>kr</a:t>
            </a:r>
            <a:r>
              <a:rPr lang="cs-CZ" sz="2600" dirty="0" err="1"/>
              <a:t>átké</a:t>
            </a:r>
            <a:r>
              <a:rPr lang="cs-CZ" sz="2600" dirty="0"/>
              <a:t> písemné testy a hodnotí práci spolužáka</a:t>
            </a:r>
            <a:r>
              <a:rPr lang="en-US" sz="2600" dirty="0"/>
              <a:t>.</a:t>
            </a:r>
            <a:endParaRPr lang="cs-CZ" sz="2600" dirty="0"/>
          </a:p>
          <a:p>
            <a:pPr algn="l"/>
            <a:endParaRPr lang="cs-CZ" dirty="0"/>
          </a:p>
          <a:p>
            <a:pPr algn="l"/>
            <a:endParaRPr lang="cs-CZ" dirty="0"/>
          </a:p>
          <a:p>
            <a:pPr algn="l"/>
            <a:endParaRPr lang="cs-CZ" dirty="0"/>
          </a:p>
        </p:txBody>
      </p:sp>
    </p:spTree>
    <p:extLst>
      <p:ext uri="{BB962C8B-B14F-4D97-AF65-F5344CB8AC3E}">
        <p14:creationId xmlns:p14="http://schemas.microsoft.com/office/powerpoint/2010/main" val="260983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042D76-ED53-491A-9B10-B6EFE50E1BDA}"/>
              </a:ext>
            </a:extLst>
          </p:cNvPr>
          <p:cNvSpPr>
            <a:spLocks noGrp="1"/>
          </p:cNvSpPr>
          <p:nvPr>
            <p:ph type="title"/>
          </p:nvPr>
        </p:nvSpPr>
        <p:spPr>
          <a:xfrm>
            <a:off x="563945" y="365126"/>
            <a:ext cx="10296525" cy="1325563"/>
          </a:xfrm>
        </p:spPr>
        <p:txBody>
          <a:bodyPr>
            <a:normAutofit/>
          </a:bodyPr>
          <a:lstStyle/>
          <a:p>
            <a:r>
              <a:rPr lang="cs-CZ" sz="4000" b="1" dirty="0">
                <a:latin typeface="+mn-lt"/>
              </a:rPr>
              <a:t>Závěrem </a:t>
            </a:r>
          </a:p>
        </p:txBody>
      </p:sp>
      <p:sp>
        <p:nvSpPr>
          <p:cNvPr id="3" name="Zástupný obsah 2">
            <a:extLst>
              <a:ext uri="{FF2B5EF4-FFF2-40B4-BE49-F238E27FC236}">
                <a16:creationId xmlns:a16="http://schemas.microsoft.com/office/drawing/2014/main" id="{EB840968-E7DF-4CB4-B79E-D4F0845FC914}"/>
              </a:ext>
            </a:extLst>
          </p:cNvPr>
          <p:cNvSpPr>
            <a:spLocks noGrp="1"/>
          </p:cNvSpPr>
          <p:nvPr>
            <p:ph idx="1"/>
          </p:nvPr>
        </p:nvSpPr>
        <p:spPr>
          <a:xfrm>
            <a:off x="454407" y="1571624"/>
            <a:ext cx="10515600" cy="5162551"/>
          </a:xfrm>
        </p:spPr>
        <p:txBody>
          <a:bodyPr>
            <a:normAutofit/>
          </a:bodyPr>
          <a:lstStyle/>
          <a:p>
            <a:r>
              <a:rPr lang="cs-CZ" sz="2600" dirty="0"/>
              <a:t>Oboustranně se prohlubují znalosti.</a:t>
            </a:r>
          </a:p>
          <a:p>
            <a:r>
              <a:rPr lang="cs-CZ" sz="2600" dirty="0"/>
              <a:t>Podporuje se týmová spolupráce. </a:t>
            </a:r>
          </a:p>
          <a:p>
            <a:r>
              <a:rPr lang="cs-CZ" sz="2600" dirty="0"/>
              <a:t>Sounáležitost ke své vrstevnické</a:t>
            </a:r>
          </a:p>
          <a:p>
            <a:pPr marL="0" indent="0">
              <a:buNone/>
            </a:pPr>
            <a:r>
              <a:rPr lang="cs-CZ" sz="2600" dirty="0"/>
              <a:t>    a sociální skupině.</a:t>
            </a:r>
          </a:p>
          <a:p>
            <a:r>
              <a:rPr lang="cs-CZ" sz="2600" dirty="0"/>
              <a:t>Zvyšuje se odpovědnost, vzájemná úcta.</a:t>
            </a:r>
          </a:p>
          <a:p>
            <a:r>
              <a:rPr lang="cs-CZ" sz="2600" dirty="0"/>
              <a:t>Psychická pohoda při výuce.</a:t>
            </a:r>
          </a:p>
          <a:p>
            <a:r>
              <a:rPr lang="cs-CZ" sz="2600" dirty="0"/>
              <a:t>Získávají se sociální kompetence, komunikační dovednosti. </a:t>
            </a:r>
          </a:p>
          <a:p>
            <a:r>
              <a:rPr lang="cs-CZ" sz="2600" b="1" dirty="0"/>
              <a:t>Výuka je pro žáky zábavná. Žáci dosahují vyšších úspěchů a lepších studijních výsledků. </a:t>
            </a:r>
          </a:p>
          <a:p>
            <a:r>
              <a:rPr lang="cs-CZ" sz="2600" b="1" i="0" dirty="0">
                <a:solidFill>
                  <a:srgbClr val="232731"/>
                </a:solidFill>
                <a:effectLst/>
              </a:rPr>
              <a:t>Nicméně, vrstevnická výuka zůstává </a:t>
            </a:r>
            <a:r>
              <a:rPr lang="cs-CZ" sz="2600" b="1" u="sng" dirty="0">
                <a:solidFill>
                  <a:srgbClr val="232731"/>
                </a:solidFill>
                <a:effectLst/>
              </a:rPr>
              <a:t>doplňující</a:t>
            </a:r>
            <a:r>
              <a:rPr lang="cs-CZ" sz="2600" b="1" i="0" dirty="0">
                <a:solidFill>
                  <a:srgbClr val="232731"/>
                </a:solidFill>
                <a:effectLst/>
              </a:rPr>
              <a:t> formou výuky, nenahrazuje kvalitní vyučovací proces vedený učitelem. </a:t>
            </a:r>
          </a:p>
          <a:p>
            <a:endParaRPr lang="cs-CZ" b="1" dirty="0"/>
          </a:p>
          <a:p>
            <a:pPr marL="0" indent="0">
              <a:buNone/>
            </a:pPr>
            <a:endParaRPr lang="cs-CZ" dirty="0"/>
          </a:p>
        </p:txBody>
      </p:sp>
      <p:pic>
        <p:nvPicPr>
          <p:cNvPr id="6" name="Obrázek 5">
            <a:extLst>
              <a:ext uri="{FF2B5EF4-FFF2-40B4-BE49-F238E27FC236}">
                <a16:creationId xmlns:a16="http://schemas.microsoft.com/office/drawing/2014/main" id="{5F47EFFF-4D65-4EC1-8544-D6A9042733FD}"/>
              </a:ext>
            </a:extLst>
          </p:cNvPr>
          <p:cNvPicPr>
            <a:picLocks noChangeAspect="1"/>
          </p:cNvPicPr>
          <p:nvPr/>
        </p:nvPicPr>
        <p:blipFill>
          <a:blip r:embed="rId2"/>
          <a:stretch>
            <a:fillRect/>
          </a:stretch>
        </p:blipFill>
        <p:spPr>
          <a:xfrm>
            <a:off x="7033347" y="365126"/>
            <a:ext cx="4704246" cy="3484627"/>
          </a:xfrm>
          <a:prstGeom prst="rect">
            <a:avLst/>
          </a:prstGeom>
        </p:spPr>
      </p:pic>
    </p:spTree>
    <p:extLst>
      <p:ext uri="{BB962C8B-B14F-4D97-AF65-F5344CB8AC3E}">
        <p14:creationId xmlns:p14="http://schemas.microsoft.com/office/powerpoint/2010/main" val="267690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3">
            <a:extLst>
              <a:ext uri="{FF2B5EF4-FFF2-40B4-BE49-F238E27FC236}">
                <a16:creationId xmlns:a16="http://schemas.microsoft.com/office/drawing/2014/main" id="{B216B0C4-AD2D-4DD7-A2AB-B4318147BB10}"/>
              </a:ext>
            </a:extLst>
          </p:cNvPr>
          <p:cNvPicPr>
            <a:picLocks noGrp="1" noChangeAspect="1"/>
          </p:cNvPicPr>
          <p:nvPr>
            <p:ph idx="1"/>
          </p:nvPr>
        </p:nvPicPr>
        <p:blipFill>
          <a:blip r:embed="rId2"/>
          <a:stretch>
            <a:fillRect/>
          </a:stretch>
        </p:blipFill>
        <p:spPr>
          <a:xfrm>
            <a:off x="6096000" y="625456"/>
            <a:ext cx="5092975" cy="2833734"/>
          </a:xfrm>
          <a:prstGeom prst="rect">
            <a:avLst/>
          </a:prstGeom>
        </p:spPr>
      </p:pic>
      <p:sp>
        <p:nvSpPr>
          <p:cNvPr id="2" name="TextovéPole 1">
            <a:extLst>
              <a:ext uri="{FF2B5EF4-FFF2-40B4-BE49-F238E27FC236}">
                <a16:creationId xmlns:a16="http://schemas.microsoft.com/office/drawing/2014/main" id="{9B32B46E-EA2A-4A69-8189-660F06CB9BE6}"/>
              </a:ext>
            </a:extLst>
          </p:cNvPr>
          <p:cNvSpPr txBox="1"/>
          <p:nvPr/>
        </p:nvSpPr>
        <p:spPr>
          <a:xfrm>
            <a:off x="2019300" y="4114800"/>
            <a:ext cx="2825261" cy="492443"/>
          </a:xfrm>
          <a:prstGeom prst="rect">
            <a:avLst/>
          </a:prstGeom>
          <a:noFill/>
        </p:spPr>
        <p:txBody>
          <a:bodyPr wrap="none" rtlCol="0">
            <a:spAutoFit/>
          </a:bodyPr>
          <a:lstStyle/>
          <a:p>
            <a:r>
              <a:rPr lang="cs-CZ" sz="2600" dirty="0"/>
              <a:t>Děkuji za pozornost</a:t>
            </a:r>
          </a:p>
        </p:txBody>
      </p:sp>
      <p:pic>
        <p:nvPicPr>
          <p:cNvPr id="10" name="Obrázek 9">
            <a:extLst>
              <a:ext uri="{FF2B5EF4-FFF2-40B4-BE49-F238E27FC236}">
                <a16:creationId xmlns:a16="http://schemas.microsoft.com/office/drawing/2014/main" id="{510E6FC5-55C1-4107-8D3E-1C6109C1DDE5}"/>
              </a:ext>
            </a:extLst>
          </p:cNvPr>
          <p:cNvPicPr>
            <a:picLocks noChangeAspect="1"/>
          </p:cNvPicPr>
          <p:nvPr/>
        </p:nvPicPr>
        <p:blipFill>
          <a:blip r:embed="rId3"/>
          <a:stretch>
            <a:fillRect/>
          </a:stretch>
        </p:blipFill>
        <p:spPr>
          <a:xfrm>
            <a:off x="5683515" y="3605479"/>
            <a:ext cx="5505460" cy="3170327"/>
          </a:xfrm>
          <a:prstGeom prst="rect">
            <a:avLst/>
          </a:prstGeom>
        </p:spPr>
      </p:pic>
      <p:pic>
        <p:nvPicPr>
          <p:cNvPr id="12" name="Picture 2" descr="Peer Teaching in the Classroom">
            <a:extLst>
              <a:ext uri="{FF2B5EF4-FFF2-40B4-BE49-F238E27FC236}">
                <a16:creationId xmlns:a16="http://schemas.microsoft.com/office/drawing/2014/main" id="{7A8C1348-FD08-4535-982E-F796837CA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625456"/>
            <a:ext cx="47625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6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042D76-ED53-491A-9B10-B6EFE50E1BDA}"/>
              </a:ext>
            </a:extLst>
          </p:cNvPr>
          <p:cNvSpPr>
            <a:spLocks noGrp="1"/>
          </p:cNvSpPr>
          <p:nvPr>
            <p:ph type="title"/>
          </p:nvPr>
        </p:nvSpPr>
        <p:spPr/>
        <p:txBody>
          <a:bodyPr>
            <a:normAutofit/>
          </a:bodyPr>
          <a:lstStyle/>
          <a:p>
            <a:r>
              <a:rPr lang="cs-CZ" sz="4000" b="1" dirty="0">
                <a:latin typeface="+mn-lt"/>
              </a:rPr>
              <a:t>Zdroje</a:t>
            </a:r>
          </a:p>
        </p:txBody>
      </p:sp>
      <p:sp>
        <p:nvSpPr>
          <p:cNvPr id="3" name="Zástupný obsah 2">
            <a:extLst>
              <a:ext uri="{FF2B5EF4-FFF2-40B4-BE49-F238E27FC236}">
                <a16:creationId xmlns:a16="http://schemas.microsoft.com/office/drawing/2014/main" id="{EB840968-E7DF-4CB4-B79E-D4F0845FC914}"/>
              </a:ext>
            </a:extLst>
          </p:cNvPr>
          <p:cNvSpPr>
            <a:spLocks noGrp="1"/>
          </p:cNvSpPr>
          <p:nvPr>
            <p:ph idx="1"/>
          </p:nvPr>
        </p:nvSpPr>
        <p:spPr>
          <a:xfrm>
            <a:off x="838200" y="1238250"/>
            <a:ext cx="10515600" cy="5819775"/>
          </a:xfrm>
        </p:spPr>
        <p:txBody>
          <a:bodyPr>
            <a:normAutofit fontScale="70000" lnSpcReduction="20000"/>
          </a:bodyPr>
          <a:lstStyle/>
          <a:p>
            <a:r>
              <a:rPr lang="cs-CZ" dirty="0">
                <a:hlinkClick r:id="rId2"/>
              </a:rPr>
              <a:t>https://www.avcr.cz/cs/pro-verejnost/veda-na-doma/pokusy/</a:t>
            </a:r>
            <a:endParaRPr lang="cs-CZ" dirty="0"/>
          </a:p>
          <a:p>
            <a:r>
              <a:rPr lang="cs-CZ" dirty="0">
                <a:hlinkClick r:id="rId3"/>
              </a:rPr>
              <a:t>https://www.youtube.com/watch?v=o6FsR_mtfYc</a:t>
            </a:r>
            <a:endParaRPr lang="cs-CZ" dirty="0"/>
          </a:p>
          <a:p>
            <a:r>
              <a:rPr lang="cs-CZ" dirty="0">
                <a:hlinkClick r:id="rId4"/>
              </a:rPr>
              <a:t>https://www.eduzin.cz/skola-a-ucitele/vyucovani/postav-stavbu-z-peti-krychlicek-aneb-kdyz-deti-uci-deti/</a:t>
            </a:r>
            <a:endParaRPr lang="cs-CZ" dirty="0"/>
          </a:p>
          <a:p>
            <a:endParaRPr lang="cs-CZ" dirty="0"/>
          </a:p>
          <a:p>
            <a:r>
              <a:rPr lang="cs-CZ" dirty="0">
                <a:hlinkClick r:id="rId5"/>
              </a:rPr>
              <a:t>https://journals.sagepub.com/doi/abs/10.1207/s15328023top1603_8</a:t>
            </a:r>
            <a:endParaRPr lang="cs-CZ" dirty="0"/>
          </a:p>
          <a:p>
            <a:r>
              <a:rPr lang="cs-CZ" dirty="0">
                <a:hlinkClick r:id="rId6"/>
              </a:rPr>
              <a:t>https://onlinelibrary.wiley.com/doi/full/10.1111/j.1369-7625.2011.00688.x</a:t>
            </a:r>
            <a:endParaRPr lang="cs-CZ" dirty="0"/>
          </a:p>
          <a:p>
            <a:r>
              <a:rPr lang="cs-CZ" dirty="0">
                <a:hlinkClick r:id="rId7"/>
              </a:rPr>
              <a:t>https://www.hertzfurniture.com/buying-guide/education-resources/peer-teaching.html</a:t>
            </a:r>
            <a:endParaRPr lang="cs-CZ" dirty="0"/>
          </a:p>
          <a:p>
            <a:r>
              <a:rPr lang="cs-CZ" dirty="0">
                <a:hlinkClick r:id="rId8"/>
              </a:rPr>
              <a:t>https://perpetuum.cz/2021/10/v-australskych-skolach-starsi-pomahaji-mladsim/</a:t>
            </a:r>
            <a:endParaRPr lang="cs-CZ" dirty="0"/>
          </a:p>
          <a:p>
            <a:r>
              <a:rPr lang="cs-CZ" dirty="0"/>
              <a:t>PhDr. Mgr. Jarmila </a:t>
            </a:r>
            <a:r>
              <a:rPr lang="cs-CZ" dirty="0" err="1"/>
              <a:t>Andrysová</a:t>
            </a:r>
            <a:r>
              <a:rPr lang="cs-CZ" dirty="0"/>
              <a:t> Školitelka: doc. PhDr. Věra Vojtová, Ph.D. Vrstevnická opora u dětí s problémovým chováním Disertační práce </a:t>
            </a:r>
          </a:p>
          <a:p>
            <a:r>
              <a:rPr lang="cs-CZ" b="1" i="0" dirty="0">
                <a:solidFill>
                  <a:srgbClr val="202122"/>
                </a:solidFill>
                <a:effectLst/>
                <a:latin typeface="Arial" panose="020B0604020202020204" pitchFamily="34" charset="0"/>
              </a:rPr>
              <a:t>Kognitivní funkce</a:t>
            </a:r>
            <a:r>
              <a:rPr lang="cs-CZ" b="0" i="0" dirty="0">
                <a:solidFill>
                  <a:srgbClr val="202122"/>
                </a:solidFill>
                <a:effectLst/>
                <a:latin typeface="Arial" panose="020B0604020202020204" pitchFamily="34" charset="0"/>
              </a:rPr>
              <a:t> (někdy </a:t>
            </a:r>
            <a:r>
              <a:rPr lang="cs-CZ" b="1" i="0" dirty="0">
                <a:solidFill>
                  <a:srgbClr val="202122"/>
                </a:solidFill>
                <a:effectLst/>
                <a:latin typeface="Arial" panose="020B0604020202020204" pitchFamily="34" charset="0"/>
              </a:rPr>
              <a:t>poznávací funkce</a:t>
            </a:r>
            <a:r>
              <a:rPr lang="cs-CZ" b="0" i="0" dirty="0">
                <a:solidFill>
                  <a:srgbClr val="202122"/>
                </a:solidFill>
                <a:effectLst/>
                <a:latin typeface="Arial" panose="020B0604020202020204" pitchFamily="34" charset="0"/>
              </a:rPr>
              <a:t>) jsou jednou z hlavních oblastí lidské psychiky, jejich centra jsou uložena v různých částech mozku. Prostřednictvím </a:t>
            </a:r>
            <a:r>
              <a:rPr lang="cs-CZ" b="0" i="0" u="none" strike="noStrike" dirty="0">
                <a:solidFill>
                  <a:srgbClr val="BA0000"/>
                </a:solidFill>
                <a:effectLst/>
                <a:latin typeface="Arial" panose="020B0604020202020204" pitchFamily="34" charset="0"/>
                <a:hlinkClick r:id="rId9" tooltip="Kognitivní (stránka neexistuje)"/>
              </a:rPr>
              <a:t>kognitivních</a:t>
            </a:r>
            <a:r>
              <a:rPr lang="cs-CZ" b="0" i="0" dirty="0">
                <a:solidFill>
                  <a:srgbClr val="202122"/>
                </a:solidFill>
                <a:effectLst/>
                <a:latin typeface="Arial" panose="020B0604020202020204" pitchFamily="34" charset="0"/>
              </a:rPr>
              <a:t> funkcí člověk vnímá svět kolem sebe, jedná, reaguje, zvládá různé úkoly. Myšlenkové procesy dávají člověku možnost učení, zapamatování, přizpůsobování se neustále se měnícím podmínkám okolního prostředí. Kognitivní funkce rovněž zahrnují kromě paměti i koncentraci, pozornost, řečové funkce, rychlost myšlení, schopnost pochopení informací. K funkcím exekutivním patří schopnost posuzování a řešení problémů, plánování, organizování.</a:t>
            </a:r>
            <a:endParaRPr lang="cs-CZ" dirty="0"/>
          </a:p>
        </p:txBody>
      </p:sp>
    </p:spTree>
    <p:extLst>
      <p:ext uri="{BB962C8B-B14F-4D97-AF65-F5344CB8AC3E}">
        <p14:creationId xmlns:p14="http://schemas.microsoft.com/office/powerpoint/2010/main" val="275329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3681BC8-4AA6-4FB5-984D-EB27A27C097B}"/>
              </a:ext>
            </a:extLst>
          </p:cNvPr>
          <p:cNvSpPr txBox="1"/>
          <p:nvPr/>
        </p:nvSpPr>
        <p:spPr>
          <a:xfrm>
            <a:off x="752475" y="503555"/>
            <a:ext cx="10467975" cy="6370975"/>
          </a:xfrm>
          <a:prstGeom prst="rect">
            <a:avLst/>
          </a:prstGeom>
          <a:noFill/>
        </p:spPr>
        <p:txBody>
          <a:bodyPr wrap="square">
            <a:spAutoFit/>
          </a:bodyPr>
          <a:lstStyle/>
          <a:p>
            <a:r>
              <a:rPr lang="cs-CZ" sz="4000" b="1" dirty="0"/>
              <a:t>Peer </a:t>
            </a:r>
            <a:r>
              <a:rPr lang="cs-CZ" sz="4000" b="1" dirty="0" err="1"/>
              <a:t>education</a:t>
            </a:r>
            <a:r>
              <a:rPr lang="cs-CZ" sz="4000" b="1" dirty="0"/>
              <a:t> = Vrstevnické vyučování </a:t>
            </a:r>
          </a:p>
          <a:p>
            <a:r>
              <a:rPr lang="en-US" sz="4000" b="1" dirty="0"/>
              <a:t>(peer = </a:t>
            </a:r>
            <a:r>
              <a:rPr lang="en-US" sz="4000" b="1" dirty="0" err="1"/>
              <a:t>osoba</a:t>
            </a:r>
            <a:r>
              <a:rPr lang="en-US" sz="4000" b="1" dirty="0"/>
              <a:t> </a:t>
            </a:r>
            <a:r>
              <a:rPr lang="en-US" sz="4000" b="1" dirty="0" err="1"/>
              <a:t>stejn</a:t>
            </a:r>
            <a:r>
              <a:rPr lang="cs-CZ" sz="4000" b="1" dirty="0"/>
              <a:t>é</a:t>
            </a:r>
            <a:r>
              <a:rPr lang="en-US" sz="4000" b="1" dirty="0"/>
              <a:t>ho </a:t>
            </a:r>
            <a:r>
              <a:rPr lang="en-US" sz="4000" b="1" dirty="0" err="1"/>
              <a:t>stavu</a:t>
            </a:r>
            <a:r>
              <a:rPr lang="en-US" sz="4000" b="1" dirty="0"/>
              <a:t>)</a:t>
            </a:r>
            <a:endParaRPr lang="cs-CZ" sz="4000" b="1" dirty="0"/>
          </a:p>
          <a:p>
            <a:r>
              <a:rPr lang="cs-CZ" sz="4000" b="1" dirty="0"/>
              <a:t> </a:t>
            </a:r>
          </a:p>
          <a:p>
            <a:r>
              <a:rPr lang="cs-CZ" sz="2600" dirty="0"/>
              <a:t>Definice: Žák </a:t>
            </a:r>
            <a:r>
              <a:rPr lang="cs-CZ" sz="2600" b="1" dirty="0"/>
              <a:t>dočasně</a:t>
            </a:r>
            <a:r>
              <a:rPr lang="cs-CZ" sz="2600" dirty="0"/>
              <a:t> přebírá </a:t>
            </a:r>
            <a:r>
              <a:rPr lang="cs-CZ" sz="2600" b="1" dirty="0"/>
              <a:t>pedagogickou roli </a:t>
            </a:r>
            <a:r>
              <a:rPr lang="cs-CZ" sz="2600" dirty="0"/>
              <a:t>při výuce. Předkládá nové informace, které musí předem pečlivě nastudovat a orientovat se v nich. Stává se </a:t>
            </a:r>
            <a:r>
              <a:rPr lang="cs-CZ" sz="2600" b="1" i="0" dirty="0">
                <a:solidFill>
                  <a:srgbClr val="232731"/>
                </a:solidFill>
                <a:effectLst/>
              </a:rPr>
              <a:t>průvodcem </a:t>
            </a:r>
            <a:r>
              <a:rPr lang="cs-CZ" sz="2600" i="0" dirty="0">
                <a:solidFill>
                  <a:srgbClr val="232731"/>
                </a:solidFill>
                <a:effectLst/>
              </a:rPr>
              <a:t>ostatních</a:t>
            </a:r>
            <a:r>
              <a:rPr lang="cs-CZ" sz="2600" b="1" i="0" dirty="0">
                <a:solidFill>
                  <a:srgbClr val="232731"/>
                </a:solidFill>
                <a:effectLst/>
              </a:rPr>
              <a:t> žáků </a:t>
            </a:r>
            <a:r>
              <a:rPr lang="cs-CZ" sz="2600" b="0" i="0" dirty="0">
                <a:solidFill>
                  <a:srgbClr val="232731"/>
                </a:solidFill>
                <a:effectLst/>
              </a:rPr>
              <a:t>při osvojování učiva. </a:t>
            </a:r>
            <a:r>
              <a:rPr lang="cs-CZ" sz="2600" b="1" dirty="0"/>
              <a:t>Žák</a:t>
            </a:r>
            <a:r>
              <a:rPr lang="cs-CZ" sz="2600" dirty="0"/>
              <a:t> vyučuje </a:t>
            </a:r>
            <a:r>
              <a:rPr lang="en-US" sz="2600" dirty="0"/>
              <a:t>(</a:t>
            </a:r>
            <a:r>
              <a:rPr lang="cs-CZ" sz="2600" dirty="0"/>
              <a:t>přednáší</a:t>
            </a:r>
            <a:r>
              <a:rPr lang="en-US" sz="2600" dirty="0"/>
              <a:t>)</a:t>
            </a:r>
            <a:r>
              <a:rPr lang="cs-CZ" sz="2600" dirty="0"/>
              <a:t> </a:t>
            </a:r>
            <a:r>
              <a:rPr lang="cs-CZ" sz="2600" b="1" dirty="0"/>
              <a:t>spolužákům</a:t>
            </a:r>
            <a:r>
              <a:rPr lang="cs-CZ" sz="2600" dirty="0"/>
              <a:t> během výuky na předem zadané téma nebo </a:t>
            </a:r>
            <a:r>
              <a:rPr lang="en-US" sz="2600" dirty="0"/>
              <a:t>v</a:t>
            </a:r>
            <a:r>
              <a:rPr lang="cs-CZ" sz="2600" dirty="0"/>
              <a:t>y</a:t>
            </a:r>
            <a:r>
              <a:rPr lang="en-US" sz="2600" dirty="0" err="1"/>
              <a:t>sv</a:t>
            </a:r>
            <a:r>
              <a:rPr lang="cs-CZ" sz="2600" dirty="0"/>
              <a:t>ě</a:t>
            </a:r>
            <a:r>
              <a:rPr lang="en-US" sz="2600" dirty="0" err="1"/>
              <a:t>tluje</a:t>
            </a:r>
            <a:r>
              <a:rPr lang="cs-CZ" sz="2600" dirty="0"/>
              <a:t> řešení „obtížného“ úkolu, který spolužáci nedokáží prozatím vyřešit. </a:t>
            </a:r>
            <a:endParaRPr lang="cs-CZ" sz="2600" b="0" i="0" dirty="0">
              <a:solidFill>
                <a:srgbClr val="232731"/>
              </a:solidFill>
              <a:effectLst/>
            </a:endParaRPr>
          </a:p>
          <a:p>
            <a:endParaRPr lang="cs-CZ" sz="2600" dirty="0"/>
          </a:p>
          <a:p>
            <a:r>
              <a:rPr lang="cs-CZ" sz="2600" b="1" dirty="0"/>
              <a:t>Učitel</a:t>
            </a:r>
            <a:r>
              <a:rPr lang="cs-CZ" sz="2600" dirty="0"/>
              <a:t> zůstává v průběhu vyučování </a:t>
            </a:r>
            <a:r>
              <a:rPr lang="cs-CZ" sz="2600" b="1" dirty="0"/>
              <a:t>přítomen</a:t>
            </a:r>
            <a:r>
              <a:rPr lang="cs-CZ" sz="2600" dirty="0"/>
              <a:t>, zastává roli </a:t>
            </a:r>
            <a:r>
              <a:rPr lang="cs-CZ" sz="2600" b="1" dirty="0"/>
              <a:t>asistenta</a:t>
            </a:r>
            <a:r>
              <a:rPr lang="cs-CZ" sz="2600" dirty="0"/>
              <a:t>, </a:t>
            </a:r>
            <a:r>
              <a:rPr lang="cs-CZ" sz="2600" b="1" dirty="0"/>
              <a:t>poradce</a:t>
            </a:r>
            <a:r>
              <a:rPr lang="cs-CZ" sz="2600" dirty="0"/>
              <a:t> a </a:t>
            </a:r>
            <a:r>
              <a:rPr lang="cs-CZ" sz="2600" b="1" dirty="0"/>
              <a:t>dohlížitele</a:t>
            </a:r>
            <a:r>
              <a:rPr lang="cs-CZ" sz="2600" dirty="0"/>
              <a:t>. Předem pomáhá žákovi-vyučujícímu s přípravou, doporučuje, jak se připravit a na co se zaměřit. </a:t>
            </a:r>
          </a:p>
          <a:p>
            <a:endParaRPr lang="cs-CZ" sz="2800" dirty="0"/>
          </a:p>
        </p:txBody>
      </p:sp>
    </p:spTree>
    <p:extLst>
      <p:ext uri="{BB962C8B-B14F-4D97-AF65-F5344CB8AC3E}">
        <p14:creationId xmlns:p14="http://schemas.microsoft.com/office/powerpoint/2010/main" val="314284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096AB-BD84-498B-B1FB-007141CA75CF}"/>
              </a:ext>
            </a:extLst>
          </p:cNvPr>
          <p:cNvSpPr>
            <a:spLocks noGrp="1"/>
          </p:cNvSpPr>
          <p:nvPr>
            <p:ph type="title"/>
          </p:nvPr>
        </p:nvSpPr>
        <p:spPr/>
        <p:txBody>
          <a:bodyPr/>
          <a:lstStyle/>
          <a:p>
            <a:r>
              <a:rPr lang="cs-CZ" dirty="0"/>
              <a:t> </a:t>
            </a:r>
            <a:r>
              <a:rPr lang="cs-CZ" sz="4000" b="1" dirty="0">
                <a:latin typeface="+mn-lt"/>
              </a:rPr>
              <a:t>Formy vrstevnického vyučování</a:t>
            </a:r>
          </a:p>
        </p:txBody>
      </p:sp>
      <p:sp>
        <p:nvSpPr>
          <p:cNvPr id="3" name="Zástupný obsah 2">
            <a:extLst>
              <a:ext uri="{FF2B5EF4-FFF2-40B4-BE49-F238E27FC236}">
                <a16:creationId xmlns:a16="http://schemas.microsoft.com/office/drawing/2014/main" id="{421DCE57-00FC-494A-8932-8B24E212CC4C}"/>
              </a:ext>
            </a:extLst>
          </p:cNvPr>
          <p:cNvSpPr>
            <a:spLocks noGrp="1"/>
          </p:cNvSpPr>
          <p:nvPr>
            <p:ph idx="1"/>
          </p:nvPr>
        </p:nvSpPr>
        <p:spPr>
          <a:xfrm>
            <a:off x="818906" y="1412343"/>
            <a:ext cx="10515600" cy="4351338"/>
          </a:xfrm>
        </p:spPr>
        <p:txBody>
          <a:bodyPr>
            <a:normAutofit/>
          </a:bodyPr>
          <a:lstStyle/>
          <a:p>
            <a:r>
              <a:rPr lang="cs-CZ" sz="2600" b="1" dirty="0"/>
              <a:t>Skupinové kooperativní učení </a:t>
            </a:r>
            <a:r>
              <a:rPr lang="cs-CZ" sz="2600" dirty="0"/>
              <a:t>– žáci jsou rozděleni ve třídě do několika malých skupin </a:t>
            </a:r>
            <a:r>
              <a:rPr lang="en-US" sz="2600" dirty="0"/>
              <a:t>(</a:t>
            </a:r>
            <a:r>
              <a:rPr lang="cs-CZ" sz="2600" dirty="0"/>
              <a:t>např. 3 žáci</a:t>
            </a:r>
            <a:r>
              <a:rPr lang="en-US" sz="2600" dirty="0"/>
              <a:t>)</a:t>
            </a:r>
            <a:r>
              <a:rPr lang="cs-CZ" sz="2600" dirty="0"/>
              <a:t>, přičemž každý je tzv. zodpovědný za výuku ostatních. Každý</a:t>
            </a:r>
            <a:r>
              <a:rPr lang="en-US" sz="2600" dirty="0"/>
              <a:t> </a:t>
            </a:r>
            <a:r>
              <a:rPr lang="cs-CZ" sz="2600" dirty="0"/>
              <a:t>člen se </a:t>
            </a:r>
            <a:r>
              <a:rPr lang="cs-CZ" sz="2600" b="1" dirty="0"/>
              <a:t>podílí</a:t>
            </a:r>
            <a:r>
              <a:rPr lang="cs-CZ" sz="2600" dirty="0"/>
              <a:t> na výsledném výkonu celé skupiny. Zadaný úkol si </a:t>
            </a:r>
            <a:r>
              <a:rPr lang="cs-CZ" sz="2600" b="1" dirty="0"/>
              <a:t>rozdělí</a:t>
            </a:r>
            <a:r>
              <a:rPr lang="cs-CZ" sz="2600" dirty="0"/>
              <a:t>.</a:t>
            </a:r>
          </a:p>
          <a:p>
            <a:r>
              <a:rPr lang="cs-CZ" sz="2600" dirty="0"/>
              <a:t>Členové týmu se zavazují být </a:t>
            </a:r>
            <a:r>
              <a:rPr lang="cs-CZ" sz="2600" b="1" dirty="0"/>
              <a:t>aktivní</a:t>
            </a:r>
            <a:r>
              <a:rPr lang="cs-CZ" sz="2600" dirty="0"/>
              <a:t>. Povzbuzují se navzájem. Učí se poznat, kdy požádat o pomoc ostatní. O práci na úkolu se dělí, každý pracuje na své části. </a:t>
            </a:r>
          </a:p>
          <a:p>
            <a:pPr marL="0" indent="0">
              <a:buNone/>
            </a:pPr>
            <a:endParaRPr lang="cs-CZ" sz="2400" dirty="0"/>
          </a:p>
          <a:p>
            <a:endParaRPr lang="cs-CZ" sz="2400" dirty="0"/>
          </a:p>
        </p:txBody>
      </p:sp>
      <p:pic>
        <p:nvPicPr>
          <p:cNvPr id="7" name="Obrázek 6" descr="Obsah obrázku text, panenka, klipart, hračka&#10;&#10;Popis byl vytvořen automaticky">
            <a:extLst>
              <a:ext uri="{FF2B5EF4-FFF2-40B4-BE49-F238E27FC236}">
                <a16:creationId xmlns:a16="http://schemas.microsoft.com/office/drawing/2014/main" id="{B16EDB41-EF81-4A3E-9121-9B12CE9CA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686" y="5095272"/>
            <a:ext cx="1162110" cy="1225613"/>
          </a:xfrm>
          <a:prstGeom prst="rect">
            <a:avLst/>
          </a:prstGeom>
        </p:spPr>
      </p:pic>
      <p:pic>
        <p:nvPicPr>
          <p:cNvPr id="9" name="Obrázek 8" descr="Obsah obrázku klipart&#10;&#10;Popis byl vytvořen automaticky">
            <a:extLst>
              <a:ext uri="{FF2B5EF4-FFF2-40B4-BE49-F238E27FC236}">
                <a16:creationId xmlns:a16="http://schemas.microsoft.com/office/drawing/2014/main" id="{F8FED73F-D223-4F35-9D6B-06EA0F42B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680" y="5727223"/>
            <a:ext cx="1016052" cy="1181161"/>
          </a:xfrm>
          <a:prstGeom prst="rect">
            <a:avLst/>
          </a:prstGeom>
        </p:spPr>
      </p:pic>
      <p:sp>
        <p:nvSpPr>
          <p:cNvPr id="14" name="Šipka: obousměrná svislá 13">
            <a:extLst>
              <a:ext uri="{FF2B5EF4-FFF2-40B4-BE49-F238E27FC236}">
                <a16:creationId xmlns:a16="http://schemas.microsoft.com/office/drawing/2014/main" id="{F410C9CD-F557-407F-A304-085CCCBA82C3}"/>
              </a:ext>
            </a:extLst>
          </p:cNvPr>
          <p:cNvSpPr/>
          <p:nvPr/>
        </p:nvSpPr>
        <p:spPr>
          <a:xfrm rot="3949872">
            <a:off x="3042564" y="4351339"/>
            <a:ext cx="356635" cy="8327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obousměrná svislá 14">
            <a:extLst>
              <a:ext uri="{FF2B5EF4-FFF2-40B4-BE49-F238E27FC236}">
                <a16:creationId xmlns:a16="http://schemas.microsoft.com/office/drawing/2014/main" id="{49D268FE-F79B-4EF7-9CE7-1C6A88419720}"/>
              </a:ext>
            </a:extLst>
          </p:cNvPr>
          <p:cNvSpPr/>
          <p:nvPr/>
        </p:nvSpPr>
        <p:spPr>
          <a:xfrm rot="5661117">
            <a:off x="3924119" y="5632115"/>
            <a:ext cx="356635" cy="8327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obousměrná svislá 15">
            <a:extLst>
              <a:ext uri="{FF2B5EF4-FFF2-40B4-BE49-F238E27FC236}">
                <a16:creationId xmlns:a16="http://schemas.microsoft.com/office/drawing/2014/main" id="{77B70685-C3FB-4E38-A97B-3D408AB39251}"/>
              </a:ext>
            </a:extLst>
          </p:cNvPr>
          <p:cNvSpPr/>
          <p:nvPr/>
        </p:nvSpPr>
        <p:spPr>
          <a:xfrm rot="18676608">
            <a:off x="5312876" y="4786462"/>
            <a:ext cx="356635" cy="8327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descr="Obsah obrázku klipart, vektorová grafika&#10;&#10;Popis byl vytvořen automaticky">
            <a:extLst>
              <a:ext uri="{FF2B5EF4-FFF2-40B4-BE49-F238E27FC236}">
                <a16:creationId xmlns:a16="http://schemas.microsoft.com/office/drawing/2014/main" id="{6F795C48-5B3E-44A1-887F-7BD678CB0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469" y="3848875"/>
            <a:ext cx="1111307" cy="1200212"/>
          </a:xfrm>
          <a:prstGeom prst="rect">
            <a:avLst/>
          </a:prstGeom>
        </p:spPr>
      </p:pic>
    </p:spTree>
    <p:extLst>
      <p:ext uri="{BB962C8B-B14F-4D97-AF65-F5344CB8AC3E}">
        <p14:creationId xmlns:p14="http://schemas.microsoft.com/office/powerpoint/2010/main" val="240762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4C4B918C-FF00-44A7-9686-840CEEB43E3B}"/>
              </a:ext>
            </a:extLst>
          </p:cNvPr>
          <p:cNvSpPr txBox="1"/>
          <p:nvPr/>
        </p:nvSpPr>
        <p:spPr>
          <a:xfrm>
            <a:off x="352743" y="513285"/>
            <a:ext cx="7387652" cy="4278094"/>
          </a:xfrm>
          <a:prstGeom prst="rect">
            <a:avLst/>
          </a:prstGeom>
          <a:noFill/>
        </p:spPr>
        <p:txBody>
          <a:bodyPr wrap="square">
            <a:spAutoFit/>
          </a:bodyPr>
          <a:lstStyle/>
          <a:p>
            <a:r>
              <a:rPr lang="cs-CZ" sz="4000" b="1" dirty="0"/>
              <a:t>Formy vrstevnického vyučování</a:t>
            </a:r>
          </a:p>
          <a:p>
            <a:endParaRPr lang="cs-CZ" sz="2400" b="1" dirty="0"/>
          </a:p>
          <a:p>
            <a:r>
              <a:rPr lang="cs-CZ" sz="2600" b="1" dirty="0"/>
              <a:t>Spolužáci z vyšších tříd </a:t>
            </a:r>
            <a:r>
              <a:rPr lang="cs-CZ" sz="2600" dirty="0"/>
              <a:t>vyučují skupinu nebo jednotlivce mladších spolužáků.</a:t>
            </a:r>
            <a:r>
              <a:rPr lang="en-US" sz="2600" dirty="0"/>
              <a:t> </a:t>
            </a:r>
            <a:r>
              <a:rPr lang="cs-CZ" sz="2600" i="1" dirty="0"/>
              <a:t>Výuka s</a:t>
            </a:r>
            <a:r>
              <a:rPr lang="en-US" sz="2600" i="1" dirty="0" err="1"/>
              <a:t>tatistik</a:t>
            </a:r>
            <a:r>
              <a:rPr lang="cs-CZ" sz="2600" i="1" dirty="0"/>
              <a:t>y</a:t>
            </a:r>
            <a:r>
              <a:rPr lang="en-US" sz="2600" i="1" dirty="0"/>
              <a:t> </a:t>
            </a:r>
            <a:r>
              <a:rPr lang="en-US" sz="2600" i="1" dirty="0" err="1"/>
              <a:t>na</a:t>
            </a:r>
            <a:r>
              <a:rPr lang="en-US" sz="2600" i="1" dirty="0"/>
              <a:t> V</a:t>
            </a:r>
            <a:r>
              <a:rPr lang="cs-CZ" sz="2600" i="1" dirty="0"/>
              <a:t>ŠE.</a:t>
            </a:r>
            <a:endParaRPr lang="en-US" sz="2600" i="1" dirty="0"/>
          </a:p>
          <a:p>
            <a:r>
              <a:rPr lang="cs-CZ" sz="2600" b="1" dirty="0"/>
              <a:t>Spolužáci ze třídy, </a:t>
            </a:r>
            <a:r>
              <a:rPr lang="cs-CZ" sz="2600" dirty="0"/>
              <a:t>kteří jsou „</a:t>
            </a:r>
            <a:r>
              <a:rPr lang="cs-CZ" sz="2600" b="1" dirty="0"/>
              <a:t>napřed“</a:t>
            </a:r>
            <a:r>
              <a:rPr lang="cs-CZ" sz="2600" dirty="0"/>
              <a:t>, doučují, vysvětlují látku skupině </a:t>
            </a:r>
            <a:r>
              <a:rPr lang="en-US" sz="2600" dirty="0"/>
              <a:t>(prob</a:t>
            </a:r>
            <a:r>
              <a:rPr lang="cs-CZ" sz="2600" dirty="0" err="1"/>
              <a:t>íraná</a:t>
            </a:r>
            <a:r>
              <a:rPr lang="cs-CZ" sz="2600" dirty="0"/>
              <a:t> látka je jejich koníčkem, rodič je odborník a dítěti předal znalosti</a:t>
            </a:r>
            <a:r>
              <a:rPr lang="en-US" sz="2600" dirty="0"/>
              <a:t>)</a:t>
            </a:r>
            <a:r>
              <a:rPr lang="cs-CZ" sz="2600" dirty="0"/>
              <a:t>. </a:t>
            </a:r>
            <a:r>
              <a:rPr lang="cs-CZ" sz="2600" i="1" dirty="0"/>
              <a:t>Příklad</a:t>
            </a:r>
            <a:r>
              <a:rPr lang="en-US" sz="2600" i="1" dirty="0"/>
              <a:t>: </a:t>
            </a:r>
            <a:r>
              <a:rPr lang="cs-CZ" sz="2600" i="1" dirty="0"/>
              <a:t>Syn lékařky vysvětluje anatomii kostry, SŠ. Prezentace na zvolené téma.</a:t>
            </a:r>
            <a:endParaRPr lang="cs-CZ" sz="2600" b="1" i="1" dirty="0"/>
          </a:p>
        </p:txBody>
      </p:sp>
      <p:pic>
        <p:nvPicPr>
          <p:cNvPr id="8" name="Obrázek 7" descr="Obsah obrázku panenka, hračka, klipart&#10;&#10;Popis byl vytvořen automaticky">
            <a:extLst>
              <a:ext uri="{FF2B5EF4-FFF2-40B4-BE49-F238E27FC236}">
                <a16:creationId xmlns:a16="http://schemas.microsoft.com/office/drawing/2014/main" id="{B4C26B5B-9619-47D7-B97F-2F8E9B4D1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897" y="2319358"/>
            <a:ext cx="1650383" cy="1727505"/>
          </a:xfrm>
          <a:prstGeom prst="rect">
            <a:avLst/>
          </a:prstGeom>
        </p:spPr>
      </p:pic>
      <p:pic>
        <p:nvPicPr>
          <p:cNvPr id="10" name="Obrázek 9" descr="Obsah obrázku klipart, vektorová grafika&#10;&#10;Popis byl vytvořen automaticky">
            <a:extLst>
              <a:ext uri="{FF2B5EF4-FFF2-40B4-BE49-F238E27FC236}">
                <a16:creationId xmlns:a16="http://schemas.microsoft.com/office/drawing/2014/main" id="{77CD041C-E62F-4708-82EF-EE762EE30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5095" y="5226305"/>
            <a:ext cx="1111307" cy="1200212"/>
          </a:xfrm>
          <a:prstGeom prst="rect">
            <a:avLst/>
          </a:prstGeom>
        </p:spPr>
      </p:pic>
      <p:pic>
        <p:nvPicPr>
          <p:cNvPr id="12" name="Obrázek 11" descr="Obsah obrázku text, klipart&#10;&#10;Popis byl vytvořen automaticky">
            <a:extLst>
              <a:ext uri="{FF2B5EF4-FFF2-40B4-BE49-F238E27FC236}">
                <a16:creationId xmlns:a16="http://schemas.microsoft.com/office/drawing/2014/main" id="{B485E74A-93B9-4835-AFAD-C0F80A0A4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838" y="5293919"/>
            <a:ext cx="1143059" cy="1231963"/>
          </a:xfrm>
          <a:prstGeom prst="rect">
            <a:avLst/>
          </a:prstGeom>
        </p:spPr>
      </p:pic>
      <p:sp>
        <p:nvSpPr>
          <p:cNvPr id="15" name="Šipka: dolů 14">
            <a:extLst>
              <a:ext uri="{FF2B5EF4-FFF2-40B4-BE49-F238E27FC236}">
                <a16:creationId xmlns:a16="http://schemas.microsoft.com/office/drawing/2014/main" id="{A5BBB5B5-F7B7-4BC7-A0DF-C0344FB3287D}"/>
              </a:ext>
            </a:extLst>
          </p:cNvPr>
          <p:cNvSpPr/>
          <p:nvPr/>
        </p:nvSpPr>
        <p:spPr>
          <a:xfrm>
            <a:off x="8786089" y="4124325"/>
            <a:ext cx="397510" cy="10690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lů 15">
            <a:extLst>
              <a:ext uri="{FF2B5EF4-FFF2-40B4-BE49-F238E27FC236}">
                <a16:creationId xmlns:a16="http://schemas.microsoft.com/office/drawing/2014/main" id="{1475F629-387E-490F-AB04-27690090347E}"/>
              </a:ext>
            </a:extLst>
          </p:cNvPr>
          <p:cNvSpPr/>
          <p:nvPr/>
        </p:nvSpPr>
        <p:spPr>
          <a:xfrm>
            <a:off x="7080763" y="4575235"/>
            <a:ext cx="397510" cy="59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lů 16">
            <a:extLst>
              <a:ext uri="{FF2B5EF4-FFF2-40B4-BE49-F238E27FC236}">
                <a16:creationId xmlns:a16="http://schemas.microsoft.com/office/drawing/2014/main" id="{0AE79378-01D8-4E26-9483-F335D4DFC138}"/>
              </a:ext>
            </a:extLst>
          </p:cNvPr>
          <p:cNvSpPr/>
          <p:nvPr/>
        </p:nvSpPr>
        <p:spPr>
          <a:xfrm>
            <a:off x="10761994" y="4538165"/>
            <a:ext cx="397510" cy="59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F4CF5BFF-478B-454D-9B0C-0BDDA8ED3C13}"/>
              </a:ext>
            </a:extLst>
          </p:cNvPr>
          <p:cNvSpPr/>
          <p:nvPr/>
        </p:nvSpPr>
        <p:spPr>
          <a:xfrm>
            <a:off x="5667754" y="4397629"/>
            <a:ext cx="5381626" cy="180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3" name="Obrázek 22" descr="Obsah obrázku klipart&#10;&#10;Popis byl vytvořen automaticky">
            <a:extLst>
              <a:ext uri="{FF2B5EF4-FFF2-40B4-BE49-F238E27FC236}">
                <a16:creationId xmlns:a16="http://schemas.microsoft.com/office/drawing/2014/main" id="{E332083D-5653-4807-8A00-951955A74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942" y="5309794"/>
            <a:ext cx="1047804" cy="1339919"/>
          </a:xfrm>
          <a:prstGeom prst="rect">
            <a:avLst/>
          </a:prstGeom>
        </p:spPr>
      </p:pic>
      <p:pic>
        <p:nvPicPr>
          <p:cNvPr id="24" name="Obrázek 23" descr="Obsah obrázku text, klipart&#10;&#10;Popis byl vytvořen automaticky">
            <a:extLst>
              <a:ext uri="{FF2B5EF4-FFF2-40B4-BE49-F238E27FC236}">
                <a16:creationId xmlns:a16="http://schemas.microsoft.com/office/drawing/2014/main" id="{032619EE-9E0E-4117-B1D7-1F7487EDBA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0140" y="5130606"/>
            <a:ext cx="1225613" cy="1371670"/>
          </a:xfrm>
          <a:prstGeom prst="rect">
            <a:avLst/>
          </a:prstGeom>
        </p:spPr>
      </p:pic>
      <p:sp>
        <p:nvSpPr>
          <p:cNvPr id="25" name="Šipka: dolů 24">
            <a:extLst>
              <a:ext uri="{FF2B5EF4-FFF2-40B4-BE49-F238E27FC236}">
                <a16:creationId xmlns:a16="http://schemas.microsoft.com/office/drawing/2014/main" id="{1F41544C-5BEC-41A6-B383-1D682CA5F316}"/>
              </a:ext>
            </a:extLst>
          </p:cNvPr>
          <p:cNvSpPr/>
          <p:nvPr/>
        </p:nvSpPr>
        <p:spPr>
          <a:xfrm>
            <a:off x="5576456" y="4575234"/>
            <a:ext cx="397510" cy="59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0205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096AB-BD84-498B-B1FB-007141CA75CF}"/>
              </a:ext>
            </a:extLst>
          </p:cNvPr>
          <p:cNvSpPr>
            <a:spLocks noGrp="1"/>
          </p:cNvSpPr>
          <p:nvPr>
            <p:ph type="title"/>
          </p:nvPr>
        </p:nvSpPr>
        <p:spPr/>
        <p:txBody>
          <a:bodyPr/>
          <a:lstStyle/>
          <a:p>
            <a:r>
              <a:rPr lang="cs-CZ" dirty="0"/>
              <a:t> </a:t>
            </a:r>
            <a:r>
              <a:rPr lang="cs-CZ" sz="4000" b="1" dirty="0">
                <a:latin typeface="+mn-lt"/>
              </a:rPr>
              <a:t>Formy vrstevnického vyučování</a:t>
            </a:r>
          </a:p>
        </p:txBody>
      </p:sp>
      <p:sp>
        <p:nvSpPr>
          <p:cNvPr id="3" name="Zástupný obsah 2">
            <a:extLst>
              <a:ext uri="{FF2B5EF4-FFF2-40B4-BE49-F238E27FC236}">
                <a16:creationId xmlns:a16="http://schemas.microsoft.com/office/drawing/2014/main" id="{421DCE57-00FC-494A-8932-8B24E212CC4C}"/>
              </a:ext>
            </a:extLst>
          </p:cNvPr>
          <p:cNvSpPr>
            <a:spLocks noGrp="1"/>
          </p:cNvSpPr>
          <p:nvPr>
            <p:ph idx="1"/>
          </p:nvPr>
        </p:nvSpPr>
        <p:spPr/>
        <p:txBody>
          <a:bodyPr>
            <a:normAutofit/>
          </a:bodyPr>
          <a:lstStyle/>
          <a:p>
            <a:r>
              <a:rPr lang="cs-CZ" sz="2600" b="1" dirty="0"/>
              <a:t>Výuka od kamaráda </a:t>
            </a:r>
            <a:r>
              <a:rPr lang="cs-CZ" sz="2600" dirty="0"/>
              <a:t>– žáci jsou dva, výuka je individuální, velmi </a:t>
            </a:r>
            <a:r>
              <a:rPr lang="cs-CZ" sz="2600" b="1" dirty="0"/>
              <a:t>intenzivní</a:t>
            </a:r>
            <a:r>
              <a:rPr lang="cs-CZ" sz="2600" dirty="0"/>
              <a:t>.</a:t>
            </a:r>
          </a:p>
          <a:p>
            <a:r>
              <a:rPr lang="cs-CZ" sz="2600" dirty="0"/>
              <a:t>Tato výuka je často spontánní, neorganizovaná. Probíhá o přestávce i při hodině, při obědě, cestě do/ze školy, telefonicky. Kamarádi se navzájem pozitivně ovlivňují. Jsou si oporou, chtějí si pomoci a posunout se vpřed.</a:t>
            </a:r>
          </a:p>
          <a:p>
            <a:pPr marL="0" indent="0">
              <a:buNone/>
            </a:pPr>
            <a:endParaRPr lang="cs-CZ" sz="2400" dirty="0"/>
          </a:p>
          <a:p>
            <a:pPr marL="0" indent="0">
              <a:buNone/>
            </a:pPr>
            <a:endParaRPr lang="cs-CZ" sz="2400" dirty="0"/>
          </a:p>
          <a:p>
            <a:pPr marL="0" indent="0">
              <a:buNone/>
            </a:pPr>
            <a:endParaRPr lang="cs-CZ" sz="2400" dirty="0"/>
          </a:p>
          <a:p>
            <a:endParaRPr lang="cs-CZ" sz="2400" dirty="0"/>
          </a:p>
        </p:txBody>
      </p:sp>
      <p:sp>
        <p:nvSpPr>
          <p:cNvPr id="14" name="Šipka: obousměrná svislá 13">
            <a:extLst>
              <a:ext uri="{FF2B5EF4-FFF2-40B4-BE49-F238E27FC236}">
                <a16:creationId xmlns:a16="http://schemas.microsoft.com/office/drawing/2014/main" id="{F410C9CD-F557-407F-A304-085CCCBA82C3}"/>
              </a:ext>
            </a:extLst>
          </p:cNvPr>
          <p:cNvSpPr/>
          <p:nvPr/>
        </p:nvSpPr>
        <p:spPr>
          <a:xfrm rot="5400000">
            <a:off x="3822468" y="3961843"/>
            <a:ext cx="356635" cy="8327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obousměrná svislá 15">
            <a:extLst>
              <a:ext uri="{FF2B5EF4-FFF2-40B4-BE49-F238E27FC236}">
                <a16:creationId xmlns:a16="http://schemas.microsoft.com/office/drawing/2014/main" id="{77B70685-C3FB-4E38-A97B-3D408AB39251}"/>
              </a:ext>
            </a:extLst>
          </p:cNvPr>
          <p:cNvSpPr/>
          <p:nvPr/>
        </p:nvSpPr>
        <p:spPr>
          <a:xfrm rot="19902899">
            <a:off x="5201168" y="4195774"/>
            <a:ext cx="356635" cy="8327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descr="Obsah obrázku text, klipart, vektorová grafika&#10;&#10;Popis byl vytvořen automaticky">
            <a:extLst>
              <a:ext uri="{FF2B5EF4-FFF2-40B4-BE49-F238E27FC236}">
                <a16:creationId xmlns:a16="http://schemas.microsoft.com/office/drawing/2014/main" id="{CB4D9BAC-8E2A-438C-A78C-DFDBB740F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481" y="3822974"/>
            <a:ext cx="1124008" cy="1257365"/>
          </a:xfrm>
          <a:prstGeom prst="rect">
            <a:avLst/>
          </a:prstGeom>
        </p:spPr>
      </p:pic>
      <p:pic>
        <p:nvPicPr>
          <p:cNvPr id="17" name="Obrázek 16" descr="Obsah obrázku klipart, panenka&#10;&#10;Popis byl vytvořen automaticky">
            <a:extLst>
              <a:ext uri="{FF2B5EF4-FFF2-40B4-BE49-F238E27FC236}">
                <a16:creationId xmlns:a16="http://schemas.microsoft.com/office/drawing/2014/main" id="{BB05D633-56E8-4F26-82FB-C7758802B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806" y="3848376"/>
            <a:ext cx="1276416" cy="1231963"/>
          </a:xfrm>
          <a:prstGeom prst="rect">
            <a:avLst/>
          </a:prstGeom>
        </p:spPr>
      </p:pic>
    </p:spTree>
    <p:extLst>
      <p:ext uri="{BB962C8B-B14F-4D97-AF65-F5344CB8AC3E}">
        <p14:creationId xmlns:p14="http://schemas.microsoft.com/office/powerpoint/2010/main" val="128875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12F755-0876-49D8-B23C-401150AE4FB7}"/>
              </a:ext>
            </a:extLst>
          </p:cNvPr>
          <p:cNvSpPr>
            <a:spLocks noGrp="1"/>
          </p:cNvSpPr>
          <p:nvPr>
            <p:ph type="title"/>
          </p:nvPr>
        </p:nvSpPr>
        <p:spPr>
          <a:xfrm>
            <a:off x="838200" y="603250"/>
            <a:ext cx="10515600" cy="1325563"/>
          </a:xfrm>
        </p:spPr>
        <p:txBody>
          <a:bodyPr/>
          <a:lstStyle/>
          <a:p>
            <a:r>
              <a:rPr lang="cs-CZ" sz="4000" b="1" dirty="0">
                <a:latin typeface="+mn-lt"/>
              </a:rPr>
              <a:t>Předpoklady pro vrstevnickou výuku</a:t>
            </a:r>
            <a:br>
              <a:rPr lang="cs-CZ" sz="4400" dirty="0"/>
            </a:br>
            <a:endParaRPr lang="cs-CZ" dirty="0"/>
          </a:p>
        </p:txBody>
      </p:sp>
      <p:sp>
        <p:nvSpPr>
          <p:cNvPr id="3" name="Zástupný obsah 2">
            <a:extLst>
              <a:ext uri="{FF2B5EF4-FFF2-40B4-BE49-F238E27FC236}">
                <a16:creationId xmlns:a16="http://schemas.microsoft.com/office/drawing/2014/main" id="{E884F9C9-89F1-4191-BB92-0F6D31064774}"/>
              </a:ext>
            </a:extLst>
          </p:cNvPr>
          <p:cNvSpPr>
            <a:spLocks noGrp="1"/>
          </p:cNvSpPr>
          <p:nvPr>
            <p:ph idx="1"/>
          </p:nvPr>
        </p:nvSpPr>
        <p:spPr/>
        <p:txBody>
          <a:bodyPr>
            <a:normAutofit/>
          </a:bodyPr>
          <a:lstStyle/>
          <a:p>
            <a:r>
              <a:rPr lang="cs-CZ" sz="2600" dirty="0"/>
              <a:t>Žáci musí být schopni se dorozumět </a:t>
            </a:r>
            <a:r>
              <a:rPr lang="en-US" sz="2600" dirty="0"/>
              <a:t>(</a:t>
            </a:r>
            <a:r>
              <a:rPr lang="cs-CZ" sz="2600" dirty="0"/>
              <a:t>bez jazykové bariéry</a:t>
            </a:r>
            <a:r>
              <a:rPr lang="en-US" sz="2600" dirty="0"/>
              <a:t>)</a:t>
            </a:r>
            <a:r>
              <a:rPr lang="cs-CZ" sz="2600" dirty="0"/>
              <a:t>.</a:t>
            </a:r>
          </a:p>
          <a:p>
            <a:pPr marL="0" indent="0">
              <a:buNone/>
            </a:pPr>
            <a:endParaRPr lang="cs-CZ" sz="2600" dirty="0"/>
          </a:p>
          <a:p>
            <a:r>
              <a:rPr lang="cs-CZ" sz="2600" dirty="0"/>
              <a:t>Vyučující žák musí mít osvojené znalosti potřebné k probíranému tématu.</a:t>
            </a:r>
          </a:p>
          <a:p>
            <a:r>
              <a:rPr lang="cs-CZ" sz="2600" dirty="0"/>
              <a:t>Chovat se ukázněně, dodržovat pravidla slušného chování, chovat se navzájem uctivě.</a:t>
            </a:r>
          </a:p>
          <a:p>
            <a:r>
              <a:rPr lang="cs-CZ" sz="2600" dirty="0"/>
              <a:t>Dodržovat předem nastavená, stanovená pravidla </a:t>
            </a:r>
            <a:r>
              <a:rPr lang="en-US" sz="2600" dirty="0"/>
              <a:t>(</a:t>
            </a:r>
            <a:r>
              <a:rPr lang="cs-CZ" sz="2600" dirty="0"/>
              <a:t>způsob komunikace – např. hovořit hlasitě, pomalu, srozumitelně, spisovně, neodbíhat od tématu, dodržet časový prostor</a:t>
            </a:r>
            <a:r>
              <a:rPr lang="en-US" sz="2600" dirty="0"/>
              <a:t>)</a:t>
            </a:r>
            <a:r>
              <a:rPr lang="cs-CZ" sz="2600" dirty="0"/>
              <a:t>, viz následující snímek.</a:t>
            </a:r>
          </a:p>
          <a:p>
            <a:endParaRPr lang="cs-CZ" sz="3000" dirty="0"/>
          </a:p>
          <a:p>
            <a:endParaRPr lang="cs-CZ" dirty="0"/>
          </a:p>
        </p:txBody>
      </p:sp>
    </p:spTree>
    <p:extLst>
      <p:ext uri="{BB962C8B-B14F-4D97-AF65-F5344CB8AC3E}">
        <p14:creationId xmlns:p14="http://schemas.microsoft.com/office/powerpoint/2010/main" val="46482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EF4D3B-69F2-4C9A-BB8B-A74F90263976}"/>
              </a:ext>
            </a:extLst>
          </p:cNvPr>
          <p:cNvSpPr>
            <a:spLocks noGrp="1"/>
          </p:cNvSpPr>
          <p:nvPr>
            <p:ph type="title"/>
          </p:nvPr>
        </p:nvSpPr>
        <p:spPr>
          <a:xfrm>
            <a:off x="838200" y="365125"/>
            <a:ext cx="10515600" cy="1063625"/>
          </a:xfrm>
        </p:spPr>
        <p:txBody>
          <a:bodyPr>
            <a:normAutofit/>
          </a:bodyPr>
          <a:lstStyle/>
          <a:p>
            <a:r>
              <a:rPr lang="cs-CZ" sz="4000" b="1" dirty="0">
                <a:latin typeface="+mn-lt"/>
              </a:rPr>
              <a:t>Pravidla</a:t>
            </a:r>
          </a:p>
        </p:txBody>
      </p:sp>
      <p:sp>
        <p:nvSpPr>
          <p:cNvPr id="3" name="Zástupný obsah 2">
            <a:extLst>
              <a:ext uri="{FF2B5EF4-FFF2-40B4-BE49-F238E27FC236}">
                <a16:creationId xmlns:a16="http://schemas.microsoft.com/office/drawing/2014/main" id="{A1D8DDBF-B7D1-4BA5-B0D8-53AEE0FD4A03}"/>
              </a:ext>
            </a:extLst>
          </p:cNvPr>
          <p:cNvSpPr>
            <a:spLocks noGrp="1"/>
          </p:cNvSpPr>
          <p:nvPr>
            <p:ph idx="1"/>
          </p:nvPr>
        </p:nvSpPr>
        <p:spPr>
          <a:xfrm>
            <a:off x="838200" y="1562100"/>
            <a:ext cx="10515600" cy="4614863"/>
          </a:xfrm>
        </p:spPr>
        <p:txBody>
          <a:bodyPr>
            <a:normAutofit lnSpcReduction="10000"/>
          </a:bodyPr>
          <a:lstStyle/>
          <a:p>
            <a:r>
              <a:rPr lang="cs-CZ" sz="2600" dirty="0"/>
              <a:t>Šetřit kritikou, nikdy nepomlouvat, neodsuzovat.</a:t>
            </a:r>
          </a:p>
          <a:p>
            <a:r>
              <a:rPr lang="cs-CZ" sz="2600" dirty="0"/>
              <a:t>Dbát na citlivý přístup.</a:t>
            </a:r>
          </a:p>
          <a:p>
            <a:r>
              <a:rPr lang="cs-CZ" sz="2600" dirty="0"/>
              <a:t>Komunikovat opatrně a ohleduplně. Při řešení neshod používat pozitivní prostředky.</a:t>
            </a:r>
          </a:p>
          <a:p>
            <a:r>
              <a:rPr lang="cs-CZ" sz="2600" dirty="0"/>
              <a:t>Otevřenost k dialogu.</a:t>
            </a:r>
          </a:p>
          <a:p>
            <a:r>
              <a:rPr lang="cs-CZ" sz="2600" dirty="0"/>
              <a:t>Při práci ve skupinách mluvčí reprezentuje tým, ne jednotlivce. </a:t>
            </a:r>
            <a:r>
              <a:rPr lang="en-US" sz="2600" dirty="0"/>
              <a:t>(</a:t>
            </a:r>
            <a:r>
              <a:rPr lang="cs-CZ" sz="2600" dirty="0"/>
              <a:t>např. </a:t>
            </a:r>
            <a:r>
              <a:rPr lang="cs-CZ" sz="2600" i="1" dirty="0"/>
              <a:t>Co je řečeno uvnitř malé skupiny při zpracovávání úkolu, zůstává „za zavřenými dveřmi“</a:t>
            </a:r>
            <a:r>
              <a:rPr lang="en-US" sz="2600" i="1" dirty="0"/>
              <a:t>)</a:t>
            </a:r>
            <a:r>
              <a:rPr lang="cs-CZ" sz="2600" i="1" dirty="0"/>
              <a:t>.</a:t>
            </a:r>
          </a:p>
          <a:p>
            <a:r>
              <a:rPr lang="cs-CZ" sz="2600" dirty="0"/>
              <a:t>Právo na odmítnutí některé činnosti či odpovědi.</a:t>
            </a:r>
          </a:p>
          <a:p>
            <a:r>
              <a:rPr lang="cs-CZ" sz="2600" dirty="0"/>
              <a:t>Výuka by neměla přesahovat časový prostor, kdy je žák schopen soustředit se a plně vnímat.</a:t>
            </a:r>
          </a:p>
          <a:p>
            <a:endParaRPr lang="cs-CZ" sz="2600" dirty="0"/>
          </a:p>
          <a:p>
            <a:endParaRPr lang="cs-CZ" sz="2600" dirty="0"/>
          </a:p>
          <a:p>
            <a:endParaRPr lang="cs-CZ" dirty="0"/>
          </a:p>
          <a:p>
            <a:endParaRPr lang="cs-CZ" dirty="0"/>
          </a:p>
        </p:txBody>
      </p:sp>
    </p:spTree>
    <p:extLst>
      <p:ext uri="{BB962C8B-B14F-4D97-AF65-F5344CB8AC3E}">
        <p14:creationId xmlns:p14="http://schemas.microsoft.com/office/powerpoint/2010/main" val="8238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B2F62-34C7-4122-8353-BCE8C8B18F02}"/>
              </a:ext>
            </a:extLst>
          </p:cNvPr>
          <p:cNvSpPr>
            <a:spLocks noGrp="1"/>
          </p:cNvSpPr>
          <p:nvPr>
            <p:ph type="title"/>
          </p:nvPr>
        </p:nvSpPr>
        <p:spPr>
          <a:xfrm>
            <a:off x="1023135" y="375399"/>
            <a:ext cx="10515600" cy="1325563"/>
          </a:xfrm>
        </p:spPr>
        <p:txBody>
          <a:bodyPr>
            <a:normAutofit/>
          </a:bodyPr>
          <a:lstStyle/>
          <a:p>
            <a:r>
              <a:rPr lang="cs-CZ" sz="4000" b="1" dirty="0">
                <a:latin typeface="+mn-lt"/>
              </a:rPr>
              <a:t>Role učitele</a:t>
            </a:r>
          </a:p>
        </p:txBody>
      </p:sp>
      <p:sp>
        <p:nvSpPr>
          <p:cNvPr id="3" name="Zástupný obsah 2">
            <a:extLst>
              <a:ext uri="{FF2B5EF4-FFF2-40B4-BE49-F238E27FC236}">
                <a16:creationId xmlns:a16="http://schemas.microsoft.com/office/drawing/2014/main" id="{E47055AF-8613-485F-BF09-97FB82E1192F}"/>
              </a:ext>
            </a:extLst>
          </p:cNvPr>
          <p:cNvSpPr>
            <a:spLocks noGrp="1"/>
          </p:cNvSpPr>
          <p:nvPr>
            <p:ph idx="1"/>
          </p:nvPr>
        </p:nvSpPr>
        <p:spPr>
          <a:xfrm>
            <a:off x="838200" y="1447800"/>
            <a:ext cx="10515600" cy="4962525"/>
          </a:xfrm>
        </p:spPr>
        <p:txBody>
          <a:bodyPr>
            <a:normAutofit fontScale="92500" lnSpcReduction="10000"/>
          </a:bodyPr>
          <a:lstStyle/>
          <a:p>
            <a:r>
              <a:rPr lang="cs-CZ" dirty="0"/>
              <a:t>Učitel zde funguje jako </a:t>
            </a:r>
            <a:r>
              <a:rPr lang="cs-CZ" b="1" dirty="0"/>
              <a:t>asistent</a:t>
            </a:r>
            <a:r>
              <a:rPr lang="cs-CZ" dirty="0"/>
              <a:t>, </a:t>
            </a:r>
            <a:r>
              <a:rPr lang="cs-CZ" b="1" dirty="0"/>
              <a:t>poradce a dohlížitel</a:t>
            </a:r>
            <a:r>
              <a:rPr lang="cs-CZ" dirty="0"/>
              <a:t>, pomáhá žákovi-vyučujícímu s výběrem a zpracováním tématu a dohlíží na průběh výuky.</a:t>
            </a:r>
          </a:p>
          <a:p>
            <a:r>
              <a:rPr lang="cs-CZ" dirty="0"/>
              <a:t>Dbá na dodržení </a:t>
            </a:r>
            <a:r>
              <a:rPr lang="cs-CZ" b="1" dirty="0"/>
              <a:t>pravidel</a:t>
            </a:r>
            <a:r>
              <a:rPr lang="cs-CZ" dirty="0"/>
              <a:t> </a:t>
            </a:r>
            <a:r>
              <a:rPr lang="en-US" dirty="0"/>
              <a:t>(nap</a:t>
            </a:r>
            <a:r>
              <a:rPr lang="cs-CZ" dirty="0"/>
              <a:t>ří</a:t>
            </a:r>
            <a:r>
              <a:rPr lang="en-US" dirty="0" err="1"/>
              <a:t>klad</a:t>
            </a:r>
            <a:r>
              <a:rPr lang="en-US" dirty="0"/>
              <a:t> </a:t>
            </a:r>
            <a:r>
              <a:rPr lang="cs-CZ" dirty="0"/>
              <a:t>správnou rychlost projevu</a:t>
            </a:r>
            <a:r>
              <a:rPr lang="en-US" dirty="0"/>
              <a:t>)</a:t>
            </a:r>
            <a:endParaRPr lang="cs-CZ" dirty="0"/>
          </a:p>
          <a:p>
            <a:r>
              <a:rPr lang="cs-CZ" dirty="0"/>
              <a:t>Kontroluje a zaštiťuje </a:t>
            </a:r>
            <a:r>
              <a:rPr lang="cs-CZ" b="1" dirty="0"/>
              <a:t>odbornost</a:t>
            </a:r>
            <a:r>
              <a:rPr lang="cs-CZ" dirty="0"/>
              <a:t> výuky, aby např. vyučující žák nezačal prezentovat informace nepravdivým nebo zavádějícím způsobem.</a:t>
            </a:r>
          </a:p>
          <a:p>
            <a:r>
              <a:rPr lang="cs-CZ" dirty="0"/>
              <a:t>V případě problému pomůže. Je-li nutné, </a:t>
            </a:r>
            <a:r>
              <a:rPr lang="cs-CZ" b="1" dirty="0"/>
              <a:t>zasáhne</a:t>
            </a:r>
            <a:r>
              <a:rPr lang="cs-CZ" dirty="0"/>
              <a:t> a zkoriguje či </a:t>
            </a:r>
            <a:r>
              <a:rPr lang="cs-CZ" b="1" dirty="0"/>
              <a:t>zastaví</a:t>
            </a:r>
            <a:r>
              <a:rPr lang="cs-CZ" dirty="0"/>
              <a:t> výuku prováděnou žákem. </a:t>
            </a:r>
          </a:p>
          <a:p>
            <a:r>
              <a:rPr lang="cs-CZ" sz="2600" i="1" dirty="0"/>
              <a:t>Situační příklad : žák-učitel je nervózní a začne se zadrhávat v projevu. Učitel ho </a:t>
            </a:r>
            <a:r>
              <a:rPr lang="cs-CZ" sz="2600" b="1" i="1" dirty="0"/>
              <a:t>pochválí,</a:t>
            </a:r>
            <a:r>
              <a:rPr lang="cs-CZ" sz="2600" i="1" dirty="0"/>
              <a:t> osloví třídu, zda-</a:t>
            </a:r>
            <a:r>
              <a:rPr lang="cs-CZ" sz="2600" i="1" dirty="0" err="1"/>
              <a:t>li</a:t>
            </a:r>
            <a:r>
              <a:rPr lang="cs-CZ" sz="2600" i="1" dirty="0"/>
              <a:t> všichni rozuměli termínům, které zazněly. Obrátí pozornost na téma, ne na projev. Přednášející žák má čas se uklidnit. Učitel také může doporučit, ať žák předčítá po částech a společně s třídou si postupně </a:t>
            </a:r>
            <a:r>
              <a:rPr lang="cs-CZ" sz="2600" i="1" dirty="0" err="1"/>
              <a:t>vysvětl</a:t>
            </a:r>
            <a:r>
              <a:rPr lang="en-US" sz="2600" i="1" dirty="0" err="1"/>
              <a:t>uj</a:t>
            </a:r>
            <a:r>
              <a:rPr lang="cs-CZ" sz="2600" i="1" dirty="0"/>
              <a:t>í, doplňují látku či kladou otázky. Aktivita se rozprostře mezi všechny žáky. </a:t>
            </a:r>
            <a:r>
              <a:rPr lang="en-US" sz="2600" i="1" dirty="0"/>
              <a:t>(</a:t>
            </a:r>
            <a:r>
              <a:rPr lang="cs-CZ" sz="2600" i="1" dirty="0"/>
              <a:t>Pozornost je přenesena </a:t>
            </a:r>
            <a:r>
              <a:rPr lang="en-US" sz="2600" i="1" dirty="0"/>
              <a:t>od </a:t>
            </a:r>
            <a:r>
              <a:rPr lang="en-US" sz="2600" i="1" dirty="0" err="1"/>
              <a:t>projevu</a:t>
            </a:r>
            <a:r>
              <a:rPr lang="en-US" sz="2600" i="1" dirty="0"/>
              <a:t> </a:t>
            </a:r>
            <a:r>
              <a:rPr lang="cs-CZ" sz="2600" i="1" dirty="0"/>
              <a:t>směrem k tématu probírané látky</a:t>
            </a:r>
            <a:r>
              <a:rPr lang="en-US" sz="2600" i="1" dirty="0"/>
              <a:t>)</a:t>
            </a:r>
            <a:r>
              <a:rPr lang="cs-CZ" sz="2600" i="1" dirty="0"/>
              <a:t>.</a:t>
            </a:r>
          </a:p>
        </p:txBody>
      </p:sp>
    </p:spTree>
    <p:extLst>
      <p:ext uri="{BB962C8B-B14F-4D97-AF65-F5344CB8AC3E}">
        <p14:creationId xmlns:p14="http://schemas.microsoft.com/office/powerpoint/2010/main" val="1004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B2F62-8628-4B13-B302-7C883D5D4BBD}"/>
              </a:ext>
            </a:extLst>
          </p:cNvPr>
          <p:cNvSpPr>
            <a:spLocks noGrp="1"/>
          </p:cNvSpPr>
          <p:nvPr>
            <p:ph type="title"/>
          </p:nvPr>
        </p:nvSpPr>
        <p:spPr>
          <a:xfrm>
            <a:off x="838200" y="365126"/>
            <a:ext cx="10515600" cy="1187450"/>
          </a:xfrm>
        </p:spPr>
        <p:txBody>
          <a:bodyPr>
            <a:normAutofit/>
          </a:bodyPr>
          <a:lstStyle/>
          <a:p>
            <a:r>
              <a:rPr lang="cs-CZ" sz="4000" b="1" dirty="0">
                <a:latin typeface="+mn-lt"/>
              </a:rPr>
              <a:t>Přínosy vrstevnické výuky pro žáka</a:t>
            </a:r>
            <a:r>
              <a:rPr lang="en-US" sz="4000" b="1" dirty="0">
                <a:latin typeface="+mn-lt"/>
              </a:rPr>
              <a:t> (p</a:t>
            </a:r>
            <a:r>
              <a:rPr lang="cs-CZ" sz="4000" b="1" dirty="0" err="1">
                <a:latin typeface="+mn-lt"/>
              </a:rPr>
              <a:t>říjemce</a:t>
            </a:r>
            <a:r>
              <a:rPr lang="en-US" sz="4000" b="1" dirty="0">
                <a:latin typeface="+mn-lt"/>
              </a:rPr>
              <a:t>)</a:t>
            </a:r>
            <a:r>
              <a:rPr lang="cs-CZ" sz="4000" b="1" dirty="0">
                <a:latin typeface="+mn-lt"/>
              </a:rPr>
              <a:t> </a:t>
            </a:r>
          </a:p>
        </p:txBody>
      </p:sp>
      <p:sp>
        <p:nvSpPr>
          <p:cNvPr id="3" name="Zástupný obsah 2">
            <a:extLst>
              <a:ext uri="{FF2B5EF4-FFF2-40B4-BE49-F238E27FC236}">
                <a16:creationId xmlns:a16="http://schemas.microsoft.com/office/drawing/2014/main" id="{82CC651F-4FC7-4513-BEFF-4BBB96128E94}"/>
              </a:ext>
            </a:extLst>
          </p:cNvPr>
          <p:cNvSpPr>
            <a:spLocks noGrp="1"/>
          </p:cNvSpPr>
          <p:nvPr>
            <p:ph idx="1"/>
          </p:nvPr>
        </p:nvSpPr>
        <p:spPr/>
        <p:txBody>
          <a:bodyPr>
            <a:normAutofit fontScale="92500"/>
          </a:bodyPr>
          <a:lstStyle/>
          <a:p>
            <a:r>
              <a:rPr lang="cs-CZ" sz="2600" dirty="0"/>
              <a:t>Žák je </a:t>
            </a:r>
            <a:r>
              <a:rPr lang="cs-CZ" sz="2600" b="1" dirty="0"/>
              <a:t>uvolněný</a:t>
            </a:r>
            <a:r>
              <a:rPr lang="cs-CZ" sz="2600" dirty="0"/>
              <a:t>, </a:t>
            </a:r>
            <a:r>
              <a:rPr lang="cs-CZ" sz="2600" b="1" dirty="0"/>
              <a:t>nebojí</a:t>
            </a:r>
            <a:r>
              <a:rPr lang="cs-CZ" sz="2600" dirty="0"/>
              <a:t> se zeptat, nebojí klást „hloupé“ otázky či vyjádřit svůj názor, případně přiznat, že stále ještě něco nepochopil. Žák je více </a:t>
            </a:r>
            <a:r>
              <a:rPr lang="cs-CZ" sz="2600" b="1" dirty="0"/>
              <a:t>otevřený </a:t>
            </a:r>
            <a:r>
              <a:rPr lang="cs-CZ" sz="2600" dirty="0"/>
              <a:t>v prostředí s kamarádem. Mají společnou slovní zásobu a používají stejné výrazy.</a:t>
            </a:r>
          </a:p>
          <a:p>
            <a:r>
              <a:rPr lang="cs-CZ" sz="2600" dirty="0"/>
              <a:t>Žák se </a:t>
            </a:r>
            <a:r>
              <a:rPr lang="cs-CZ" sz="2600" b="1" dirty="0"/>
              <a:t>ztotožňuje s vyučujícím </a:t>
            </a:r>
            <a:r>
              <a:rPr lang="en-US" sz="2600" dirty="0">
                <a:solidFill>
                  <a:srgbClr val="232731"/>
                </a:solidFill>
              </a:rPr>
              <a:t>(</a:t>
            </a:r>
            <a:r>
              <a:rPr lang="cs-CZ" sz="2600" b="0" i="0" dirty="0">
                <a:solidFill>
                  <a:srgbClr val="232731"/>
                </a:solidFill>
                <a:effectLst/>
              </a:rPr>
              <a:t>věkov</a:t>
            </a:r>
            <a:r>
              <a:rPr lang="cs-CZ" sz="2600" dirty="0">
                <a:solidFill>
                  <a:srgbClr val="232731"/>
                </a:solidFill>
              </a:rPr>
              <a:t>á </a:t>
            </a:r>
            <a:r>
              <a:rPr lang="cs-CZ" sz="2600" b="0" i="0" dirty="0">
                <a:solidFill>
                  <a:srgbClr val="232731"/>
                </a:solidFill>
                <a:effectLst/>
              </a:rPr>
              <a:t>podobnost, ale i stejné sociokulturní postavení</a:t>
            </a:r>
            <a:r>
              <a:rPr lang="en-US" sz="2600" b="0" i="0" dirty="0">
                <a:solidFill>
                  <a:srgbClr val="232731"/>
                </a:solidFill>
                <a:effectLst/>
              </a:rPr>
              <a:t>).</a:t>
            </a:r>
            <a:r>
              <a:rPr lang="cs-CZ" sz="2600" b="0" i="0" dirty="0">
                <a:solidFill>
                  <a:srgbClr val="232731"/>
                </a:solidFill>
                <a:effectLst/>
              </a:rPr>
              <a:t> </a:t>
            </a:r>
          </a:p>
          <a:p>
            <a:r>
              <a:rPr lang="cs-CZ" sz="2600" dirty="0"/>
              <a:t>Žák pociťuje vděk a zároveň je </a:t>
            </a:r>
            <a:r>
              <a:rPr lang="cs-CZ" sz="2600" b="1" dirty="0"/>
              <a:t>silně motivován </a:t>
            </a:r>
            <a:r>
              <a:rPr lang="cs-CZ" sz="2600" dirty="0"/>
              <a:t>pochopit látku, protože chce potěšit spolužáka – učitele. Snaží se, aby tento poznal, že jeho úsilí má výsledky.</a:t>
            </a:r>
          </a:p>
          <a:p>
            <a:r>
              <a:rPr lang="cs-CZ" sz="2600" dirty="0"/>
              <a:t>Žák je aktivnější díky přímé vrstevnické interakci </a:t>
            </a:r>
            <a:r>
              <a:rPr lang="en-US" sz="2600" dirty="0"/>
              <a:t>(</a:t>
            </a:r>
            <a:r>
              <a:rPr lang="en-US" sz="2600" dirty="0" err="1"/>
              <a:t>spole</a:t>
            </a:r>
            <a:r>
              <a:rPr lang="cs-CZ" sz="2600" dirty="0" err="1"/>
              <a:t>čenství</a:t>
            </a:r>
            <a:r>
              <a:rPr lang="cs-CZ" sz="2600" dirty="0"/>
              <a:t>, zábava</a:t>
            </a:r>
            <a:r>
              <a:rPr lang="en-US" sz="2600" dirty="0"/>
              <a:t>)</a:t>
            </a:r>
            <a:r>
              <a:rPr lang="cs-CZ" sz="2600" dirty="0"/>
              <a:t>. </a:t>
            </a:r>
            <a:r>
              <a:rPr lang="en-US" sz="2600" dirty="0"/>
              <a:t>(</a:t>
            </a:r>
            <a:r>
              <a:rPr lang="cs-CZ" sz="2600" i="1" dirty="0"/>
              <a:t>Jean </a:t>
            </a:r>
            <a:r>
              <a:rPr lang="cs-CZ" sz="2600" i="1" dirty="0" err="1"/>
              <a:t>Piaget</a:t>
            </a:r>
            <a:r>
              <a:rPr lang="cs-CZ" sz="2600" i="1" dirty="0"/>
              <a:t>: „Vztahy s dospělými charakterizuje komplementarita, asymetrické postavení, nevyvážená dominance a rozdělení moci.</a:t>
            </a:r>
            <a:r>
              <a:rPr lang="en-US" sz="2600" i="1" dirty="0"/>
              <a:t>) V</a:t>
            </a:r>
            <a:r>
              <a:rPr lang="cs-CZ" sz="2600" i="1" dirty="0" err="1"/>
              <a:t>rstevnický</a:t>
            </a:r>
            <a:r>
              <a:rPr lang="cs-CZ" sz="2600" i="1" dirty="0"/>
              <a:t> kontext je unikátní pro sociálně kognitivní rozvoj dítěte.“</a:t>
            </a:r>
          </a:p>
          <a:p>
            <a:pPr algn="l"/>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423625220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9925</TotalTime>
  <Words>1698</Words>
  <Application>Microsoft Office PowerPoint</Application>
  <PresentationFormat>Širokoúhlá obrazovka</PresentationFormat>
  <Paragraphs>110</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Vrstevnická výuka</vt:lpstr>
      <vt:lpstr>Prezentace aplikace PowerPoint</vt:lpstr>
      <vt:lpstr> Formy vrstevnického vyučování</vt:lpstr>
      <vt:lpstr>Prezentace aplikace PowerPoint</vt:lpstr>
      <vt:lpstr> Formy vrstevnického vyučování</vt:lpstr>
      <vt:lpstr>Předpoklady pro vrstevnickou výuku </vt:lpstr>
      <vt:lpstr>Pravidla</vt:lpstr>
      <vt:lpstr>Role učitele</vt:lpstr>
      <vt:lpstr>Přínosy vrstevnické výuky pro žáka (příjemce) </vt:lpstr>
      <vt:lpstr>Přínosy pro žáka - učitele</vt:lpstr>
      <vt:lpstr>Přínos pro obě strany</vt:lpstr>
      <vt:lpstr>Kdy je nutné zastavit tento druh výuky</vt:lpstr>
      <vt:lpstr>Bonus vrstevnické výuky</vt:lpstr>
      <vt:lpstr> Příklady</vt:lpstr>
      <vt:lpstr>Příklady z reálného života</vt:lpstr>
      <vt:lpstr>Závěrem </vt:lpstr>
      <vt:lpstr>Prezentace aplikace PowerPoint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Vrstevnická výuka</dc:title>
  <dc:creator>Lucie Špirková Brázdová</dc:creator>
  <cp:lastModifiedBy>Lucie Špirková Brázdová</cp:lastModifiedBy>
  <cp:revision>183</cp:revision>
  <dcterms:created xsi:type="dcterms:W3CDTF">2021-11-12T20:08:31Z</dcterms:created>
  <dcterms:modified xsi:type="dcterms:W3CDTF">2021-12-10T11:15:58Z</dcterms:modified>
</cp:coreProperties>
</file>