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57" r:id="rId4"/>
    <p:sldId id="256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13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19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20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01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2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42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1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0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546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2E363-5583-4D1E-A8FC-6407BC242888}" type="datetimeFigureOut">
              <a:rPr lang="cs-CZ" smtClean="0"/>
              <a:t>9. 12. 2021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4C149-287E-4951-AF7D-3C709A3577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13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solidFill>
                  <a:srgbClr val="0070C0"/>
                </a:solidFill>
              </a:rPr>
              <a:t>Aktivita: Kostky – zástupci karboxylových kyselin</a:t>
            </a:r>
            <a:endParaRPr lang="cs-CZ" sz="3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didaktická opora viz „Dvě vybrané didaktické hry vhodné při expozici nového učiva organické chemie“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výroba sady pro jednoho žáka:</a:t>
            </a:r>
          </a:p>
          <a:p>
            <a:pPr lvl="1"/>
            <a:r>
              <a:rPr lang="cs-CZ" sz="2400" dirty="0" smtClean="0"/>
              <a:t>6 ks optimálně dřevěných kostiček oblepit obrázky – viz další snímky – na každé kostce je nalepen 1 dílek z 1 obrázku (obrázků s texty o zástupcích karboxyl. kyselin je 6)</a:t>
            </a:r>
          </a:p>
          <a:p>
            <a:pPr lvl="1"/>
            <a:r>
              <a:rPr lang="cs-CZ" sz="2400" dirty="0" smtClean="0"/>
              <a:t>možno použít papírové kostky – viz další snímek k tisku</a:t>
            </a:r>
          </a:p>
          <a:p>
            <a:pPr lvl="1"/>
            <a:r>
              <a:rPr lang="cs-CZ" sz="2400" dirty="0" smtClean="0"/>
              <a:t>rozměry 1 dílku obrázku jsou vytvořeny pro krychli o hraně 4,5 cm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08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ube 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60648"/>
            <a:ext cx="5109908" cy="633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60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>
            <a:stCxn id="1026" idx="1"/>
            <a:endCxn id="1026" idx="3"/>
          </p:cNvCxnSpPr>
          <p:nvPr/>
        </p:nvCxnSpPr>
        <p:spPr>
          <a:xfrm>
            <a:off x="1715697" y="3987036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Mravenec obecný (Lasius niger) - ChovZvířat.cz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70"/>
          <a:stretch/>
        </p:blipFill>
        <p:spPr bwMode="auto">
          <a:xfrm>
            <a:off x="1715697" y="2869236"/>
            <a:ext cx="4754564" cy="22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>
            <a:off x="5019663" y="4025970"/>
            <a:ext cx="144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mravenčí </a:t>
            </a:r>
          </a:p>
          <a:p>
            <a:pPr algn="ctr"/>
            <a:r>
              <a:rPr lang="cs-CZ" sz="2000" b="1" dirty="0" smtClean="0"/>
              <a:t>= kyselina </a:t>
            </a:r>
            <a:r>
              <a:rPr lang="cs-CZ" sz="2000" b="1" dirty="0" err="1" smtClean="0"/>
              <a:t>methanová</a:t>
            </a:r>
            <a:endParaRPr lang="cs-CZ" sz="20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624927" y="2433137"/>
            <a:ext cx="1188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HCOOH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329404" y="4333746"/>
            <a:ext cx="15850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mravenčí jed,</a:t>
            </a:r>
          </a:p>
          <a:p>
            <a:pPr algn="ctr"/>
            <a:r>
              <a:rPr lang="cs-CZ" sz="2000" dirty="0" smtClean="0"/>
              <a:t>včelí jed,</a:t>
            </a:r>
          </a:p>
          <a:p>
            <a:pPr algn="ctr"/>
            <a:r>
              <a:rPr lang="cs-CZ" sz="2000" dirty="0" smtClean="0"/>
              <a:t>kopřivy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4886324" y="2433137"/>
            <a:ext cx="1709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nejjednodušší karboxylová kyselina</a:t>
            </a:r>
            <a:endParaRPr lang="cs-CZ" sz="2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541875" y="4025970"/>
            <a:ext cx="18290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dezinfekce,</a:t>
            </a:r>
          </a:p>
          <a:p>
            <a:pPr algn="ctr"/>
            <a:r>
              <a:rPr lang="cs-CZ" sz="2000" dirty="0" smtClean="0"/>
              <a:t>výroba barviv, konzervace,</a:t>
            </a:r>
          </a:p>
          <a:p>
            <a:pPr algn="ctr"/>
            <a:r>
              <a:rPr lang="cs-CZ" sz="2000" dirty="0" smtClean="0"/>
              <a:t>kožní lékařství</a:t>
            </a:r>
          </a:p>
        </p:txBody>
      </p:sp>
      <p:pic>
        <p:nvPicPr>
          <p:cNvPr id="2050" name="Picture 2" descr="Kyselina mravenčí – Wikiped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823" y="2363607"/>
            <a:ext cx="1163194" cy="939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30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1715697" y="3987036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 descr="Bzenecký ocet kvasný jablečný 1x1l | Konzervanty | pucov.e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1" t="15512" r="32446" b="14787"/>
          <a:stretch/>
        </p:blipFill>
        <p:spPr bwMode="auto">
          <a:xfrm rot="16200000">
            <a:off x="3048956" y="1421946"/>
            <a:ext cx="2132657" cy="4706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 rot="16200000">
            <a:off x="5019663" y="4249669"/>
            <a:ext cx="144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octová = kyselina ethanová</a:t>
            </a:r>
            <a:endParaRPr lang="cs-CZ" sz="2000" b="1" dirty="0"/>
          </a:p>
        </p:txBody>
      </p:sp>
      <p:sp>
        <p:nvSpPr>
          <p:cNvPr id="39" name="TextovéPole 38"/>
          <p:cNvSpPr txBox="1"/>
          <p:nvPr/>
        </p:nvSpPr>
        <p:spPr>
          <a:xfrm rot="16200000">
            <a:off x="3056966" y="2791052"/>
            <a:ext cx="1321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CH</a:t>
            </a:r>
            <a:r>
              <a:rPr lang="cs-CZ" sz="2000" baseline="-25000" dirty="0" smtClean="0"/>
              <a:t>3</a:t>
            </a:r>
            <a:r>
              <a:rPr lang="cs-CZ" sz="2000" dirty="0" smtClean="0"/>
              <a:t>COOH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 rot="16200000">
            <a:off x="3478601" y="4249670"/>
            <a:ext cx="12287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8% roztok kyseliny octové = ocet</a:t>
            </a:r>
            <a:endParaRPr lang="cs-CZ" sz="2000" dirty="0"/>
          </a:p>
        </p:txBody>
      </p:sp>
      <p:sp>
        <p:nvSpPr>
          <p:cNvPr id="43" name="TextovéPole 42"/>
          <p:cNvSpPr txBox="1"/>
          <p:nvPr/>
        </p:nvSpPr>
        <p:spPr>
          <a:xfrm rot="16200000">
            <a:off x="1749504" y="4118512"/>
            <a:ext cx="144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významná průmyslová</a:t>
            </a:r>
          </a:p>
          <a:p>
            <a:pPr algn="ctr"/>
            <a:r>
              <a:rPr lang="cs-CZ" sz="2000" dirty="0" smtClean="0"/>
              <a:t>organická surovina</a:t>
            </a:r>
          </a:p>
        </p:txBody>
      </p:sp>
      <p:pic>
        <p:nvPicPr>
          <p:cNvPr id="2" name="Picture 2" descr="Strukturní vzore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61175" y="2552784"/>
            <a:ext cx="1343363" cy="89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 rot="16200000">
            <a:off x="5120912" y="2237901"/>
            <a:ext cx="12407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vzniká kvašením alkoholu pomocí bakterií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2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1715697" y="3972249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Chytrý nákup: Jak poznat kvalitní potraviny - Máslo - Vitali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785" y="2318639"/>
            <a:ext cx="4468476" cy="318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>
            <a:off x="5019663" y="4068354"/>
            <a:ext cx="144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máselná = kyselina butanová</a:t>
            </a:r>
            <a:endParaRPr lang="cs-CZ" sz="2000" b="1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1727611" y="4068354"/>
            <a:ext cx="1483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olejovitá, nepříjemně páchnoucí kapalina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300469" y="3914466"/>
            <a:ext cx="15850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ve žluklém másle, parmezánu, zvratcích, potu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 rot="2713106">
            <a:off x="2882389" y="2825722"/>
            <a:ext cx="242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 </a:t>
            </a:r>
            <a:r>
              <a:rPr lang="cs-CZ" dirty="0"/>
              <a:t>CH</a:t>
            </a:r>
            <a:r>
              <a:rPr lang="cs-CZ" baseline="-25000" dirty="0"/>
              <a:t>3</a:t>
            </a:r>
            <a:r>
              <a:rPr lang="cs-CZ" dirty="0"/>
              <a:t>CH</a:t>
            </a:r>
            <a:r>
              <a:rPr lang="cs-CZ" baseline="-25000" dirty="0"/>
              <a:t>2</a:t>
            </a:r>
            <a:r>
              <a:rPr lang="cs-CZ" dirty="0"/>
              <a:t>CH</a:t>
            </a:r>
            <a:r>
              <a:rPr lang="cs-CZ" baseline="-25000" dirty="0"/>
              <a:t>2</a:t>
            </a:r>
            <a:r>
              <a:rPr lang="cs-CZ" dirty="0"/>
              <a:t>-COOH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3479">
            <a:off x="4992908" y="2815224"/>
            <a:ext cx="1495952" cy="57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1662979" y="2318639"/>
            <a:ext cx="16128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výroba pach. </a:t>
            </a:r>
            <a:r>
              <a:rPr lang="cs-CZ" sz="1600" dirty="0"/>
              <a:t>ohradníků proti </a:t>
            </a:r>
            <a:r>
              <a:rPr lang="cs-CZ" sz="1600" dirty="0" smtClean="0"/>
              <a:t>zvěři, </a:t>
            </a:r>
          </a:p>
          <a:p>
            <a:pPr algn="ctr"/>
            <a:r>
              <a:rPr lang="cs-CZ" sz="1600" dirty="0" smtClean="0"/>
              <a:t>pro </a:t>
            </a:r>
            <a:r>
              <a:rPr lang="cs-CZ" sz="1600" dirty="0"/>
              <a:t>přípravu </a:t>
            </a:r>
            <a:r>
              <a:rPr lang="cs-CZ" sz="1600" dirty="0" smtClean="0"/>
              <a:t>„rybářských </a:t>
            </a:r>
            <a:r>
              <a:rPr lang="cs-CZ" sz="1600" dirty="0" err="1" smtClean="0"/>
              <a:t>boilies</a:t>
            </a:r>
            <a:r>
              <a:rPr lang="cs-CZ" sz="1600" dirty="0" smtClean="0"/>
              <a:t>“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3472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1715697" y="3972249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Čistící prostředky | Kyselina citrónová 1 kg | Obalové materiály,výroba  mýdla,výroba svíček,bazénové chemie, vonné oleje | Trigonmedia.cz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7" b="17470"/>
          <a:stretch/>
        </p:blipFill>
        <p:spPr bwMode="auto">
          <a:xfrm>
            <a:off x="2076755" y="2738254"/>
            <a:ext cx="4032448" cy="246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>
            <a:off x="5027016" y="4789466"/>
            <a:ext cx="1443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citronová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353741" y="2338144"/>
            <a:ext cx="14432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citrusy,</a:t>
            </a:r>
          </a:p>
          <a:p>
            <a:pPr algn="ctr"/>
            <a:r>
              <a:rPr lang="cs-CZ" sz="2000" dirty="0" smtClean="0"/>
              <a:t>nezralé ovoce 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794557" y="3896872"/>
            <a:ext cx="14432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konzervační látka, E 330 (př. nápoje),</a:t>
            </a:r>
          </a:p>
          <a:p>
            <a:pPr algn="ctr"/>
            <a:r>
              <a:rPr lang="cs-CZ" sz="2000" dirty="0" smtClean="0"/>
              <a:t>změkčování vody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47269" y="3896872"/>
            <a:ext cx="17797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výroba kvašením cukrů s pomocí kropidláku černého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53097" y="2338144"/>
            <a:ext cx="14432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bílá krystalická látka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027017" y="2338144"/>
            <a:ext cx="14432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slabá organická kyselina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0196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1715697" y="3972249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6" name="Picture 12" descr="Mostaza Images, Stock Photos &amp; Vectors | Shutte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0" b="9238"/>
          <a:stretch/>
        </p:blipFill>
        <p:spPr bwMode="auto">
          <a:xfrm>
            <a:off x="1860594" y="2325976"/>
            <a:ext cx="4486710" cy="3120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>
            <a:off x="5012311" y="4635536"/>
            <a:ext cx="1443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benzoová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727044" y="4046497"/>
            <a:ext cx="14432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000" dirty="0" smtClean="0"/>
          </a:p>
          <a:p>
            <a:pPr algn="ctr"/>
            <a:r>
              <a:rPr lang="cs-CZ" sz="2000" dirty="0" smtClean="0"/>
              <a:t>léčivo proti kožním infekcím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64887" y="4354273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slabá organická kyselina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62978" y="2335257"/>
            <a:ext cx="16019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konzervant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v potravinářství, kosmetice, </a:t>
            </a:r>
            <a:br>
              <a:rPr lang="cs-CZ" dirty="0" smtClean="0"/>
            </a:br>
            <a:r>
              <a:rPr lang="cs-CZ" dirty="0" smtClean="0"/>
              <a:t>E 210 </a:t>
            </a:r>
            <a:endParaRPr lang="cs-CZ" dirty="0"/>
          </a:p>
        </p:txBody>
      </p:sp>
      <p:pic>
        <p:nvPicPr>
          <p:cNvPr id="1028" name="Picture 4" descr="Karboxylové kyseli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832" y="2492896"/>
            <a:ext cx="83820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Test: Hořčice obsahují méně éček než za totality. Výrobci klamou v obsahu  cukru - Deník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8" descr="dTest: Hořčice obsahují méně éček než za totality. Výrobci klamou v obsahu  cukru - Deník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293283" y="2335257"/>
            <a:ext cx="1601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C</a:t>
            </a:r>
            <a:r>
              <a:rPr lang="cs-CZ" baseline="-25000" dirty="0"/>
              <a:t>7</a:t>
            </a:r>
            <a:r>
              <a:rPr lang="cs-CZ" dirty="0"/>
              <a:t>H</a:t>
            </a:r>
            <a:r>
              <a:rPr lang="cs-CZ" baseline="-25000" dirty="0"/>
              <a:t>6</a:t>
            </a:r>
            <a:r>
              <a:rPr lang="cs-CZ" dirty="0"/>
              <a:t>O</a:t>
            </a:r>
            <a:r>
              <a:rPr lang="cs-CZ" baseline="-25000" dirty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91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>
            <a:off x="1715697" y="3972249"/>
            <a:ext cx="47545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662979" y="2276872"/>
            <a:ext cx="4860000" cy="324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Jemné olivové mýdlo pro děti (100g) | NetoxickaDomacnost.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363" y="2447998"/>
            <a:ext cx="2897747" cy="289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>
            <a:stCxn id="16" idx="3"/>
            <a:endCxn id="16" idx="1"/>
          </p:cNvCxnSpPr>
          <p:nvPr/>
        </p:nvCxnSpPr>
        <p:spPr>
          <a:xfrm flipH="1">
            <a:off x="1662979" y="3896872"/>
            <a:ext cx="48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275856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4932040" y="2276872"/>
            <a:ext cx="0" cy="32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TextovéPole 1029"/>
          <p:cNvSpPr txBox="1"/>
          <p:nvPr/>
        </p:nvSpPr>
        <p:spPr>
          <a:xfrm>
            <a:off x="4848233" y="4385051"/>
            <a:ext cx="1800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stearová</a:t>
            </a:r>
          </a:p>
          <a:p>
            <a:pPr algn="ctr"/>
            <a:r>
              <a:rPr lang="cs-CZ" dirty="0"/>
              <a:t>CH</a:t>
            </a:r>
            <a:r>
              <a:rPr lang="cs-CZ" baseline="-25000" dirty="0"/>
              <a:t>3</a:t>
            </a:r>
            <a:r>
              <a:rPr lang="cs-CZ" dirty="0"/>
              <a:t>[CH</a:t>
            </a:r>
            <a:r>
              <a:rPr lang="cs-CZ" baseline="-25000" dirty="0"/>
              <a:t>2</a:t>
            </a:r>
            <a:r>
              <a:rPr lang="cs-CZ" dirty="0"/>
              <a:t>]</a:t>
            </a:r>
            <a:r>
              <a:rPr lang="cs-CZ" baseline="-25000" dirty="0"/>
              <a:t>16</a:t>
            </a:r>
            <a:r>
              <a:rPr lang="cs-CZ" dirty="0"/>
              <a:t>COOH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3293283" y="4354273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 tucích </a:t>
            </a:r>
          </a:p>
          <a:p>
            <a:pPr algn="ctr"/>
            <a:r>
              <a:rPr lang="cs-CZ" sz="2000" dirty="0" smtClean="0"/>
              <a:t>(vyšší mastné kyseliny)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673947" y="2335257"/>
            <a:ext cx="1601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výroba mýdel, pracích prostředků</a:t>
            </a:r>
            <a:endParaRPr lang="cs-CZ" sz="2000" dirty="0"/>
          </a:p>
        </p:txBody>
      </p:sp>
      <p:sp>
        <p:nvSpPr>
          <p:cNvPr id="2" name="AutoShape 6" descr="dTest: Hořčice obsahují méně éček než za totality. Výrobci klamou v obsahu  cukru - Deník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8" descr="dTest: Hořčice obsahují méně éček než za totality. Výrobci klamou v obsahu  cukru - Deník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309881" y="2341980"/>
            <a:ext cx="16019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tyto dvě kyseliny spolu tvoří směs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48233" y="2341980"/>
            <a:ext cx="1800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kyselina palmitová</a:t>
            </a:r>
          </a:p>
          <a:p>
            <a:pPr algn="ctr"/>
            <a:r>
              <a:rPr lang="cs-CZ" dirty="0"/>
              <a:t>CH</a:t>
            </a:r>
            <a:r>
              <a:rPr lang="cs-CZ" baseline="-25000" dirty="0"/>
              <a:t>3</a:t>
            </a:r>
            <a:r>
              <a:rPr lang="cs-CZ" dirty="0"/>
              <a:t>[CH</a:t>
            </a:r>
            <a:r>
              <a:rPr lang="cs-CZ" baseline="-25000" dirty="0"/>
              <a:t>2</a:t>
            </a:r>
            <a:r>
              <a:rPr lang="cs-CZ" dirty="0"/>
              <a:t>]</a:t>
            </a:r>
            <a:r>
              <a:rPr lang="cs-CZ" baseline="-25000" dirty="0"/>
              <a:t>14</a:t>
            </a:r>
            <a:r>
              <a:rPr lang="cs-CZ" dirty="0"/>
              <a:t>COOH</a:t>
            </a:r>
            <a:endParaRPr lang="cs-CZ" dirty="0" smtClean="0"/>
          </a:p>
        </p:txBody>
      </p:sp>
      <p:sp>
        <p:nvSpPr>
          <p:cNvPr id="18" name="TextovéPole 17"/>
          <p:cNvSpPr txBox="1"/>
          <p:nvPr/>
        </p:nvSpPr>
        <p:spPr>
          <a:xfrm>
            <a:off x="1619672" y="466205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bílé pevné látky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5581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235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Aktivita: Kostky – zástupci karboxylových kyselin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25</cp:revision>
  <cp:lastPrinted>2021-12-07T20:20:08Z</cp:lastPrinted>
  <dcterms:created xsi:type="dcterms:W3CDTF">2021-12-07T19:21:40Z</dcterms:created>
  <dcterms:modified xsi:type="dcterms:W3CDTF">2021-12-09T15:35:41Z</dcterms:modified>
</cp:coreProperties>
</file>