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86" d="100"/>
          <a:sy n="86" d="100"/>
        </p:scale>
        <p:origin x="46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D4693C-E62C-4D49-83E1-22D4E69ED0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E5BA730-17DB-4C5F-9BF9-A3574A0E8A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FD1A5BA-6879-43FA-AAB7-270E645FF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26C1D-F207-49DA-AC04-A5D87A6EC738}" type="datetimeFigureOut">
              <a:rPr lang="cs-CZ" smtClean="0"/>
              <a:t>20.11.2021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E203B72-32CE-4670-BBFD-3FB3813EE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03C67DB-2D69-430E-823B-DD9362896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A5C7F-7117-4466-B518-57E0890883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1053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AF94BA-8DCC-468D-A2F2-AF6E5796F2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83BD852-4E21-49B3-B6CB-731FBA04C9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FBCC0F9-1CC8-4C44-9D71-6E7DEEE9B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26C1D-F207-49DA-AC04-A5D87A6EC738}" type="datetimeFigureOut">
              <a:rPr lang="cs-CZ" smtClean="0"/>
              <a:t>20.11.2021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27C0242-3D77-498C-8B80-1754F44E0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6591B49-1766-4F8C-A755-C6C8B1E57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A5C7F-7117-4466-B518-57E0890883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4464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EF673F5-F2FC-44C5-B68C-0084F8EFAB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15B10A2-6E77-47C5-A26E-C677C4217B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035566F-DB4E-4F45-9E55-0B0F49D13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26C1D-F207-49DA-AC04-A5D87A6EC738}" type="datetimeFigureOut">
              <a:rPr lang="cs-CZ" smtClean="0"/>
              <a:t>20.11.2021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D0F498D-2D92-4FC1-B8A0-0DCEA13E1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8EDD6FB-BCD6-48E9-9E9E-F88C15949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A5C7F-7117-4466-B518-57E0890883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1510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5F5D64-EC5C-485E-9DC3-A64399B62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42C1FB-03F7-47DB-B8D6-A30FC65DCA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7AFDB01-6B28-4C8C-840E-E16958A87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26C1D-F207-49DA-AC04-A5D87A6EC738}" type="datetimeFigureOut">
              <a:rPr lang="cs-CZ" smtClean="0"/>
              <a:t>20.11.2021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CBB5F3F-D37D-41E3-B2F7-7361D9C6C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B8C1234-8508-4D27-91AD-2ED1FB02C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A5C7F-7117-4466-B518-57E0890883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31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FF1290-D76B-4F61-B07B-18A52472D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BDEA3C1-8335-4447-BC41-DC6FDF3C09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F25EBF4-3684-4098-8F6E-9E8308C79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26C1D-F207-49DA-AC04-A5D87A6EC738}" type="datetimeFigureOut">
              <a:rPr lang="cs-CZ" smtClean="0"/>
              <a:t>20.11.2021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2587A8C-72CD-4403-9686-CED422F56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460043E-94D2-4BC5-91DF-DAFA21E10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A5C7F-7117-4466-B518-57E0890883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1937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7B9C4F-6E8A-4241-9206-7FB1C47C4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8BFDDC-2AC2-4E8A-8278-A65E5D7723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26A5096-813D-4F18-9F85-D5A22E3589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C35E7BD-06F7-45CB-AFF4-AFB4676F6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26C1D-F207-49DA-AC04-A5D87A6EC738}" type="datetimeFigureOut">
              <a:rPr lang="cs-CZ" smtClean="0"/>
              <a:t>20.11.2021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0EF27C4-C843-44E7-8779-C5B5964AB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21AFC24-F218-450F-8E6E-70D686229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A5C7F-7117-4466-B518-57E0890883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5190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BBF838-AD15-495C-B5D7-5BF4C86E1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B2303F5-5541-43F2-B9DE-87AC4A60C5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BD2BD70-A18F-40C9-B2D3-CDAF51B976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9C4292DE-5F31-433B-915E-86074C21FA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EAA7F49-251E-416F-9005-87393E5288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27C2FF3-7DC7-4BB4-BF3A-99B250AC3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26C1D-F207-49DA-AC04-A5D87A6EC738}" type="datetimeFigureOut">
              <a:rPr lang="cs-CZ" smtClean="0"/>
              <a:t>20.11.2021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286A7C0-4410-4E80-8085-976D947CB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0EE01B1-ABC8-4249-B790-A8CE02900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A5C7F-7117-4466-B518-57E0890883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7178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7C2074-F939-4E8E-A85A-EDEEE392B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D175CAF-3BC5-463D-8787-4E33DEED9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26C1D-F207-49DA-AC04-A5D87A6EC738}" type="datetimeFigureOut">
              <a:rPr lang="cs-CZ" smtClean="0"/>
              <a:t>20.11.2021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4AFB87E-5D38-4FA9-BB57-9EF87355A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A7ACCC2-0121-4FB8-9689-F263F461C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A5C7F-7117-4466-B518-57E0890883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1227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C6AF502-D4DA-4642-BC40-57A51CD01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26C1D-F207-49DA-AC04-A5D87A6EC738}" type="datetimeFigureOut">
              <a:rPr lang="cs-CZ" smtClean="0"/>
              <a:t>20.11.2021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0724ECE-61DF-4A34-B850-91ED822BF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C317EE0-5826-4824-B42B-A9311E607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A5C7F-7117-4466-B518-57E0890883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1456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03B271-741E-47AC-BE56-D6F28BBC5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254D45-9774-491F-A220-B727DCC66E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F73C589-808F-4E9C-8092-DA89132B47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3438B14-E2AF-456F-A497-340CD1D69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26C1D-F207-49DA-AC04-A5D87A6EC738}" type="datetimeFigureOut">
              <a:rPr lang="cs-CZ" smtClean="0"/>
              <a:t>20.11.2021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89A2474-6BF0-4F59-B0A8-C906399B4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DE8FA7B-C044-4B6B-8A77-3F9C2298D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A5C7F-7117-4466-B518-57E0890883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131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7E5819-F14F-4495-81C4-2A337CC6D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6768BE5-4FE7-4C63-B09C-F83ABC66D9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04DD827-C84B-4B2C-8FDD-A51E01745D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1391A17-E6B5-4F4F-845E-8978C658E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26C1D-F207-49DA-AC04-A5D87A6EC738}" type="datetimeFigureOut">
              <a:rPr lang="cs-CZ" smtClean="0"/>
              <a:t>20.11.2021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7316309-5EC8-4006-A0C2-678A1E14E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85C3107-E1BC-489F-AF13-9D1818CF2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A5C7F-7117-4466-B518-57E0890883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1210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EC740A5-D9BB-41A9-A889-C0D26FB121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145E0F4-E353-4DDF-A1C9-433D71BE1F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5EEE13A-7D5C-4E6B-A868-91257F1B23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26C1D-F207-49DA-AC04-A5D87A6EC738}" type="datetimeFigureOut">
              <a:rPr lang="cs-CZ" smtClean="0"/>
              <a:t>20.11.2021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E2F5D65-1C6A-4F54-BF90-A0CDE19326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F8DA5CA-CD8D-40D9-A655-28E1767DD0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5A5C7F-7117-4466-B518-57E0890883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6258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pngimg.com/download/40908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pngimg.com/download/41041" TargetMode="Externa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pngimg.com/download/40908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pngimg.com/download/41041" TargetMode="Externa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>
            <a:extLst>
              <a:ext uri="{FF2B5EF4-FFF2-40B4-BE49-F238E27FC236}">
                <a16:creationId xmlns:a16="http://schemas.microsoft.com/office/drawing/2014/main" id="{FCABA291-93BE-4771-9D63-ADD759B129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1929" y="0"/>
            <a:ext cx="9144000" cy="1655762"/>
          </a:xfrm>
        </p:spPr>
        <p:txBody>
          <a:bodyPr/>
          <a:lstStyle/>
          <a:p>
            <a:br>
              <a:rPr lang="cs-CZ" sz="4000" i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</a:br>
            <a:r>
              <a:rPr lang="cs-CZ" sz="4000" i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Brainstorming a </a:t>
            </a:r>
            <a:r>
              <a:rPr lang="cs-CZ" sz="4000" i="1" dirty="0" err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brainwriting</a:t>
            </a:r>
            <a:endParaRPr lang="cs-CZ" sz="4000" i="1" dirty="0">
              <a:solidFill>
                <a:schemeClr val="accent1">
                  <a:lumMod val="75000"/>
                </a:schemeClr>
              </a:solidFill>
              <a:effectLst/>
              <a:latin typeface="Arial" panose="020B0604020202020204" pitchFamily="34" charset="0"/>
            </a:endParaRPr>
          </a:p>
          <a:p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2F7D1D9E-CE51-4DF9-A35F-9178CAD53516}"/>
              </a:ext>
            </a:extLst>
          </p:cNvPr>
          <p:cNvSpPr txBox="1"/>
          <p:nvPr/>
        </p:nvSpPr>
        <p:spPr>
          <a:xfrm>
            <a:off x="2312554" y="1468475"/>
            <a:ext cx="880751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/>
              <a:t>Skupinová aktivita</a:t>
            </a:r>
          </a:p>
          <a:p>
            <a:r>
              <a:rPr lang="cs-CZ" sz="4000" dirty="0"/>
              <a:t>Podpora nových nápadů</a:t>
            </a:r>
          </a:p>
          <a:p>
            <a:endParaRPr lang="cs-CZ" sz="4000" dirty="0"/>
          </a:p>
          <a:p>
            <a:r>
              <a:rPr lang="cs-CZ" sz="4000" b="1" dirty="0"/>
              <a:t>Potřeba vstupních znalostí na dané téma</a:t>
            </a:r>
          </a:p>
        </p:txBody>
      </p:sp>
      <p:pic>
        <p:nvPicPr>
          <p:cNvPr id="1026" name="Picture 2" descr="5 největších mýtů o lidském mozku | 100+1 zahraniční zajímavost">
            <a:extLst>
              <a:ext uri="{FF2B5EF4-FFF2-40B4-BE49-F238E27FC236}">
                <a16:creationId xmlns:a16="http://schemas.microsoft.com/office/drawing/2014/main" id="{2A1E97B7-EB09-437D-83DE-FADA2D2D36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630" y="4324000"/>
            <a:ext cx="3287357" cy="2159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Mozek a změna: Dokážeme se měnit? - Code of Life">
            <a:extLst>
              <a:ext uri="{FF2B5EF4-FFF2-40B4-BE49-F238E27FC236}">
                <a16:creationId xmlns:a16="http://schemas.microsoft.com/office/drawing/2014/main" id="{9C8EB425-E12A-4D11-A4B1-08F6736FF9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8289" y="4324000"/>
            <a:ext cx="3342882" cy="2159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Osvícení mysli — Stock Fotografie © agsandrew #54712609">
            <a:extLst>
              <a:ext uri="{FF2B5EF4-FFF2-40B4-BE49-F238E27FC236}">
                <a16:creationId xmlns:a16="http://schemas.microsoft.com/office/drawing/2014/main" id="{5A06A44C-2414-452F-AA6F-A41398F7BC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8884" y="4309563"/>
            <a:ext cx="2879897" cy="2159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Šipka: doprava 6">
            <a:extLst>
              <a:ext uri="{FF2B5EF4-FFF2-40B4-BE49-F238E27FC236}">
                <a16:creationId xmlns:a16="http://schemas.microsoft.com/office/drawing/2014/main" id="{D3391E76-E252-4089-8A5C-3BFFE2A59CC4}"/>
              </a:ext>
            </a:extLst>
          </p:cNvPr>
          <p:cNvSpPr/>
          <p:nvPr/>
        </p:nvSpPr>
        <p:spPr>
          <a:xfrm>
            <a:off x="3665876" y="5192359"/>
            <a:ext cx="840023" cy="3943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Šipka: doprava 11">
            <a:extLst>
              <a:ext uri="{FF2B5EF4-FFF2-40B4-BE49-F238E27FC236}">
                <a16:creationId xmlns:a16="http://schemas.microsoft.com/office/drawing/2014/main" id="{13B2C44E-F49D-45D6-B1D0-7A29CE15C351}"/>
              </a:ext>
            </a:extLst>
          </p:cNvPr>
          <p:cNvSpPr/>
          <p:nvPr/>
        </p:nvSpPr>
        <p:spPr>
          <a:xfrm>
            <a:off x="8150016" y="5294330"/>
            <a:ext cx="840023" cy="3943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5376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C5D255-B5EC-46B0-BD0F-C287F7EF20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9048" y="133772"/>
            <a:ext cx="10515600" cy="912832"/>
          </a:xfrm>
        </p:spPr>
        <p:txBody>
          <a:bodyPr/>
          <a:lstStyle/>
          <a:p>
            <a:r>
              <a:rPr lang="cs-CZ" dirty="0"/>
              <a:t>Pravidla pro funkční brainstorming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B5F374-381F-46E5-B3EF-9884842060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9048" y="1201320"/>
            <a:ext cx="11353800" cy="4351338"/>
          </a:xfrm>
        </p:spPr>
        <p:txBody>
          <a:bodyPr/>
          <a:lstStyle/>
          <a:p>
            <a:r>
              <a:rPr lang="cs-CZ" dirty="0"/>
              <a:t>Základem je </a:t>
            </a:r>
            <a:r>
              <a:rPr lang="cs-CZ" b="1" dirty="0"/>
              <a:t>diskuze</a:t>
            </a:r>
          </a:p>
          <a:p>
            <a:pPr marL="0" indent="0">
              <a:buNone/>
            </a:pPr>
            <a:r>
              <a:rPr lang="cs-CZ" b="1" dirty="0"/>
              <a:t>	</a:t>
            </a:r>
            <a:r>
              <a:rPr lang="cs-CZ" b="1" i="1" dirty="0">
                <a:solidFill>
                  <a:srgbClr val="0070C0"/>
                </a:solidFill>
              </a:rPr>
              <a:t>Čemu se vyhnout? </a:t>
            </a:r>
            <a:r>
              <a:rPr lang="cs-CZ" i="1" dirty="0"/>
              <a:t>Překřikování, hádání, nízká aktivita účastnících se</a:t>
            </a:r>
          </a:p>
          <a:p>
            <a:pPr marL="0" indent="0">
              <a:buNone/>
            </a:pPr>
            <a:r>
              <a:rPr lang="cs-CZ" i="1" dirty="0"/>
              <a:t>				špatné atmosféře</a:t>
            </a:r>
          </a:p>
          <a:p>
            <a:pPr marL="0" indent="0">
              <a:buNone/>
            </a:pPr>
            <a:endParaRPr lang="cs-CZ" i="1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3A837D3D-C962-426D-86A4-D467D49A5483}"/>
              </a:ext>
            </a:extLst>
          </p:cNvPr>
          <p:cNvSpPr txBox="1"/>
          <p:nvPr/>
        </p:nvSpPr>
        <p:spPr>
          <a:xfrm>
            <a:off x="647241" y="2823072"/>
            <a:ext cx="11544759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Moderátor – hlídá čas, náladu, atmosféru, pokud slepá ulička -&gt; změna, jiný téma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Stanovení cíle – Jasné stanovení cíle a okolnosti (např. jaké máme prostředky, pro koho (např. cílená reklama pro…)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Správná počet lidí – odhaduje se 2-6 účastníků, záleží na kolektivu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Všechno zapisovat – včetně nesmyslných nápadů (můžete je označit), můžou vést k nové myšlence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r>
              <a:rPr lang="cs-CZ" dirty="0"/>
              <a:t>                                                        vs.</a:t>
            </a:r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Nesoudit – ale opravdu špatné nápady jemně smést ze stolu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Lidé mimo bublinu – nový vhled, musí mít vstupní znalosti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103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8E0A24-5460-43CC-8361-F8AB1C3AB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Brainwriting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998F36-C279-4588-8B15-4DE6C0947D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8677"/>
            <a:ext cx="10515600" cy="672831"/>
          </a:xfrm>
        </p:spPr>
        <p:txBody>
          <a:bodyPr/>
          <a:lstStyle/>
          <a:p>
            <a:r>
              <a:rPr lang="cs-CZ" dirty="0"/>
              <a:t>Tichý brainstorming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90E8775C-AF95-4AF1-B513-0FE81B20D2C7}"/>
              </a:ext>
            </a:extLst>
          </p:cNvPr>
          <p:cNvSpPr txBox="1"/>
          <p:nvPr/>
        </p:nvSpPr>
        <p:spPr>
          <a:xfrm>
            <a:off x="838200" y="2115238"/>
            <a:ext cx="53872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i="1" dirty="0">
                <a:solidFill>
                  <a:srgbClr val="0070C0"/>
                </a:solidFill>
              </a:rPr>
              <a:t>Kdy je vhodný?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EE92EF0A-AD5F-4935-AD69-5ACE3CFF29E0}"/>
              </a:ext>
            </a:extLst>
          </p:cNvPr>
          <p:cNvSpPr txBox="1"/>
          <p:nvPr/>
        </p:nvSpPr>
        <p:spPr>
          <a:xfrm>
            <a:off x="1189822" y="2886419"/>
            <a:ext cx="10163978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500" dirty="0"/>
              <a:t>Nevyrovnaný kolektiv (dominantní lidi vs. </a:t>
            </a:r>
            <a:r>
              <a:rPr lang="cs-CZ" sz="2500" dirty="0" err="1"/>
              <a:t>neprojevujující</a:t>
            </a:r>
            <a:r>
              <a:rPr lang="cs-CZ" sz="2500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500" dirty="0"/>
              <a:t>Když potřebujete různé vhledy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sz="2500" dirty="0"/>
              <a:t>Brainstorming nakonec vede většinou jedním směrem 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500F5E11-0F56-4559-94D6-66452F90CABD}"/>
              </a:ext>
            </a:extLst>
          </p:cNvPr>
          <p:cNvSpPr txBox="1"/>
          <p:nvPr/>
        </p:nvSpPr>
        <p:spPr>
          <a:xfrm>
            <a:off x="993090" y="4109081"/>
            <a:ext cx="11068281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i="1" dirty="0"/>
              <a:t>Metoda 6-3-5</a:t>
            </a:r>
          </a:p>
          <a:p>
            <a:endParaRPr lang="cs-CZ" sz="2500" dirty="0"/>
          </a:p>
          <a:p>
            <a:r>
              <a:rPr lang="cs-CZ" sz="2500" dirty="0"/>
              <a:t>Šest lidí - každý napíše na papír tři nápady/řešení/myšlenky (5 min). </a:t>
            </a:r>
          </a:p>
          <a:p>
            <a:r>
              <a:rPr lang="cs-CZ" sz="2500" dirty="0"/>
              <a:t>Následně každý podá papír kolegovi po pravici. Ten rozvíjí tyto tři nápady dál. Každý podá papír pětkrát doprava, takže se všichni vyjádří ke všemu. (čas: 5x6  = 30 min.)</a:t>
            </a:r>
          </a:p>
        </p:txBody>
      </p:sp>
      <p:pic>
        <p:nvPicPr>
          <p:cNvPr id="2050" name="Picture 2" descr="Brainwriting">
            <a:extLst>
              <a:ext uri="{FF2B5EF4-FFF2-40B4-BE49-F238E27FC236}">
                <a16:creationId xmlns:a16="http://schemas.microsoft.com/office/drawing/2014/main" id="{ABF0E0DC-8FF5-40F3-AD8B-BCE054A012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9555" y="500541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0523A965-CF61-49D0-9111-09DDC066DDCB}"/>
              </a:ext>
            </a:extLst>
          </p:cNvPr>
          <p:cNvSpPr txBox="1"/>
          <p:nvPr/>
        </p:nvSpPr>
        <p:spPr>
          <a:xfrm>
            <a:off x="558140" y="6282047"/>
            <a:ext cx="10795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Free-</a:t>
            </a:r>
            <a:r>
              <a:rPr lang="cs-CZ" b="1" dirty="0" err="1"/>
              <a:t>wheeling</a:t>
            </a:r>
            <a:r>
              <a:rPr lang="cs-CZ" dirty="0"/>
              <a:t> – </a:t>
            </a:r>
            <a:r>
              <a:rPr lang="cs-CZ" dirty="0" err="1"/>
              <a:t>brainwriting</a:t>
            </a:r>
            <a:r>
              <a:rPr lang="cs-CZ" dirty="0"/>
              <a:t> jen nápad může být komentář (diskuze na papíře)</a:t>
            </a:r>
          </a:p>
        </p:txBody>
      </p:sp>
    </p:spTree>
    <p:extLst>
      <p:ext uri="{BB962C8B-B14F-4D97-AF65-F5344CB8AC3E}">
        <p14:creationId xmlns:p14="http://schemas.microsoft.com/office/powerpoint/2010/main" val="2944207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1AF277-B45B-4C7B-A08D-2FB4E3CEE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A4FA97-2ABE-4DDB-9B3E-FECD0F5FEA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CFC2A363-7BB9-4837-8A6D-D57CA66567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1219041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5856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696BCD-4978-4EF7-A016-E5DDD40E4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Klady a zápory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B4D77D-FC7D-441F-A51B-EC71921E3A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637" y="1575413"/>
            <a:ext cx="11522726" cy="5282587"/>
          </a:xfrm>
        </p:spPr>
        <p:txBody>
          <a:bodyPr>
            <a:normAutofit/>
          </a:bodyPr>
          <a:lstStyle/>
          <a:p>
            <a:r>
              <a:rPr lang="cs-CZ" dirty="0"/>
              <a:t>Brainstorming </a:t>
            </a:r>
          </a:p>
          <a:p>
            <a:pPr lvl="1">
              <a:buBlip>
                <a:blip r:embed="rId2">
                  <a:extLst>
                    <a:ext uri="{837473B0-CC2E-450A-ABE3-18F120FF3D39}">
                      <a1611:picAttrSrcUrl xmlns:a1611="http://schemas.microsoft.com/office/drawing/2016/11/main" r:id="rId3"/>
                    </a:ext>
                  </a:extLst>
                </a:blip>
              </a:buBlip>
            </a:pPr>
            <a:r>
              <a:rPr lang="cs-CZ" dirty="0"/>
              <a:t> vzájemná inspirace</a:t>
            </a:r>
          </a:p>
          <a:p>
            <a:pPr lvl="1">
              <a:buBlip>
                <a:blip r:embed="rId2">
                  <a:extLst>
                    <a:ext uri="{837473B0-CC2E-450A-ABE3-18F120FF3D39}">
                      <a1611:picAttrSrcUrl xmlns:a1611="http://schemas.microsoft.com/office/drawing/2016/11/main" r:id="rId3"/>
                    </a:ext>
                  </a:extLst>
                </a:blip>
              </a:buBlip>
            </a:pPr>
            <a:r>
              <a:rPr lang="cs-CZ" dirty="0"/>
              <a:t>Rychlé nápady</a:t>
            </a:r>
          </a:p>
          <a:p>
            <a:pPr lvl="1">
              <a:buBlip>
                <a:blip r:embed="rId2">
                  <a:extLst>
                    <a:ext uri="{837473B0-CC2E-450A-ABE3-18F120FF3D39}">
                      <a1611:picAttrSrcUrl xmlns:a1611="http://schemas.microsoft.com/office/drawing/2016/11/main" r:id="rId3"/>
                    </a:ext>
                  </a:extLst>
                </a:blip>
              </a:buBlip>
            </a:pPr>
            <a:r>
              <a:rPr lang="cs-CZ" dirty="0"/>
              <a:t>Přehled</a:t>
            </a:r>
          </a:p>
          <a:p>
            <a:pPr lvl="1">
              <a:buBlip>
                <a:blip r:embed="rId2">
                  <a:extLst>
                    <a:ext uri="{837473B0-CC2E-450A-ABE3-18F120FF3D39}">
                      <a1611:picAttrSrcUrl xmlns:a1611="http://schemas.microsoft.com/office/drawing/2016/11/main" r:id="rId3"/>
                    </a:ext>
                  </a:extLst>
                </a:blip>
              </a:buBlip>
            </a:pPr>
            <a:r>
              <a:rPr lang="cs-CZ" dirty="0"/>
              <a:t>Usměrnění tématu</a:t>
            </a:r>
          </a:p>
          <a:p>
            <a:pPr marL="457200" lvl="1" indent="0">
              <a:buNone/>
            </a:pPr>
            <a:endParaRPr lang="cs-CZ" dirty="0"/>
          </a:p>
          <a:p>
            <a:pPr lvl="1"/>
            <a:r>
              <a:rPr lang="cs-CZ" dirty="0"/>
              <a:t>Rozvoj komunikačních schopností - Žák se učí přijímat názory druhých </a:t>
            </a:r>
          </a:p>
          <a:p>
            <a:pPr marL="457200" lvl="1" indent="0">
              <a:buNone/>
            </a:pPr>
            <a:r>
              <a:rPr lang="cs-CZ" dirty="0"/>
              <a:t>					      Žák se učí po danou dobu soustředit na jedno téma</a:t>
            </a:r>
          </a:p>
          <a:p>
            <a:pPr marL="457200" lvl="1" indent="0">
              <a:buNone/>
            </a:pPr>
            <a:r>
              <a:rPr lang="cs-CZ" dirty="0"/>
              <a:t>                                                                  Žák se učí přijímat a rozvíjet názory druhých.</a:t>
            </a:r>
          </a:p>
          <a:p>
            <a:pPr marL="457200" lvl="1" indent="0">
              <a:buNone/>
            </a:pPr>
            <a:endParaRPr lang="cs-CZ" dirty="0"/>
          </a:p>
          <a:p>
            <a:pPr lvl="1">
              <a:buBlip>
                <a:blip r:embed="rId4">
                  <a:extLst>
                    <a:ext uri="{837473B0-CC2E-450A-ABE3-18F120FF3D39}">
                      <a1611:picAttrSrcUrl xmlns:a1611="http://schemas.microsoft.com/office/drawing/2016/11/main" r:id="rId5"/>
                    </a:ext>
                  </a:extLst>
                </a:blip>
              </a:buBlip>
            </a:pPr>
            <a:r>
              <a:rPr lang="cs-CZ" dirty="0"/>
              <a:t>Nastolení správné atmosféry</a:t>
            </a:r>
          </a:p>
          <a:p>
            <a:pPr lvl="1">
              <a:buBlip>
                <a:blip r:embed="rId4">
                  <a:extLst>
                    <a:ext uri="{837473B0-CC2E-450A-ABE3-18F120FF3D39}">
                      <a1611:picAttrSrcUrl xmlns:a1611="http://schemas.microsoft.com/office/drawing/2016/11/main" r:id="rId5"/>
                    </a:ext>
                  </a:extLst>
                </a:blip>
              </a:buBlip>
            </a:pPr>
            <a:r>
              <a:rPr lang="cs-CZ" dirty="0"/>
              <a:t>Vybrání správného kolektivu a ve správném čase (správné naladění)</a:t>
            </a:r>
          </a:p>
          <a:p>
            <a:pPr lvl="1">
              <a:buBlip>
                <a:blip r:embed="rId4">
                  <a:extLst>
                    <a:ext uri="{837473B0-CC2E-450A-ABE3-18F120FF3D39}">
                      <a1611:picAttrSrcUrl xmlns:a1611="http://schemas.microsoft.com/office/drawing/2016/11/main" r:id="rId5"/>
                    </a:ext>
                  </a:extLst>
                </a:blip>
              </a:buBlip>
            </a:pPr>
            <a:r>
              <a:rPr lang="cs-CZ" dirty="0"/>
              <a:t>Nelze odhadnout čas – lepší oznámit předem</a:t>
            </a:r>
          </a:p>
          <a:p>
            <a:pPr lvl="1">
              <a:buBlip>
                <a:blip r:embed="rId4">
                  <a:extLst>
                    <a:ext uri="{837473B0-CC2E-450A-ABE3-18F120FF3D39}">
                      <a1611:picAttrSrcUrl xmlns:a1611="http://schemas.microsoft.com/office/drawing/2016/11/main" r:id="rId5"/>
                    </a:ext>
                  </a:extLst>
                </a:blip>
              </a:buBlip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60664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696BCD-4978-4EF7-A016-E5DDD40E4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Klady a zápory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B4D77D-FC7D-441F-A51B-EC71921E3A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Brainwriting</a:t>
            </a:r>
            <a:r>
              <a:rPr lang="cs-CZ" dirty="0"/>
              <a:t> </a:t>
            </a:r>
          </a:p>
          <a:p>
            <a:pPr lvl="1">
              <a:buBlip>
                <a:blip r:embed="rId2">
                  <a:extLst>
                    <a:ext uri="{837473B0-CC2E-450A-ABE3-18F120FF3D39}">
                      <a1611:picAttrSrcUrl xmlns:a1611="http://schemas.microsoft.com/office/drawing/2016/11/main" r:id="rId3"/>
                    </a:ext>
                  </a:extLst>
                </a:blip>
              </a:buBlip>
            </a:pPr>
            <a:r>
              <a:rPr lang="cs-CZ" dirty="0"/>
              <a:t> vzájemná inspirace</a:t>
            </a:r>
          </a:p>
          <a:p>
            <a:pPr lvl="1">
              <a:buBlip>
                <a:blip r:embed="rId2">
                  <a:extLst>
                    <a:ext uri="{837473B0-CC2E-450A-ABE3-18F120FF3D39}">
                      <a1611:picAttrSrcUrl xmlns:a1611="http://schemas.microsoft.com/office/drawing/2016/11/main" r:id="rId3"/>
                    </a:ext>
                  </a:extLst>
                </a:blip>
              </a:buBlip>
            </a:pPr>
            <a:r>
              <a:rPr lang="cs-CZ" dirty="0"/>
              <a:t>Rychlé nápady, rozvíjení předchozích nápadů</a:t>
            </a:r>
          </a:p>
          <a:p>
            <a:pPr lvl="1">
              <a:buBlip>
                <a:blip r:embed="rId2">
                  <a:extLst>
                    <a:ext uri="{837473B0-CC2E-450A-ABE3-18F120FF3D39}">
                      <a1611:picAttrSrcUrl xmlns:a1611="http://schemas.microsoft.com/office/drawing/2016/11/main" r:id="rId3"/>
                    </a:ext>
                  </a:extLst>
                </a:blip>
              </a:buBlip>
            </a:pPr>
            <a:r>
              <a:rPr lang="cs-CZ" dirty="0"/>
              <a:t> Známá časová náročnost (Max. 40 min)</a:t>
            </a:r>
          </a:p>
          <a:p>
            <a:pPr lvl="1">
              <a:buBlip>
                <a:blip r:embed="rId2">
                  <a:extLst>
                    <a:ext uri="{837473B0-CC2E-450A-ABE3-18F120FF3D39}">
                      <a1611:picAttrSrcUrl xmlns:a1611="http://schemas.microsoft.com/office/drawing/2016/11/main" r:id="rId3"/>
                    </a:ext>
                  </a:extLst>
                </a:blip>
              </a:buBlip>
            </a:pPr>
            <a:r>
              <a:rPr lang="cs-CZ" dirty="0"/>
              <a:t> Vyjádří se všichni</a:t>
            </a:r>
          </a:p>
          <a:p>
            <a:pPr lvl="1">
              <a:buBlip>
                <a:blip r:embed="rId2">
                  <a:extLst>
                    <a:ext uri="{837473B0-CC2E-450A-ABE3-18F120FF3D39}">
                      <a1611:picAttrSrcUrl xmlns:a1611="http://schemas.microsoft.com/office/drawing/2016/11/main" r:id="rId3"/>
                    </a:ext>
                  </a:extLst>
                </a:blip>
              </a:buBlip>
            </a:pPr>
            <a:r>
              <a:rPr lang="cs-CZ" dirty="0"/>
              <a:t>Lze pro více účastníků</a:t>
            </a:r>
          </a:p>
          <a:p>
            <a:pPr marL="457200" lvl="1" indent="0">
              <a:buNone/>
            </a:pPr>
            <a:endParaRPr lang="cs-CZ" dirty="0"/>
          </a:p>
          <a:p>
            <a:pPr lvl="1">
              <a:buBlip>
                <a:blip r:embed="rId4">
                  <a:extLst>
                    <a:ext uri="{837473B0-CC2E-450A-ABE3-18F120FF3D39}">
                      <a1611:picAttrSrcUrl xmlns:a1611="http://schemas.microsoft.com/office/drawing/2016/11/main" r:id="rId5"/>
                    </a:ext>
                  </a:extLst>
                </a:blip>
              </a:buBlip>
            </a:pPr>
            <a:r>
              <a:rPr lang="cs-CZ" dirty="0"/>
              <a:t>Útěk od tématu, nerealistické myšlení</a:t>
            </a:r>
          </a:p>
          <a:p>
            <a:pPr lvl="1">
              <a:buBlip>
                <a:blip r:embed="rId4">
                  <a:extLst>
                    <a:ext uri="{837473B0-CC2E-450A-ABE3-18F120FF3D39}">
                      <a1611:picAttrSrcUrl xmlns:a1611="http://schemas.microsoft.com/office/drawing/2016/11/main" r:id="rId5"/>
                    </a:ext>
                  </a:extLst>
                </a:blip>
              </a:buBlip>
            </a:pPr>
            <a:r>
              <a:rPr lang="cs-CZ" dirty="0"/>
              <a:t>Opakování tématu</a:t>
            </a:r>
          </a:p>
          <a:p>
            <a:pPr lvl="1">
              <a:buBlip>
                <a:blip r:embed="rId4">
                  <a:extLst>
                    <a:ext uri="{837473B0-CC2E-450A-ABE3-18F120FF3D39}">
                      <a1611:picAttrSrcUrl xmlns:a1611="http://schemas.microsoft.com/office/drawing/2016/11/main" r:id="rId5"/>
                    </a:ext>
                  </a:extLst>
                </a:blip>
              </a:buBlip>
            </a:pPr>
            <a:r>
              <a:rPr lang="cs-CZ" dirty="0"/>
              <a:t>Omezení myšlenek</a:t>
            </a:r>
          </a:p>
          <a:p>
            <a:pPr lvl="1">
              <a:buBlip>
                <a:blip r:embed="rId4">
                  <a:extLst>
                    <a:ext uri="{837473B0-CC2E-450A-ABE3-18F120FF3D39}">
                      <a1611:picAttrSrcUrl xmlns:a1611="http://schemas.microsoft.com/office/drawing/2016/11/main" r:id="rId5"/>
                    </a:ext>
                  </a:extLst>
                </a:blip>
              </a:buBlip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31253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3A2D1F-A8F5-4EC9-957D-81A0F2755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652"/>
            <a:ext cx="10515600" cy="1325563"/>
          </a:xfrm>
        </p:spPr>
        <p:txBody>
          <a:bodyPr/>
          <a:lstStyle/>
          <a:p>
            <a:r>
              <a:rPr lang="cs-CZ" dirty="0"/>
              <a:t>Aktivita pro SŠ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F64D04-ED5F-429E-A92A-71F60AC657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73855" y="4827464"/>
            <a:ext cx="5908456" cy="1234886"/>
          </a:xfrm>
        </p:spPr>
        <p:txBody>
          <a:bodyPr>
            <a:normAutofit/>
          </a:bodyPr>
          <a:lstStyle/>
          <a:p>
            <a:r>
              <a:rPr lang="cs-CZ" sz="4800" dirty="0"/>
              <a:t>Cíl: Vytvořit ibuprofen</a:t>
            </a:r>
          </a:p>
        </p:txBody>
      </p:sp>
      <p:pic>
        <p:nvPicPr>
          <p:cNvPr id="4098" name="Picture 2" descr="VYSOKÉ UČENÍ TECHNICKÉ V BRNĚ">
            <a:extLst>
              <a:ext uri="{FF2B5EF4-FFF2-40B4-BE49-F238E27FC236}">
                <a16:creationId xmlns:a16="http://schemas.microsoft.com/office/drawing/2014/main" id="{F8CE31B3-BF8F-45A8-9C21-026F685726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2674" y="504966"/>
            <a:ext cx="4590817" cy="3610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Skupina 4">
            <a:extLst>
              <a:ext uri="{FF2B5EF4-FFF2-40B4-BE49-F238E27FC236}">
                <a16:creationId xmlns:a16="http://schemas.microsoft.com/office/drawing/2014/main" id="{0259C69A-BC96-4196-B142-149988D9C79C}"/>
              </a:ext>
            </a:extLst>
          </p:cNvPr>
          <p:cNvGrpSpPr/>
          <p:nvPr/>
        </p:nvGrpSpPr>
        <p:grpSpPr>
          <a:xfrm>
            <a:off x="240721" y="1210875"/>
            <a:ext cx="9975933" cy="4041900"/>
            <a:chOff x="1011902" y="1739685"/>
            <a:chExt cx="9975933" cy="4041900"/>
          </a:xfrm>
        </p:grpSpPr>
        <p:grpSp>
          <p:nvGrpSpPr>
            <p:cNvPr id="6" name="Google Shape;124;p17">
              <a:extLst>
                <a:ext uri="{FF2B5EF4-FFF2-40B4-BE49-F238E27FC236}">
                  <a16:creationId xmlns:a16="http://schemas.microsoft.com/office/drawing/2014/main" id="{E9697D13-9E91-4828-BD82-79DCD0D317DF}"/>
                </a:ext>
              </a:extLst>
            </p:cNvPr>
            <p:cNvGrpSpPr/>
            <p:nvPr/>
          </p:nvGrpSpPr>
          <p:grpSpPr>
            <a:xfrm>
              <a:off x="1011902" y="1800885"/>
              <a:ext cx="728689" cy="3980700"/>
              <a:chOff x="888750" y="776775"/>
              <a:chExt cx="503700" cy="3980700"/>
            </a:xfrm>
          </p:grpSpPr>
          <p:grpSp>
            <p:nvGrpSpPr>
              <p:cNvPr id="8" name="Google Shape;125;p17">
                <a:extLst>
                  <a:ext uri="{FF2B5EF4-FFF2-40B4-BE49-F238E27FC236}">
                    <a16:creationId xmlns:a16="http://schemas.microsoft.com/office/drawing/2014/main" id="{EB5E875E-232A-4FFA-8035-7BC5030CC682}"/>
                  </a:ext>
                </a:extLst>
              </p:cNvPr>
              <p:cNvGrpSpPr/>
              <p:nvPr/>
            </p:nvGrpSpPr>
            <p:grpSpPr>
              <a:xfrm>
                <a:off x="888750" y="776775"/>
                <a:ext cx="503700" cy="853500"/>
                <a:chOff x="888750" y="776775"/>
                <a:chExt cx="503700" cy="853500"/>
              </a:xfrm>
            </p:grpSpPr>
            <p:sp>
              <p:nvSpPr>
                <p:cNvPr id="19" name="Google Shape;126;p17">
                  <a:extLst>
                    <a:ext uri="{FF2B5EF4-FFF2-40B4-BE49-F238E27FC236}">
                      <a16:creationId xmlns:a16="http://schemas.microsoft.com/office/drawing/2014/main" id="{6ADB79A1-E76E-4D9A-ABCE-7C8A9AE450B2}"/>
                    </a:ext>
                  </a:extLst>
                </p:cNvPr>
                <p:cNvSpPr/>
                <p:nvPr/>
              </p:nvSpPr>
              <p:spPr>
                <a:xfrm>
                  <a:off x="888750" y="776775"/>
                  <a:ext cx="503700" cy="566700"/>
                </a:xfrm>
                <a:prstGeom prst="rect">
                  <a:avLst/>
                </a:prstGeom>
                <a:solidFill>
                  <a:schemeClr val="lt2"/>
                </a:solidFill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cs-CZ" sz="2400" b="1" dirty="0"/>
                    <a:t>C</a:t>
                  </a:r>
                  <a:endParaRPr sz="2400" b="1" dirty="0"/>
                </a:p>
              </p:txBody>
            </p:sp>
            <p:sp>
              <p:nvSpPr>
                <p:cNvPr id="20" name="Google Shape;127;p17">
                  <a:extLst>
                    <a:ext uri="{FF2B5EF4-FFF2-40B4-BE49-F238E27FC236}">
                      <a16:creationId xmlns:a16="http://schemas.microsoft.com/office/drawing/2014/main" id="{075ABAED-B299-4F4B-9907-DC3A5397D47F}"/>
                    </a:ext>
                  </a:extLst>
                </p:cNvPr>
                <p:cNvSpPr/>
                <p:nvPr/>
              </p:nvSpPr>
              <p:spPr>
                <a:xfrm>
                  <a:off x="1021650" y="1343475"/>
                  <a:ext cx="237900" cy="286800"/>
                </a:xfrm>
                <a:prstGeom prst="downArrow">
                  <a:avLst>
                    <a:gd name="adj1" fmla="val 50000"/>
                    <a:gd name="adj2" fmla="val 50000"/>
                  </a:avLst>
                </a:prstGeom>
                <a:solidFill>
                  <a:schemeClr val="lt2"/>
                </a:solidFill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</p:grpSp>
          <p:grpSp>
            <p:nvGrpSpPr>
              <p:cNvPr id="9" name="Google Shape;128;p17">
                <a:extLst>
                  <a:ext uri="{FF2B5EF4-FFF2-40B4-BE49-F238E27FC236}">
                    <a16:creationId xmlns:a16="http://schemas.microsoft.com/office/drawing/2014/main" id="{A19564FB-5CB4-48B9-A809-6CDC4FACBFD3}"/>
                  </a:ext>
                </a:extLst>
              </p:cNvPr>
              <p:cNvGrpSpPr/>
              <p:nvPr/>
            </p:nvGrpSpPr>
            <p:grpSpPr>
              <a:xfrm>
                <a:off x="888750" y="1630275"/>
                <a:ext cx="503700" cy="853500"/>
                <a:chOff x="888750" y="776775"/>
                <a:chExt cx="503700" cy="853500"/>
              </a:xfrm>
            </p:grpSpPr>
            <p:sp>
              <p:nvSpPr>
                <p:cNvPr id="17" name="Google Shape;129;p17">
                  <a:extLst>
                    <a:ext uri="{FF2B5EF4-FFF2-40B4-BE49-F238E27FC236}">
                      <a16:creationId xmlns:a16="http://schemas.microsoft.com/office/drawing/2014/main" id="{6FFC0B06-58CE-45C1-A899-56B2352BA296}"/>
                    </a:ext>
                  </a:extLst>
                </p:cNvPr>
                <p:cNvSpPr/>
                <p:nvPr/>
              </p:nvSpPr>
              <p:spPr>
                <a:xfrm>
                  <a:off x="888750" y="776775"/>
                  <a:ext cx="503700" cy="566700"/>
                </a:xfrm>
                <a:prstGeom prst="rect">
                  <a:avLst/>
                </a:prstGeom>
                <a:solidFill>
                  <a:schemeClr val="lt2"/>
                </a:solidFill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cs-CZ" sz="2400" b="1" dirty="0"/>
                    <a:t>M</a:t>
                  </a:r>
                  <a:endParaRPr sz="2400" b="1" dirty="0"/>
                </a:p>
              </p:txBody>
            </p:sp>
            <p:sp>
              <p:nvSpPr>
                <p:cNvPr id="18" name="Google Shape;130;p17">
                  <a:extLst>
                    <a:ext uri="{FF2B5EF4-FFF2-40B4-BE49-F238E27FC236}">
                      <a16:creationId xmlns:a16="http://schemas.microsoft.com/office/drawing/2014/main" id="{E7FE2BDD-7A9E-43BD-9433-ACAFEAD4D03C}"/>
                    </a:ext>
                  </a:extLst>
                </p:cNvPr>
                <p:cNvSpPr/>
                <p:nvPr/>
              </p:nvSpPr>
              <p:spPr>
                <a:xfrm>
                  <a:off x="1021650" y="1343475"/>
                  <a:ext cx="237900" cy="286800"/>
                </a:xfrm>
                <a:prstGeom prst="downArrow">
                  <a:avLst>
                    <a:gd name="adj1" fmla="val 50000"/>
                    <a:gd name="adj2" fmla="val 50000"/>
                  </a:avLst>
                </a:prstGeom>
                <a:solidFill>
                  <a:schemeClr val="lt2"/>
                </a:solidFill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</p:grpSp>
          <p:grpSp>
            <p:nvGrpSpPr>
              <p:cNvPr id="10" name="Google Shape;131;p17">
                <a:extLst>
                  <a:ext uri="{FF2B5EF4-FFF2-40B4-BE49-F238E27FC236}">
                    <a16:creationId xmlns:a16="http://schemas.microsoft.com/office/drawing/2014/main" id="{94B92F71-1053-4748-859B-BBC6922CC272}"/>
                  </a:ext>
                </a:extLst>
              </p:cNvPr>
              <p:cNvGrpSpPr/>
              <p:nvPr/>
            </p:nvGrpSpPr>
            <p:grpSpPr>
              <a:xfrm>
                <a:off x="888750" y="2483775"/>
                <a:ext cx="503700" cy="853500"/>
                <a:chOff x="888750" y="776775"/>
                <a:chExt cx="503700" cy="853500"/>
              </a:xfrm>
            </p:grpSpPr>
            <p:sp>
              <p:nvSpPr>
                <p:cNvPr id="15" name="Google Shape;132;p17">
                  <a:extLst>
                    <a:ext uri="{FF2B5EF4-FFF2-40B4-BE49-F238E27FC236}">
                      <a16:creationId xmlns:a16="http://schemas.microsoft.com/office/drawing/2014/main" id="{2103DAE8-2177-497B-85D5-5A7116087C24}"/>
                    </a:ext>
                  </a:extLst>
                </p:cNvPr>
                <p:cNvSpPr/>
                <p:nvPr/>
              </p:nvSpPr>
              <p:spPr>
                <a:xfrm>
                  <a:off x="888750" y="776775"/>
                  <a:ext cx="503700" cy="566700"/>
                </a:xfrm>
                <a:prstGeom prst="rect">
                  <a:avLst/>
                </a:prstGeom>
                <a:solidFill>
                  <a:schemeClr val="lt2"/>
                </a:solidFill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cs-CZ" sz="2400" b="1" dirty="0"/>
                    <a:t>I</a:t>
                  </a:r>
                  <a:endParaRPr sz="2400" b="1" dirty="0"/>
                </a:p>
              </p:txBody>
            </p:sp>
            <p:sp>
              <p:nvSpPr>
                <p:cNvPr id="16" name="Google Shape;133;p17">
                  <a:extLst>
                    <a:ext uri="{FF2B5EF4-FFF2-40B4-BE49-F238E27FC236}">
                      <a16:creationId xmlns:a16="http://schemas.microsoft.com/office/drawing/2014/main" id="{90B2B050-3FE9-42AE-9C93-D363ED98B21E}"/>
                    </a:ext>
                  </a:extLst>
                </p:cNvPr>
                <p:cNvSpPr/>
                <p:nvPr/>
              </p:nvSpPr>
              <p:spPr>
                <a:xfrm>
                  <a:off x="1021650" y="1343475"/>
                  <a:ext cx="237900" cy="286800"/>
                </a:xfrm>
                <a:prstGeom prst="downArrow">
                  <a:avLst>
                    <a:gd name="adj1" fmla="val 50000"/>
                    <a:gd name="adj2" fmla="val 50000"/>
                  </a:avLst>
                </a:prstGeom>
                <a:solidFill>
                  <a:schemeClr val="lt2"/>
                </a:solidFill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</p:grpSp>
          <p:grpSp>
            <p:nvGrpSpPr>
              <p:cNvPr id="11" name="Google Shape;134;p17">
                <a:extLst>
                  <a:ext uri="{FF2B5EF4-FFF2-40B4-BE49-F238E27FC236}">
                    <a16:creationId xmlns:a16="http://schemas.microsoft.com/office/drawing/2014/main" id="{D8F9070E-5F7C-4F8F-952E-008977DA5B81}"/>
                  </a:ext>
                </a:extLst>
              </p:cNvPr>
              <p:cNvGrpSpPr/>
              <p:nvPr/>
            </p:nvGrpSpPr>
            <p:grpSpPr>
              <a:xfrm>
                <a:off x="888750" y="3337275"/>
                <a:ext cx="503700" cy="853500"/>
                <a:chOff x="888750" y="776775"/>
                <a:chExt cx="503700" cy="853500"/>
              </a:xfrm>
            </p:grpSpPr>
            <p:sp>
              <p:nvSpPr>
                <p:cNvPr id="13" name="Google Shape;135;p17">
                  <a:extLst>
                    <a:ext uri="{FF2B5EF4-FFF2-40B4-BE49-F238E27FC236}">
                      <a16:creationId xmlns:a16="http://schemas.microsoft.com/office/drawing/2014/main" id="{37CF3123-0EF6-4D43-8193-F2E8AD695F75}"/>
                    </a:ext>
                  </a:extLst>
                </p:cNvPr>
                <p:cNvSpPr/>
                <p:nvPr/>
              </p:nvSpPr>
              <p:spPr>
                <a:xfrm>
                  <a:off x="888750" y="776775"/>
                  <a:ext cx="503700" cy="566700"/>
                </a:xfrm>
                <a:prstGeom prst="rect">
                  <a:avLst/>
                </a:prstGeom>
                <a:solidFill>
                  <a:schemeClr val="lt2"/>
                </a:solidFill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cs-CZ" sz="2400" b="1" dirty="0"/>
                    <a:t>A</a:t>
                  </a:r>
                  <a:endParaRPr sz="2400" b="1" dirty="0"/>
                </a:p>
              </p:txBody>
            </p:sp>
            <p:sp>
              <p:nvSpPr>
                <p:cNvPr id="14" name="Google Shape;136;p17">
                  <a:extLst>
                    <a:ext uri="{FF2B5EF4-FFF2-40B4-BE49-F238E27FC236}">
                      <a16:creationId xmlns:a16="http://schemas.microsoft.com/office/drawing/2014/main" id="{C241B97B-C22B-4784-AEB5-3794C14D6217}"/>
                    </a:ext>
                  </a:extLst>
                </p:cNvPr>
                <p:cNvSpPr/>
                <p:nvPr/>
              </p:nvSpPr>
              <p:spPr>
                <a:xfrm>
                  <a:off x="1021650" y="1343475"/>
                  <a:ext cx="237900" cy="286800"/>
                </a:xfrm>
                <a:prstGeom prst="downArrow">
                  <a:avLst>
                    <a:gd name="adj1" fmla="val 50000"/>
                    <a:gd name="adj2" fmla="val 50000"/>
                  </a:avLst>
                </a:prstGeom>
                <a:solidFill>
                  <a:schemeClr val="lt2"/>
                </a:solidFill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/>
                </a:p>
              </p:txBody>
            </p:sp>
          </p:grpSp>
          <p:sp>
            <p:nvSpPr>
              <p:cNvPr id="12" name="Google Shape;137;p17">
                <a:extLst>
                  <a:ext uri="{FF2B5EF4-FFF2-40B4-BE49-F238E27FC236}">
                    <a16:creationId xmlns:a16="http://schemas.microsoft.com/office/drawing/2014/main" id="{00961412-8F57-4608-8E73-3B0BA52CFDEF}"/>
                  </a:ext>
                </a:extLst>
              </p:cNvPr>
              <p:cNvSpPr/>
              <p:nvPr/>
            </p:nvSpPr>
            <p:spPr>
              <a:xfrm>
                <a:off x="888750" y="4190775"/>
                <a:ext cx="503700" cy="566700"/>
              </a:xfrm>
              <a:prstGeom prst="rect">
                <a:avLst/>
              </a:prstGeom>
              <a:solidFill>
                <a:schemeClr val="lt2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cs-CZ" sz="2400" b="1" dirty="0"/>
                  <a:t>R</a:t>
                </a:r>
                <a:endParaRPr sz="2400" b="1" dirty="0"/>
              </a:p>
            </p:txBody>
          </p:sp>
        </p:grpSp>
        <p:sp>
          <p:nvSpPr>
            <p:cNvPr id="7" name="Google Shape;122;p17">
              <a:extLst>
                <a:ext uri="{FF2B5EF4-FFF2-40B4-BE49-F238E27FC236}">
                  <a16:creationId xmlns:a16="http://schemas.microsoft.com/office/drawing/2014/main" id="{B5BCC970-4F5C-4282-A15B-BF9B84FF4873}"/>
                </a:ext>
              </a:extLst>
            </p:cNvPr>
            <p:cNvSpPr txBox="1">
              <a:spLocks/>
            </p:cNvSpPr>
            <p:nvPr/>
          </p:nvSpPr>
          <p:spPr>
            <a:xfrm>
              <a:off x="2362487" y="1739685"/>
              <a:ext cx="8625348" cy="4041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L="457200" marR="0" lvl="0" indent="-342900" algn="l" rtl="0">
                <a:lnSpc>
                  <a:spcPct val="90000"/>
                </a:lnSpc>
                <a:spcBef>
                  <a:spcPts val="75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Arial"/>
                <a:buChar char="•"/>
                <a:defRPr sz="21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  <a:lvl2pPr marL="914400" marR="0" lvl="1" indent="-342900" algn="l" rtl="0">
                <a:lnSpc>
                  <a:spcPct val="90000"/>
                </a:lnSpc>
                <a:spcBef>
                  <a:spcPts val="375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Arial"/>
                <a:buChar char="•"/>
                <a:def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defRPr>
              </a:lvl2pPr>
              <a:lvl3pPr marL="1371600" marR="0" lvl="2" indent="-342900" algn="l" rtl="0">
                <a:lnSpc>
                  <a:spcPct val="90000"/>
                </a:lnSpc>
                <a:spcBef>
                  <a:spcPts val="375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Arial"/>
                <a:buChar char="•"/>
                <a:defRPr sz="15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defRPr>
              </a:lvl3pPr>
              <a:lvl4pPr marL="1828800" marR="0" lvl="3" indent="-342900" algn="l" rtl="0">
                <a:lnSpc>
                  <a:spcPct val="90000"/>
                </a:lnSpc>
                <a:spcBef>
                  <a:spcPts val="375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Arial"/>
                <a:buChar char="•"/>
                <a:defRPr sz="135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defRPr>
              </a:lvl4pPr>
              <a:lvl5pPr marL="2286000" marR="0" lvl="4" indent="-342900" algn="l" rtl="0">
                <a:lnSpc>
                  <a:spcPct val="90000"/>
                </a:lnSpc>
                <a:spcBef>
                  <a:spcPts val="375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Arial"/>
                <a:buChar char="•"/>
                <a:defRPr sz="135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defRPr>
              </a:lvl5pPr>
              <a:lvl6pPr marL="2743200" marR="0" lvl="5" indent="-342900" algn="l" rtl="0">
                <a:lnSpc>
                  <a:spcPct val="90000"/>
                </a:lnSpc>
                <a:spcBef>
                  <a:spcPts val="375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Arial"/>
                <a:buChar char="•"/>
                <a:defRPr sz="135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defRPr>
              </a:lvl6pPr>
              <a:lvl7pPr marL="3200400" marR="0" lvl="6" indent="-342900" algn="l" rtl="0">
                <a:lnSpc>
                  <a:spcPct val="90000"/>
                </a:lnSpc>
                <a:spcBef>
                  <a:spcPts val="375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Arial"/>
                <a:buChar char="•"/>
                <a:defRPr sz="135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defRPr>
              </a:lvl7pPr>
              <a:lvl8pPr marL="3657600" marR="0" lvl="7" indent="-342900" algn="l" rtl="0">
                <a:lnSpc>
                  <a:spcPct val="90000"/>
                </a:lnSpc>
                <a:spcBef>
                  <a:spcPts val="375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Arial"/>
                <a:buChar char="•"/>
                <a:defRPr sz="135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defRPr>
              </a:lvl8pPr>
              <a:lvl9pPr marL="4114800" marR="0" lvl="8" indent="-342900" algn="l" rtl="0">
                <a:lnSpc>
                  <a:spcPct val="90000"/>
                </a:lnSpc>
                <a:spcBef>
                  <a:spcPts val="375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Arial"/>
                <a:buChar char="•"/>
                <a:defRPr sz="135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defRPr>
              </a:lvl9pPr>
            </a:lstStyle>
            <a:p>
              <a:pPr marL="0" indent="0">
                <a:lnSpc>
                  <a:spcPct val="100000"/>
                </a:lnSpc>
                <a:buNone/>
              </a:pPr>
              <a:r>
                <a:rPr lang="cs-CZ" sz="2800" dirty="0">
                  <a:solidFill>
                    <a:schemeClr val="tx1"/>
                  </a:solidFill>
                </a:rPr>
                <a:t>C - </a:t>
              </a:r>
              <a:r>
                <a:rPr lang="cs-CZ" sz="2800" b="1" dirty="0">
                  <a:solidFill>
                    <a:schemeClr val="tx1"/>
                  </a:solidFill>
                </a:rPr>
                <a:t>cíle</a:t>
              </a:r>
              <a:r>
                <a:rPr lang="cs-CZ" sz="2800" dirty="0">
                  <a:solidFill>
                    <a:schemeClr val="tx1"/>
                  </a:solidFill>
                </a:rPr>
                <a:t> výuky (aktivitou se naučíme …)</a:t>
              </a:r>
            </a:p>
            <a:p>
              <a:pPr marL="0" indent="0">
                <a:lnSpc>
                  <a:spcPct val="100000"/>
                </a:lnSpc>
                <a:buFont typeface="Arial"/>
                <a:buNone/>
              </a:pPr>
              <a:endParaRPr lang="cs-CZ" sz="1400" dirty="0">
                <a:solidFill>
                  <a:schemeClr val="tx1"/>
                </a:solidFill>
              </a:endParaRPr>
            </a:p>
            <a:p>
              <a:pPr marL="0" indent="0">
                <a:lnSpc>
                  <a:spcPct val="100000"/>
                </a:lnSpc>
                <a:buFont typeface="Arial"/>
                <a:buNone/>
              </a:pPr>
              <a:r>
                <a:rPr lang="cs-CZ" sz="2800" dirty="0">
                  <a:solidFill>
                    <a:schemeClr val="tx1"/>
                  </a:solidFill>
                </a:rPr>
                <a:t>M - </a:t>
              </a:r>
              <a:r>
                <a:rPr lang="cs-CZ" sz="2800" b="1" dirty="0">
                  <a:solidFill>
                    <a:schemeClr val="tx1"/>
                  </a:solidFill>
                </a:rPr>
                <a:t>metoda</a:t>
              </a:r>
              <a:r>
                <a:rPr lang="cs-CZ" sz="2800" dirty="0">
                  <a:solidFill>
                    <a:schemeClr val="tx1"/>
                  </a:solidFill>
                </a:rPr>
                <a:t> zvolená aktivizační metody</a:t>
              </a:r>
            </a:p>
            <a:p>
              <a:pPr marL="0" indent="0">
                <a:lnSpc>
                  <a:spcPct val="100000"/>
                </a:lnSpc>
                <a:buFont typeface="Arial"/>
                <a:buNone/>
              </a:pPr>
              <a:endParaRPr lang="cs-CZ" sz="1400" dirty="0">
                <a:solidFill>
                  <a:schemeClr val="tx1"/>
                </a:solidFill>
              </a:endParaRPr>
            </a:p>
            <a:p>
              <a:pPr marL="0" indent="0">
                <a:lnSpc>
                  <a:spcPct val="100000"/>
                </a:lnSpc>
                <a:buFont typeface="Arial"/>
                <a:buNone/>
              </a:pPr>
              <a:r>
                <a:rPr lang="cs-CZ" sz="2800" dirty="0">
                  <a:solidFill>
                    <a:schemeClr val="tx1"/>
                  </a:solidFill>
                </a:rPr>
                <a:t>I - </a:t>
              </a:r>
              <a:r>
                <a:rPr lang="cs-CZ" sz="2800" b="1" dirty="0">
                  <a:solidFill>
                    <a:schemeClr val="tx1"/>
                  </a:solidFill>
                </a:rPr>
                <a:t>instrukce</a:t>
              </a:r>
              <a:r>
                <a:rPr lang="cs-CZ" sz="2800" dirty="0">
                  <a:solidFill>
                    <a:schemeClr val="tx1"/>
                  </a:solidFill>
                </a:rPr>
                <a:t> jasně sdělené žákům (co a jak Ž mají dělat?)</a:t>
              </a:r>
            </a:p>
            <a:p>
              <a:pPr marL="0" indent="0">
                <a:lnSpc>
                  <a:spcPct val="100000"/>
                </a:lnSpc>
                <a:buFont typeface="Arial"/>
                <a:buNone/>
              </a:pPr>
              <a:endParaRPr lang="cs-CZ" sz="1400" dirty="0">
                <a:solidFill>
                  <a:schemeClr val="tx1"/>
                </a:solidFill>
              </a:endParaRPr>
            </a:p>
            <a:p>
              <a:pPr marL="0" indent="0">
                <a:lnSpc>
                  <a:spcPct val="100000"/>
                </a:lnSpc>
                <a:buFont typeface="Arial"/>
                <a:buNone/>
              </a:pPr>
              <a:r>
                <a:rPr lang="cs-CZ" sz="2800" dirty="0">
                  <a:solidFill>
                    <a:schemeClr val="tx1"/>
                  </a:solidFill>
                </a:rPr>
                <a:t>A - </a:t>
              </a:r>
              <a:r>
                <a:rPr lang="cs-CZ" sz="2800" b="1" dirty="0">
                  <a:solidFill>
                    <a:schemeClr val="tx1"/>
                  </a:solidFill>
                </a:rPr>
                <a:t>akce</a:t>
              </a:r>
              <a:r>
                <a:rPr lang="cs-CZ" sz="2800" dirty="0">
                  <a:solidFill>
                    <a:schemeClr val="tx1"/>
                  </a:solidFill>
                </a:rPr>
                <a:t> – vlastní průběh </a:t>
              </a:r>
            </a:p>
            <a:p>
              <a:pPr marL="0" indent="0">
                <a:lnSpc>
                  <a:spcPct val="100000"/>
                </a:lnSpc>
                <a:buFont typeface="Arial"/>
                <a:buNone/>
              </a:pPr>
              <a:endParaRPr lang="cs-CZ" sz="1400" dirty="0">
                <a:solidFill>
                  <a:schemeClr val="tx1"/>
                </a:solidFill>
              </a:endParaRPr>
            </a:p>
            <a:p>
              <a:pPr marL="0" indent="0">
                <a:lnSpc>
                  <a:spcPct val="100000"/>
                </a:lnSpc>
                <a:buFont typeface="Arial"/>
                <a:buNone/>
              </a:pPr>
              <a:r>
                <a:rPr lang="cs-CZ" sz="2800" dirty="0">
                  <a:solidFill>
                    <a:schemeClr val="tx1"/>
                  </a:solidFill>
                </a:rPr>
                <a:t>R - </a:t>
              </a:r>
              <a:r>
                <a:rPr lang="cs-CZ" sz="2800" b="1" dirty="0">
                  <a:solidFill>
                    <a:schemeClr val="tx1"/>
                  </a:solidFill>
                </a:rPr>
                <a:t>reflexe</a:t>
              </a:r>
              <a:r>
                <a:rPr lang="cs-CZ" sz="2800" dirty="0">
                  <a:solidFill>
                    <a:schemeClr val="tx1"/>
                  </a:solidFill>
                </a:rPr>
                <a:t> – zpětná vazba</a:t>
              </a:r>
            </a:p>
            <a:p>
              <a:pPr marL="0" indent="0">
                <a:lnSpc>
                  <a:spcPct val="100000"/>
                </a:lnSpc>
                <a:buFont typeface="Arial"/>
                <a:buNone/>
              </a:pPr>
              <a:endParaRPr lang="cs-CZ" sz="1400" dirty="0">
                <a:solidFill>
                  <a:schemeClr val="tx1"/>
                </a:solidFill>
              </a:endParaRPr>
            </a:p>
            <a:p>
              <a:pPr marL="0" indent="0">
                <a:lnSpc>
                  <a:spcPct val="100000"/>
                </a:lnSpc>
                <a:buFont typeface="Arial"/>
                <a:buNone/>
              </a:pPr>
              <a:r>
                <a:rPr lang="cs-CZ" sz="2800" dirty="0">
                  <a:solidFill>
                    <a:schemeClr val="tx1"/>
                  </a:solidFill>
                </a:rPr>
                <a:t>E – </a:t>
              </a:r>
              <a:r>
                <a:rPr lang="cs-CZ" sz="2800" b="1" dirty="0">
                  <a:solidFill>
                    <a:schemeClr val="tx1"/>
                  </a:solidFill>
                </a:rPr>
                <a:t>evaluace</a:t>
              </a:r>
              <a:r>
                <a:rPr lang="cs-CZ" sz="2800" dirty="0">
                  <a:solidFill>
                    <a:schemeClr val="tx1"/>
                  </a:solidFill>
                </a:rPr>
                <a:t> (došlo k naplnění cíle?)</a:t>
              </a:r>
            </a:p>
          </p:txBody>
        </p:sp>
      </p:grpSp>
      <p:sp>
        <p:nvSpPr>
          <p:cNvPr id="21" name="Google Shape;136;p17">
            <a:extLst>
              <a:ext uri="{FF2B5EF4-FFF2-40B4-BE49-F238E27FC236}">
                <a16:creationId xmlns:a16="http://schemas.microsoft.com/office/drawing/2014/main" id="{A34CC453-1340-4125-AB07-BB34F3C19282}"/>
              </a:ext>
            </a:extLst>
          </p:cNvPr>
          <p:cNvSpPr/>
          <p:nvPr/>
        </p:nvSpPr>
        <p:spPr>
          <a:xfrm>
            <a:off x="454160" y="5252775"/>
            <a:ext cx="344163" cy="2868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2" name="Google Shape;137;p17">
            <a:extLst>
              <a:ext uri="{FF2B5EF4-FFF2-40B4-BE49-F238E27FC236}">
                <a16:creationId xmlns:a16="http://schemas.microsoft.com/office/drawing/2014/main" id="{706BD44D-8C1B-493D-9B36-A08FA3F2B525}"/>
              </a:ext>
            </a:extLst>
          </p:cNvPr>
          <p:cNvSpPr/>
          <p:nvPr/>
        </p:nvSpPr>
        <p:spPr>
          <a:xfrm>
            <a:off x="261897" y="5539575"/>
            <a:ext cx="728689" cy="5667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400" b="1" dirty="0"/>
              <a:t>E</a:t>
            </a:r>
            <a:endParaRPr sz="2400" b="1" dirty="0"/>
          </a:p>
        </p:txBody>
      </p:sp>
    </p:spTree>
    <p:extLst>
      <p:ext uri="{BB962C8B-B14F-4D97-AF65-F5344CB8AC3E}">
        <p14:creationId xmlns:p14="http://schemas.microsoft.com/office/powerpoint/2010/main" val="33524285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4181E0-C00C-4595-8744-2B84AF965B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1419" y="0"/>
            <a:ext cx="10515600" cy="1325563"/>
          </a:xfrm>
        </p:spPr>
        <p:txBody>
          <a:bodyPr/>
          <a:lstStyle/>
          <a:p>
            <a:r>
              <a:rPr lang="cs-CZ" dirty="0"/>
              <a:t>Cíle (</a:t>
            </a:r>
            <a:r>
              <a:rPr lang="cs-CZ" dirty="0" err="1"/>
              <a:t>Bloomova</a:t>
            </a:r>
            <a:r>
              <a:rPr lang="cs-CZ" dirty="0"/>
              <a:t> taxonomie)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10F452-324B-42ED-8183-A59F11E7C2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964" y="1065462"/>
            <a:ext cx="11353800" cy="56107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Žák:</a:t>
            </a:r>
          </a:p>
          <a:p>
            <a:pPr marL="0" indent="0">
              <a:buNone/>
            </a:pPr>
            <a:r>
              <a:rPr lang="cs-CZ" i="1" dirty="0" err="1"/>
              <a:t>Zamapatování</a:t>
            </a:r>
            <a:r>
              <a:rPr lang="cs-CZ" i="1" dirty="0"/>
              <a:t> (1.)</a:t>
            </a:r>
          </a:p>
          <a:p>
            <a:r>
              <a:rPr lang="cs-CZ" dirty="0"/>
              <a:t>Napíše a vysvětlí svou myšlenku</a:t>
            </a:r>
          </a:p>
          <a:p>
            <a:pPr marL="0" indent="0">
              <a:buNone/>
            </a:pPr>
            <a:r>
              <a:rPr lang="cs-CZ" i="1" dirty="0"/>
              <a:t>Porozumění (2.)</a:t>
            </a:r>
          </a:p>
          <a:p>
            <a:r>
              <a:rPr lang="cs-CZ" dirty="0"/>
              <a:t>Získá nový pohled a vyjádří se k němu</a:t>
            </a:r>
          </a:p>
          <a:p>
            <a:pPr marL="0" indent="0">
              <a:buNone/>
            </a:pPr>
            <a:r>
              <a:rPr lang="cs-CZ" i="1" dirty="0"/>
              <a:t>aplikace</a:t>
            </a:r>
          </a:p>
          <a:p>
            <a:r>
              <a:rPr lang="cs-CZ" dirty="0"/>
              <a:t>Diskutuje nad tématem, navrhuje nové řešení</a:t>
            </a:r>
          </a:p>
          <a:p>
            <a:pPr marL="0" indent="0">
              <a:buNone/>
            </a:pPr>
            <a:r>
              <a:rPr lang="cs-CZ" i="1" dirty="0"/>
              <a:t>Analýza/</a:t>
            </a:r>
            <a:r>
              <a:rPr lang="cs-CZ" i="1" dirty="0" err="1"/>
              <a:t>syntesa</a:t>
            </a:r>
            <a:r>
              <a:rPr lang="cs-CZ" i="1" dirty="0"/>
              <a:t> (4. a 5.)</a:t>
            </a:r>
          </a:p>
          <a:p>
            <a:r>
              <a:rPr lang="cs-CZ" dirty="0"/>
              <a:t>Analyzuje, roztřiďuje a dává věci do souvislosti</a:t>
            </a:r>
          </a:p>
          <a:p>
            <a:pPr marL="0" indent="0">
              <a:buNone/>
            </a:pPr>
            <a:r>
              <a:rPr lang="cs-CZ" i="1" dirty="0"/>
              <a:t>Hodnotí/posuzuje </a:t>
            </a:r>
            <a:r>
              <a:rPr lang="cs-CZ" dirty="0"/>
              <a:t>(6.)</a:t>
            </a:r>
          </a:p>
          <a:p>
            <a:pPr marL="0" indent="0">
              <a:buNone/>
            </a:pPr>
            <a:r>
              <a:rPr lang="cs-CZ" dirty="0" err="1"/>
              <a:t>Vyvratí</a:t>
            </a:r>
            <a:r>
              <a:rPr lang="cs-CZ" dirty="0"/>
              <a:t>, zdůvodní, zhodnotí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93352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C3E92F-D5F4-4F06-8193-9B0749806C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1330" y="624559"/>
            <a:ext cx="6014292" cy="10938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5400" dirty="0"/>
              <a:t>Děkuji za pozornost</a:t>
            </a:r>
          </a:p>
        </p:txBody>
      </p:sp>
      <p:pic>
        <p:nvPicPr>
          <p:cNvPr id="5122" name="Picture 2" descr="Vektor šťastný veselý smajlík #18813125 | fotobanka Fotky&amp;Foto">
            <a:extLst>
              <a:ext uri="{FF2B5EF4-FFF2-40B4-BE49-F238E27FC236}">
                <a16:creationId xmlns:a16="http://schemas.microsoft.com/office/drawing/2014/main" id="{5A8272AC-23CA-47BF-A227-105D6EEE0B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3419" y="2165380"/>
            <a:ext cx="4899699" cy="32192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957835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468</Words>
  <Application>Microsoft Office PowerPoint</Application>
  <PresentationFormat>Širokoúhlá obrazovka</PresentationFormat>
  <Paragraphs>93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Prezentace aplikace PowerPoint</vt:lpstr>
      <vt:lpstr>Pravidla pro funkční brainstorming</vt:lpstr>
      <vt:lpstr>Brainwriting</vt:lpstr>
      <vt:lpstr>Prezentace aplikace PowerPoint</vt:lpstr>
      <vt:lpstr>Klady a zápory</vt:lpstr>
      <vt:lpstr>Klady a zápory</vt:lpstr>
      <vt:lpstr>Aktivita pro SŠ</vt:lpstr>
      <vt:lpstr>Cíle (Bloomova taxonomie)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kozisek8@seznam.cz</dc:creator>
  <cp:lastModifiedBy>Koupilova Nicola</cp:lastModifiedBy>
  <cp:revision>4</cp:revision>
  <dcterms:created xsi:type="dcterms:W3CDTF">2021-11-19T06:16:30Z</dcterms:created>
  <dcterms:modified xsi:type="dcterms:W3CDTF">2021-11-20T16:45:09Z</dcterms:modified>
</cp:coreProperties>
</file>