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6" autoAdjust="0"/>
    <p:restoredTop sz="94660"/>
  </p:normalViewPr>
  <p:slideViewPr>
    <p:cSldViewPr snapToGrid="0">
      <p:cViewPr varScale="1">
        <p:scale>
          <a:sx n="97" d="100"/>
          <a:sy n="97" d="100"/>
        </p:scale>
        <p:origin x="72" y="9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CE0C588-409A-4288-B8FE-F69C0BE7F8A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xmlns="" id="{DCD7E347-6C2E-4436-80DD-CE42F6FBF0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xmlns="" id="{0CC61C7D-1BE1-4A94-BFBF-4FE5C2711F30}"/>
              </a:ext>
            </a:extLst>
          </p:cNvPr>
          <p:cNvSpPr>
            <a:spLocks noGrp="1"/>
          </p:cNvSpPr>
          <p:nvPr>
            <p:ph type="dt" sz="half" idx="10"/>
          </p:nvPr>
        </p:nvSpPr>
        <p:spPr/>
        <p:txBody>
          <a:bodyPr/>
          <a:lstStyle/>
          <a:p>
            <a:fld id="{E93FC41A-CDE0-4200-9BD1-A79308F746A4}" type="datetimeFigureOut">
              <a:rPr lang="cs-CZ" smtClean="0"/>
              <a:t>7.1.2022</a:t>
            </a:fld>
            <a:endParaRPr lang="cs-CZ"/>
          </a:p>
        </p:txBody>
      </p:sp>
      <p:sp>
        <p:nvSpPr>
          <p:cNvPr id="5" name="Zástupný symbol pro zápatí 4">
            <a:extLst>
              <a:ext uri="{FF2B5EF4-FFF2-40B4-BE49-F238E27FC236}">
                <a16:creationId xmlns:a16="http://schemas.microsoft.com/office/drawing/2014/main" xmlns="" id="{AC4C5830-DF24-490A-8A07-0804F2933F9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AA447407-3F77-451B-8394-8CFB7EC64C20}"/>
              </a:ext>
            </a:extLst>
          </p:cNvPr>
          <p:cNvSpPr>
            <a:spLocks noGrp="1"/>
          </p:cNvSpPr>
          <p:nvPr>
            <p:ph type="sldNum" sz="quarter" idx="12"/>
          </p:nvPr>
        </p:nvSpPr>
        <p:spPr/>
        <p:txBody>
          <a:bodyPr/>
          <a:lstStyle/>
          <a:p>
            <a:fld id="{5CF957A4-9BF8-4ADC-BBEF-9D9ECB9A4320}" type="slidenum">
              <a:rPr lang="cs-CZ" smtClean="0"/>
              <a:t>‹#›</a:t>
            </a:fld>
            <a:endParaRPr lang="cs-CZ"/>
          </a:p>
        </p:txBody>
      </p:sp>
    </p:spTree>
    <p:extLst>
      <p:ext uri="{BB962C8B-B14F-4D97-AF65-F5344CB8AC3E}">
        <p14:creationId xmlns:p14="http://schemas.microsoft.com/office/powerpoint/2010/main" val="124439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EF29E7E-AFBC-49D3-A66D-632195FA855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xmlns="" id="{401DCE2A-66C5-407F-90FE-4448C86185C1}"/>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4158E5F3-FA1C-4B22-A737-91EB55F16389}"/>
              </a:ext>
            </a:extLst>
          </p:cNvPr>
          <p:cNvSpPr>
            <a:spLocks noGrp="1"/>
          </p:cNvSpPr>
          <p:nvPr>
            <p:ph type="dt" sz="half" idx="10"/>
          </p:nvPr>
        </p:nvSpPr>
        <p:spPr/>
        <p:txBody>
          <a:bodyPr/>
          <a:lstStyle/>
          <a:p>
            <a:fld id="{E93FC41A-CDE0-4200-9BD1-A79308F746A4}" type="datetimeFigureOut">
              <a:rPr lang="cs-CZ" smtClean="0"/>
              <a:t>7.1.2022</a:t>
            </a:fld>
            <a:endParaRPr lang="cs-CZ"/>
          </a:p>
        </p:txBody>
      </p:sp>
      <p:sp>
        <p:nvSpPr>
          <p:cNvPr id="5" name="Zástupný symbol pro zápatí 4">
            <a:extLst>
              <a:ext uri="{FF2B5EF4-FFF2-40B4-BE49-F238E27FC236}">
                <a16:creationId xmlns:a16="http://schemas.microsoft.com/office/drawing/2014/main" xmlns="" id="{DB4FD9C6-E5AA-4FCC-992C-F4A353188FA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C02F84E8-85A0-44D4-8D33-BF1B1C65344F}"/>
              </a:ext>
            </a:extLst>
          </p:cNvPr>
          <p:cNvSpPr>
            <a:spLocks noGrp="1"/>
          </p:cNvSpPr>
          <p:nvPr>
            <p:ph type="sldNum" sz="quarter" idx="12"/>
          </p:nvPr>
        </p:nvSpPr>
        <p:spPr/>
        <p:txBody>
          <a:bodyPr/>
          <a:lstStyle/>
          <a:p>
            <a:fld id="{5CF957A4-9BF8-4ADC-BBEF-9D9ECB9A4320}" type="slidenum">
              <a:rPr lang="cs-CZ" smtClean="0"/>
              <a:t>‹#›</a:t>
            </a:fld>
            <a:endParaRPr lang="cs-CZ"/>
          </a:p>
        </p:txBody>
      </p:sp>
    </p:spTree>
    <p:extLst>
      <p:ext uri="{BB962C8B-B14F-4D97-AF65-F5344CB8AC3E}">
        <p14:creationId xmlns:p14="http://schemas.microsoft.com/office/powerpoint/2010/main" val="303988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xmlns="" id="{E816E73C-24C8-4C16-8D38-307BBA1136C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xmlns="" id="{D053B9E1-FB42-4684-A70B-CC6B18B51D3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B5750D7B-83BB-4362-954B-B1F377E7318E}"/>
              </a:ext>
            </a:extLst>
          </p:cNvPr>
          <p:cNvSpPr>
            <a:spLocks noGrp="1"/>
          </p:cNvSpPr>
          <p:nvPr>
            <p:ph type="dt" sz="half" idx="10"/>
          </p:nvPr>
        </p:nvSpPr>
        <p:spPr/>
        <p:txBody>
          <a:bodyPr/>
          <a:lstStyle/>
          <a:p>
            <a:fld id="{E93FC41A-CDE0-4200-9BD1-A79308F746A4}" type="datetimeFigureOut">
              <a:rPr lang="cs-CZ" smtClean="0"/>
              <a:t>7.1.2022</a:t>
            </a:fld>
            <a:endParaRPr lang="cs-CZ"/>
          </a:p>
        </p:txBody>
      </p:sp>
      <p:sp>
        <p:nvSpPr>
          <p:cNvPr id="5" name="Zástupný symbol pro zápatí 4">
            <a:extLst>
              <a:ext uri="{FF2B5EF4-FFF2-40B4-BE49-F238E27FC236}">
                <a16:creationId xmlns:a16="http://schemas.microsoft.com/office/drawing/2014/main" xmlns="" id="{B5538EBC-7B34-4B30-A8DE-CC16785864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F5C2C8F9-14CF-4DA9-A3E2-C182F48923DE}"/>
              </a:ext>
            </a:extLst>
          </p:cNvPr>
          <p:cNvSpPr>
            <a:spLocks noGrp="1"/>
          </p:cNvSpPr>
          <p:nvPr>
            <p:ph type="sldNum" sz="quarter" idx="12"/>
          </p:nvPr>
        </p:nvSpPr>
        <p:spPr/>
        <p:txBody>
          <a:bodyPr/>
          <a:lstStyle/>
          <a:p>
            <a:fld id="{5CF957A4-9BF8-4ADC-BBEF-9D9ECB9A4320}" type="slidenum">
              <a:rPr lang="cs-CZ" smtClean="0"/>
              <a:t>‹#›</a:t>
            </a:fld>
            <a:endParaRPr lang="cs-CZ"/>
          </a:p>
        </p:txBody>
      </p:sp>
    </p:spTree>
    <p:extLst>
      <p:ext uri="{BB962C8B-B14F-4D97-AF65-F5344CB8AC3E}">
        <p14:creationId xmlns:p14="http://schemas.microsoft.com/office/powerpoint/2010/main" val="2487492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FEF365F-A522-47A5-9406-0D3CADFD0B2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xmlns="" id="{C6B91DCE-3677-471A-B46F-84570B08B984}"/>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A4A3EA65-4386-4646-8676-C84DB6DCBA1A}"/>
              </a:ext>
            </a:extLst>
          </p:cNvPr>
          <p:cNvSpPr>
            <a:spLocks noGrp="1"/>
          </p:cNvSpPr>
          <p:nvPr>
            <p:ph type="dt" sz="half" idx="10"/>
          </p:nvPr>
        </p:nvSpPr>
        <p:spPr/>
        <p:txBody>
          <a:bodyPr/>
          <a:lstStyle/>
          <a:p>
            <a:fld id="{E93FC41A-CDE0-4200-9BD1-A79308F746A4}" type="datetimeFigureOut">
              <a:rPr lang="cs-CZ" smtClean="0"/>
              <a:t>7.1.2022</a:t>
            </a:fld>
            <a:endParaRPr lang="cs-CZ"/>
          </a:p>
        </p:txBody>
      </p:sp>
      <p:sp>
        <p:nvSpPr>
          <p:cNvPr id="5" name="Zástupný symbol pro zápatí 4">
            <a:extLst>
              <a:ext uri="{FF2B5EF4-FFF2-40B4-BE49-F238E27FC236}">
                <a16:creationId xmlns:a16="http://schemas.microsoft.com/office/drawing/2014/main" xmlns="" id="{A86DF391-3E93-4FFE-B66B-A0185FF92D9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EB3C8F97-7E27-4FF9-B424-2D8D70C8FA14}"/>
              </a:ext>
            </a:extLst>
          </p:cNvPr>
          <p:cNvSpPr>
            <a:spLocks noGrp="1"/>
          </p:cNvSpPr>
          <p:nvPr>
            <p:ph type="sldNum" sz="quarter" idx="12"/>
          </p:nvPr>
        </p:nvSpPr>
        <p:spPr/>
        <p:txBody>
          <a:bodyPr/>
          <a:lstStyle/>
          <a:p>
            <a:fld id="{5CF957A4-9BF8-4ADC-BBEF-9D9ECB9A4320}" type="slidenum">
              <a:rPr lang="cs-CZ" smtClean="0"/>
              <a:t>‹#›</a:t>
            </a:fld>
            <a:endParaRPr lang="cs-CZ"/>
          </a:p>
        </p:txBody>
      </p:sp>
    </p:spTree>
    <p:extLst>
      <p:ext uri="{BB962C8B-B14F-4D97-AF65-F5344CB8AC3E}">
        <p14:creationId xmlns:p14="http://schemas.microsoft.com/office/powerpoint/2010/main" val="3949264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767A52B-30E4-425F-813D-C286CE919E6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xmlns="" id="{817CF7E6-6B26-4588-BAC7-38F0D00C6A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xmlns="" id="{27FCAA6D-A56F-4B39-99A0-4CFA2E2E1FBE}"/>
              </a:ext>
            </a:extLst>
          </p:cNvPr>
          <p:cNvSpPr>
            <a:spLocks noGrp="1"/>
          </p:cNvSpPr>
          <p:nvPr>
            <p:ph type="dt" sz="half" idx="10"/>
          </p:nvPr>
        </p:nvSpPr>
        <p:spPr/>
        <p:txBody>
          <a:bodyPr/>
          <a:lstStyle/>
          <a:p>
            <a:fld id="{E93FC41A-CDE0-4200-9BD1-A79308F746A4}" type="datetimeFigureOut">
              <a:rPr lang="cs-CZ" smtClean="0"/>
              <a:t>7.1.2022</a:t>
            </a:fld>
            <a:endParaRPr lang="cs-CZ"/>
          </a:p>
        </p:txBody>
      </p:sp>
      <p:sp>
        <p:nvSpPr>
          <p:cNvPr id="5" name="Zástupný symbol pro zápatí 4">
            <a:extLst>
              <a:ext uri="{FF2B5EF4-FFF2-40B4-BE49-F238E27FC236}">
                <a16:creationId xmlns:a16="http://schemas.microsoft.com/office/drawing/2014/main" xmlns="" id="{37EBD8D5-BC4C-4ED2-B15C-70CD7DD2B13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EB8E0175-5CF0-42D1-AF98-631869CD60D0}"/>
              </a:ext>
            </a:extLst>
          </p:cNvPr>
          <p:cNvSpPr>
            <a:spLocks noGrp="1"/>
          </p:cNvSpPr>
          <p:nvPr>
            <p:ph type="sldNum" sz="quarter" idx="12"/>
          </p:nvPr>
        </p:nvSpPr>
        <p:spPr/>
        <p:txBody>
          <a:bodyPr/>
          <a:lstStyle/>
          <a:p>
            <a:fld id="{5CF957A4-9BF8-4ADC-BBEF-9D9ECB9A4320}" type="slidenum">
              <a:rPr lang="cs-CZ" smtClean="0"/>
              <a:t>‹#›</a:t>
            </a:fld>
            <a:endParaRPr lang="cs-CZ"/>
          </a:p>
        </p:txBody>
      </p:sp>
    </p:spTree>
    <p:extLst>
      <p:ext uri="{BB962C8B-B14F-4D97-AF65-F5344CB8AC3E}">
        <p14:creationId xmlns:p14="http://schemas.microsoft.com/office/powerpoint/2010/main" val="1687711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1D86CB8-F448-4105-B31D-C7BBCCAC712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xmlns="" id="{517B2203-2FF4-4AD4-BE20-9F733EE1668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xmlns="" id="{CFEAFD90-E59F-46EA-AE77-0F5CA931F8F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xmlns="" id="{4F3B2269-862E-42DD-A262-C7911CE9544A}"/>
              </a:ext>
            </a:extLst>
          </p:cNvPr>
          <p:cNvSpPr>
            <a:spLocks noGrp="1"/>
          </p:cNvSpPr>
          <p:nvPr>
            <p:ph type="dt" sz="half" idx="10"/>
          </p:nvPr>
        </p:nvSpPr>
        <p:spPr/>
        <p:txBody>
          <a:bodyPr/>
          <a:lstStyle/>
          <a:p>
            <a:fld id="{E93FC41A-CDE0-4200-9BD1-A79308F746A4}" type="datetimeFigureOut">
              <a:rPr lang="cs-CZ" smtClean="0"/>
              <a:t>7.1.2022</a:t>
            </a:fld>
            <a:endParaRPr lang="cs-CZ"/>
          </a:p>
        </p:txBody>
      </p:sp>
      <p:sp>
        <p:nvSpPr>
          <p:cNvPr id="6" name="Zástupný symbol pro zápatí 5">
            <a:extLst>
              <a:ext uri="{FF2B5EF4-FFF2-40B4-BE49-F238E27FC236}">
                <a16:creationId xmlns:a16="http://schemas.microsoft.com/office/drawing/2014/main" xmlns="" id="{ADCDA40D-8E08-4D09-9B24-12F7169BECA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xmlns="" id="{CF62C717-D0B8-4FBC-ADC9-F12D095E9903}"/>
              </a:ext>
            </a:extLst>
          </p:cNvPr>
          <p:cNvSpPr>
            <a:spLocks noGrp="1"/>
          </p:cNvSpPr>
          <p:nvPr>
            <p:ph type="sldNum" sz="quarter" idx="12"/>
          </p:nvPr>
        </p:nvSpPr>
        <p:spPr/>
        <p:txBody>
          <a:bodyPr/>
          <a:lstStyle/>
          <a:p>
            <a:fld id="{5CF957A4-9BF8-4ADC-BBEF-9D9ECB9A4320}" type="slidenum">
              <a:rPr lang="cs-CZ" smtClean="0"/>
              <a:t>‹#›</a:t>
            </a:fld>
            <a:endParaRPr lang="cs-CZ"/>
          </a:p>
        </p:txBody>
      </p:sp>
    </p:spTree>
    <p:extLst>
      <p:ext uri="{BB962C8B-B14F-4D97-AF65-F5344CB8AC3E}">
        <p14:creationId xmlns:p14="http://schemas.microsoft.com/office/powerpoint/2010/main" val="3151737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481CAA3-B548-41BD-B9E7-E7D094AC273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xmlns="" id="{CFBA1645-5DCF-419E-AE18-EC2F68B001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xmlns="" id="{0F61A547-7FC8-4D8A-A2BE-E897197876C9}"/>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xmlns="" id="{874FA2AC-4A7B-4158-9F2D-9CC61662DF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xmlns="" id="{F674F359-592F-46F8-A2C4-20D7BDE66052}"/>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xmlns="" id="{BEA6DC1D-9E34-4807-8EEE-B749DB63376D}"/>
              </a:ext>
            </a:extLst>
          </p:cNvPr>
          <p:cNvSpPr>
            <a:spLocks noGrp="1"/>
          </p:cNvSpPr>
          <p:nvPr>
            <p:ph type="dt" sz="half" idx="10"/>
          </p:nvPr>
        </p:nvSpPr>
        <p:spPr/>
        <p:txBody>
          <a:bodyPr/>
          <a:lstStyle/>
          <a:p>
            <a:fld id="{E93FC41A-CDE0-4200-9BD1-A79308F746A4}" type="datetimeFigureOut">
              <a:rPr lang="cs-CZ" smtClean="0"/>
              <a:t>7.1.2022</a:t>
            </a:fld>
            <a:endParaRPr lang="cs-CZ"/>
          </a:p>
        </p:txBody>
      </p:sp>
      <p:sp>
        <p:nvSpPr>
          <p:cNvPr id="8" name="Zástupný symbol pro zápatí 7">
            <a:extLst>
              <a:ext uri="{FF2B5EF4-FFF2-40B4-BE49-F238E27FC236}">
                <a16:creationId xmlns:a16="http://schemas.microsoft.com/office/drawing/2014/main" xmlns="" id="{855F31A6-7E0D-45E3-AD33-640110E8949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xmlns="" id="{E7C92817-9F42-4BD2-B690-2AEDC2F23B9D}"/>
              </a:ext>
            </a:extLst>
          </p:cNvPr>
          <p:cNvSpPr>
            <a:spLocks noGrp="1"/>
          </p:cNvSpPr>
          <p:nvPr>
            <p:ph type="sldNum" sz="quarter" idx="12"/>
          </p:nvPr>
        </p:nvSpPr>
        <p:spPr/>
        <p:txBody>
          <a:bodyPr/>
          <a:lstStyle/>
          <a:p>
            <a:fld id="{5CF957A4-9BF8-4ADC-BBEF-9D9ECB9A4320}" type="slidenum">
              <a:rPr lang="cs-CZ" smtClean="0"/>
              <a:t>‹#›</a:t>
            </a:fld>
            <a:endParaRPr lang="cs-CZ"/>
          </a:p>
        </p:txBody>
      </p:sp>
    </p:spTree>
    <p:extLst>
      <p:ext uri="{BB962C8B-B14F-4D97-AF65-F5344CB8AC3E}">
        <p14:creationId xmlns:p14="http://schemas.microsoft.com/office/powerpoint/2010/main" val="3379673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A31D467-AE56-4D6E-BE2D-541AC8082B9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xmlns="" id="{39368460-B929-4649-AB9C-451466473606}"/>
              </a:ext>
            </a:extLst>
          </p:cNvPr>
          <p:cNvSpPr>
            <a:spLocks noGrp="1"/>
          </p:cNvSpPr>
          <p:nvPr>
            <p:ph type="dt" sz="half" idx="10"/>
          </p:nvPr>
        </p:nvSpPr>
        <p:spPr/>
        <p:txBody>
          <a:bodyPr/>
          <a:lstStyle/>
          <a:p>
            <a:fld id="{E93FC41A-CDE0-4200-9BD1-A79308F746A4}" type="datetimeFigureOut">
              <a:rPr lang="cs-CZ" smtClean="0"/>
              <a:t>7.1.2022</a:t>
            </a:fld>
            <a:endParaRPr lang="cs-CZ"/>
          </a:p>
        </p:txBody>
      </p:sp>
      <p:sp>
        <p:nvSpPr>
          <p:cNvPr id="4" name="Zástupný symbol pro zápatí 3">
            <a:extLst>
              <a:ext uri="{FF2B5EF4-FFF2-40B4-BE49-F238E27FC236}">
                <a16:creationId xmlns:a16="http://schemas.microsoft.com/office/drawing/2014/main" xmlns="" id="{73775A56-A34C-4F26-B041-06152584227A}"/>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xmlns="" id="{99419CC6-18D5-4D0C-9EEE-6CA038560627}"/>
              </a:ext>
            </a:extLst>
          </p:cNvPr>
          <p:cNvSpPr>
            <a:spLocks noGrp="1"/>
          </p:cNvSpPr>
          <p:nvPr>
            <p:ph type="sldNum" sz="quarter" idx="12"/>
          </p:nvPr>
        </p:nvSpPr>
        <p:spPr/>
        <p:txBody>
          <a:bodyPr/>
          <a:lstStyle/>
          <a:p>
            <a:fld id="{5CF957A4-9BF8-4ADC-BBEF-9D9ECB9A4320}" type="slidenum">
              <a:rPr lang="cs-CZ" smtClean="0"/>
              <a:t>‹#›</a:t>
            </a:fld>
            <a:endParaRPr lang="cs-CZ"/>
          </a:p>
        </p:txBody>
      </p:sp>
    </p:spTree>
    <p:extLst>
      <p:ext uri="{BB962C8B-B14F-4D97-AF65-F5344CB8AC3E}">
        <p14:creationId xmlns:p14="http://schemas.microsoft.com/office/powerpoint/2010/main" val="1026844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xmlns="" id="{4AD8B0A9-E384-43C2-A97A-F1F5A8A08984}"/>
              </a:ext>
            </a:extLst>
          </p:cNvPr>
          <p:cNvSpPr>
            <a:spLocks noGrp="1"/>
          </p:cNvSpPr>
          <p:nvPr>
            <p:ph type="dt" sz="half" idx="10"/>
          </p:nvPr>
        </p:nvSpPr>
        <p:spPr/>
        <p:txBody>
          <a:bodyPr/>
          <a:lstStyle/>
          <a:p>
            <a:fld id="{E93FC41A-CDE0-4200-9BD1-A79308F746A4}" type="datetimeFigureOut">
              <a:rPr lang="cs-CZ" smtClean="0"/>
              <a:t>7.1.2022</a:t>
            </a:fld>
            <a:endParaRPr lang="cs-CZ"/>
          </a:p>
        </p:txBody>
      </p:sp>
      <p:sp>
        <p:nvSpPr>
          <p:cNvPr id="3" name="Zástupný symbol pro zápatí 2">
            <a:extLst>
              <a:ext uri="{FF2B5EF4-FFF2-40B4-BE49-F238E27FC236}">
                <a16:creationId xmlns:a16="http://schemas.microsoft.com/office/drawing/2014/main" xmlns="" id="{31015D03-6F6E-43DF-B63E-95EFEC2BDDD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xmlns="" id="{900E976D-4871-4E2C-972D-9C68DB6DA78E}"/>
              </a:ext>
            </a:extLst>
          </p:cNvPr>
          <p:cNvSpPr>
            <a:spLocks noGrp="1"/>
          </p:cNvSpPr>
          <p:nvPr>
            <p:ph type="sldNum" sz="quarter" idx="12"/>
          </p:nvPr>
        </p:nvSpPr>
        <p:spPr/>
        <p:txBody>
          <a:bodyPr/>
          <a:lstStyle/>
          <a:p>
            <a:fld id="{5CF957A4-9BF8-4ADC-BBEF-9D9ECB9A4320}" type="slidenum">
              <a:rPr lang="cs-CZ" smtClean="0"/>
              <a:t>‹#›</a:t>
            </a:fld>
            <a:endParaRPr lang="cs-CZ"/>
          </a:p>
        </p:txBody>
      </p:sp>
    </p:spTree>
    <p:extLst>
      <p:ext uri="{BB962C8B-B14F-4D97-AF65-F5344CB8AC3E}">
        <p14:creationId xmlns:p14="http://schemas.microsoft.com/office/powerpoint/2010/main" val="86742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7FF446E-39F2-40EA-A345-D90BB5880EA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xmlns="" id="{DEF5B7D1-4760-49BD-B59A-B698542D19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xmlns="" id="{F87F3747-4538-435A-B27C-89198C1393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xmlns="" id="{E8D6CE0D-F822-4284-8BC2-723F2388270C}"/>
              </a:ext>
            </a:extLst>
          </p:cNvPr>
          <p:cNvSpPr>
            <a:spLocks noGrp="1"/>
          </p:cNvSpPr>
          <p:nvPr>
            <p:ph type="dt" sz="half" idx="10"/>
          </p:nvPr>
        </p:nvSpPr>
        <p:spPr/>
        <p:txBody>
          <a:bodyPr/>
          <a:lstStyle/>
          <a:p>
            <a:fld id="{E93FC41A-CDE0-4200-9BD1-A79308F746A4}" type="datetimeFigureOut">
              <a:rPr lang="cs-CZ" smtClean="0"/>
              <a:t>7.1.2022</a:t>
            </a:fld>
            <a:endParaRPr lang="cs-CZ"/>
          </a:p>
        </p:txBody>
      </p:sp>
      <p:sp>
        <p:nvSpPr>
          <p:cNvPr id="6" name="Zástupný symbol pro zápatí 5">
            <a:extLst>
              <a:ext uri="{FF2B5EF4-FFF2-40B4-BE49-F238E27FC236}">
                <a16:creationId xmlns:a16="http://schemas.microsoft.com/office/drawing/2014/main" xmlns="" id="{ACD09998-4069-4403-A2AA-6023EAFBB2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xmlns="" id="{D7FFE547-2016-4F28-9DF1-4E629AECADBA}"/>
              </a:ext>
            </a:extLst>
          </p:cNvPr>
          <p:cNvSpPr>
            <a:spLocks noGrp="1"/>
          </p:cNvSpPr>
          <p:nvPr>
            <p:ph type="sldNum" sz="quarter" idx="12"/>
          </p:nvPr>
        </p:nvSpPr>
        <p:spPr/>
        <p:txBody>
          <a:bodyPr/>
          <a:lstStyle/>
          <a:p>
            <a:fld id="{5CF957A4-9BF8-4ADC-BBEF-9D9ECB9A4320}" type="slidenum">
              <a:rPr lang="cs-CZ" smtClean="0"/>
              <a:t>‹#›</a:t>
            </a:fld>
            <a:endParaRPr lang="cs-CZ"/>
          </a:p>
        </p:txBody>
      </p:sp>
    </p:spTree>
    <p:extLst>
      <p:ext uri="{BB962C8B-B14F-4D97-AF65-F5344CB8AC3E}">
        <p14:creationId xmlns:p14="http://schemas.microsoft.com/office/powerpoint/2010/main" val="1513493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7B46FB3-8D01-47C2-959E-9875A2EFF16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xmlns="" id="{5F6425EF-8826-44AD-914F-4461BCBB29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xmlns="" id="{6C90D891-7873-4E56-80F5-595D46E4AE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xmlns="" id="{DFF23B0F-A030-4C4D-BDDB-04A9F7252EDE}"/>
              </a:ext>
            </a:extLst>
          </p:cNvPr>
          <p:cNvSpPr>
            <a:spLocks noGrp="1"/>
          </p:cNvSpPr>
          <p:nvPr>
            <p:ph type="dt" sz="half" idx="10"/>
          </p:nvPr>
        </p:nvSpPr>
        <p:spPr/>
        <p:txBody>
          <a:bodyPr/>
          <a:lstStyle/>
          <a:p>
            <a:fld id="{E93FC41A-CDE0-4200-9BD1-A79308F746A4}" type="datetimeFigureOut">
              <a:rPr lang="cs-CZ" smtClean="0"/>
              <a:t>7.1.2022</a:t>
            </a:fld>
            <a:endParaRPr lang="cs-CZ"/>
          </a:p>
        </p:txBody>
      </p:sp>
      <p:sp>
        <p:nvSpPr>
          <p:cNvPr id="6" name="Zástupný symbol pro zápatí 5">
            <a:extLst>
              <a:ext uri="{FF2B5EF4-FFF2-40B4-BE49-F238E27FC236}">
                <a16:creationId xmlns:a16="http://schemas.microsoft.com/office/drawing/2014/main" xmlns="" id="{193835CC-E805-49E7-9563-45699067F97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xmlns="" id="{14F96819-2EE8-41EF-96C9-9E75B2F79D4E}"/>
              </a:ext>
            </a:extLst>
          </p:cNvPr>
          <p:cNvSpPr>
            <a:spLocks noGrp="1"/>
          </p:cNvSpPr>
          <p:nvPr>
            <p:ph type="sldNum" sz="quarter" idx="12"/>
          </p:nvPr>
        </p:nvSpPr>
        <p:spPr/>
        <p:txBody>
          <a:bodyPr/>
          <a:lstStyle/>
          <a:p>
            <a:fld id="{5CF957A4-9BF8-4ADC-BBEF-9D9ECB9A4320}" type="slidenum">
              <a:rPr lang="cs-CZ" smtClean="0"/>
              <a:t>‹#›</a:t>
            </a:fld>
            <a:endParaRPr lang="cs-CZ"/>
          </a:p>
        </p:txBody>
      </p:sp>
    </p:spTree>
    <p:extLst>
      <p:ext uri="{BB962C8B-B14F-4D97-AF65-F5344CB8AC3E}">
        <p14:creationId xmlns:p14="http://schemas.microsoft.com/office/powerpoint/2010/main" val="1526020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xmlns="" id="{5E9F7CDC-C8B5-4590-B56D-16C5710FD5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xmlns="" id="{A28D4E73-A72C-4DEF-A66B-6429ABBB22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E8EED785-6485-45D7-9D38-0BF54F2207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3FC41A-CDE0-4200-9BD1-A79308F746A4}" type="datetimeFigureOut">
              <a:rPr lang="cs-CZ" smtClean="0"/>
              <a:t>7.1.2022</a:t>
            </a:fld>
            <a:endParaRPr lang="cs-CZ"/>
          </a:p>
        </p:txBody>
      </p:sp>
      <p:sp>
        <p:nvSpPr>
          <p:cNvPr id="5" name="Zástupný symbol pro zápatí 4">
            <a:extLst>
              <a:ext uri="{FF2B5EF4-FFF2-40B4-BE49-F238E27FC236}">
                <a16:creationId xmlns:a16="http://schemas.microsoft.com/office/drawing/2014/main" xmlns="" id="{9394F152-61AD-487A-BF6E-082E2870E1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xmlns="" id="{C0B40BBD-DC41-4152-86BA-FBCB34F534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F957A4-9BF8-4ADC-BBEF-9D9ECB9A4320}" type="slidenum">
              <a:rPr lang="cs-CZ" smtClean="0"/>
              <a:t>‹#›</a:t>
            </a:fld>
            <a:endParaRPr lang="cs-CZ"/>
          </a:p>
        </p:txBody>
      </p:sp>
    </p:spTree>
    <p:extLst>
      <p:ext uri="{BB962C8B-B14F-4D97-AF65-F5344CB8AC3E}">
        <p14:creationId xmlns:p14="http://schemas.microsoft.com/office/powerpoint/2010/main" val="866668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C739304-15D8-463E-9EBA-1493B6C34A97}"/>
              </a:ext>
            </a:extLst>
          </p:cNvPr>
          <p:cNvSpPr>
            <a:spLocks noGrp="1"/>
          </p:cNvSpPr>
          <p:nvPr>
            <p:ph type="ctrTitle"/>
          </p:nvPr>
        </p:nvSpPr>
        <p:spPr>
          <a:xfrm>
            <a:off x="304799" y="2473787"/>
            <a:ext cx="11768667" cy="2387600"/>
          </a:xfrm>
        </p:spPr>
        <p:txBody>
          <a:bodyPr>
            <a:noAutofit/>
          </a:bodyPr>
          <a:lstStyle/>
          <a:p>
            <a:r>
              <a:rPr lang="cs-CZ" sz="5400" dirty="0"/>
              <a:t>Rozvoj komunikačních dovedností při výuce chemie a zpětná vazba pro učitele (vědomosti žáků a jejich aplikace)</a:t>
            </a:r>
            <a:r>
              <a:rPr lang="cs-CZ" sz="7200" dirty="0"/>
              <a:t/>
            </a:r>
            <a:br>
              <a:rPr lang="cs-CZ" sz="7200" dirty="0"/>
            </a:br>
            <a:r>
              <a:rPr lang="cs-CZ" sz="7200" dirty="0"/>
              <a:t> </a:t>
            </a:r>
          </a:p>
        </p:txBody>
      </p:sp>
      <p:sp>
        <p:nvSpPr>
          <p:cNvPr id="3" name="Podnadpis 2">
            <a:extLst>
              <a:ext uri="{FF2B5EF4-FFF2-40B4-BE49-F238E27FC236}">
                <a16:creationId xmlns:a16="http://schemas.microsoft.com/office/drawing/2014/main" xmlns="" id="{5966CB67-17D8-4F3E-854D-F13FD84B0BD0}"/>
              </a:ext>
            </a:extLst>
          </p:cNvPr>
          <p:cNvSpPr>
            <a:spLocks noGrp="1"/>
          </p:cNvSpPr>
          <p:nvPr>
            <p:ph type="subTitle" idx="1"/>
          </p:nvPr>
        </p:nvSpPr>
        <p:spPr>
          <a:xfrm>
            <a:off x="1270000" y="5507038"/>
            <a:ext cx="9144000" cy="1655762"/>
          </a:xfrm>
        </p:spPr>
        <p:txBody>
          <a:bodyPr/>
          <a:lstStyle/>
          <a:p>
            <a:r>
              <a:rPr lang="cs-CZ" dirty="0" smtClean="0"/>
              <a:t>M</a:t>
            </a:r>
            <a:r>
              <a:rPr lang="cs-CZ" dirty="0"/>
              <a:t>. Teplá a P. Distler</a:t>
            </a:r>
          </a:p>
        </p:txBody>
      </p:sp>
    </p:spTree>
    <p:extLst>
      <p:ext uri="{BB962C8B-B14F-4D97-AF65-F5344CB8AC3E}">
        <p14:creationId xmlns:p14="http://schemas.microsoft.com/office/powerpoint/2010/main" val="974456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8746085-22D4-4CC8-9E5F-9A55144BF671}"/>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xmlns="" id="{1E05CFB6-E586-45FA-98D5-2660E9D335CB}"/>
              </a:ext>
            </a:extLst>
          </p:cNvPr>
          <p:cNvSpPr>
            <a:spLocks noGrp="1"/>
          </p:cNvSpPr>
          <p:nvPr>
            <p:ph idx="1"/>
          </p:nvPr>
        </p:nvSpPr>
        <p:spPr/>
        <p:txBody>
          <a:bodyPr/>
          <a:lstStyle/>
          <a:p>
            <a:endParaRPr lang="cs-CZ"/>
          </a:p>
        </p:txBody>
      </p:sp>
      <p:pic>
        <p:nvPicPr>
          <p:cNvPr id="4" name="Obrázek 3">
            <a:extLst>
              <a:ext uri="{FF2B5EF4-FFF2-40B4-BE49-F238E27FC236}">
                <a16:creationId xmlns:a16="http://schemas.microsoft.com/office/drawing/2014/main" xmlns="" id="{21640DCE-BD4C-4E83-AE2D-749AA9FEF5FA}"/>
              </a:ext>
            </a:extLst>
          </p:cNvPr>
          <p:cNvPicPr>
            <a:picLocks noChangeAspect="1"/>
          </p:cNvPicPr>
          <p:nvPr/>
        </p:nvPicPr>
        <p:blipFill>
          <a:blip r:embed="rId2"/>
          <a:stretch>
            <a:fillRect/>
          </a:stretch>
        </p:blipFill>
        <p:spPr>
          <a:xfrm>
            <a:off x="435445" y="631418"/>
            <a:ext cx="11756555" cy="5545545"/>
          </a:xfrm>
          <a:prstGeom prst="rect">
            <a:avLst/>
          </a:prstGeom>
        </p:spPr>
      </p:pic>
    </p:spTree>
    <p:extLst>
      <p:ext uri="{BB962C8B-B14F-4D97-AF65-F5344CB8AC3E}">
        <p14:creationId xmlns:p14="http://schemas.microsoft.com/office/powerpoint/2010/main" val="2744583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218CDC2-18E9-4800-9E71-1762EC6A77FE}"/>
              </a:ext>
            </a:extLst>
          </p:cNvPr>
          <p:cNvSpPr>
            <a:spLocks noGrp="1"/>
          </p:cNvSpPr>
          <p:nvPr>
            <p:ph type="title"/>
          </p:nvPr>
        </p:nvSpPr>
        <p:spPr/>
        <p:txBody>
          <a:bodyPr/>
          <a:lstStyle/>
          <a:p>
            <a:r>
              <a:rPr lang="cs-CZ" dirty="0"/>
              <a:t>Let balónem</a:t>
            </a:r>
          </a:p>
        </p:txBody>
      </p:sp>
      <p:sp>
        <p:nvSpPr>
          <p:cNvPr id="3" name="Zástupný obsah 2">
            <a:extLst>
              <a:ext uri="{FF2B5EF4-FFF2-40B4-BE49-F238E27FC236}">
                <a16:creationId xmlns:a16="http://schemas.microsoft.com/office/drawing/2014/main" xmlns="" id="{5AF2E360-54E5-4E79-93D7-5C599C706E6B}"/>
              </a:ext>
            </a:extLst>
          </p:cNvPr>
          <p:cNvSpPr>
            <a:spLocks noGrp="1"/>
          </p:cNvSpPr>
          <p:nvPr>
            <p:ph idx="1"/>
          </p:nvPr>
        </p:nvSpPr>
        <p:spPr/>
        <p:txBody>
          <a:bodyPr>
            <a:normAutofit fontScale="92500" lnSpcReduction="10000"/>
          </a:bodyPr>
          <a:lstStyle/>
          <a:p>
            <a:pPr marL="0" indent="0">
              <a:buNone/>
            </a:pPr>
            <a:r>
              <a:rPr lang="cs-CZ" b="1" dirty="0">
                <a:solidFill>
                  <a:srgbClr val="FF0000"/>
                </a:solidFill>
              </a:rPr>
              <a:t>Cíl</a:t>
            </a:r>
            <a:r>
              <a:rPr lang="cs-CZ" dirty="0"/>
              <a:t>: Žák rozvíjí schopnosti argumentovat, prosadit svůj názor, ale také ustoupit, dohodnout se. Žák si zopakuje využití a vlastnosti vybraných sloučenin anorganické i organické chemie.</a:t>
            </a:r>
          </a:p>
          <a:p>
            <a:pPr marL="0" indent="0">
              <a:buNone/>
            </a:pPr>
            <a:r>
              <a:rPr lang="cs-CZ" b="1" dirty="0">
                <a:solidFill>
                  <a:srgbClr val="FF0000"/>
                </a:solidFill>
              </a:rPr>
              <a:t>Popis hry</a:t>
            </a:r>
            <a:r>
              <a:rPr lang="cs-CZ" dirty="0"/>
              <a:t>: Žáci sedí v kruhu na židlích, každý si vybere jednu chemickou sloučeninu, o které znají informace/zajímavosti/využití, a sdělí ji ostatním. Následuje text vyprávěče. Jednotliví žáci pak argumentují, proč by neměli být vyhozeni právě oni (každý reprezentuje jednu sloučeninu), ale někdo jiný. Dohadují se, koho by vyhodili. Většinou je třeba o tom, kdo bude vyhozen, hlasovat. Čas na diskusi a rozhodnutí je omezený. „Vyhozený“ hráč se i se židličkou posune mimo kruh. </a:t>
            </a:r>
          </a:p>
          <a:p>
            <a:pPr marL="0" indent="0">
              <a:buNone/>
            </a:pPr>
            <a:r>
              <a:rPr lang="cs-CZ" b="1" dirty="0">
                <a:solidFill>
                  <a:srgbClr val="FF0000"/>
                </a:solidFill>
              </a:rPr>
              <a:t>Text vypravěče</a:t>
            </a:r>
            <a:r>
              <a:rPr lang="cs-CZ" dirty="0"/>
              <a:t>: „</a:t>
            </a:r>
            <a:r>
              <a:rPr lang="cs-CZ" i="1" dirty="0"/>
              <a:t>Sedíte v balóně a letíte a letíte. Najednou se v balóně udělala malá díra. Začínáte klesat. Asi budete muset někoho vyhodit…</a:t>
            </a:r>
            <a:r>
              <a:rPr lang="cs-CZ" dirty="0"/>
              <a:t>“. </a:t>
            </a:r>
          </a:p>
        </p:txBody>
      </p:sp>
    </p:spTree>
    <p:extLst>
      <p:ext uri="{BB962C8B-B14F-4D97-AF65-F5344CB8AC3E}">
        <p14:creationId xmlns:p14="http://schemas.microsoft.com/office/powerpoint/2010/main" val="2330344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218CDC2-18E9-4800-9E71-1762EC6A77FE}"/>
              </a:ext>
            </a:extLst>
          </p:cNvPr>
          <p:cNvSpPr>
            <a:spLocks noGrp="1"/>
          </p:cNvSpPr>
          <p:nvPr>
            <p:ph type="title"/>
          </p:nvPr>
        </p:nvSpPr>
        <p:spPr/>
        <p:txBody>
          <a:bodyPr/>
          <a:lstStyle/>
          <a:p>
            <a:r>
              <a:rPr lang="cs-CZ" dirty="0"/>
              <a:t>Popisovací pexeso</a:t>
            </a:r>
          </a:p>
        </p:txBody>
      </p:sp>
      <p:sp>
        <p:nvSpPr>
          <p:cNvPr id="3" name="Zástupný obsah 2">
            <a:extLst>
              <a:ext uri="{FF2B5EF4-FFF2-40B4-BE49-F238E27FC236}">
                <a16:creationId xmlns:a16="http://schemas.microsoft.com/office/drawing/2014/main" xmlns="" id="{5AF2E360-54E5-4E79-93D7-5C599C706E6B}"/>
              </a:ext>
            </a:extLst>
          </p:cNvPr>
          <p:cNvSpPr>
            <a:spLocks noGrp="1"/>
          </p:cNvSpPr>
          <p:nvPr>
            <p:ph idx="1"/>
          </p:nvPr>
        </p:nvSpPr>
        <p:spPr/>
        <p:txBody>
          <a:bodyPr>
            <a:normAutofit/>
          </a:bodyPr>
          <a:lstStyle/>
          <a:p>
            <a:pPr marL="0" indent="0">
              <a:buNone/>
            </a:pPr>
            <a:r>
              <a:rPr lang="cs-CZ" b="1" dirty="0">
                <a:solidFill>
                  <a:srgbClr val="FF0000"/>
                </a:solidFill>
              </a:rPr>
              <a:t>Cíl</a:t>
            </a:r>
            <a:r>
              <a:rPr lang="cs-CZ" dirty="0"/>
              <a:t>: Žák rozvíjí schopnost popisu objevu (pojmu) a charakterizace postavy. </a:t>
            </a:r>
          </a:p>
          <a:p>
            <a:pPr marL="0" indent="0">
              <a:buNone/>
            </a:pPr>
            <a:r>
              <a:rPr lang="cs-CZ" b="1" dirty="0">
                <a:solidFill>
                  <a:srgbClr val="FF0000"/>
                </a:solidFill>
              </a:rPr>
              <a:t>Popis hry</a:t>
            </a:r>
            <a:r>
              <a:rPr lang="cs-CZ" dirty="0"/>
              <a:t>: </a:t>
            </a:r>
          </a:p>
          <a:p>
            <a:pPr marL="0" indent="0">
              <a:buNone/>
            </a:pPr>
            <a:r>
              <a:rPr lang="cs-CZ" dirty="0"/>
              <a:t>Žáci mají rozložené kartičky pexesa – akorát svou kartu neukazují ostatním, ale pouze popíši, co na kartě je. Je třeba v předstihu specifikovat pravidla (např. u prvků se nepoužívají značky), aby obtížnost byla pro žáky zvládnutelná a zároveň motivační. </a:t>
            </a:r>
          </a:p>
          <a:p>
            <a:pPr marL="0" indent="0">
              <a:buNone/>
            </a:pPr>
            <a:r>
              <a:rPr lang="cs-CZ" dirty="0"/>
              <a:t>Marie Curie </a:t>
            </a:r>
            <a:r>
              <a:rPr lang="cs-CZ" dirty="0" err="1"/>
              <a:t>Sklodowská</a:t>
            </a:r>
            <a:r>
              <a:rPr lang="cs-CZ" dirty="0"/>
              <a:t> – </a:t>
            </a:r>
            <a:r>
              <a:rPr lang="cs-CZ" dirty="0" err="1"/>
              <a:t>Ra</a:t>
            </a:r>
            <a:r>
              <a:rPr lang="cs-CZ" dirty="0"/>
              <a:t> a Po</a:t>
            </a:r>
          </a:p>
          <a:p>
            <a:pPr marL="0" indent="0">
              <a:buNone/>
            </a:pPr>
            <a:r>
              <a:rPr lang="cs-CZ" dirty="0"/>
              <a:t>Alexander Fleming – penicilin </a:t>
            </a:r>
          </a:p>
        </p:txBody>
      </p:sp>
    </p:spTree>
    <p:extLst>
      <p:ext uri="{BB962C8B-B14F-4D97-AF65-F5344CB8AC3E}">
        <p14:creationId xmlns:p14="http://schemas.microsoft.com/office/powerpoint/2010/main" val="3156712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218CDC2-18E9-4800-9E71-1762EC6A77FE}"/>
              </a:ext>
            </a:extLst>
          </p:cNvPr>
          <p:cNvSpPr>
            <a:spLocks noGrp="1"/>
          </p:cNvSpPr>
          <p:nvPr>
            <p:ph type="title"/>
          </p:nvPr>
        </p:nvSpPr>
        <p:spPr/>
        <p:txBody>
          <a:bodyPr/>
          <a:lstStyle/>
          <a:p>
            <a:r>
              <a:rPr lang="cs-CZ" dirty="0"/>
              <a:t>Dokonči větu</a:t>
            </a:r>
          </a:p>
        </p:txBody>
      </p:sp>
      <p:sp>
        <p:nvSpPr>
          <p:cNvPr id="3" name="Zástupný obsah 2">
            <a:extLst>
              <a:ext uri="{FF2B5EF4-FFF2-40B4-BE49-F238E27FC236}">
                <a16:creationId xmlns:a16="http://schemas.microsoft.com/office/drawing/2014/main" xmlns="" id="{5AF2E360-54E5-4E79-93D7-5C599C706E6B}"/>
              </a:ext>
            </a:extLst>
          </p:cNvPr>
          <p:cNvSpPr>
            <a:spLocks noGrp="1"/>
          </p:cNvSpPr>
          <p:nvPr>
            <p:ph idx="1"/>
          </p:nvPr>
        </p:nvSpPr>
        <p:spPr/>
        <p:txBody>
          <a:bodyPr>
            <a:normAutofit/>
          </a:bodyPr>
          <a:lstStyle/>
          <a:p>
            <a:pPr marL="0" indent="0">
              <a:buNone/>
            </a:pPr>
            <a:r>
              <a:rPr lang="cs-CZ" b="1" dirty="0">
                <a:solidFill>
                  <a:srgbClr val="FF0000"/>
                </a:solidFill>
              </a:rPr>
              <a:t>Cíl</a:t>
            </a:r>
            <a:r>
              <a:rPr lang="cs-CZ" dirty="0"/>
              <a:t>: Žák si zopakuje učivo a procvičí si paměť a pozornost. </a:t>
            </a:r>
          </a:p>
          <a:p>
            <a:pPr marL="0" indent="0">
              <a:buNone/>
            </a:pPr>
            <a:r>
              <a:rPr lang="cs-CZ" b="1" dirty="0">
                <a:solidFill>
                  <a:srgbClr val="FF0000"/>
                </a:solidFill>
              </a:rPr>
              <a:t>Popis hry</a:t>
            </a:r>
            <a:r>
              <a:rPr lang="cs-CZ" dirty="0"/>
              <a:t>: </a:t>
            </a:r>
          </a:p>
          <a:p>
            <a:pPr marL="0" indent="0">
              <a:buNone/>
            </a:pPr>
            <a:r>
              <a:rPr lang="cs-CZ" dirty="0"/>
              <a:t>Žáci sedí v kruhu na židlích a mají k dispozici míček. První půlku věty začne vybraný žák, např. „</a:t>
            </a:r>
            <a:r>
              <a:rPr lang="cs-CZ" i="1" dirty="0"/>
              <a:t>Kyslíkatá kyselina se vzorcem </a:t>
            </a:r>
            <a:r>
              <a:rPr lang="cs-CZ" dirty="0"/>
              <a:t>…“ a hodí míč druhému žákovi, který ji správně dokončí. Pokud se mu to nepodaří, vypadá ze hry a posune svou židli dozadu. Pokud ano, začíná novou větu a hází míček. </a:t>
            </a:r>
          </a:p>
        </p:txBody>
      </p:sp>
    </p:spTree>
    <p:extLst>
      <p:ext uri="{BB962C8B-B14F-4D97-AF65-F5344CB8AC3E}">
        <p14:creationId xmlns:p14="http://schemas.microsoft.com/office/powerpoint/2010/main" val="3505176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218CDC2-18E9-4800-9E71-1762EC6A77FE}"/>
              </a:ext>
            </a:extLst>
          </p:cNvPr>
          <p:cNvSpPr>
            <a:spLocks noGrp="1"/>
          </p:cNvSpPr>
          <p:nvPr>
            <p:ph type="title"/>
          </p:nvPr>
        </p:nvSpPr>
        <p:spPr/>
        <p:txBody>
          <a:bodyPr/>
          <a:lstStyle/>
          <a:p>
            <a:r>
              <a:rPr lang="cs-CZ" dirty="0"/>
              <a:t>Slovo-věta-slovo…</a:t>
            </a:r>
          </a:p>
        </p:txBody>
      </p:sp>
      <p:sp>
        <p:nvSpPr>
          <p:cNvPr id="3" name="Zástupný obsah 2">
            <a:extLst>
              <a:ext uri="{FF2B5EF4-FFF2-40B4-BE49-F238E27FC236}">
                <a16:creationId xmlns:a16="http://schemas.microsoft.com/office/drawing/2014/main" xmlns="" id="{5AF2E360-54E5-4E79-93D7-5C599C706E6B}"/>
              </a:ext>
            </a:extLst>
          </p:cNvPr>
          <p:cNvSpPr>
            <a:spLocks noGrp="1"/>
          </p:cNvSpPr>
          <p:nvPr>
            <p:ph idx="1"/>
          </p:nvPr>
        </p:nvSpPr>
        <p:spPr/>
        <p:txBody>
          <a:bodyPr>
            <a:normAutofit/>
          </a:bodyPr>
          <a:lstStyle/>
          <a:p>
            <a:pPr marL="0" indent="0">
              <a:buNone/>
            </a:pPr>
            <a:r>
              <a:rPr lang="cs-CZ" b="1" dirty="0">
                <a:solidFill>
                  <a:srgbClr val="FF0000"/>
                </a:solidFill>
              </a:rPr>
              <a:t>Cíl</a:t>
            </a:r>
            <a:r>
              <a:rPr lang="cs-CZ" dirty="0"/>
              <a:t>: Žák používá pojmy v kontextu. </a:t>
            </a:r>
          </a:p>
          <a:p>
            <a:pPr marL="0" indent="0">
              <a:buNone/>
            </a:pPr>
            <a:r>
              <a:rPr lang="cs-CZ" b="1" dirty="0">
                <a:solidFill>
                  <a:srgbClr val="FF0000"/>
                </a:solidFill>
              </a:rPr>
              <a:t>Popis hry</a:t>
            </a:r>
            <a:r>
              <a:rPr lang="cs-CZ" dirty="0"/>
              <a:t>: </a:t>
            </a:r>
          </a:p>
          <a:p>
            <a:pPr marL="0" indent="0">
              <a:buNone/>
            </a:pPr>
            <a:r>
              <a:rPr lang="cs-CZ" dirty="0"/>
              <a:t>První žák řekne slovo. Vyvolaný žák vymyslí větu, která bude dané slovo obsahovat, a vymyslí další slovo. Další žák pokračuje stejným způsobem. Je třeba dodržet rychlost sestavování a smysl vět. </a:t>
            </a:r>
          </a:p>
          <a:p>
            <a:pPr marL="0" indent="0">
              <a:buNone/>
            </a:pPr>
            <a:r>
              <a:rPr lang="cs-CZ" b="1" dirty="0">
                <a:solidFill>
                  <a:srgbClr val="FF0000"/>
                </a:solidFill>
              </a:rPr>
              <a:t>Obměna</a:t>
            </a:r>
            <a:r>
              <a:rPr lang="cs-CZ" dirty="0"/>
              <a:t>: Žák, který navazuje, musí vymyslet větu, která bude obsahovat poslední slovo nebo jakékoli slovo z věty předešlé. </a:t>
            </a:r>
          </a:p>
        </p:txBody>
      </p:sp>
    </p:spTree>
    <p:extLst>
      <p:ext uri="{BB962C8B-B14F-4D97-AF65-F5344CB8AC3E}">
        <p14:creationId xmlns:p14="http://schemas.microsoft.com/office/powerpoint/2010/main" val="807792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218CDC2-18E9-4800-9E71-1762EC6A77FE}"/>
              </a:ext>
            </a:extLst>
          </p:cNvPr>
          <p:cNvSpPr>
            <a:spLocks noGrp="1"/>
          </p:cNvSpPr>
          <p:nvPr>
            <p:ph type="title"/>
          </p:nvPr>
        </p:nvSpPr>
        <p:spPr/>
        <p:txBody>
          <a:bodyPr/>
          <a:lstStyle/>
          <a:p>
            <a:r>
              <a:rPr lang="cs-CZ" dirty="0"/>
              <a:t>Konkurz na „ministra chemie“ </a:t>
            </a:r>
          </a:p>
        </p:txBody>
      </p:sp>
      <p:sp>
        <p:nvSpPr>
          <p:cNvPr id="3" name="Zástupný obsah 2">
            <a:extLst>
              <a:ext uri="{FF2B5EF4-FFF2-40B4-BE49-F238E27FC236}">
                <a16:creationId xmlns:a16="http://schemas.microsoft.com/office/drawing/2014/main" xmlns="" id="{5AF2E360-54E5-4E79-93D7-5C599C706E6B}"/>
              </a:ext>
            </a:extLst>
          </p:cNvPr>
          <p:cNvSpPr>
            <a:spLocks noGrp="1"/>
          </p:cNvSpPr>
          <p:nvPr>
            <p:ph idx="1"/>
          </p:nvPr>
        </p:nvSpPr>
        <p:spPr/>
        <p:txBody>
          <a:bodyPr>
            <a:normAutofit lnSpcReduction="10000"/>
          </a:bodyPr>
          <a:lstStyle/>
          <a:p>
            <a:pPr marL="0" indent="0">
              <a:buNone/>
            </a:pPr>
            <a:r>
              <a:rPr lang="cs-CZ" b="1" dirty="0">
                <a:solidFill>
                  <a:srgbClr val="FF0000"/>
                </a:solidFill>
              </a:rPr>
              <a:t>Cíl</a:t>
            </a:r>
            <a:r>
              <a:rPr lang="cs-CZ" dirty="0"/>
              <a:t>: Žák si procvičí vybranou část učiva a schopnost posoudit jednoznačnost otázek a pravdivost odpovědí.</a:t>
            </a:r>
          </a:p>
          <a:p>
            <a:pPr marL="0" indent="0">
              <a:buNone/>
            </a:pPr>
            <a:r>
              <a:rPr lang="cs-CZ" b="1" dirty="0">
                <a:solidFill>
                  <a:srgbClr val="FF0000"/>
                </a:solidFill>
              </a:rPr>
              <a:t>Popis hry</a:t>
            </a:r>
            <a:r>
              <a:rPr lang="cs-CZ" dirty="0"/>
              <a:t>: </a:t>
            </a:r>
          </a:p>
          <a:p>
            <a:pPr marL="0" indent="0">
              <a:buNone/>
            </a:pPr>
            <a:r>
              <a:rPr lang="cs-CZ" dirty="0"/>
              <a:t>Koná se konkurz na ministra chemie. Kandidáti si postupně sednou čelem k odborné porotě (zbytek třídy). Ostatní žáci mu kladou otázky. Kandidát na otázky odpovídá, ostatní dávají pozor, aby se otázky neopakovaly a kontrolují správnost odpovědí. Kdo položí otázku, na kterou kandidát neumí odpovědět nebo odpoví nesprávně, střídá jej. Ministrem se stane žák, který správně zodpověděl nejvíce otázek. </a:t>
            </a:r>
          </a:p>
          <a:p>
            <a:pPr marL="0" indent="0">
              <a:buNone/>
            </a:pPr>
            <a:r>
              <a:rPr lang="cs-CZ" b="1" dirty="0">
                <a:solidFill>
                  <a:srgbClr val="FF0000"/>
                </a:solidFill>
              </a:rPr>
              <a:t>Varianty</a:t>
            </a:r>
            <a:r>
              <a:rPr lang="cs-CZ" dirty="0"/>
              <a:t>: Je možné žáky nechat klást dotazy pouze na vybrané téma, nebo na všechna probraná témata. </a:t>
            </a:r>
          </a:p>
        </p:txBody>
      </p:sp>
    </p:spTree>
    <p:extLst>
      <p:ext uri="{BB962C8B-B14F-4D97-AF65-F5344CB8AC3E}">
        <p14:creationId xmlns:p14="http://schemas.microsoft.com/office/powerpoint/2010/main" val="3747284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218CDC2-18E9-4800-9E71-1762EC6A77FE}"/>
              </a:ext>
            </a:extLst>
          </p:cNvPr>
          <p:cNvSpPr>
            <a:spLocks noGrp="1"/>
          </p:cNvSpPr>
          <p:nvPr>
            <p:ph type="title"/>
          </p:nvPr>
        </p:nvSpPr>
        <p:spPr/>
        <p:txBody>
          <a:bodyPr/>
          <a:lstStyle/>
          <a:p>
            <a:r>
              <a:rPr lang="cs-CZ" dirty="0"/>
              <a:t>Reflexe na konci hodiny</a:t>
            </a:r>
          </a:p>
        </p:txBody>
      </p:sp>
      <p:sp>
        <p:nvSpPr>
          <p:cNvPr id="3" name="Zástupný obsah 2">
            <a:extLst>
              <a:ext uri="{FF2B5EF4-FFF2-40B4-BE49-F238E27FC236}">
                <a16:creationId xmlns:a16="http://schemas.microsoft.com/office/drawing/2014/main" xmlns="" id="{5AF2E360-54E5-4E79-93D7-5C599C706E6B}"/>
              </a:ext>
            </a:extLst>
          </p:cNvPr>
          <p:cNvSpPr>
            <a:spLocks noGrp="1"/>
          </p:cNvSpPr>
          <p:nvPr>
            <p:ph idx="1"/>
          </p:nvPr>
        </p:nvSpPr>
        <p:spPr/>
        <p:txBody>
          <a:bodyPr>
            <a:normAutofit/>
          </a:bodyPr>
          <a:lstStyle/>
          <a:p>
            <a:pPr marL="0" indent="0">
              <a:buNone/>
            </a:pPr>
            <a:r>
              <a:rPr lang="cs-CZ" b="1" dirty="0">
                <a:solidFill>
                  <a:srgbClr val="FF0000"/>
                </a:solidFill>
              </a:rPr>
              <a:t>Cíl</a:t>
            </a:r>
            <a:r>
              <a:rPr lang="cs-CZ" dirty="0"/>
              <a:t>: Žák si zopakuje informace a činnost z hodiny.</a:t>
            </a:r>
          </a:p>
          <a:p>
            <a:pPr marL="0" indent="0">
              <a:buNone/>
            </a:pPr>
            <a:r>
              <a:rPr lang="cs-CZ" b="1" dirty="0">
                <a:solidFill>
                  <a:srgbClr val="FF0000"/>
                </a:solidFill>
              </a:rPr>
              <a:t>Popis aktivity</a:t>
            </a:r>
            <a:r>
              <a:rPr lang="cs-CZ" dirty="0"/>
              <a:t>: </a:t>
            </a:r>
          </a:p>
          <a:p>
            <a:pPr marL="0" indent="0">
              <a:buNone/>
            </a:pPr>
            <a:r>
              <a:rPr lang="cs-CZ" dirty="0"/>
              <a:t>Závěrečnou reflexi na konci vyučovací hodiny (po praktické i teoretické) provedou všichni žáci. Žáci postupně jednou-dvěma větami shrnout, co se v dané hodině naučili, co si vyzkoušeli, kde se s probíranou látkou setkají v běžném životě. Snaží se dávat pozor, aby se neopakovalo to, co už řekli spolužáci před nimi. </a:t>
            </a:r>
          </a:p>
          <a:p>
            <a:pPr marL="0" indent="0">
              <a:buNone/>
            </a:pPr>
            <a:r>
              <a:rPr lang="cs-CZ" b="1" dirty="0">
                <a:solidFill>
                  <a:srgbClr val="FF0000"/>
                </a:solidFill>
              </a:rPr>
              <a:t>Pokročilá verze</a:t>
            </a:r>
            <a:r>
              <a:rPr lang="cs-CZ" dirty="0"/>
              <a:t>: Pracujeme i na kultuře projevu, aby žáci nezačínali větu „takže“, „hm“, …</a:t>
            </a:r>
          </a:p>
        </p:txBody>
      </p:sp>
    </p:spTree>
    <p:extLst>
      <p:ext uri="{BB962C8B-B14F-4D97-AF65-F5344CB8AC3E}">
        <p14:creationId xmlns:p14="http://schemas.microsoft.com/office/powerpoint/2010/main" val="369189378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1434</TotalTime>
  <Words>621</Words>
  <Application>Microsoft Office PowerPoint</Application>
  <PresentationFormat>Širokoúhlá obrazovka</PresentationFormat>
  <Paragraphs>31</Paragraphs>
  <Slides>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Arial</vt:lpstr>
      <vt:lpstr>Calibri</vt:lpstr>
      <vt:lpstr>Calibri Light</vt:lpstr>
      <vt:lpstr>Motiv Office</vt:lpstr>
      <vt:lpstr>Rozvoj komunikačních dovedností při výuce chemie a zpětná vazba pro učitele (vědomosti žáků a jejich aplikace)  </vt:lpstr>
      <vt:lpstr>Prezentace aplikace PowerPoint</vt:lpstr>
      <vt:lpstr>Let balónem</vt:lpstr>
      <vt:lpstr>Popisovací pexeso</vt:lpstr>
      <vt:lpstr>Dokonči větu</vt:lpstr>
      <vt:lpstr>Slovo-věta-slovo…</vt:lpstr>
      <vt:lpstr>Konkurz na „ministra chemie“ </vt:lpstr>
      <vt:lpstr>Reflexe na konci hodiny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Rozvoj řečových dovedností (aneb co skutečně funguje)</dc:title>
  <dc:creator>Distler, Petr</dc:creator>
  <cp:lastModifiedBy>user</cp:lastModifiedBy>
  <cp:revision>17</cp:revision>
  <dcterms:created xsi:type="dcterms:W3CDTF">2021-01-02T14:14:37Z</dcterms:created>
  <dcterms:modified xsi:type="dcterms:W3CDTF">2022-01-07T18:27:27Z</dcterms:modified>
</cp:coreProperties>
</file>