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9" r:id="rId7"/>
    <p:sldId id="264" r:id="rId8"/>
    <p:sldId id="265" r:id="rId9"/>
    <p:sldId id="273" r:id="rId10"/>
    <p:sldId id="271" r:id="rId11"/>
    <p:sldId id="272" r:id="rId12"/>
    <p:sldId id="267" r:id="rId13"/>
    <p:sldId id="266" r:id="rId14"/>
    <p:sldId id="275" r:id="rId15"/>
    <p:sldId id="28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6" y="12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2T20:20:05.1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2T20:21:14.3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FC874-B584-4D54-8420-8C3AA810A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7F2A81-3CC7-4FC7-9C2A-DFCEC32AA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ACC9D3-50E4-4553-9AA1-3DDDE9FC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11. 12. 2021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6262BD-6C4D-412B-9A7E-84D6AC32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771377-5745-4BFE-A332-35B1B21E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7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6E644-F88D-4374-9AAD-129F7754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5054C6-8F9C-44BE-AA96-DC48AAD3C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683A98-1B5A-418A-8D12-2CB4DD47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11. 12. 2021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9C8F6F-9071-4B91-9F3B-0589C41D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303B63-C4A9-416D-9434-07565E8D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34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FDC4300-419E-4DD2-BF5D-9C66EB3A8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2703F7-5E83-42AA-B017-91F85C415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DAB473-7E90-4C4E-86E0-8A643BCC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11. 12. 2021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641507-855B-4187-B433-A36FE1C6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8B2169-6480-4B69-9375-36AEB16C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33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38465-0328-4702-8FE7-FDBAD313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76BB03-1787-4D65-A4D8-68FE8B515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4D7F4C-F4EF-4EF2-A70E-B40B1312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11. 12. 2021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4C363B-E493-4580-9079-552B90A8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FAF60C-4CCA-45F2-A933-A43B3768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96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D5F6-2FDF-440F-9C14-6106A5EF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EA6B20E-67B2-4829-9A25-40365B9C4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7224B2-19A3-44F3-8310-6CC95540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11. 12. 2021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FF37DB-759E-4966-9A6F-1EFB53A0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E695AC-B6E4-40A7-8D6D-21D9FB45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47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B53412-A3D4-4F61-8D09-E5FB71A6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AB263E-4D14-4C04-AF5B-A5A47DE25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62C9556-1BEF-4259-AC63-B152AFC11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7D6C90-C83A-484C-9155-F2BF471C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11. 12. 2021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A6D47E-29C1-428D-9542-CDAB906E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F9FB5D-2689-43E6-83CF-3177EA0F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05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BCAC8-83EF-4E54-BCE4-F5AFA88F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8669C7-BCE1-448D-96EE-519C82AF8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10EC83-3E1A-427C-8456-DF9B944CA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E308EC4-B087-4386-B652-14E4E6BC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2D8CE46-EE62-4160-85A5-617AF0B58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2E576E-4CBE-4CDE-81A2-54641F97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11. 12. 2021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A4EA622-DBA4-4D1B-8A4F-DF4E605D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9A4645-ECBA-4C1A-A0DA-7F6102E7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45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BF707-A18E-485C-809B-A6E68834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1EC56D-4556-4510-9755-75A8813B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11. 12. 2021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6DBFB8-38D6-461E-A195-0033529B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711660-2147-448E-B45D-2FB49A44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89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8B0C91-F7FC-42D4-9AB4-7E44FB50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11. 12. 2021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B99998-8880-449E-AF98-20CEDF16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235758-DB0E-4E0A-80A5-1A22C441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16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635091-4D06-4B4D-993B-483B6FB7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3D6CD5-01DB-4914-B40A-EEB19AF0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032F877-6DD7-432F-94B8-C1D493BD0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796FF4-0CFA-410A-880D-2DC18373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11. 12. 2021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E99058-D02A-461E-B972-6596F8CB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F37082-572D-41C8-AB09-4072034A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70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D5E80-DEC2-41E2-8379-294188AC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1B9A30-EF10-496B-962F-1695915EE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299C74D-F2A1-419E-A9BD-06E091618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7EF0AF-E286-4436-B11D-3C63D8C8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11. 12. 2021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48BF2D-8683-480D-ACEA-D666BEEE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86BA32-EEA2-426F-B9D8-7C7AFB12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00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9F3DA87-2746-46AB-95B1-C3ECCA86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7401906-1F85-4F91-A392-80CB2182F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3F0150-05F8-4D96-80E9-881BAD658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46C6A-5BD2-4CC2-AABE-C6A46AC0762B}" type="datetimeFigureOut">
              <a:rPr lang="cs-CZ" smtClean="0"/>
              <a:t>11. 12. 2021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81D994-981B-4584-9893-9A1212BC0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45952D-E84C-4807-B9B6-A15C11411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79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eTQLNFTgU&amp;t=12s&amp;fbclid=IwAR3-O4qoSrFFi7ivzMRPh8Hg6QcpR2Wq9Ft5P1Cl5rUNqJUo7be1uTJKp6w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B_zD3NxSsD8&amp;fbclid=IwAR3BKf0ReZ6k2TBVbSMb_OLQoNj0JpOAwTr6zqOywrTyEhHRN4vX-PGBuD4" TargetMode="External"/><Relationship Id="rId5" Type="http://schemas.openxmlformats.org/officeDocument/2006/relationships/hyperlink" Target="https://www.youtube.com/watch?v=LQmTKxI4Wn4" TargetMode="External"/><Relationship Id="rId4" Type="http://schemas.openxmlformats.org/officeDocument/2006/relationships/hyperlink" Target="https://www.youtube.com/watch?v=5DGwOJXSxq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5430A-CE06-4F12-9E89-AD7FAC2B2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519" y="1001281"/>
            <a:ext cx="11011988" cy="1197837"/>
          </a:xfrm>
        </p:spPr>
        <p:txBody>
          <a:bodyPr>
            <a:normAutofit/>
          </a:bodyPr>
          <a:lstStyle/>
          <a:p>
            <a:r>
              <a:rPr lang="cs-CZ" sz="7200" dirty="0">
                <a:latin typeface="+mn-lt"/>
              </a:rPr>
              <a:t>Didaktika organické chemie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E252EB-4A3B-4193-885C-D9BCA262F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513" y="4301320"/>
            <a:ext cx="9144000" cy="1655762"/>
          </a:xfrm>
        </p:spPr>
        <p:txBody>
          <a:bodyPr>
            <a:normAutofit/>
          </a:bodyPr>
          <a:lstStyle/>
          <a:p>
            <a:r>
              <a:rPr lang="cs-CZ" sz="4000" dirty="0"/>
              <a:t>Milada Teplá</a:t>
            </a:r>
          </a:p>
          <a:p>
            <a:r>
              <a:rPr lang="cs-CZ" sz="4000" dirty="0"/>
              <a:t>Petr </a:t>
            </a:r>
            <a:r>
              <a:rPr lang="cs-CZ" sz="4000" dirty="0" err="1"/>
              <a:t>Distler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8293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18266C2-FA7A-4D12-BDBE-89D693E49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3" y="0"/>
            <a:ext cx="10654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205E9-F4F9-4A87-A3CE-7844C68EA80C}"/>
              </a:ext>
            </a:extLst>
          </p:cNvPr>
          <p:cNvSpPr txBox="1">
            <a:spLocks/>
          </p:cNvSpPr>
          <p:nvPr/>
        </p:nvSpPr>
        <p:spPr>
          <a:xfrm>
            <a:off x="626519" y="797949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+mn-lt"/>
              </a:rPr>
              <a:t>Jak zvýšit kapacitu krátkodobé paměti?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2B5F706-482A-4921-9FD6-7EAE58506E33}"/>
              </a:ext>
            </a:extLst>
          </p:cNvPr>
          <p:cNvSpPr/>
          <p:nvPr/>
        </p:nvSpPr>
        <p:spPr>
          <a:xfrm>
            <a:off x="550985" y="2318551"/>
            <a:ext cx="1164101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Nepřetěžovat (rozdělit do </a:t>
            </a:r>
            <a:r>
              <a:rPr lang="cs-CZ" sz="3600" dirty="0">
                <a:solidFill>
                  <a:srgbClr val="FF0000"/>
                </a:solidFill>
              </a:rPr>
              <a:t>menších celků</a:t>
            </a:r>
            <a:r>
              <a:rPr lang="cs-CZ" sz="3600" dirty="0"/>
              <a:t>) – omezená kapacita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Návaznost na </a:t>
            </a:r>
            <a:r>
              <a:rPr lang="cs-CZ" sz="3600" dirty="0">
                <a:solidFill>
                  <a:srgbClr val="FF0000"/>
                </a:solidFill>
              </a:rPr>
              <a:t>vstupní informace 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>
                <a:solidFill>
                  <a:srgbClr val="FF0000"/>
                </a:solidFill>
              </a:rPr>
              <a:t>Nutnost opakování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Jednoduchost</a:t>
            </a:r>
          </a:p>
        </p:txBody>
      </p:sp>
    </p:spTree>
    <p:extLst>
      <p:ext uri="{BB962C8B-B14F-4D97-AF65-F5344CB8AC3E}">
        <p14:creationId xmlns:p14="http://schemas.microsoft.com/office/powerpoint/2010/main" val="218402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205E9-F4F9-4A87-A3CE-7844C68EA80C}"/>
              </a:ext>
            </a:extLst>
          </p:cNvPr>
          <p:cNvSpPr txBox="1">
            <a:spLocks/>
          </p:cNvSpPr>
          <p:nvPr/>
        </p:nvSpPr>
        <p:spPr>
          <a:xfrm>
            <a:off x="626519" y="-133122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+mn-lt"/>
              </a:rPr>
              <a:t>Jak zvýšit kapacitu dlouhodobé paměti?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2B5F706-482A-4921-9FD6-7EAE58506E33}"/>
              </a:ext>
            </a:extLst>
          </p:cNvPr>
          <p:cNvSpPr/>
          <p:nvPr/>
        </p:nvSpPr>
        <p:spPr>
          <a:xfrm>
            <a:off x="322612" y="1392976"/>
            <a:ext cx="1164101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b="1" dirty="0"/>
              <a:t>Učení v souvislostech 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(myšlenkové mapy)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endParaRPr lang="cs-CZ" sz="2800" dirty="0"/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Mnemotechnické pomůcky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endParaRPr lang="cs-CZ" sz="2800" dirty="0"/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Teorie duálního kódování 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(zrak / sluch)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 err="1"/>
              <a:t>Multisenzorické</a:t>
            </a:r>
            <a:r>
              <a:rPr lang="cs-CZ" sz="3600" dirty="0"/>
              <a:t> učení 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(zrak / sluch / význam)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endParaRPr lang="cs-CZ" sz="2400" dirty="0"/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>
                <a:solidFill>
                  <a:srgbClr val="FF0000"/>
                </a:solidFill>
              </a:rPr>
              <a:t>Aktivní (zkušenostní) vyučování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EC37A39-E0A1-42F6-BBFA-7A4169CCB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27" y="1064715"/>
            <a:ext cx="5994300" cy="270464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89C7D09-0EDA-47E1-9602-B1575F537809}"/>
              </a:ext>
            </a:extLst>
          </p:cNvPr>
          <p:cNvSpPr/>
          <p:nvPr/>
        </p:nvSpPr>
        <p:spPr>
          <a:xfrm>
            <a:off x="6493163" y="4097621"/>
            <a:ext cx="55213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hlinkClick r:id="rId3"/>
              </a:rPr>
              <a:t>https://www.youtube.com/watch?v=uHeTQLNFTgU&amp;t=12s&amp;fbclid=IwAR3-O4qoSrFFi7ivzMRPh8Hg6QcpR2Wq9Ft5P1Cl5rUNqJUo7be1uTJKp6w</a:t>
            </a:r>
            <a:endParaRPr lang="cs-CZ" sz="1400" dirty="0"/>
          </a:p>
          <a:p>
            <a:endParaRPr lang="cs-CZ" sz="1400" dirty="0"/>
          </a:p>
          <a:p>
            <a:r>
              <a:rPr lang="cs-CZ" sz="1400" b="1" dirty="0">
                <a:hlinkClick r:id="rId4"/>
              </a:rPr>
              <a:t>https://www.youtube.com/watch?v=5DGwOJXSxqg</a:t>
            </a:r>
            <a:endParaRPr lang="cs-CZ" sz="1400" b="1" dirty="0"/>
          </a:p>
          <a:p>
            <a:endParaRPr lang="cs-CZ" sz="1400" dirty="0"/>
          </a:p>
          <a:p>
            <a:r>
              <a:rPr lang="cs-CZ" sz="1400" dirty="0">
                <a:hlinkClick r:id="rId5"/>
              </a:rPr>
              <a:t>https://www.youtube.com/watch?v=LQmTKxI4Wn4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>
                <a:hlinkClick r:id="rId6"/>
              </a:rPr>
              <a:t>https://www.youtube.com/watch?v=B_zD3NxSsD8&amp;fbclid=IwAR3BKf0ReZ6k2TBVbSMb_OLQoNj0JpOAwTr6zqOywrTyEhHRN4vX-PGBuD4</a:t>
            </a:r>
            <a:r>
              <a:rPr lang="cs-CZ" sz="1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6802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8E484B4-0993-40FF-A58E-444FBE5C1857}"/>
              </a:ext>
            </a:extLst>
          </p:cNvPr>
          <p:cNvSpPr txBox="1">
            <a:spLocks/>
          </p:cNvSpPr>
          <p:nvPr/>
        </p:nvSpPr>
        <p:spPr>
          <a:xfrm>
            <a:off x="626519" y="2046457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Jak efektivně učit?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590006" y="447179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+mn-lt"/>
              </a:rPr>
              <a:t>Didaktické zásady </a:t>
            </a:r>
            <a:r>
              <a:rPr lang="cs-CZ" dirty="0" err="1">
                <a:latin typeface="+mn-lt"/>
              </a:rPr>
              <a:t>vs</a:t>
            </a:r>
            <a:r>
              <a:rPr lang="cs-CZ" dirty="0">
                <a:latin typeface="+mn-lt"/>
              </a:rPr>
              <a:t>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152465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D221168-6415-411C-8E3B-125C5EF8BD21}"/>
              </a:ext>
            </a:extLst>
          </p:cNvPr>
          <p:cNvSpPr txBox="1">
            <a:spLocks/>
          </p:cNvSpPr>
          <p:nvPr/>
        </p:nvSpPr>
        <p:spPr>
          <a:xfrm>
            <a:off x="287791" y="-866412"/>
            <a:ext cx="7965798" cy="341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i="1" dirty="0"/>
          </a:p>
          <a:p>
            <a:endParaRPr lang="cs-CZ" sz="2800" i="1" dirty="0"/>
          </a:p>
          <a:p>
            <a:r>
              <a:rPr lang="cs-CZ" sz="3200" b="1" dirty="0"/>
              <a:t>J. A. Komenský, Analytická didaktika, 1646</a:t>
            </a:r>
          </a:p>
          <a:p>
            <a:endParaRPr lang="cs-CZ" sz="3200" i="1" dirty="0"/>
          </a:p>
          <a:p>
            <a:r>
              <a:rPr lang="cs-CZ" sz="2800" i="1" dirty="0"/>
              <a:t>Učitel, nechť neučí, kolik sám může učiti, nýbrž kolik může žák pochopiti</a:t>
            </a:r>
            <a:r>
              <a:rPr lang="cs-CZ" sz="2800" dirty="0"/>
              <a:t> </a:t>
            </a:r>
          </a:p>
          <a:p>
            <a:r>
              <a:rPr lang="cs-CZ" sz="2800" dirty="0"/>
              <a:t>-       </a:t>
            </a:r>
            <a:r>
              <a:rPr lang="cs-CZ" sz="2800" i="1" dirty="0"/>
              <a:t>Vždy postupně nikdy krokem</a:t>
            </a:r>
            <a:r>
              <a:rPr lang="cs-CZ" sz="2800" dirty="0"/>
              <a:t> </a:t>
            </a:r>
          </a:p>
          <a:p>
            <a:r>
              <a:rPr lang="cs-CZ" sz="2800" dirty="0"/>
              <a:t>-       </a:t>
            </a:r>
            <a:r>
              <a:rPr lang="cs-CZ" sz="2800" i="1" dirty="0"/>
              <a:t>Všemu, čemu se musíme učiti, nechť se učíme vlastní prací</a:t>
            </a:r>
            <a:r>
              <a:rPr lang="cs-CZ" sz="2800" dirty="0"/>
              <a:t> </a:t>
            </a:r>
          </a:p>
          <a:p>
            <a:r>
              <a:rPr lang="cs-CZ" sz="2800" dirty="0"/>
              <a:t>-       </a:t>
            </a:r>
            <a:r>
              <a:rPr lang="cs-CZ" sz="2800" i="1" dirty="0"/>
              <a:t>Vše vlastními smysly, vždy a rozmanitě</a:t>
            </a:r>
            <a:r>
              <a:rPr lang="cs-CZ" sz="2800" dirty="0"/>
              <a:t> </a:t>
            </a:r>
          </a:p>
          <a:p>
            <a:r>
              <a:rPr lang="cs-CZ" sz="2800" dirty="0"/>
              <a:t>-       </a:t>
            </a:r>
            <a:r>
              <a:rPr lang="cs-CZ" sz="2800" i="1" dirty="0"/>
              <a:t>Všemu se vyučuje a učí příklady, ukázkami a cvičeními</a:t>
            </a:r>
            <a:r>
              <a:rPr lang="cs-CZ" sz="2800" dirty="0"/>
              <a:t> </a:t>
            </a:r>
          </a:p>
          <a:p>
            <a:r>
              <a:rPr lang="cs-CZ" sz="2800" dirty="0"/>
              <a:t>-       </a:t>
            </a:r>
            <a:r>
              <a:rPr lang="cs-CZ" sz="2800" i="1" dirty="0"/>
              <a:t> Nechť se vyučuje a učí: Nečetným před četným. Krátkým před obšírným. Jednoduchým před složenými. Obecným před zvláštními. Blízkým před odlehlejšími</a:t>
            </a:r>
            <a:r>
              <a:rPr lang="cs-CZ" sz="2800" dirty="0"/>
              <a:t> </a:t>
            </a:r>
          </a:p>
          <a:p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1A26AC-5890-4402-B4C8-49064A38C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31" y="303389"/>
            <a:ext cx="39528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03D6BCC-A181-491A-A320-EA9AC3D6AE4B}"/>
              </a:ext>
            </a:extLst>
          </p:cNvPr>
          <p:cNvSpPr/>
          <p:nvPr/>
        </p:nvSpPr>
        <p:spPr>
          <a:xfrm>
            <a:off x="246185" y="612844"/>
            <a:ext cx="1164101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uvědomělosti – Ž chápe smysl učení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systematičnosti – U logicky uspořádané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postupnosti – Od jednoduššího ke složitějšímu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názornosti – konkretizace, zapojení více smyslů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spojení teorie s praxí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přiměřenosti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vědeckosti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trvalosti – trvalé osvojení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individuálního přístupu k žákům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komplexního rozvoje žákovy osobnosti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zpětné vazby a hodnocení</a:t>
            </a:r>
          </a:p>
        </p:txBody>
      </p:sp>
    </p:spTree>
    <p:extLst>
      <p:ext uri="{BB962C8B-B14F-4D97-AF65-F5344CB8AC3E}">
        <p14:creationId xmlns:p14="http://schemas.microsoft.com/office/powerpoint/2010/main" val="229347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6F31D-ED6A-4AC3-A46F-6D2261AE6E7B}"/>
              </a:ext>
            </a:extLst>
          </p:cNvPr>
          <p:cNvSpPr txBox="1">
            <a:spLocks/>
          </p:cNvSpPr>
          <p:nvPr/>
        </p:nvSpPr>
        <p:spPr>
          <a:xfrm>
            <a:off x="626519" y="797949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Teorie učení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A7AEB16-CD8E-4AF3-9447-21915FB89A88}"/>
              </a:ext>
            </a:extLst>
          </p:cNvPr>
          <p:cNvSpPr/>
          <p:nvPr/>
        </p:nvSpPr>
        <p:spPr>
          <a:xfrm>
            <a:off x="550985" y="2318551"/>
            <a:ext cx="1164101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Paměť (Krátkodobá /Dlouhodobá paměť)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Křivka pozornosti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Křivka zapomínání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Fáze výuky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77" y="5765524"/>
            <a:ext cx="1003162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2400" dirty="0"/>
              <a:t>(Upraveno podle K. </a:t>
            </a:r>
            <a:r>
              <a:rPr lang="cs-CZ" sz="2400" dirty="0" err="1"/>
              <a:t>Duschinská</a:t>
            </a:r>
            <a:r>
              <a:rPr lang="cs-CZ" sz="2400" dirty="0"/>
              <a:t> a R. </a:t>
            </a:r>
            <a:r>
              <a:rPr lang="cs-CZ" sz="2400" dirty="0" err="1"/>
              <a:t>High</a:t>
            </a:r>
            <a:r>
              <a:rPr lang="cs-CZ" sz="2400" dirty="0"/>
              <a:t> – Pedagogické dovednosti)</a:t>
            </a:r>
          </a:p>
        </p:txBody>
      </p:sp>
    </p:spTree>
    <p:extLst>
      <p:ext uri="{BB962C8B-B14F-4D97-AF65-F5344CB8AC3E}">
        <p14:creationId xmlns:p14="http://schemas.microsoft.com/office/powerpoint/2010/main" val="46996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B2D477E-8142-4F5E-A649-A64CCE0B2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4" t="23435" r="24205" b="8788"/>
          <a:stretch/>
        </p:blipFill>
        <p:spPr>
          <a:xfrm>
            <a:off x="2208158" y="137047"/>
            <a:ext cx="8238170" cy="619709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26A5B5-C406-46FE-8466-53E72AB5AFFE}"/>
              </a:ext>
            </a:extLst>
          </p:cNvPr>
          <p:cNvSpPr txBox="1">
            <a:spLocks/>
          </p:cNvSpPr>
          <p:nvPr/>
        </p:nvSpPr>
        <p:spPr>
          <a:xfrm>
            <a:off x="626519" y="797949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7200" dirty="0">
                <a:latin typeface="+mn-lt"/>
              </a:rPr>
              <a:t>Paměť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E5896D55-0268-4802-BDAF-A93641000B50}"/>
                  </a:ext>
                </a:extLst>
              </p14:cNvPr>
              <p14:cNvContentPartPr/>
              <p14:nvPr/>
            </p14:nvContentPartPr>
            <p14:xfrm>
              <a:off x="6289615" y="-679745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E5896D55-0268-4802-BDAF-A93641000B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0975" y="-6883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5D6C98AB-0995-45F6-AB26-256D241DE261}"/>
                  </a:ext>
                </a:extLst>
              </p14:cNvPr>
              <p14:cNvContentPartPr/>
              <p14:nvPr/>
            </p14:nvContentPartPr>
            <p14:xfrm>
              <a:off x="4294495" y="-706865"/>
              <a:ext cx="36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5D6C98AB-0995-45F6-AB26-256D241DE2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0855" y="-814865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EC9A5429-F798-47BE-906C-49B541C985C7}"/>
              </a:ext>
            </a:extLst>
          </p:cNvPr>
          <p:cNvSpPr txBox="1"/>
          <p:nvPr/>
        </p:nvSpPr>
        <p:spPr>
          <a:xfrm>
            <a:off x="7973042" y="1065068"/>
            <a:ext cx="2541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Pozornost!!!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D4DD94F-D40F-4DC9-A0C2-B8FA0CE6BCF1}"/>
              </a:ext>
            </a:extLst>
          </p:cNvPr>
          <p:cNvSpPr txBox="1"/>
          <p:nvPr/>
        </p:nvSpPr>
        <p:spPr>
          <a:xfrm>
            <a:off x="283769" y="3518634"/>
            <a:ext cx="2681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Opakování!!!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542EB5B-5672-4E5F-A8C9-4D1835AAA1C6}"/>
              </a:ext>
            </a:extLst>
          </p:cNvPr>
          <p:cNvSpPr txBox="1"/>
          <p:nvPr/>
        </p:nvSpPr>
        <p:spPr>
          <a:xfrm>
            <a:off x="10475231" y="285177"/>
            <a:ext cx="1357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Zájem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B585502-5B9D-4FCE-8E62-2D37FC21E770}"/>
              </a:ext>
            </a:extLst>
          </p:cNvPr>
          <p:cNvCxnSpPr>
            <a:stCxn id="14" idx="3"/>
            <a:endCxn id="16" idx="2"/>
          </p:cNvCxnSpPr>
          <p:nvPr/>
        </p:nvCxnSpPr>
        <p:spPr>
          <a:xfrm flipV="1">
            <a:off x="10514507" y="931508"/>
            <a:ext cx="639436" cy="45672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30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98D9E00-C479-4C94-989B-6ABAD970F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23"/>
          <a:stretch/>
        </p:blipFill>
        <p:spPr>
          <a:xfrm>
            <a:off x="924012" y="0"/>
            <a:ext cx="9988059" cy="127175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C3D8EC2-5EC9-49C1-8BB0-184C65F1B9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F0DF"/>
              </a:clrFrom>
              <a:clrTo>
                <a:srgbClr val="ECF0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4" b="7869"/>
          <a:stretch/>
        </p:blipFill>
        <p:spPr>
          <a:xfrm>
            <a:off x="735724" y="2102069"/>
            <a:ext cx="96274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4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9A76920-7C8C-404B-A196-F02A33CAF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12" y="0"/>
            <a:ext cx="9988059" cy="749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2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65A2612-7C19-4491-B41C-EE57C81D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21" y="900213"/>
            <a:ext cx="6046444" cy="5957787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AD13E677-02FB-434C-9B9F-645E265EAF73}"/>
              </a:ext>
            </a:extLst>
          </p:cNvPr>
          <p:cNvSpPr txBox="1">
            <a:spLocks/>
          </p:cNvSpPr>
          <p:nvPr/>
        </p:nvSpPr>
        <p:spPr>
          <a:xfrm>
            <a:off x="590006" y="146786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>
                <a:latin typeface="+mn-lt"/>
              </a:rPr>
              <a:t>Křivka zapomínání</a:t>
            </a:r>
          </a:p>
        </p:txBody>
      </p:sp>
    </p:spTree>
    <p:extLst>
      <p:ext uri="{BB962C8B-B14F-4D97-AF65-F5344CB8AC3E}">
        <p14:creationId xmlns:p14="http://schemas.microsoft.com/office/powerpoint/2010/main" val="5784246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2E0A7A7B620446A979E633644DCCD0" ma:contentTypeVersion="7" ma:contentTypeDescription="Vytvoří nový dokument" ma:contentTypeScope="" ma:versionID="6d2314555da8d427660888c98ce331e1">
  <xsd:schema xmlns:xsd="http://www.w3.org/2001/XMLSchema" xmlns:xs="http://www.w3.org/2001/XMLSchema" xmlns:p="http://schemas.microsoft.com/office/2006/metadata/properties" xmlns:ns2="8cbd0427-62c5-4191-89f9-0fdde6d6eeb3" targetNamespace="http://schemas.microsoft.com/office/2006/metadata/properties" ma:root="true" ma:fieldsID="4da236dd16d3cc3ac3976349bf9af93b" ns2:_="">
    <xsd:import namespace="8cbd0427-62c5-4191-89f9-0fdde6d6ee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d0427-62c5-4191-89f9-0fdde6d6ee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9DC41E-8DE6-4CE5-AA11-81B3310DFA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E0B4F6-92D6-4F78-98F5-82EF2525AC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65BFDEE-FA69-4078-ACD7-7CC6CD4A91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bd0427-62c5-4191-89f9-0fdde6d6ee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326</Words>
  <Application>Microsoft Office PowerPoint</Application>
  <PresentationFormat>Širokoúhlá obrazovka</PresentationFormat>
  <Paragraphs>61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Didaktika organické chemie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organické chemie</dc:title>
  <dc:creator>Teplá Milada</dc:creator>
  <cp:lastModifiedBy>Distler, Petr</cp:lastModifiedBy>
  <cp:revision>27</cp:revision>
  <dcterms:created xsi:type="dcterms:W3CDTF">2020-10-22T17:41:40Z</dcterms:created>
  <dcterms:modified xsi:type="dcterms:W3CDTF">2021-12-11T11:02:49Z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0x010100EE2E0A7A7B620446A979E633644DCCD0</vt:lpwstr>
  </property>
</Properties>
</file>