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1" r:id="rId5"/>
    <p:sldId id="262" r:id="rId6"/>
    <p:sldId id="263" r:id="rId7"/>
    <p:sldId id="259" r:id="rId8"/>
    <p:sldId id="299" r:id="rId9"/>
    <p:sldId id="297" r:id="rId10"/>
    <p:sldId id="286" r:id="rId11"/>
    <p:sldId id="284" r:id="rId12"/>
    <p:sldId id="287" r:id="rId13"/>
    <p:sldId id="288" r:id="rId14"/>
    <p:sldId id="285" r:id="rId15"/>
    <p:sldId id="282" r:id="rId16"/>
    <p:sldId id="289" r:id="rId17"/>
    <p:sldId id="298" r:id="rId18"/>
    <p:sldId id="293" r:id="rId19"/>
    <p:sldId id="290" r:id="rId20"/>
    <p:sldId id="291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C874-B584-4D54-8420-8C3AA810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7F2A81-3CC7-4FC7-9C2A-DFCEC32A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CC9D3-50E4-4553-9AA1-3DDDE9FC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262BD-6C4D-412B-9A7E-84D6AC32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71377-5745-4BFE-A332-35B1B21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6E644-F88D-4374-9AAD-129F7754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5054C6-8F9C-44BE-AA96-DC48AAD3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683A98-1B5A-418A-8D12-2CB4DD47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9C8F6F-9071-4B91-9F3B-0589C41D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303B63-C4A9-416D-9434-07565E8D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3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DC4300-419E-4DD2-BF5D-9C66EB3A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2703F7-5E83-42AA-B017-91F85C415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AB473-7E90-4C4E-86E0-8A643BCC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641507-855B-4187-B433-A36FE1C6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8B2169-6480-4B69-9375-36AEB16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38465-0328-4702-8FE7-FDBAD313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6BB03-1787-4D65-A4D8-68FE8B51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D7F4C-F4EF-4EF2-A70E-B40B1312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C363B-E493-4580-9079-552B90A8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FAF60C-4CCA-45F2-A933-A43B376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6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D5F6-2FDF-440F-9C14-6106A5EF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A6B20E-67B2-4829-9A25-40365B9C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7224B2-19A3-44F3-8310-6CC95540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F37DB-759E-4966-9A6F-1EFB53A0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695AC-B6E4-40A7-8D6D-21D9FB45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53412-A3D4-4F61-8D09-E5FB71A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B263E-4D14-4C04-AF5B-A5A47DE2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2C9556-1BEF-4259-AC63-B152AFC11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7D6C90-C83A-484C-9155-F2BF471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A6D47E-29C1-428D-9542-CDAB906E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F9FB5D-2689-43E6-83CF-3177EA0F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CAC8-83EF-4E54-BCE4-F5AFA88F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8669C7-BCE1-448D-96EE-519C82AF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10EC83-3E1A-427C-8456-DF9B944C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308EC4-B087-4386-B652-14E4E6BC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D8CE46-EE62-4160-85A5-617AF0B58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2E576E-4CBE-4CDE-81A2-54641F9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4EA622-DBA4-4D1B-8A4F-DF4E605D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9A4645-ECBA-4C1A-A0DA-7F6102E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4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BF707-A18E-485C-809B-A6E68834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1EC56D-4556-4510-9755-75A8813B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6DBFB8-38D6-461E-A195-0033529B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711660-2147-448E-B45D-2FB49A4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8B0C91-F7FC-42D4-9AB4-7E44FB50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B99998-8880-449E-AF98-20CEDF1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35758-DB0E-4E0A-80A5-1A22C441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35091-4D06-4B4D-993B-483B6FB7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3D6CD5-01DB-4914-B40A-EEB19AF0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32F877-6DD7-432F-94B8-C1D493BD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96FF4-0CFA-410A-880D-2DC18373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E99058-D02A-461E-B972-6596F8CB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F37082-572D-41C8-AB09-4072034A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0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5E80-DEC2-41E2-8379-294188A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1B9A30-EF10-496B-962F-1695915E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99C74D-F2A1-419E-A9BD-06E09161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7EF0AF-E286-4436-B11D-3C63D8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48BF2D-8683-480D-ACEA-D666BEEE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86BA32-EEA2-426F-B9D8-7C7AFB12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F3DA87-2746-46AB-95B1-C3ECCA86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401906-1F85-4F91-A392-80CB2182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F0150-05F8-4D96-80E9-881BAD65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6C6A-5BD2-4CC2-AABE-C6A46AC0762B}" type="datetimeFigureOut">
              <a:rPr lang="cs-CZ" smtClean="0"/>
              <a:t>14. 11. 2020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81D994-981B-4584-9893-9A1212BC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5952D-E84C-4807-B9B6-A15C1141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F6EKiT0DI" TargetMode="External"/><Relationship Id="rId2" Type="http://schemas.openxmlformats.org/officeDocument/2006/relationships/hyperlink" Target="https://www.youtube.com/watch?v=s3OQukee4JE&amp;t=1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OQukee4JE&amp;t=1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6pxSNDPh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otivace04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Zu_BW689YmKAQdf4i1sz_AVyWUIXgg2nPpCSn-iijLk/edit#gi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aplikace1.html" TargetMode="External"/><Relationship Id="rId2" Type="http://schemas.openxmlformats.org/officeDocument/2006/relationships/hyperlink" Target="http://www.studiumbiochemie.cz/aplika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daktikabiochemie.natur.cuni.cz/db2020/db.html" TargetMode="External"/><Relationship Id="rId4" Type="http://schemas.openxmlformats.org/officeDocument/2006/relationships/hyperlink" Target="http://www.studiumbiochemie.cz/aplikace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auth/login" TargetMode="External"/><Relationship Id="rId2" Type="http://schemas.openxmlformats.org/officeDocument/2006/relationships/hyperlink" Target="http://didaktikabiochemie.natur.cuni.cz/doch2017_2019/kahoo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hoot.i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19" y="1001281"/>
            <a:ext cx="11011988" cy="1197837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+mn-lt"/>
              </a:rPr>
              <a:t>Didaktika organické 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252EB-4A3B-4193-885C-D9BCA262F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3581"/>
            <a:ext cx="9144000" cy="3592720"/>
          </a:xfrm>
        </p:spPr>
        <p:txBody>
          <a:bodyPr>
            <a:normAutofit/>
          </a:bodyPr>
          <a:lstStyle/>
          <a:p>
            <a:r>
              <a:rPr lang="cs-CZ" sz="4000" dirty="0"/>
              <a:t>Milada Teplá</a:t>
            </a:r>
          </a:p>
          <a:p>
            <a:r>
              <a:rPr lang="cs-CZ" sz="4000" dirty="0"/>
              <a:t>Petr Distler</a:t>
            </a:r>
          </a:p>
          <a:p>
            <a:endParaRPr lang="cs-CZ" sz="4000" dirty="0"/>
          </a:p>
          <a:p>
            <a:r>
              <a:rPr lang="cs-CZ" sz="4000" dirty="0"/>
              <a:t>13. listopadu 2020, 2. setkání 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829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6E54A-97F3-415B-9B0D-BAC2FBF956B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Metoda práce s textem (ANO/NE)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96C71D3-66D7-4CDA-A55E-49E7013C5B9C}"/>
              </a:ext>
            </a:extLst>
          </p:cNvPr>
          <p:cNvSpPr/>
          <p:nvPr/>
        </p:nvSpPr>
        <p:spPr>
          <a:xfrm>
            <a:off x="838200" y="1506022"/>
            <a:ext cx="6429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Zpracování ropy</a:t>
            </a:r>
          </a:p>
          <a:p>
            <a:r>
              <a:rPr lang="cs-CZ" sz="2400" dirty="0"/>
              <a:t>https://www.youtube.com/watch?v=IoZXfAm6rF0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793F74-C103-4B7B-90EB-AA4E5FB92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3" t="28000" r="34102" b="26991"/>
          <a:stretch/>
        </p:blipFill>
        <p:spPr>
          <a:xfrm>
            <a:off x="4692983" y="2621892"/>
            <a:ext cx="6660817" cy="38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6E54A-97F3-415B-9B0D-BAC2FBF956B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Metoda Jedno slovo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2C7DDA-77A2-4C81-B851-4D8D4880A170}"/>
              </a:ext>
            </a:extLst>
          </p:cNvPr>
          <p:cNvSpPr/>
          <p:nvPr/>
        </p:nvSpPr>
        <p:spPr>
          <a:xfrm>
            <a:off x="838200" y="1506022"/>
            <a:ext cx="54845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DDT:</a:t>
            </a:r>
          </a:p>
          <a:p>
            <a:r>
              <a:rPr lang="cs-CZ" dirty="0">
                <a:hlinkClick r:id="rId2"/>
              </a:rPr>
              <a:t>https://www.youtube.com/watch?v=s3OQukee4JE&amp;t=1s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Dioxin (nevhodné záběry pro citlivé osoby):</a:t>
            </a:r>
          </a:p>
          <a:p>
            <a:r>
              <a:rPr lang="cs-CZ" dirty="0">
                <a:hlinkClick r:id="rId3"/>
              </a:rPr>
              <a:t>https://www.youtube.com/watch?v=1EF6EKiT0DI</a:t>
            </a:r>
            <a:r>
              <a:rPr lang="cs-CZ" dirty="0"/>
              <a:t> 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0ABF7-40F0-456D-84DC-35C1245F6C52}"/>
              </a:ext>
            </a:extLst>
          </p:cNvPr>
          <p:cNvSpPr/>
          <p:nvPr/>
        </p:nvSpPr>
        <p:spPr>
          <a:xfrm>
            <a:off x="838200" y="3192026"/>
            <a:ext cx="10956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Každý žák řekne jedno slovo, které ho v souvislosti s dokumentem napadá.</a:t>
            </a:r>
          </a:p>
          <a:p>
            <a:r>
              <a:rPr lang="cs-CZ" sz="2400" dirty="0"/>
              <a:t> </a:t>
            </a:r>
          </a:p>
          <a:p>
            <a:r>
              <a:rPr lang="cs-CZ" sz="2400" dirty="0"/>
              <a:t>U vše vřele píše na tabuli a sám také 1 slovo přidá.</a:t>
            </a:r>
          </a:p>
          <a:p>
            <a:endParaRPr lang="cs-CZ" sz="2400" dirty="0"/>
          </a:p>
          <a:p>
            <a:r>
              <a:rPr lang="cs-CZ" sz="2400" dirty="0"/>
              <a:t>Co je cílem této metody?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916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6E54A-97F3-415B-9B0D-BAC2FBF956B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Metoda </a:t>
            </a:r>
            <a:r>
              <a:rPr lang="cs-CZ" dirty="0" err="1"/>
              <a:t>I.N.S.E.R.T</a:t>
            </a:r>
            <a:r>
              <a:rPr lang="cs-CZ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94DD9D-6122-46E0-B9E0-BCFC3DFCD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01" y="1220282"/>
            <a:ext cx="4178300" cy="39878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F2C7DDA-77A2-4C81-B851-4D8D4880A170}"/>
              </a:ext>
            </a:extLst>
          </p:cNvPr>
          <p:cNvSpPr/>
          <p:nvPr/>
        </p:nvSpPr>
        <p:spPr>
          <a:xfrm>
            <a:off x="589625" y="1284080"/>
            <a:ext cx="5988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hlinkClick r:id="rId3"/>
              </a:rPr>
              <a:t>https://www.youtube.com/watch?v=s3OQukee4JE&amp;t=1s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Práce ve skupině. </a:t>
            </a:r>
          </a:p>
          <a:p>
            <a:endParaRPr lang="cs-CZ" sz="2400" dirty="0"/>
          </a:p>
          <a:p>
            <a:r>
              <a:rPr lang="cs-CZ" sz="2400" dirty="0"/>
              <a:t>Ž mají společně napsat pozitiva, negativa, nejsilnější okamžiky a otázky k dokumentu. </a:t>
            </a:r>
          </a:p>
          <a:p>
            <a:br>
              <a:rPr lang="cs-CZ" sz="2400" dirty="0"/>
            </a:br>
            <a:r>
              <a:rPr lang="cs-CZ" sz="2400" dirty="0"/>
              <a:t>Kontrola: Ž čtou, co vymysleli.</a:t>
            </a:r>
            <a:br>
              <a:rPr lang="cs-CZ" sz="2400" dirty="0"/>
            </a:br>
            <a:r>
              <a:rPr lang="cs-CZ" sz="2400" dirty="0"/>
              <a:t> </a:t>
            </a:r>
          </a:p>
          <a:p>
            <a:r>
              <a:rPr lang="cs-CZ" sz="2400" dirty="0"/>
              <a:t>Evaluace: Ž si do sešitu napíše, co </a:t>
            </a:r>
            <a:br>
              <a:rPr lang="cs-CZ" sz="2400" dirty="0"/>
            </a:br>
            <a:r>
              <a:rPr lang="cs-CZ" sz="2400" dirty="0"/>
              <a:t>si z hodiny zapamatuje.  </a:t>
            </a:r>
          </a:p>
          <a:p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97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9950C48-9A57-498B-B234-15F309AC1D26}"/>
              </a:ext>
            </a:extLst>
          </p:cNvPr>
          <p:cNvSpPr/>
          <p:nvPr/>
        </p:nvSpPr>
        <p:spPr>
          <a:xfrm>
            <a:off x="713911" y="1220172"/>
            <a:ext cx="111466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https://www.youtube.com/watch?v=aU6pxSNDPhs</a:t>
            </a:r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24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/>
              <a:t>1) U rozdá kontrolní otázky k videu: </a:t>
            </a:r>
          </a:p>
          <a:p>
            <a:endParaRPr lang="cs-CZ" sz="2400" dirty="0"/>
          </a:p>
          <a:p>
            <a:r>
              <a:rPr lang="cs-CZ" b="1" u="sng" dirty="0"/>
              <a:t>FREONY</a:t>
            </a:r>
            <a:br>
              <a:rPr lang="cs-CZ" b="1" u="sng" dirty="0"/>
            </a:br>
            <a:r>
              <a:rPr lang="cs-CZ" dirty="0"/>
              <a:t>1. Jakou funkci má</a:t>
            </a:r>
            <a:r>
              <a:rPr lang="cs-CZ" b="1" dirty="0"/>
              <a:t> ozonová vrstva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2. Jak vypadá molekula </a:t>
            </a:r>
            <a:r>
              <a:rPr lang="cs-CZ" b="1" dirty="0"/>
              <a:t>ozonu</a:t>
            </a:r>
            <a:r>
              <a:rPr lang="cs-CZ" dirty="0"/>
              <a:t>? </a:t>
            </a:r>
            <a:br>
              <a:rPr lang="cs-CZ" dirty="0"/>
            </a:br>
            <a:r>
              <a:rPr lang="cs-CZ" dirty="0" err="1"/>
              <a:t>3a</a:t>
            </a:r>
            <a:r>
              <a:rPr lang="cs-CZ" dirty="0"/>
              <a:t>. Z jakých prvků je složena molekula </a:t>
            </a:r>
            <a:r>
              <a:rPr lang="cs-CZ" dirty="0" err="1"/>
              <a:t>CFC</a:t>
            </a:r>
            <a:r>
              <a:rPr lang="cs-CZ" dirty="0"/>
              <a:t> (</a:t>
            </a:r>
            <a:r>
              <a:rPr lang="cs-CZ" b="1" dirty="0"/>
              <a:t>freony</a:t>
            </a:r>
            <a:r>
              <a:rPr lang="cs-CZ" dirty="0"/>
              <a:t>)?</a:t>
            </a:r>
            <a:br>
              <a:rPr lang="cs-CZ" dirty="0"/>
            </a:br>
            <a:r>
              <a:rPr lang="cs-CZ" dirty="0" err="1"/>
              <a:t>3b</a:t>
            </a:r>
            <a:r>
              <a:rPr lang="cs-CZ" dirty="0"/>
              <a:t>. Kde jsou lidmi freony využívány?</a:t>
            </a:r>
            <a:br>
              <a:rPr lang="cs-CZ" dirty="0"/>
            </a:br>
            <a:r>
              <a:rPr lang="cs-CZ" dirty="0"/>
              <a:t>4. Jak se nazývá prostor v ozonové vrstvě, kde došlo ke zničení ozonu? </a:t>
            </a:r>
            <a:br>
              <a:rPr lang="cs-CZ" dirty="0"/>
            </a:br>
            <a:r>
              <a:rPr lang="cs-CZ" dirty="0"/>
              <a:t>5. Proč je pojem </a:t>
            </a:r>
            <a:r>
              <a:rPr lang="cs-CZ" b="1" dirty="0"/>
              <a:t>ozonová díra</a:t>
            </a:r>
            <a:r>
              <a:rPr lang="cs-CZ" dirty="0"/>
              <a:t> nepřesný?</a:t>
            </a:r>
            <a:br>
              <a:rPr lang="cs-CZ" dirty="0"/>
            </a:br>
            <a:r>
              <a:rPr lang="cs-CZ" dirty="0"/>
              <a:t>6. Kde se tato „ozonová díra“ vyskytuje?</a:t>
            </a:r>
            <a:br>
              <a:rPr lang="cs-CZ" dirty="0"/>
            </a:br>
            <a:r>
              <a:rPr lang="cs-CZ" dirty="0"/>
              <a:t>+7. Jaký měl dopad </a:t>
            </a:r>
            <a:r>
              <a:rPr lang="cs-CZ" b="1" dirty="0"/>
              <a:t>Montrealský protokol</a:t>
            </a:r>
            <a:r>
              <a:rPr lang="cs-CZ" dirty="0"/>
              <a:t> na vývoj „ozonové díry“?</a:t>
            </a:r>
          </a:p>
          <a:p>
            <a:endParaRPr lang="cs-CZ" sz="2400" dirty="0"/>
          </a:p>
          <a:p>
            <a:r>
              <a:rPr lang="cs-CZ" sz="2400" dirty="0"/>
              <a:t>2) Pustit poprvé zpomaleně (rychlostí 0,75) s titulky. V průběhu ho zastavuje a nechává žáky překládat, o co v něm jde. Podruhé ho pustí v celku. </a:t>
            </a:r>
            <a:br>
              <a:rPr lang="cs-CZ" sz="2400" dirty="0"/>
            </a:br>
            <a:r>
              <a:rPr lang="cs-CZ" sz="2400" dirty="0"/>
              <a:t>3) Důraz na tematická slovíčka (ozon </a:t>
            </a:r>
            <a:r>
              <a:rPr lang="cs-CZ" sz="2400" dirty="0" err="1"/>
              <a:t>layer</a:t>
            </a:r>
            <a:r>
              <a:rPr lang="cs-CZ" sz="2400" dirty="0"/>
              <a:t>, ozon hole, </a:t>
            </a:r>
            <a:r>
              <a:rPr lang="cs-CZ" sz="2400" dirty="0" err="1"/>
              <a:t>pollution</a:t>
            </a:r>
            <a:r>
              <a:rPr lang="cs-CZ" sz="2400" dirty="0"/>
              <a:t>,… ) -psát na tabuli. </a:t>
            </a:r>
            <a:endParaRPr lang="cs-CZ" sz="2400" b="1" u="sng" dirty="0"/>
          </a:p>
          <a:p>
            <a:endParaRPr lang="cs-CZ" sz="2400" b="1" u="sng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0069EA0-9EEC-4808-8B2B-C9947A1DC89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Metoda CLIL</a:t>
            </a:r>
          </a:p>
        </p:txBody>
      </p:sp>
    </p:spTree>
    <p:extLst>
      <p:ext uri="{BB962C8B-B14F-4D97-AF65-F5344CB8AC3E}">
        <p14:creationId xmlns:p14="http://schemas.microsoft.com/office/powerpoint/2010/main" val="129034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6E54A-97F3-415B-9B0D-BAC2FBF956B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Metoda – němé video + hra na scénáristu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2D10D9B-AD23-4084-A7E0-71ED299D02F2}"/>
              </a:ext>
            </a:extLst>
          </p:cNvPr>
          <p:cNvSpPr/>
          <p:nvPr/>
        </p:nvSpPr>
        <p:spPr>
          <a:xfrm>
            <a:off x="838199" y="1443841"/>
            <a:ext cx="10374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hlinkClick r:id="rId2" action="ppaction://hlinkfile"/>
              </a:rPr>
              <a:t>Práce s videem</a:t>
            </a:r>
            <a:r>
              <a:rPr lang="cs-CZ" sz="2400" dirty="0">
                <a:hlinkClick r:id="rId2" action="ppaction://hlinkfile"/>
              </a:rPr>
              <a:t> </a:t>
            </a:r>
            <a:endParaRPr lang="cs-CZ" sz="2400" dirty="0"/>
          </a:p>
          <a:p>
            <a:endParaRPr lang="cs-CZ" sz="2400" dirty="0"/>
          </a:p>
          <a:p>
            <a:pPr marL="457200" indent="-457200">
              <a:buAutoNum type="arabicParenR"/>
            </a:pPr>
            <a:r>
              <a:rPr lang="cs-CZ" sz="2400" dirty="0"/>
              <a:t>Ž pracují ve skupince.</a:t>
            </a:r>
          </a:p>
          <a:p>
            <a:pPr marL="457200" indent="-457200">
              <a:buAutoNum type="arabicParenR"/>
            </a:pPr>
            <a:r>
              <a:rPr lang="cs-CZ" sz="2400" dirty="0"/>
              <a:t>U pustí video bez zvuku (jen obraz) – </a:t>
            </a:r>
            <a:r>
              <a:rPr lang="cs-CZ" sz="2400" b="1" dirty="0"/>
              <a:t>délka videa </a:t>
            </a:r>
            <a:r>
              <a:rPr lang="cs-CZ" sz="2400" b="1" dirty="0" err="1"/>
              <a:t>max</a:t>
            </a:r>
            <a:r>
              <a:rPr lang="cs-CZ" sz="2400" b="1" dirty="0"/>
              <a:t> 45-60 sec. </a:t>
            </a:r>
          </a:p>
          <a:p>
            <a:pPr marL="457200" indent="-457200">
              <a:buAutoNum type="arabicParenR"/>
            </a:pPr>
            <a:r>
              <a:rPr lang="cs-CZ" sz="2400" dirty="0"/>
              <a:t>Žáci shlédnou video společně, poté nechá učitel video puštěné ve smyčce.</a:t>
            </a:r>
          </a:p>
          <a:p>
            <a:pPr marL="457200" indent="-457200">
              <a:buAutoNum type="arabicParenR"/>
            </a:pPr>
            <a:r>
              <a:rPr lang="cs-CZ" sz="2400" dirty="0"/>
              <a:t>Žáci se snaží dle své fantazie odhadnout, o čem by video mohlo být a následně sepíší scénář. </a:t>
            </a:r>
          </a:p>
          <a:p>
            <a:pPr marL="457200" indent="-457200">
              <a:buAutoNum type="arabicParenR"/>
            </a:pPr>
            <a:r>
              <a:rPr lang="cs-CZ" sz="2400" dirty="0"/>
              <a:t>Aktivita by měla podporovat kreativitu žáků a zároveň sloužit jako motivace.</a:t>
            </a:r>
          </a:p>
        </p:txBody>
      </p:sp>
    </p:spTree>
    <p:extLst>
      <p:ext uri="{BB962C8B-B14F-4D97-AF65-F5344CB8AC3E}">
        <p14:creationId xmlns:p14="http://schemas.microsoft.com/office/powerpoint/2010/main" val="284465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EAD3-1080-4016-B3EE-65FC3DB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chemie s podporou videa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D7269-78D4-4568-A751-C54EAD88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Sdílíme odkazy na vhodná videa do výuky chemie</a:t>
            </a:r>
          </a:p>
          <a:p>
            <a:r>
              <a:rPr lang="cs-CZ" dirty="0">
                <a:hlinkClick r:id="rId2"/>
              </a:rPr>
              <a:t>https://docs.google.com/spreadsheets/d/1Zu_BW689YmKAQdf4i1sz_AVyWUIXgg2nPpCSn-iijLk/edit#gid=0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45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EAD3-1080-4016-B3EE-65FC3DB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aplikace pro výuku chemie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D7269-78D4-4568-A751-C54EAD88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Jak učit pomocí m-</a:t>
            </a:r>
            <a:r>
              <a:rPr lang="cs-CZ" b="1" dirty="0" err="1"/>
              <a:t>learningu</a:t>
            </a:r>
            <a:r>
              <a:rPr lang="cs-CZ" b="1" dirty="0"/>
              <a:t>: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Učitel se důkladně seznámí s aplikací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Předem žáky upozornit na výuku (nabít mobily, stáhnout aplikaci)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Mikrovýuka: 10 minut maximálně, pak mobilní telefony uklidit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Ohlídat si školní řád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Vybírat aplikace na Android i </a:t>
            </a:r>
            <a:r>
              <a:rPr lang="cs-CZ" dirty="0" err="1"/>
              <a:t>iOS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Nezařazovat pravidelně, ale jen nárazově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především v terénu, v učivu tam, kde se to logicky hodí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Nepoužívat to jen proto, abychom mobily využili: Zařadit úvod, logicky použít aplikaci, nezapomenout na reflexi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44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EAD3-1080-4016-B3EE-65FC3DB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aplikace - ukázka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D7269-78D4-4568-A751-C54EAD889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882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PL</a:t>
            </a:r>
            <a:r>
              <a:rPr lang="cs-CZ" b="1" dirty="0"/>
              <a:t> č. 2 – aplikace </a:t>
            </a:r>
            <a:r>
              <a:rPr lang="cs-CZ" b="1" dirty="0" err="1"/>
              <a:t>KingDraw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http://www.kingdraw.cn/en/download.html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7ED90D-F008-4D28-BE25-E8B81FB84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23561" r="17281" b="8349"/>
          <a:stretch/>
        </p:blipFill>
        <p:spPr>
          <a:xfrm rot="5400000">
            <a:off x="3197324" y="1271728"/>
            <a:ext cx="5629415" cy="81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EAD3-1080-4016-B3EE-65FC3DB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aplikace pro výuku chemie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D7269-78D4-4568-A751-C54EAD88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Recenze aplikací</a:t>
            </a:r>
          </a:p>
          <a:p>
            <a:r>
              <a:rPr lang="cs-CZ" dirty="0">
                <a:hlinkClick r:id="rId2"/>
              </a:rPr>
              <a:t>http://www.studiumbiochemie.cz/aplikace.html</a:t>
            </a:r>
            <a:endParaRPr lang="cs-CZ" dirty="0"/>
          </a:p>
          <a:p>
            <a:r>
              <a:rPr lang="cs-CZ" dirty="0">
                <a:hlinkClick r:id="rId3"/>
              </a:rPr>
              <a:t>http://www.studiumbiochemie.cz/aplikace1.html</a:t>
            </a:r>
            <a:endParaRPr lang="cs-CZ" dirty="0"/>
          </a:p>
          <a:p>
            <a:r>
              <a:rPr lang="cs-CZ" dirty="0">
                <a:hlinkClick r:id="rId4"/>
              </a:rPr>
              <a:t>http://www.studiumbiochemie.cz/aplikace2.html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5"/>
              </a:rPr>
              <a:t>http://didaktikabiochemie.natur.cuni.cz/db2020/db.html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7715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EAD3-1080-4016-B3EE-65FC3DB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Kahoot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D7269-78D4-4568-A751-C54EAD88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http://didaktikabiochemie.natur.cuni.cz/doch2017_2019/kahoot.html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https://create.kahoot.it/auth/login</a:t>
            </a:r>
            <a:r>
              <a:rPr lang="cs-CZ" dirty="0"/>
              <a:t> , </a:t>
            </a:r>
          </a:p>
          <a:p>
            <a:r>
              <a:rPr lang="cs-CZ" dirty="0"/>
              <a:t>Jméno: </a:t>
            </a:r>
            <a:r>
              <a:rPr lang="cs-CZ" dirty="0" err="1"/>
              <a:t>DID_KUDCH</a:t>
            </a:r>
            <a:r>
              <a:rPr lang="cs-CZ" dirty="0"/>
              <a:t>, Heslo: </a:t>
            </a:r>
            <a:r>
              <a:rPr lang="cs-CZ" dirty="0" err="1"/>
              <a:t>KUDCH2019</a:t>
            </a:r>
            <a:br>
              <a:rPr lang="cs-CZ" dirty="0"/>
            </a:br>
            <a:r>
              <a:rPr lang="cs-CZ" dirty="0"/>
              <a:t>Je zde </a:t>
            </a:r>
            <a:r>
              <a:rPr lang="cs-CZ" dirty="0" err="1"/>
              <a:t>nasdílený</a:t>
            </a:r>
            <a:r>
              <a:rPr lang="cs-CZ" dirty="0"/>
              <a:t> kvíz: karboxylové kyseliny. Můžete si ho projít. (Jsou tam též kvízy, které vytvářeli studenti v jiných semestrech)</a:t>
            </a:r>
          </a:p>
          <a:p>
            <a:r>
              <a:rPr lang="cs-CZ" dirty="0">
                <a:hlinkClick r:id="rId4"/>
              </a:rPr>
              <a:t>www.kahoot.it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64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14182FC-5FC8-43A8-8EFE-A88973AC0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92227"/>
              </p:ext>
            </p:extLst>
          </p:nvPr>
        </p:nvGraphicFramePr>
        <p:xfrm>
          <a:off x="614039" y="256565"/>
          <a:ext cx="10963922" cy="65743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99327">
                  <a:extLst>
                    <a:ext uri="{9D8B030D-6E8A-4147-A177-3AD203B41FA5}">
                      <a16:colId xmlns:a16="http://schemas.microsoft.com/office/drawing/2014/main" val="1569471588"/>
                    </a:ext>
                  </a:extLst>
                </a:gridCol>
                <a:gridCol w="5868123">
                  <a:extLst>
                    <a:ext uri="{9D8B030D-6E8A-4147-A177-3AD203B41FA5}">
                      <a16:colId xmlns:a16="http://schemas.microsoft.com/office/drawing/2014/main" val="2052425990"/>
                    </a:ext>
                  </a:extLst>
                </a:gridCol>
                <a:gridCol w="3396472">
                  <a:extLst>
                    <a:ext uri="{9D8B030D-6E8A-4147-A177-3AD203B41FA5}">
                      <a16:colId xmlns:a16="http://schemas.microsoft.com/office/drawing/2014/main" val="339379067"/>
                    </a:ext>
                  </a:extLst>
                </a:gridCol>
              </a:tblGrid>
              <a:tr h="450613">
                <a:tc gridSpan="3">
                  <a:txBody>
                    <a:bodyPr/>
                    <a:lstStyle/>
                    <a:p>
                      <a:r>
                        <a:rPr lang="cs-CZ" sz="2000" dirty="0"/>
                        <a:t>Harmonogram Didaktika organické chemie 2020 (5*</a:t>
                      </a:r>
                      <a:r>
                        <a:rPr lang="cs-CZ" sz="2000" dirty="0" err="1"/>
                        <a:t>4VH</a:t>
                      </a:r>
                      <a:r>
                        <a:rPr lang="cs-CZ" sz="2000" dirty="0"/>
                        <a:t> + </a:t>
                      </a:r>
                      <a:r>
                        <a:rPr lang="cs-CZ" sz="2000" dirty="0" err="1"/>
                        <a:t>4VH</a:t>
                      </a:r>
                      <a:r>
                        <a:rPr lang="cs-CZ" sz="2000" dirty="0"/>
                        <a:t> samostatná práce)</a:t>
                      </a: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925637320"/>
                  </a:ext>
                </a:extLst>
              </a:tr>
              <a:tr h="538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1) 23.10.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16-19 hod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effectLst/>
                        </a:rPr>
                        <a:t>DOCH</a:t>
                      </a:r>
                      <a:r>
                        <a:rPr lang="cs-CZ" sz="1600" b="0" dirty="0">
                          <a:effectLst/>
                        </a:rPr>
                        <a:t>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 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Informace o předmětu: zápočet, zkouška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 err="1">
                          <a:effectLst/>
                        </a:rPr>
                        <a:t>RVP</a:t>
                      </a:r>
                      <a:r>
                        <a:rPr lang="cs-CZ" sz="1600" dirty="0">
                          <a:effectLst/>
                        </a:rPr>
                        <a:t> (klíčové </a:t>
                      </a:r>
                      <a:r>
                        <a:rPr lang="cs-CZ" sz="1600" dirty="0" err="1">
                          <a:effectLst/>
                        </a:rPr>
                        <a:t>komeptence</a:t>
                      </a:r>
                      <a:r>
                        <a:rPr lang="cs-CZ" sz="1600" dirty="0">
                          <a:effectLst/>
                        </a:rPr>
                        <a:t>), </a:t>
                      </a:r>
                      <a:r>
                        <a:rPr lang="cs-CZ" sz="1600" dirty="0" err="1">
                          <a:effectLst/>
                        </a:rPr>
                        <a:t>ŠVP</a:t>
                      </a:r>
                      <a:r>
                        <a:rPr lang="cs-CZ" sz="1600" dirty="0">
                          <a:effectLst/>
                        </a:rPr>
                        <a:t>, (</a:t>
                      </a:r>
                      <a:r>
                        <a:rPr lang="cs-CZ" sz="1600" dirty="0" err="1">
                          <a:effectLst/>
                        </a:rPr>
                        <a:t>Tématický</a:t>
                      </a:r>
                      <a:r>
                        <a:rPr lang="cs-CZ" sz="1600" dirty="0">
                          <a:effectLst/>
                        </a:rPr>
                        <a:t> plán)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Jak efektivně učit?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dirty="0">
                          <a:effectLst/>
                        </a:rPr>
                        <a:t>Přečíst </a:t>
                      </a:r>
                      <a:r>
                        <a:rPr lang="cs-CZ" sz="1600" dirty="0" err="1">
                          <a:effectLst/>
                        </a:rPr>
                        <a:t>RVP</a:t>
                      </a:r>
                      <a:endParaRPr lang="cs-CZ" sz="1600" dirty="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600" dirty="0">
                          <a:effectLst/>
                        </a:rPr>
                        <a:t>Analyzovat </a:t>
                      </a:r>
                      <a:r>
                        <a:rPr lang="cs-CZ" sz="1600" dirty="0" err="1">
                          <a:effectLst/>
                        </a:rPr>
                        <a:t>ŠVP</a:t>
                      </a:r>
                      <a:endParaRPr lang="cs-CZ" sz="16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2608906823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2) 13.11.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16-19 hod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</a:rPr>
                        <a:t>DOCH</a:t>
                      </a:r>
                      <a:r>
                        <a:rPr lang="cs-CZ" sz="2000" b="1" dirty="0">
                          <a:effectLst/>
                        </a:rPr>
                        <a:t> 2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dirty="0">
                          <a:effectLst/>
                        </a:rPr>
                        <a:t>1) </a:t>
                      </a:r>
                      <a:r>
                        <a:rPr lang="cs-CZ" sz="2000" b="1" dirty="0" err="1">
                          <a:effectLst/>
                        </a:rPr>
                        <a:t>ŠVP</a:t>
                      </a:r>
                      <a:r>
                        <a:rPr lang="cs-CZ" sz="2000" b="1" dirty="0">
                          <a:effectLst/>
                        </a:rPr>
                        <a:t> – reflexe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Efektivní práce s výukovými videi (metoda INSERT atd.)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3) MA pro výuku chemie (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</a:rPr>
                        <a:t>Kahoot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!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</a:rPr>
                        <a:t>KingDraw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, atd.)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1" dirty="0">
                          <a:effectLst/>
                        </a:rPr>
                        <a:t>Tvorba </a:t>
                      </a:r>
                      <a:r>
                        <a:rPr lang="cs-CZ" sz="2000" b="1" dirty="0" err="1">
                          <a:effectLst/>
                        </a:rPr>
                        <a:t>PL</a:t>
                      </a:r>
                      <a:r>
                        <a:rPr lang="cs-CZ" sz="2000" b="1" dirty="0">
                          <a:effectLst/>
                        </a:rPr>
                        <a:t> – MA+ vzájemná reflexe (studenti mezi sebou)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1" dirty="0">
                          <a:effectLst/>
                        </a:rPr>
                        <a:t>Tvorba kvízu v aplikaci </a:t>
                      </a:r>
                      <a:r>
                        <a:rPr lang="cs-CZ" sz="2000" b="1" dirty="0" err="1">
                          <a:effectLst/>
                        </a:rPr>
                        <a:t>Kahoot</a:t>
                      </a:r>
                      <a:r>
                        <a:rPr lang="cs-CZ" sz="2000" b="1" dirty="0">
                          <a:effectLst/>
                        </a:rPr>
                        <a:t>! (reflexe v </a:t>
                      </a:r>
                      <a:r>
                        <a:rPr lang="cs-CZ" sz="2000" b="1" dirty="0" err="1">
                          <a:effectLst/>
                        </a:rPr>
                        <a:t>DBCH</a:t>
                      </a:r>
                      <a:r>
                        <a:rPr lang="cs-CZ" sz="2000" b="1" dirty="0">
                          <a:effectLst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1" dirty="0">
                          <a:effectLst/>
                        </a:rPr>
                        <a:t>Sehnat pomůcky a materiály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1000" b="1" dirty="0">
                        <a:effectLst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184977341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3) + 4) 12.12.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8:30-14:30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DOCH</a:t>
                      </a:r>
                      <a:r>
                        <a:rPr lang="cs-CZ" sz="2000" b="0" dirty="0">
                          <a:effectLst/>
                        </a:rPr>
                        <a:t> 3 + 4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Praktické experimenty v kuchyni s přírodními látkami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Koncepce vzdělávání Líného učitele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Vypracovat úkoly k domácím experimentům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Vypracovat </a:t>
                      </a:r>
                      <a:r>
                        <a:rPr lang="cs-CZ" sz="2000" dirty="0" err="1">
                          <a:effectLst/>
                        </a:rPr>
                        <a:t>PL</a:t>
                      </a:r>
                      <a:r>
                        <a:rPr lang="cs-CZ" sz="2000" dirty="0">
                          <a:effectLst/>
                        </a:rPr>
                        <a:t> k Línému učiteli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230060642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5) 8.1.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13-16 hod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DOCH</a:t>
                      </a:r>
                      <a:r>
                        <a:rPr lang="cs-CZ" sz="2000" b="0" dirty="0">
                          <a:effectLst/>
                        </a:rPr>
                        <a:t> 5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Reflexe – Líný učitel, pokusy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Závěrečná reflexe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208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8111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15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EAD3-1080-4016-B3EE-65FC3DBF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D7269-78D4-4568-A751-C54EAD88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b="1" dirty="0"/>
              <a:t>Tvorba </a:t>
            </a:r>
            <a:r>
              <a:rPr lang="cs-CZ" b="1" dirty="0" err="1"/>
              <a:t>PL</a:t>
            </a:r>
            <a:r>
              <a:rPr lang="cs-CZ" b="1" dirty="0"/>
              <a:t> – MA+ vzájemná reflexe (studenti mezi sebou)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b="1" dirty="0"/>
              <a:t>Tvorba kvízu v aplikaci </a:t>
            </a:r>
            <a:r>
              <a:rPr lang="cs-CZ" b="1" dirty="0" err="1"/>
              <a:t>Kahoot</a:t>
            </a:r>
            <a:r>
              <a:rPr lang="cs-CZ" b="1" dirty="0"/>
              <a:t>! (reflexe v </a:t>
            </a:r>
            <a:r>
              <a:rPr lang="cs-CZ" b="1" dirty="0" err="1"/>
              <a:t>DBCH</a:t>
            </a:r>
            <a:r>
              <a:rPr lang="cs-CZ" b="1" dirty="0"/>
              <a:t>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b="1" dirty="0"/>
              <a:t>Sehnat pomůcky a materiály na 12. prosince (domácí chemické pokusy)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84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2FA3EF2-75E9-42E5-9407-842B4436EE6F}"/>
              </a:ext>
            </a:extLst>
          </p:cNvPr>
          <p:cNvSpPr/>
          <p:nvPr/>
        </p:nvSpPr>
        <p:spPr>
          <a:xfrm>
            <a:off x="838200" y="1027906"/>
            <a:ext cx="10845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Připravit </a:t>
            </a:r>
            <a:r>
              <a:rPr lang="cs-CZ" sz="2400" b="1" dirty="0"/>
              <a:t>1 aktivitu do výuky SŠ </a:t>
            </a:r>
            <a:r>
              <a:rPr lang="cs-CZ" sz="2400" dirty="0"/>
              <a:t>chemie s podporou mobilní aplikace; připravte s ní </a:t>
            </a:r>
            <a:r>
              <a:rPr lang="cs-CZ" sz="2400" dirty="0" err="1"/>
              <a:t>15min</a:t>
            </a:r>
            <a:r>
              <a:rPr lang="cs-CZ" sz="2400" dirty="0"/>
              <a:t> část hodiny – pracovní list pro žáky.  </a:t>
            </a:r>
          </a:p>
          <a:p>
            <a:endParaRPr lang="cs-CZ" sz="2400" dirty="0"/>
          </a:p>
          <a:p>
            <a:r>
              <a:rPr lang="cs-CZ" sz="2400" dirty="0"/>
              <a:t>Doplňte aktivitu o 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Didaktické zpracování </a:t>
            </a:r>
            <a:r>
              <a:rPr lang="cs-CZ" sz="2400" dirty="0"/>
              <a:t>(formulovat charakteristiku žáků, aplikovat cyklus </a:t>
            </a:r>
            <a:r>
              <a:rPr lang="cs-CZ" sz="2400" dirty="0" err="1"/>
              <a:t>CMIARE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 čemu Vaše aktivita směřuje, co je jejím </a:t>
            </a:r>
            <a:r>
              <a:rPr lang="cs-CZ" sz="2400" b="1" i="1" dirty="0"/>
              <a:t>cílem</a:t>
            </a:r>
            <a:r>
              <a:rPr lang="cs-CZ" sz="2400" dirty="0"/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jakou </a:t>
            </a:r>
            <a:r>
              <a:rPr lang="cs-CZ" sz="2400" b="1" i="1" dirty="0"/>
              <a:t>metodu</a:t>
            </a:r>
            <a:r>
              <a:rPr lang="cs-CZ" sz="2400" dirty="0"/>
              <a:t> zvolíte, jak a jaké </a:t>
            </a:r>
            <a:r>
              <a:rPr lang="cs-CZ" sz="2400" b="1" i="1" dirty="0"/>
              <a:t>instrukce</a:t>
            </a:r>
            <a:r>
              <a:rPr lang="cs-CZ" sz="2400" dirty="0"/>
              <a:t> zadat žákovi,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jak bude probíhat vlastní realizace aktivity ve třídě (</a:t>
            </a:r>
            <a:r>
              <a:rPr lang="cs-CZ" sz="2400" b="1" i="1" dirty="0"/>
              <a:t>akce</a:t>
            </a:r>
            <a:r>
              <a:rPr lang="cs-CZ" sz="2400" dirty="0"/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Jak bude probíhat </a:t>
            </a:r>
            <a:r>
              <a:rPr lang="cs-CZ" sz="2400" b="1" i="1" dirty="0"/>
              <a:t>Reflexe</a:t>
            </a:r>
            <a:r>
              <a:rPr lang="cs-CZ" sz="2400" dirty="0"/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i="1" dirty="0"/>
              <a:t>Směřovala aktivita k naplnění Vámi zvoleného cíle (</a:t>
            </a:r>
            <a:r>
              <a:rPr lang="cs-CZ" sz="2400" b="1" i="1" dirty="0"/>
              <a:t>Evaluace</a:t>
            </a:r>
            <a:r>
              <a:rPr lang="cs-CZ" sz="2400" i="1" dirty="0"/>
              <a:t>)</a:t>
            </a:r>
            <a:r>
              <a:rPr lang="cs-CZ" sz="2400" dirty="0"/>
              <a:t>.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autorské řešení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stručnou charakteristiku aplikace </a:t>
            </a:r>
            <a:r>
              <a:rPr lang="cs-CZ" sz="2400" dirty="0"/>
              <a:t>(k čemu je aplikace určená, co je jejím obsahem).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stručnou metodiku </a:t>
            </a:r>
            <a:r>
              <a:rPr lang="cs-CZ" sz="2400" dirty="0"/>
              <a:t>(jak se s touto aplikací pracuje – jak s ní mají pracovat žáci – návod pro žáky).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4F7A25C-5FB8-4184-AA8A-C73C044D88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Domácí úkoly – úkol 1</a:t>
            </a:r>
          </a:p>
        </p:txBody>
      </p:sp>
    </p:spTree>
    <p:extLst>
      <p:ext uri="{BB962C8B-B14F-4D97-AF65-F5344CB8AC3E}">
        <p14:creationId xmlns:p14="http://schemas.microsoft.com/office/powerpoint/2010/main" val="428540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2FA3EF2-75E9-42E5-9407-842B4436EE6F}"/>
              </a:ext>
            </a:extLst>
          </p:cNvPr>
          <p:cNvSpPr/>
          <p:nvPr/>
        </p:nvSpPr>
        <p:spPr>
          <a:xfrm>
            <a:off x="838200" y="1360358"/>
            <a:ext cx="10845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Zkuste si vytvořit kvíz na Vámi vybrané téma ze SŠ organické chemie či biochemie. 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Kvíz bude mít minimálně 8 položek, </a:t>
            </a:r>
          </a:p>
          <a:p>
            <a:r>
              <a:rPr lang="cs-CZ" sz="2400" dirty="0"/>
              <a:t>použijte všechny typy nabízených možností tvorby položek. </a:t>
            </a:r>
          </a:p>
          <a:p>
            <a:r>
              <a:rPr lang="cs-CZ" sz="2400" dirty="0"/>
              <a:t>Položky tvořte tak, aby dle </a:t>
            </a:r>
            <a:r>
              <a:rPr lang="cs-CZ" sz="2400" dirty="0" err="1"/>
              <a:t>Bloomovy</a:t>
            </a:r>
            <a:r>
              <a:rPr lang="cs-CZ" sz="2400" dirty="0"/>
              <a:t> taxonomie kognitivních cílů (stačí té nemodifikované) kvíz obsahoval min. 1 položku na znalost, 1 na porozumění, 1 na aplikaci, 1 na analýzu, 1 na syntézu a 1 na hodnocení</a:t>
            </a:r>
          </a:p>
          <a:p>
            <a:endParaRPr lang="cs-CZ" sz="2400" dirty="0"/>
          </a:p>
          <a:p>
            <a:r>
              <a:rPr lang="cs-CZ" sz="2400" dirty="0"/>
              <a:t>K vytvořenému kvízu sepsat instrukce: jaký je jeho cíl, ve které fázi výuky ho zařadit a po probrání kterého učiva (či před jeho probráním).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4F7A25C-5FB8-4184-AA8A-C73C044D88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Domácí úkoly – úkol 2</a:t>
            </a:r>
          </a:p>
        </p:txBody>
      </p:sp>
    </p:spTree>
    <p:extLst>
      <p:ext uri="{BB962C8B-B14F-4D97-AF65-F5344CB8AC3E}">
        <p14:creationId xmlns:p14="http://schemas.microsoft.com/office/powerpoint/2010/main" val="55196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2FA3EF2-75E9-42E5-9407-842B4436EE6F}"/>
              </a:ext>
            </a:extLst>
          </p:cNvPr>
          <p:cNvSpPr/>
          <p:nvPr/>
        </p:nvSpPr>
        <p:spPr>
          <a:xfrm>
            <a:off x="838200" y="1360358"/>
            <a:ext cx="10845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Materiály a pomůcky – Domácí pokusy (instrukce pošleme mailem)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4F7A25C-5FB8-4184-AA8A-C73C044D88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Domácí úkoly – úkol 3</a:t>
            </a:r>
          </a:p>
        </p:txBody>
      </p:sp>
    </p:spTree>
    <p:extLst>
      <p:ext uri="{BB962C8B-B14F-4D97-AF65-F5344CB8AC3E}">
        <p14:creationId xmlns:p14="http://schemas.microsoft.com/office/powerpoint/2010/main" val="169462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AC518AC-9C51-4DF9-9CD3-71FD09C95D64}"/>
              </a:ext>
            </a:extLst>
          </p:cNvPr>
          <p:cNvSpPr txBox="1"/>
          <p:nvPr/>
        </p:nvSpPr>
        <p:spPr>
          <a:xfrm>
            <a:off x="626519" y="2198001"/>
            <a:ext cx="75654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Obsah:</a:t>
            </a:r>
          </a:p>
          <a:p>
            <a:pPr marL="514350" indent="-514350">
              <a:buAutoNum type="arabicParenR"/>
            </a:pPr>
            <a:r>
              <a:rPr lang="cs-CZ" sz="3200" dirty="0"/>
              <a:t>Reflexe domácí úkoly – analýza </a:t>
            </a:r>
            <a:r>
              <a:rPr lang="cs-CZ" sz="3200" dirty="0" err="1"/>
              <a:t>RVP</a:t>
            </a:r>
            <a:r>
              <a:rPr lang="cs-CZ" sz="3200" dirty="0"/>
              <a:t> / </a:t>
            </a:r>
            <a:r>
              <a:rPr lang="cs-CZ" sz="3200" dirty="0" err="1"/>
              <a:t>ŠVP</a:t>
            </a:r>
            <a:endParaRPr lang="cs-CZ" sz="3200" dirty="0"/>
          </a:p>
          <a:p>
            <a:pPr marL="514350" indent="-514350">
              <a:buAutoNum type="arabicParenR"/>
            </a:pPr>
            <a:r>
              <a:rPr lang="cs-CZ" sz="3200" dirty="0"/>
              <a:t>Práce s výukovými videi</a:t>
            </a:r>
          </a:p>
          <a:p>
            <a:pPr marL="514350" indent="-514350">
              <a:buAutoNum type="arabicParenR"/>
            </a:pPr>
            <a:r>
              <a:rPr lang="cs-CZ" sz="3200" dirty="0"/>
              <a:t>Mobilní aplikace</a:t>
            </a:r>
          </a:p>
          <a:p>
            <a:pPr marL="514350" indent="-514350">
              <a:buAutoNum type="arabicParenR"/>
            </a:pPr>
            <a:r>
              <a:rPr lang="cs-CZ" sz="3200" dirty="0"/>
              <a:t>Aplikace </a:t>
            </a:r>
            <a:r>
              <a:rPr lang="cs-CZ" sz="3200" dirty="0" err="1"/>
              <a:t>Kahoot</a:t>
            </a:r>
            <a:r>
              <a:rPr lang="cs-CZ" sz="3200" dirty="0"/>
              <a:t>!</a:t>
            </a:r>
          </a:p>
          <a:p>
            <a:endParaRPr lang="cs-CZ" sz="32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CFA7CA0-5807-4FBE-AAB9-0238B1627E7F}"/>
              </a:ext>
            </a:extLst>
          </p:cNvPr>
          <p:cNvSpPr txBox="1">
            <a:spLocks/>
          </p:cNvSpPr>
          <p:nvPr/>
        </p:nvSpPr>
        <p:spPr>
          <a:xfrm>
            <a:off x="626519" y="71495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Dnešní harmonogram</a:t>
            </a:r>
          </a:p>
        </p:txBody>
      </p:sp>
    </p:spTree>
    <p:extLst>
      <p:ext uri="{BB962C8B-B14F-4D97-AF65-F5344CB8AC3E}">
        <p14:creationId xmlns:p14="http://schemas.microsoft.com/office/powerpoint/2010/main" val="3920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60903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err="1">
                <a:latin typeface="+mn-lt"/>
              </a:rPr>
              <a:t>RVP</a:t>
            </a:r>
            <a:endParaRPr lang="cs-CZ" sz="72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8B7FB4B-3AD7-4011-8888-5A2DF02DA06B}"/>
              </a:ext>
            </a:extLst>
          </p:cNvPr>
          <p:cNvSpPr/>
          <p:nvPr/>
        </p:nvSpPr>
        <p:spPr>
          <a:xfrm>
            <a:off x="1034850" y="1825768"/>
            <a:ext cx="85387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cíle</a:t>
            </a:r>
          </a:p>
          <a:p>
            <a:r>
              <a:rPr lang="cs-CZ" sz="3600" dirty="0"/>
              <a:t>formy</a:t>
            </a:r>
          </a:p>
          <a:p>
            <a:r>
              <a:rPr lang="cs-CZ" sz="3600" dirty="0"/>
              <a:t>délka </a:t>
            </a:r>
          </a:p>
          <a:p>
            <a:r>
              <a:rPr lang="cs-CZ" sz="3600" b="1" dirty="0"/>
              <a:t>povinný obsah vzdělávání</a:t>
            </a:r>
          </a:p>
          <a:p>
            <a:r>
              <a:rPr lang="cs-CZ" sz="3600" dirty="0"/>
              <a:t>organizační uspořádání</a:t>
            </a:r>
          </a:p>
          <a:p>
            <a:r>
              <a:rPr lang="cs-CZ" sz="3600" dirty="0"/>
              <a:t>profesní profil</a:t>
            </a:r>
          </a:p>
          <a:p>
            <a:r>
              <a:rPr lang="cs-CZ" sz="3600" dirty="0"/>
              <a:t>podmínky průběhu a ukončování vzdělávání </a:t>
            </a:r>
          </a:p>
          <a:p>
            <a:r>
              <a:rPr lang="cs-CZ" sz="3600" b="1" dirty="0"/>
              <a:t>zásady pro tvorbu </a:t>
            </a:r>
            <a:r>
              <a:rPr lang="cs-CZ" sz="3600" b="1" dirty="0" err="1"/>
              <a:t>ŠVP</a:t>
            </a:r>
            <a:endParaRPr lang="cs-CZ" sz="3600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EB9E10-0081-4F7A-A269-D1BC8BDDF039}"/>
              </a:ext>
            </a:extLst>
          </p:cNvPr>
          <p:cNvSpPr/>
          <p:nvPr/>
        </p:nvSpPr>
        <p:spPr>
          <a:xfrm>
            <a:off x="4294096" y="1364103"/>
            <a:ext cx="36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http://www.nuv.cz/file/159</a:t>
            </a:r>
          </a:p>
        </p:txBody>
      </p:sp>
    </p:spTree>
    <p:extLst>
      <p:ext uri="{BB962C8B-B14F-4D97-AF65-F5344CB8AC3E}">
        <p14:creationId xmlns:p14="http://schemas.microsoft.com/office/powerpoint/2010/main" val="394481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60903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err="1">
                <a:latin typeface="+mn-lt"/>
              </a:rPr>
              <a:t>RVP</a:t>
            </a:r>
            <a:endParaRPr lang="cs-CZ" sz="72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8B7FB4B-3AD7-4011-8888-5A2DF02DA06B}"/>
              </a:ext>
            </a:extLst>
          </p:cNvPr>
          <p:cNvSpPr/>
          <p:nvPr/>
        </p:nvSpPr>
        <p:spPr>
          <a:xfrm>
            <a:off x="391886" y="1825768"/>
            <a:ext cx="11469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Jaké </a:t>
            </a:r>
            <a:r>
              <a:rPr lang="cs-CZ" sz="3600" b="1" dirty="0"/>
              <a:t>formy a metody </a:t>
            </a:r>
            <a:r>
              <a:rPr lang="cs-CZ" sz="3600" dirty="0"/>
              <a:t>výuky jsou v </a:t>
            </a:r>
            <a:r>
              <a:rPr lang="cs-CZ" sz="3600" dirty="0" err="1"/>
              <a:t>RVP</a:t>
            </a:r>
            <a:r>
              <a:rPr lang="cs-CZ" sz="3600" dirty="0"/>
              <a:t> podporovány?</a:t>
            </a:r>
          </a:p>
          <a:p>
            <a:r>
              <a:rPr lang="cs-CZ" sz="3600" dirty="0"/>
              <a:t>Jaké jsou </a:t>
            </a:r>
            <a:r>
              <a:rPr lang="cs-CZ" sz="3600" b="1" dirty="0"/>
              <a:t>cíle</a:t>
            </a:r>
            <a:r>
              <a:rPr lang="cs-CZ" sz="3600" dirty="0"/>
              <a:t> vzdělávání?</a:t>
            </a:r>
          </a:p>
          <a:p>
            <a:r>
              <a:rPr lang="cs-CZ" sz="3600" dirty="0"/>
              <a:t>Jaká je </a:t>
            </a:r>
            <a:r>
              <a:rPr lang="cs-CZ" sz="3600" b="1" dirty="0"/>
              <a:t>charakteristika</a:t>
            </a:r>
            <a:r>
              <a:rPr lang="cs-CZ" sz="3600" dirty="0"/>
              <a:t> vzdělávací oblasti Člověk a příroda?</a:t>
            </a:r>
          </a:p>
          <a:p>
            <a:r>
              <a:rPr lang="cs-CZ" sz="3600" dirty="0"/>
              <a:t>Jaké je její </a:t>
            </a:r>
            <a:r>
              <a:rPr lang="cs-CZ" sz="3600" b="1" dirty="0"/>
              <a:t>cílové zaměření</a:t>
            </a:r>
            <a:r>
              <a:rPr lang="cs-CZ" sz="3600" dirty="0"/>
              <a:t>?</a:t>
            </a:r>
          </a:p>
          <a:p>
            <a:r>
              <a:rPr lang="cs-CZ" sz="3600" dirty="0"/>
              <a:t>Který </a:t>
            </a:r>
            <a:r>
              <a:rPr lang="cs-CZ" sz="3600" b="1" dirty="0"/>
              <a:t>vzdělávací obsah </a:t>
            </a:r>
            <a:r>
              <a:rPr lang="cs-CZ" sz="3600" dirty="0"/>
              <a:t>spadá do organické chemie a biochemie?</a:t>
            </a:r>
          </a:p>
          <a:p>
            <a:r>
              <a:rPr lang="cs-CZ" sz="3600" dirty="0"/>
              <a:t>Které </a:t>
            </a:r>
            <a:r>
              <a:rPr lang="cs-CZ" sz="3600" b="1" dirty="0"/>
              <a:t>učivo</a:t>
            </a:r>
            <a:r>
              <a:rPr lang="cs-CZ" sz="3600" dirty="0"/>
              <a:t> spadá do organické chemie a biochemie?</a:t>
            </a:r>
          </a:p>
          <a:p>
            <a:r>
              <a:rPr lang="cs-CZ" sz="3600" dirty="0"/>
              <a:t>Kolik </a:t>
            </a:r>
            <a:r>
              <a:rPr lang="cs-CZ" sz="3600" dirty="0" err="1"/>
              <a:t>VH</a:t>
            </a:r>
            <a:r>
              <a:rPr lang="cs-CZ" sz="3600" dirty="0"/>
              <a:t> lze věnovat min. / max. výuce chemie?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EB9E10-0081-4F7A-A269-D1BC8BDDF039}"/>
              </a:ext>
            </a:extLst>
          </p:cNvPr>
          <p:cNvSpPr/>
          <p:nvPr/>
        </p:nvSpPr>
        <p:spPr>
          <a:xfrm>
            <a:off x="4330609" y="1364103"/>
            <a:ext cx="36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http://www.nuv.cz/file/159</a:t>
            </a:r>
          </a:p>
        </p:txBody>
      </p:sp>
    </p:spTree>
    <p:extLst>
      <p:ext uri="{BB962C8B-B14F-4D97-AF65-F5344CB8AC3E}">
        <p14:creationId xmlns:p14="http://schemas.microsoft.com/office/powerpoint/2010/main" val="234162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60903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err="1">
                <a:latin typeface="+mn-lt"/>
              </a:rPr>
              <a:t>ŠVP</a:t>
            </a:r>
            <a:endParaRPr lang="cs-CZ" sz="72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8B7FB4B-3AD7-4011-8888-5A2DF02DA06B}"/>
              </a:ext>
            </a:extLst>
          </p:cNvPr>
          <p:cNvSpPr/>
          <p:nvPr/>
        </p:nvSpPr>
        <p:spPr>
          <a:xfrm>
            <a:off x="290286" y="2352241"/>
            <a:ext cx="114691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Jaké jsou zásady pro zpracování </a:t>
            </a:r>
            <a:r>
              <a:rPr lang="cs-CZ" sz="3600" dirty="0" err="1"/>
              <a:t>ŠVP</a:t>
            </a:r>
            <a:r>
              <a:rPr lang="cs-CZ" sz="3600" dirty="0"/>
              <a:t>?</a:t>
            </a:r>
          </a:p>
          <a:p>
            <a:r>
              <a:rPr lang="cs-CZ" sz="3600" dirty="0"/>
              <a:t>Co má být obsahem učebních osnov?</a:t>
            </a:r>
          </a:p>
          <a:p>
            <a:r>
              <a:rPr lang="cs-CZ" sz="3600" dirty="0"/>
              <a:t>Co jsou výchovné a vzdělávací strategie a jak mají být v </a:t>
            </a:r>
            <a:r>
              <a:rPr lang="cs-CZ" sz="3600" dirty="0" err="1"/>
              <a:t>ŠVP</a:t>
            </a:r>
            <a:r>
              <a:rPr lang="cs-CZ" sz="3600" dirty="0"/>
              <a:t> zakomponovány?</a:t>
            </a:r>
          </a:p>
          <a:p>
            <a:r>
              <a:rPr lang="cs-CZ" sz="3600" dirty="0"/>
              <a:t>Jaká má být charakteristika předmětu chemie v </a:t>
            </a:r>
            <a:r>
              <a:rPr lang="cs-CZ" sz="3600" dirty="0" err="1"/>
              <a:t>ŠVP</a:t>
            </a:r>
            <a:r>
              <a:rPr lang="cs-CZ" sz="3600" dirty="0"/>
              <a:t>?</a:t>
            </a:r>
          </a:p>
          <a:p>
            <a:r>
              <a:rPr lang="cs-CZ" sz="3600" dirty="0"/>
              <a:t>Co má být vzdělávacím obsahem předmětu chemie? </a:t>
            </a:r>
          </a:p>
          <a:p>
            <a:endParaRPr lang="cs-CZ" sz="3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EB9E10-0081-4F7A-A269-D1BC8BDDF039}"/>
              </a:ext>
            </a:extLst>
          </p:cNvPr>
          <p:cNvSpPr/>
          <p:nvPr/>
        </p:nvSpPr>
        <p:spPr>
          <a:xfrm>
            <a:off x="4330609" y="1364103"/>
            <a:ext cx="36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http://www.nuv.cz/file/159</a:t>
            </a:r>
          </a:p>
        </p:txBody>
      </p:sp>
    </p:spTree>
    <p:extLst>
      <p:ext uri="{BB962C8B-B14F-4D97-AF65-F5344CB8AC3E}">
        <p14:creationId xmlns:p14="http://schemas.microsoft.com/office/powerpoint/2010/main" val="227559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8E484B4-0993-40FF-A58E-444FBE5C1857}"/>
              </a:ext>
            </a:extLst>
          </p:cNvPr>
          <p:cNvSpPr txBox="1">
            <a:spLocks/>
          </p:cNvSpPr>
          <p:nvPr/>
        </p:nvSpPr>
        <p:spPr>
          <a:xfrm>
            <a:off x="626519" y="204645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Aktivizační metody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590006" y="447179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Podle čeho volím aktivizační metodu?</a:t>
            </a:r>
          </a:p>
        </p:txBody>
      </p:sp>
    </p:spTree>
    <p:extLst>
      <p:ext uri="{BB962C8B-B14F-4D97-AF65-F5344CB8AC3E}">
        <p14:creationId xmlns:p14="http://schemas.microsoft.com/office/powerpoint/2010/main" val="152465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6D478D-0B4F-41D1-98F6-95437A1F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4" y="457200"/>
            <a:ext cx="13081818" cy="6636773"/>
          </a:xfrm>
        </p:spPr>
        <p:txBody>
          <a:bodyPr>
            <a:normAutofit/>
          </a:bodyPr>
          <a:lstStyle/>
          <a:p>
            <a:r>
              <a:rPr lang="cs-CZ" sz="3200" dirty="0"/>
              <a:t>Povedou metody k dosažení bezprostředních cílů? </a:t>
            </a:r>
          </a:p>
          <a:p>
            <a:r>
              <a:rPr lang="cs-CZ" sz="3200" dirty="0"/>
              <a:t>Umožňují metody dosáhnout cílů tím nejjednodušším způsobem? </a:t>
            </a:r>
          </a:p>
          <a:p>
            <a:r>
              <a:rPr lang="cs-CZ" sz="3200" dirty="0"/>
              <a:t>Jsou metody vhodné pro žáky? </a:t>
            </a:r>
          </a:p>
          <a:p>
            <a:r>
              <a:rPr lang="cs-CZ" sz="3200" dirty="0"/>
              <a:t>Kolik času použití metod vyžaduje? </a:t>
            </a:r>
          </a:p>
          <a:p>
            <a:r>
              <a:rPr lang="cs-CZ" sz="3200" dirty="0"/>
              <a:t>Kolik prostoru je potřeba pro použití metod? </a:t>
            </a:r>
          </a:p>
          <a:p>
            <a:r>
              <a:rPr lang="cs-CZ" sz="3200" dirty="0"/>
              <a:t>Prohloubí se pomocí metod znalosti a dovednosti žáků? </a:t>
            </a:r>
          </a:p>
          <a:p>
            <a:r>
              <a:rPr lang="cs-CZ" sz="3200" dirty="0"/>
              <a:t>Jaké pomůcky bude potřeba zajistit? </a:t>
            </a:r>
          </a:p>
          <a:p>
            <a:r>
              <a:rPr lang="cs-CZ" sz="3200" dirty="0"/>
              <a:t>Vyvolají metody u žáků pasivní nebo aktivní přístup k práci? </a:t>
            </a:r>
          </a:p>
          <a:p>
            <a:r>
              <a:rPr lang="cs-CZ" sz="3200" dirty="0"/>
              <a:t>Vyžadují přiměřenou nebo příliš velkou kontrolu? </a:t>
            </a:r>
          </a:p>
          <a:p>
            <a:r>
              <a:rPr lang="cs-CZ" sz="3200" dirty="0"/>
              <a:t>Jaké znalosti, dovednosti metody vyžadují?</a:t>
            </a:r>
          </a:p>
        </p:txBody>
      </p:sp>
    </p:spTree>
    <p:extLst>
      <p:ext uri="{BB962C8B-B14F-4D97-AF65-F5344CB8AC3E}">
        <p14:creationId xmlns:p14="http://schemas.microsoft.com/office/powerpoint/2010/main" val="29950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8E484B4-0993-40FF-A58E-444FBE5C1857}"/>
              </a:ext>
            </a:extLst>
          </p:cNvPr>
          <p:cNvSpPr txBox="1">
            <a:spLocks/>
          </p:cNvSpPr>
          <p:nvPr/>
        </p:nvSpPr>
        <p:spPr>
          <a:xfrm>
            <a:off x="626519" y="204645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Práce s výukovými videi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590006" y="447179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Jak používat videa ve výuce (organické chemie)?</a:t>
            </a:r>
          </a:p>
        </p:txBody>
      </p:sp>
    </p:spTree>
    <p:extLst>
      <p:ext uri="{BB962C8B-B14F-4D97-AF65-F5344CB8AC3E}">
        <p14:creationId xmlns:p14="http://schemas.microsoft.com/office/powerpoint/2010/main" val="2018888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E0A7A7B620446A979E633644DCCD0" ma:contentTypeVersion="7" ma:contentTypeDescription="Vytvoří nový dokument" ma:contentTypeScope="" ma:versionID="6d2314555da8d427660888c98ce331e1">
  <xsd:schema xmlns:xsd="http://www.w3.org/2001/XMLSchema" xmlns:xs="http://www.w3.org/2001/XMLSchema" xmlns:p="http://schemas.microsoft.com/office/2006/metadata/properties" xmlns:ns2="8cbd0427-62c5-4191-89f9-0fdde6d6eeb3" targetNamespace="http://schemas.microsoft.com/office/2006/metadata/properties" ma:root="true" ma:fieldsID="4da236dd16d3cc3ac3976349bf9af93b" ns2:_="">
    <xsd:import namespace="8cbd0427-62c5-4191-89f9-0fdde6d6e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d0427-62c5-4191-89f9-0fdde6d6e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6B613D-0D29-451B-BEC5-FDB1321DB714}"/>
</file>

<file path=customXml/itemProps2.xml><?xml version="1.0" encoding="utf-8"?>
<ds:datastoreItem xmlns:ds="http://schemas.openxmlformats.org/officeDocument/2006/customXml" ds:itemID="{D9143E4A-CDE1-4C53-A756-D14DC751B9E5}"/>
</file>

<file path=customXml/itemProps3.xml><?xml version="1.0" encoding="utf-8"?>
<ds:datastoreItem xmlns:ds="http://schemas.openxmlformats.org/officeDocument/2006/customXml" ds:itemID="{7858D0B0-8D07-423B-894B-42DE39B1B6E9}"/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1444</Words>
  <Application>Microsoft Office PowerPoint</Application>
  <PresentationFormat>Širokoúhlá obrazovka</PresentationFormat>
  <Paragraphs>179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Didaktika organické 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Výuka chemie s podporou videa</vt:lpstr>
      <vt:lpstr>Mobilní aplikace pro výuku chemie</vt:lpstr>
      <vt:lpstr>Mobilní aplikace - ukázka</vt:lpstr>
      <vt:lpstr>Mobilní aplikace pro výuku chemie</vt:lpstr>
      <vt:lpstr>Aplikace Kahoot!</vt:lpstr>
      <vt:lpstr>Domácí úkoly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organické chemie</dc:title>
  <dc:creator>Teplá Milada</dc:creator>
  <cp:lastModifiedBy>Distler, Petr</cp:lastModifiedBy>
  <cp:revision>46</cp:revision>
  <dcterms:created xsi:type="dcterms:W3CDTF">2020-10-22T17:41:40Z</dcterms:created>
  <dcterms:modified xsi:type="dcterms:W3CDTF">2020-11-14T12:24:06Z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0x010100EE2E0A7A7B620446A979E633644DCCD0</vt:lpwstr>
  </property>
</Properties>
</file>