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81" r:id="rId7"/>
    <p:sldId id="258" r:id="rId8"/>
    <p:sldId id="282" r:id="rId9"/>
    <p:sldId id="260" r:id="rId10"/>
    <p:sldId id="261" r:id="rId11"/>
    <p:sldId id="262" r:id="rId12"/>
    <p:sldId id="263" r:id="rId13"/>
    <p:sldId id="259" r:id="rId14"/>
    <p:sldId id="269" r:id="rId15"/>
    <p:sldId id="264" r:id="rId16"/>
    <p:sldId id="265" r:id="rId17"/>
    <p:sldId id="273" r:id="rId18"/>
    <p:sldId id="271" r:id="rId19"/>
    <p:sldId id="272" r:id="rId20"/>
    <p:sldId id="267" r:id="rId21"/>
    <p:sldId id="266" r:id="rId22"/>
    <p:sldId id="275" r:id="rId23"/>
    <p:sldId id="280" r:id="rId24"/>
    <p:sldId id="276" r:id="rId25"/>
    <p:sldId id="277" r:id="rId26"/>
    <p:sldId id="279" r:id="rId27"/>
    <p:sldId id="278" r:id="rId2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Světlý styl 1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27102A9-8310-4765-A935-A1911B00CA55}" styleName="Světlý styl 1 – zvýraznění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Světlý styl 1 – zvýraznění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Světlý styl 1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Světlý styl 1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3" autoAdjust="0"/>
    <p:restoredTop sz="94660"/>
  </p:normalViewPr>
  <p:slideViewPr>
    <p:cSldViewPr snapToGrid="0" showGuides="1">
      <p:cViewPr varScale="1">
        <p:scale>
          <a:sx n="155" d="100"/>
          <a:sy n="155" d="100"/>
        </p:scale>
        <p:origin x="162" y="396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2T20:20:05.16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2T20:21:14.32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51FC874-B584-4D54-8420-8C3AA810A5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FE7F2A81-3CC7-4FC7-9C2A-DFCEC32AA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48ACC9D3-50E4-4553-9AA1-3DDDE9FC5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46C6A-5BD2-4CC2-AABE-C6A46AC0762B}" type="datetimeFigureOut">
              <a:rPr lang="cs-CZ" smtClean="0"/>
              <a:t>22.2.2021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C06262BD-6C4D-412B-9A7E-84D6AC329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E7771377-5745-4BFE-A332-35B1B21E7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90286-3D4D-48A9-8F87-28DC2BA7CF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4874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036E644-F88D-4374-9AAD-129F7754B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125054C6-8F9C-44BE-AA96-DC48AAD3C0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60683A98-1B5A-418A-8D12-2CB4DD476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46C6A-5BD2-4CC2-AABE-C6A46AC0762B}" type="datetimeFigureOut">
              <a:rPr lang="cs-CZ" smtClean="0"/>
              <a:t>22.2.2021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7E9C8F6F-9071-4B91-9F3B-0589C41DC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E6303B63-C4A9-416D-9434-07565E8D4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90286-3D4D-48A9-8F87-28DC2BA7CF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5340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xmlns="" id="{7FDC4300-419E-4DD2-BF5D-9C66EB3A84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052703F7-5E83-42AA-B017-91F85C4159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7EDAB473-7E90-4C4E-86E0-8A643BCC8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46C6A-5BD2-4CC2-AABE-C6A46AC0762B}" type="datetimeFigureOut">
              <a:rPr lang="cs-CZ" smtClean="0"/>
              <a:t>22.2.2021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A7641507-855B-4187-B433-A36FE1C64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5E8B2169-6480-4B69-9375-36AEB16CB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90286-3D4D-48A9-8F87-28DC2BA7CF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1332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AE38465-0328-4702-8FE7-FDBAD3131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E676BB03-1787-4D65-A4D8-68FE8B515F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A24D7F4C-F4EF-4EF2-A70E-B40B13124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46C6A-5BD2-4CC2-AABE-C6A46AC0762B}" type="datetimeFigureOut">
              <a:rPr lang="cs-CZ" smtClean="0"/>
              <a:t>22.2.2021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D34C363B-E493-4580-9079-552B90A85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6FFAF60C-4CCA-45F2-A933-A43B37680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90286-3D4D-48A9-8F87-28DC2BA7CF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4967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E31D5F6-2FDF-440F-9C14-6106A5EF3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xmlns="" id="{4EA6B20E-67B2-4829-9A25-40365B9C44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CF7224B2-19A3-44F3-8310-6CC955407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46C6A-5BD2-4CC2-AABE-C6A46AC0762B}" type="datetimeFigureOut">
              <a:rPr lang="cs-CZ" smtClean="0"/>
              <a:t>22.2.2021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BBFF37DB-759E-4966-9A6F-1EFB53A08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55E695AC-B6E4-40A7-8D6D-21D9FB45A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90286-3D4D-48A9-8F87-28DC2BA7CF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2474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3B53412-A3D4-4F61-8D09-E5FB71A69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FEAB263E-4D14-4C04-AF5B-A5A47DE25F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xmlns="" id="{662C9556-1BEF-4259-AC63-B152AFC11A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C77D6C90-C83A-484C-9155-F2BF471C7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46C6A-5BD2-4CC2-AABE-C6A46AC0762B}" type="datetimeFigureOut">
              <a:rPr lang="cs-CZ" smtClean="0"/>
              <a:t>22.2.2021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76A6D47E-29C1-428D-9542-CDAB906E0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9AF9FB5D-2689-43E6-83CF-3177EA0F0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90286-3D4D-48A9-8F87-28DC2BA7CF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4053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F7BCAC8-83EF-4E54-BCE4-F5AFA88F0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xmlns="" id="{B68669C7-BCE1-448D-96EE-519C82AF89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xmlns="" id="{FF10EC83-3E1A-427C-8456-DF9B944CA1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xmlns="" id="{8E308EC4-B087-4386-B652-14E4E6BC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xmlns="" id="{62D8CE46-EE62-4160-85A5-617AF0B580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xmlns="" id="{002E576E-4CBE-4CDE-81A2-54641F975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46C6A-5BD2-4CC2-AABE-C6A46AC0762B}" type="datetimeFigureOut">
              <a:rPr lang="cs-CZ" smtClean="0"/>
              <a:t>22.2.2021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xmlns="" id="{2A4EA622-DBA4-4D1B-8A4F-DF4E605DC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xmlns="" id="{119A4645-ECBA-4C1A-A0DA-7F6102E71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90286-3D4D-48A9-8F87-28DC2BA7CF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1450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DDBF707-A18E-485C-809B-A6E688348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xmlns="" id="{901EC56D-4556-4510-9755-75A8813B2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46C6A-5BD2-4CC2-AABE-C6A46AC0762B}" type="datetimeFigureOut">
              <a:rPr lang="cs-CZ" smtClean="0"/>
              <a:t>22.2.2021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xmlns="" id="{CD6DBFB8-38D6-461E-A195-0033529B9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D1711660-2147-448E-B45D-2FB49A447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90286-3D4D-48A9-8F87-28DC2BA7CF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4891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xmlns="" id="{9E8B0C91-F7FC-42D4-9AB4-7E44FB506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46C6A-5BD2-4CC2-AABE-C6A46AC0762B}" type="datetimeFigureOut">
              <a:rPr lang="cs-CZ" smtClean="0"/>
              <a:t>22.2.2021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xmlns="" id="{C5B99998-8880-449E-AF98-20CEDF169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66235758-DB0E-4E0A-80A5-1A22C441E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90286-3D4D-48A9-8F87-28DC2BA7CF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2167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2635091-4D06-4B4D-993B-483B6FB79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3C3D6CD5-01DB-4914-B40A-EEB19AF02D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xmlns="" id="{2032F877-6DD7-432F-94B8-C1D493BD04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FC796FF4-0CFA-410A-880D-2DC18373F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46C6A-5BD2-4CC2-AABE-C6A46AC0762B}" type="datetimeFigureOut">
              <a:rPr lang="cs-CZ" smtClean="0"/>
              <a:t>22.2.2021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55E99058-D02A-461E-B972-6596F8CB2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8AF37082-572D-41C8-AB09-4072034A9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90286-3D4D-48A9-8F87-28DC2BA7CF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3703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33D5E80-DEC2-41E2-8379-294188ACF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xmlns="" id="{651B9A30-EF10-496B-962F-1695915EE3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xmlns="" id="{4299C74D-F2A1-419E-A9BD-06E091618F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5B7EF0AF-E286-4436-B11D-3C63D8C8C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46C6A-5BD2-4CC2-AABE-C6A46AC0762B}" type="datetimeFigureOut">
              <a:rPr lang="cs-CZ" smtClean="0"/>
              <a:t>22.2.2021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4C48BF2D-8683-480D-ACEA-D666BEEE2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5586BA32-EEA2-426F-B9D8-7C7AFB124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90286-3D4D-48A9-8F87-28DC2BA7CF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2002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xmlns="" id="{39F3DA87-2746-46AB-95B1-C3ECCA86F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xmlns="" id="{17401906-1F85-4F91-A392-80CB2182F6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FD3F0150-05F8-4D96-80E9-881BAD6589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E46C6A-5BD2-4CC2-AABE-C6A46AC0762B}" type="datetimeFigureOut">
              <a:rPr lang="cs-CZ" smtClean="0"/>
              <a:t>22.2.2021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8481D994-981B-4584-9893-9A1212BC0A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AF45952D-E84C-4807-B9B6-A15C114110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90286-3D4D-48A9-8F87-28DC2BA7CF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0792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customXml" Target="../ink/ink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HeTQLNFTgU&amp;t=12s&amp;fbclid=IwAR3-O4qoSrFFi7ivzMRPh8Hg6QcpR2Wq9Ft5P1Cl5rUNqJUo7be1uTJKp6w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B_zD3NxSsD8&amp;fbclid=IwAR3BKf0ReZ6k2TBVbSMb_OLQoNj0JpOAwTr6zqOywrTyEhHRN4vX-PGBuD4" TargetMode="External"/><Relationship Id="rId5" Type="http://schemas.openxmlformats.org/officeDocument/2006/relationships/hyperlink" Target="https://www.youtube.com/watch?v=LQmTKxI4Wn4" TargetMode="External"/><Relationship Id="rId4" Type="http://schemas.openxmlformats.org/officeDocument/2006/relationships/hyperlink" Target="https://www.youtube.com/watch?v=5DGwOJXSxqg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didaktikabiochemie.natur.cuni.cz/db2020/db.html" TargetMode="External"/><Relationship Id="rId3" Type="http://schemas.openxmlformats.org/officeDocument/2006/relationships/hyperlink" Target="http://didaktikabiochemie.natur.cuni.cz/doch2017_2019/poklad.html" TargetMode="External"/><Relationship Id="rId7" Type="http://schemas.openxmlformats.org/officeDocument/2006/relationships/hyperlink" Target="http://didaktikabiochemie.natur.cuni.cz/doch2017_2019/vrazda.html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hyperlink" Target="http://didaktikabiochemie.natur.cuni.cz/doch2017_2019/pelant.html" TargetMode="External"/><Relationship Id="rId4" Type="http://schemas.openxmlformats.org/officeDocument/2006/relationships/image" Target="../media/image9.png"/><Relationship Id="rId9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385430A-CE06-4F12-9E89-AD7FAC2B28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6519" y="1001281"/>
            <a:ext cx="11011988" cy="1197837"/>
          </a:xfrm>
        </p:spPr>
        <p:txBody>
          <a:bodyPr>
            <a:normAutofit/>
          </a:bodyPr>
          <a:lstStyle/>
          <a:p>
            <a:r>
              <a:rPr lang="cs-CZ" sz="7200" dirty="0">
                <a:latin typeface="+mn-lt"/>
              </a:rPr>
              <a:t>Didaktika organické chemie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31E252EB-4A3B-4193-885C-D9BCA262FE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83581"/>
            <a:ext cx="9144000" cy="1655762"/>
          </a:xfrm>
        </p:spPr>
        <p:txBody>
          <a:bodyPr>
            <a:normAutofit/>
          </a:bodyPr>
          <a:lstStyle/>
          <a:p>
            <a:r>
              <a:rPr lang="cs-CZ" sz="4000" dirty="0"/>
              <a:t>Milada Teplá</a:t>
            </a:r>
          </a:p>
          <a:p>
            <a:r>
              <a:rPr lang="cs-CZ" sz="4000" dirty="0"/>
              <a:t>Petr </a:t>
            </a:r>
            <a:r>
              <a:rPr lang="cs-CZ" sz="4000" dirty="0" err="1"/>
              <a:t>Distler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14829382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xmlns="" id="{48E484B4-0993-40FF-A58E-444FBE5C1857}"/>
              </a:ext>
            </a:extLst>
          </p:cNvPr>
          <p:cNvSpPr txBox="1">
            <a:spLocks/>
          </p:cNvSpPr>
          <p:nvPr/>
        </p:nvSpPr>
        <p:spPr>
          <a:xfrm>
            <a:off x="626519" y="2046457"/>
            <a:ext cx="11011988" cy="11978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7200" dirty="0">
                <a:latin typeface="+mn-lt"/>
              </a:rPr>
              <a:t>Jak efektivně učit?</a:t>
            </a: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xmlns="" id="{C4464654-D5BE-46B9-B160-583873F167C5}"/>
              </a:ext>
            </a:extLst>
          </p:cNvPr>
          <p:cNvSpPr txBox="1">
            <a:spLocks/>
          </p:cNvSpPr>
          <p:nvPr/>
        </p:nvSpPr>
        <p:spPr>
          <a:xfrm>
            <a:off x="590006" y="4471794"/>
            <a:ext cx="11011988" cy="119783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>
                <a:latin typeface="+mn-lt"/>
              </a:rPr>
              <a:t>Didaktické zásady </a:t>
            </a:r>
            <a:r>
              <a:rPr lang="cs-CZ" dirty="0" err="1">
                <a:latin typeface="+mn-lt"/>
              </a:rPr>
              <a:t>vs</a:t>
            </a:r>
            <a:r>
              <a:rPr lang="cs-CZ" dirty="0">
                <a:latin typeface="+mn-lt"/>
              </a:rPr>
              <a:t> Teorie učení</a:t>
            </a:r>
          </a:p>
        </p:txBody>
      </p:sp>
    </p:spTree>
    <p:extLst>
      <p:ext uri="{BB962C8B-B14F-4D97-AF65-F5344CB8AC3E}">
        <p14:creationId xmlns:p14="http://schemas.microsoft.com/office/powerpoint/2010/main" val="15246595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xmlns="" id="{6D221168-6415-411C-8E3B-125C5EF8BD21}"/>
              </a:ext>
            </a:extLst>
          </p:cNvPr>
          <p:cNvSpPr txBox="1">
            <a:spLocks/>
          </p:cNvSpPr>
          <p:nvPr/>
        </p:nvSpPr>
        <p:spPr>
          <a:xfrm>
            <a:off x="287791" y="-866412"/>
            <a:ext cx="7965798" cy="3416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2800" i="1" dirty="0"/>
          </a:p>
          <a:p>
            <a:endParaRPr lang="cs-CZ" sz="2800" i="1" dirty="0"/>
          </a:p>
          <a:p>
            <a:r>
              <a:rPr lang="cs-CZ" sz="3200" b="1" dirty="0"/>
              <a:t>J. A. Komenský, Analytická didaktika, 1646</a:t>
            </a:r>
          </a:p>
          <a:p>
            <a:endParaRPr lang="cs-CZ" sz="3200" i="1" dirty="0"/>
          </a:p>
          <a:p>
            <a:r>
              <a:rPr lang="cs-CZ" sz="2800" i="1" dirty="0"/>
              <a:t>Učitel, nechť neučí, kolik sám může učiti, nýbrž kolik může žák pochopiti</a:t>
            </a:r>
            <a:r>
              <a:rPr lang="cs-CZ" sz="2800" dirty="0"/>
              <a:t> </a:t>
            </a:r>
          </a:p>
          <a:p>
            <a:r>
              <a:rPr lang="cs-CZ" sz="2800" dirty="0"/>
              <a:t>-       </a:t>
            </a:r>
            <a:r>
              <a:rPr lang="cs-CZ" sz="2800" i="1" dirty="0"/>
              <a:t>Vždy postupně nikdy krokem</a:t>
            </a:r>
            <a:r>
              <a:rPr lang="cs-CZ" sz="2800" dirty="0"/>
              <a:t> </a:t>
            </a:r>
          </a:p>
          <a:p>
            <a:r>
              <a:rPr lang="cs-CZ" sz="2800" dirty="0"/>
              <a:t>-       </a:t>
            </a:r>
            <a:r>
              <a:rPr lang="cs-CZ" sz="2800" i="1" dirty="0"/>
              <a:t>Všemu, čemu se musíme učiti, nechť se učíme vlastní prací</a:t>
            </a:r>
            <a:r>
              <a:rPr lang="cs-CZ" sz="2800" dirty="0"/>
              <a:t> </a:t>
            </a:r>
          </a:p>
          <a:p>
            <a:r>
              <a:rPr lang="cs-CZ" sz="2800" dirty="0"/>
              <a:t>-       </a:t>
            </a:r>
            <a:r>
              <a:rPr lang="cs-CZ" sz="2800" i="1" dirty="0"/>
              <a:t>Vše vlastními smysly, vždy a rozmanitě</a:t>
            </a:r>
            <a:r>
              <a:rPr lang="cs-CZ" sz="2800" dirty="0"/>
              <a:t> </a:t>
            </a:r>
          </a:p>
          <a:p>
            <a:r>
              <a:rPr lang="cs-CZ" sz="2800" dirty="0"/>
              <a:t>-       </a:t>
            </a:r>
            <a:r>
              <a:rPr lang="cs-CZ" sz="2800" i="1" dirty="0"/>
              <a:t>Všemu se vyučuje a učí příklady, ukázkami a cvičeními</a:t>
            </a:r>
            <a:r>
              <a:rPr lang="cs-CZ" sz="2800" dirty="0"/>
              <a:t> </a:t>
            </a:r>
          </a:p>
          <a:p>
            <a:r>
              <a:rPr lang="cs-CZ" sz="2800" dirty="0"/>
              <a:t>-       </a:t>
            </a:r>
            <a:r>
              <a:rPr lang="cs-CZ" sz="2800" i="1" dirty="0"/>
              <a:t> Nechť se vyučuje a učí: Nečetným před četným. Krátkým před obšírným. Jednoduchým před složenými. Obecným před zvláštními. Blízkým před odlehlejšími</a:t>
            </a:r>
            <a:r>
              <a:rPr lang="cs-CZ" sz="2800" dirty="0"/>
              <a:t> </a:t>
            </a:r>
          </a:p>
          <a:p>
            <a:endParaRPr lang="cs-CZ" sz="28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E91A26AC-5890-4402-B4C8-49064A38CD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231" y="303389"/>
            <a:ext cx="3952875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631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xmlns="" id="{E03D6BCC-A181-491A-A320-EA9AC3D6AE4B}"/>
              </a:ext>
            </a:extLst>
          </p:cNvPr>
          <p:cNvSpPr/>
          <p:nvPr/>
        </p:nvSpPr>
        <p:spPr>
          <a:xfrm>
            <a:off x="246185" y="612844"/>
            <a:ext cx="11641015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cs-CZ" sz="3600" dirty="0"/>
              <a:t>Zásada uvědomělosti – Ž chápe smysl učení</a:t>
            </a:r>
          </a:p>
          <a:p>
            <a:pPr marL="742950" indent="-742950">
              <a:buFont typeface="+mj-lt"/>
              <a:buAutoNum type="arabicPeriod"/>
            </a:pPr>
            <a:r>
              <a:rPr lang="cs-CZ" sz="3600" dirty="0"/>
              <a:t>Zásada systematičnosti – U logicky uspořádané</a:t>
            </a:r>
          </a:p>
          <a:p>
            <a:pPr marL="742950" indent="-742950">
              <a:buFont typeface="+mj-lt"/>
              <a:buAutoNum type="arabicPeriod"/>
            </a:pPr>
            <a:r>
              <a:rPr lang="cs-CZ" sz="3600" dirty="0"/>
              <a:t>Zásada postupnosti – Od jednoduššího ke složitějšímu</a:t>
            </a:r>
          </a:p>
          <a:p>
            <a:pPr marL="742950" indent="-742950">
              <a:buFont typeface="+mj-lt"/>
              <a:buAutoNum type="arabicPeriod"/>
            </a:pPr>
            <a:r>
              <a:rPr lang="cs-CZ" sz="3600" dirty="0"/>
              <a:t>Zásada názornosti – konkretizace, zapojení více smyslů</a:t>
            </a:r>
          </a:p>
          <a:p>
            <a:pPr marL="742950" indent="-742950">
              <a:buFont typeface="+mj-lt"/>
              <a:buAutoNum type="arabicPeriod"/>
            </a:pPr>
            <a:r>
              <a:rPr lang="cs-CZ" sz="3600" dirty="0"/>
              <a:t>Zásada spojení teorie s praxí</a:t>
            </a:r>
          </a:p>
          <a:p>
            <a:pPr marL="742950" indent="-742950">
              <a:buFont typeface="+mj-lt"/>
              <a:buAutoNum type="arabicPeriod"/>
            </a:pPr>
            <a:r>
              <a:rPr lang="cs-CZ" sz="3600" dirty="0"/>
              <a:t>Zásada přiměřenosti</a:t>
            </a:r>
          </a:p>
          <a:p>
            <a:pPr marL="742950" indent="-742950">
              <a:buFont typeface="+mj-lt"/>
              <a:buAutoNum type="arabicPeriod"/>
            </a:pPr>
            <a:r>
              <a:rPr lang="cs-CZ" sz="3600" dirty="0"/>
              <a:t>Zásada vědeckosti</a:t>
            </a:r>
          </a:p>
          <a:p>
            <a:pPr marL="742950" indent="-742950">
              <a:buFont typeface="+mj-lt"/>
              <a:buAutoNum type="arabicPeriod"/>
            </a:pPr>
            <a:r>
              <a:rPr lang="cs-CZ" sz="3600" dirty="0"/>
              <a:t>Zásada trvalosti – trvalé osvojení</a:t>
            </a:r>
          </a:p>
          <a:p>
            <a:pPr marL="742950" indent="-742950">
              <a:buFont typeface="+mj-lt"/>
              <a:buAutoNum type="arabicPeriod"/>
            </a:pPr>
            <a:r>
              <a:rPr lang="cs-CZ" sz="3600" dirty="0"/>
              <a:t>Zásada individuálního přístupu k žákům </a:t>
            </a:r>
          </a:p>
          <a:p>
            <a:pPr marL="742950" indent="-742950">
              <a:buFont typeface="+mj-lt"/>
              <a:buAutoNum type="arabicPeriod"/>
            </a:pPr>
            <a:r>
              <a:rPr lang="cs-CZ" sz="3600" dirty="0"/>
              <a:t>Zásada komplexního rozvoje žákovy osobnosti</a:t>
            </a:r>
          </a:p>
          <a:p>
            <a:pPr marL="742950" indent="-742950">
              <a:buFont typeface="+mj-lt"/>
              <a:buAutoNum type="arabicPeriod"/>
            </a:pPr>
            <a:r>
              <a:rPr lang="cs-CZ" sz="3600" dirty="0"/>
              <a:t>Zásada zpětné vazby a hodnocení</a:t>
            </a:r>
          </a:p>
        </p:txBody>
      </p:sp>
    </p:spTree>
    <p:extLst>
      <p:ext uri="{BB962C8B-B14F-4D97-AF65-F5344CB8AC3E}">
        <p14:creationId xmlns:p14="http://schemas.microsoft.com/office/powerpoint/2010/main" val="22934760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946F31D-ED6A-4AC3-A46F-6D2261AE6E7B}"/>
              </a:ext>
            </a:extLst>
          </p:cNvPr>
          <p:cNvSpPr txBox="1">
            <a:spLocks/>
          </p:cNvSpPr>
          <p:nvPr/>
        </p:nvSpPr>
        <p:spPr>
          <a:xfrm>
            <a:off x="626519" y="797949"/>
            <a:ext cx="11011988" cy="11978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7200" dirty="0">
                <a:latin typeface="+mn-lt"/>
              </a:rPr>
              <a:t>Teorie učení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xmlns="" id="{BA7AEB16-CD8E-4AF3-9447-21915FB89A88}"/>
              </a:ext>
            </a:extLst>
          </p:cNvPr>
          <p:cNvSpPr/>
          <p:nvPr/>
        </p:nvSpPr>
        <p:spPr>
          <a:xfrm>
            <a:off x="550985" y="2318551"/>
            <a:ext cx="11641015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buClr>
                <a:schemeClr val="lt1"/>
              </a:buClr>
              <a:buSzPts val="2000"/>
            </a:pPr>
            <a:r>
              <a:rPr lang="cs-CZ" sz="3600" dirty="0"/>
              <a:t>Paměť (Krátkodobá /Dlouhodobá paměť)</a:t>
            </a:r>
          </a:p>
          <a:p>
            <a:pPr lvl="0">
              <a:lnSpc>
                <a:spcPct val="90000"/>
              </a:lnSpc>
              <a:buClr>
                <a:schemeClr val="lt1"/>
              </a:buClr>
              <a:buSzPts val="2000"/>
            </a:pPr>
            <a:r>
              <a:rPr lang="cs-CZ" sz="3600" dirty="0"/>
              <a:t>Křivka pozornosti</a:t>
            </a:r>
          </a:p>
          <a:p>
            <a:pPr>
              <a:lnSpc>
                <a:spcPct val="90000"/>
              </a:lnSpc>
              <a:buClr>
                <a:schemeClr val="lt1"/>
              </a:buClr>
              <a:buSzPts val="2000"/>
            </a:pPr>
            <a:r>
              <a:rPr lang="cs-CZ" sz="3600" dirty="0"/>
              <a:t>Křivka zapomínání</a:t>
            </a:r>
          </a:p>
          <a:p>
            <a:pPr lvl="0">
              <a:lnSpc>
                <a:spcPct val="90000"/>
              </a:lnSpc>
              <a:buClr>
                <a:schemeClr val="lt1"/>
              </a:buClr>
              <a:buSzPts val="2000"/>
            </a:pPr>
            <a:r>
              <a:rPr lang="cs-CZ" sz="3600" dirty="0"/>
              <a:t>Fáze výuky</a:t>
            </a:r>
          </a:p>
        </p:txBody>
      </p:sp>
      <p:sp>
        <p:nvSpPr>
          <p:cNvPr id="3" name="Obdélník 2"/>
          <p:cNvSpPr/>
          <p:nvPr/>
        </p:nvSpPr>
        <p:spPr>
          <a:xfrm>
            <a:off x="539577" y="5765524"/>
            <a:ext cx="10031627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buClr>
                <a:schemeClr val="lt1"/>
              </a:buClr>
              <a:buSzPts val="2000"/>
            </a:pPr>
            <a:r>
              <a:rPr lang="cs-CZ" sz="2400" dirty="0"/>
              <a:t>(Upraveno podle K. </a:t>
            </a:r>
            <a:r>
              <a:rPr lang="cs-CZ" sz="2400" dirty="0" err="1"/>
              <a:t>Duschinská</a:t>
            </a:r>
            <a:r>
              <a:rPr lang="cs-CZ" sz="2400" dirty="0"/>
              <a:t> a R. </a:t>
            </a:r>
            <a:r>
              <a:rPr lang="cs-CZ" sz="2400" dirty="0" err="1"/>
              <a:t>High</a:t>
            </a:r>
            <a:r>
              <a:rPr lang="cs-CZ" sz="2400" dirty="0"/>
              <a:t> – Pedagogické dovednosti)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699645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1B2D477E-8142-4F5E-A649-A64CCE0B2E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114" t="23435" r="24205" b="8788"/>
          <a:stretch/>
        </p:blipFill>
        <p:spPr>
          <a:xfrm>
            <a:off x="2208158" y="137047"/>
            <a:ext cx="8238170" cy="6197098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426A5B5-C406-46FE-8466-53E72AB5AFFE}"/>
              </a:ext>
            </a:extLst>
          </p:cNvPr>
          <p:cNvSpPr txBox="1">
            <a:spLocks/>
          </p:cNvSpPr>
          <p:nvPr/>
        </p:nvSpPr>
        <p:spPr>
          <a:xfrm>
            <a:off x="626519" y="797949"/>
            <a:ext cx="11011988" cy="11978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7200" dirty="0">
                <a:latin typeface="+mn-lt"/>
              </a:rPr>
              <a:t>Paměť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Rukopis 7">
                <a:extLst>
                  <a:ext uri="{FF2B5EF4-FFF2-40B4-BE49-F238E27FC236}">
                    <a16:creationId xmlns:a16="http://schemas.microsoft.com/office/drawing/2014/main" xmlns="" id="{E5896D55-0268-4802-BDAF-A93641000B50}"/>
                  </a:ext>
                </a:extLst>
              </p14:cNvPr>
              <p14:cNvContentPartPr/>
              <p14:nvPr/>
            </p14:nvContentPartPr>
            <p14:xfrm>
              <a:off x="6289615" y="-679745"/>
              <a:ext cx="360" cy="360"/>
            </p14:xfrm>
          </p:contentPart>
        </mc:Choice>
        <mc:Fallback xmlns="">
          <p:pic>
            <p:nvPicPr>
              <p:cNvPr id="8" name="Rukopis 7">
                <a:extLst>
                  <a:ext uri="{FF2B5EF4-FFF2-40B4-BE49-F238E27FC236}">
                    <a16:creationId xmlns:a16="http://schemas.microsoft.com/office/drawing/2014/main" id="{E5896D55-0268-4802-BDAF-A93641000B5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80975" y="-68838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" name="Rukopis 11">
                <a:extLst>
                  <a:ext uri="{FF2B5EF4-FFF2-40B4-BE49-F238E27FC236}">
                    <a16:creationId xmlns:a16="http://schemas.microsoft.com/office/drawing/2014/main" xmlns="" id="{5D6C98AB-0995-45F6-AB26-256D241DE261}"/>
                  </a:ext>
                </a:extLst>
              </p14:cNvPr>
              <p14:cNvContentPartPr/>
              <p14:nvPr/>
            </p14:nvContentPartPr>
            <p14:xfrm>
              <a:off x="4294495" y="-706865"/>
              <a:ext cx="360" cy="360"/>
            </p14:xfrm>
          </p:contentPart>
        </mc:Choice>
        <mc:Fallback xmlns="">
          <p:pic>
            <p:nvPicPr>
              <p:cNvPr id="12" name="Rukopis 11">
                <a:extLst>
                  <a:ext uri="{FF2B5EF4-FFF2-40B4-BE49-F238E27FC236}">
                    <a16:creationId xmlns:a16="http://schemas.microsoft.com/office/drawing/2014/main" id="{5D6C98AB-0995-45F6-AB26-256D241DE26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240855" y="-814865"/>
                <a:ext cx="108000" cy="216000"/>
              </a:xfrm>
              <a:prstGeom prst="rect">
                <a:avLst/>
              </a:prstGeom>
            </p:spPr>
          </p:pic>
        </mc:Fallback>
      </mc:AlternateContent>
      <p:sp>
        <p:nvSpPr>
          <p:cNvPr id="14" name="TextovéPole 13">
            <a:extLst>
              <a:ext uri="{FF2B5EF4-FFF2-40B4-BE49-F238E27FC236}">
                <a16:creationId xmlns:a16="http://schemas.microsoft.com/office/drawing/2014/main" xmlns="" id="{EC9A5429-F798-47BE-906C-49B541C985C7}"/>
              </a:ext>
            </a:extLst>
          </p:cNvPr>
          <p:cNvSpPr txBox="1"/>
          <p:nvPr/>
        </p:nvSpPr>
        <p:spPr>
          <a:xfrm>
            <a:off x="7973042" y="1065068"/>
            <a:ext cx="25414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>
                <a:solidFill>
                  <a:srgbClr val="FF0000"/>
                </a:solidFill>
              </a:rPr>
              <a:t>Pozornost!!!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xmlns="" id="{0D4DD94F-D40F-4DC9-A0C2-B8FA0CE6BCF1}"/>
              </a:ext>
            </a:extLst>
          </p:cNvPr>
          <p:cNvSpPr txBox="1"/>
          <p:nvPr/>
        </p:nvSpPr>
        <p:spPr>
          <a:xfrm>
            <a:off x="283769" y="3518634"/>
            <a:ext cx="26818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>
                <a:solidFill>
                  <a:srgbClr val="FF0000"/>
                </a:solidFill>
              </a:rPr>
              <a:t>Opakování!!!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xmlns="" id="{2542EB5B-5672-4E5F-A8C9-4D1835AAA1C6}"/>
              </a:ext>
            </a:extLst>
          </p:cNvPr>
          <p:cNvSpPr txBox="1"/>
          <p:nvPr/>
        </p:nvSpPr>
        <p:spPr>
          <a:xfrm>
            <a:off x="10475231" y="285177"/>
            <a:ext cx="13574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>
                <a:solidFill>
                  <a:srgbClr val="FF0000"/>
                </a:solidFill>
              </a:rPr>
              <a:t>Zájem</a:t>
            </a:r>
          </a:p>
        </p:txBody>
      </p:sp>
      <p:cxnSp>
        <p:nvCxnSpPr>
          <p:cNvPr id="18" name="Přímá spojnice se šipkou 17">
            <a:extLst>
              <a:ext uri="{FF2B5EF4-FFF2-40B4-BE49-F238E27FC236}">
                <a16:creationId xmlns:a16="http://schemas.microsoft.com/office/drawing/2014/main" xmlns="" id="{CB585502-5B9D-4FCE-8E62-2D37FC21E770}"/>
              </a:ext>
            </a:extLst>
          </p:cNvPr>
          <p:cNvCxnSpPr>
            <a:stCxn id="14" idx="3"/>
            <a:endCxn id="16" idx="2"/>
          </p:cNvCxnSpPr>
          <p:nvPr/>
        </p:nvCxnSpPr>
        <p:spPr>
          <a:xfrm flipV="1">
            <a:off x="10514507" y="931508"/>
            <a:ext cx="639436" cy="456726"/>
          </a:xfrm>
          <a:prstGeom prst="straightConnector1">
            <a:avLst/>
          </a:prstGeom>
          <a:ln w="3810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13083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698D9E00-C479-4C94-989B-6ABAD970FB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023"/>
          <a:stretch/>
        </p:blipFill>
        <p:spPr>
          <a:xfrm>
            <a:off x="924012" y="0"/>
            <a:ext cx="9988059" cy="1271752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CC3D8EC2-5EC9-49C1-8BB0-184C65F1B95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ECF0DF"/>
              </a:clrFrom>
              <a:clrTo>
                <a:srgbClr val="ECF0D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14" b="7869"/>
          <a:stretch/>
        </p:blipFill>
        <p:spPr>
          <a:xfrm>
            <a:off x="735724" y="2102069"/>
            <a:ext cx="9627476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5418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C9A76920-7C8C-404B-A196-F02A33CAFB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012" y="0"/>
            <a:ext cx="9988059" cy="7491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420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565A2612-7C19-4491-B41C-EE57C81DF5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121" y="900213"/>
            <a:ext cx="6046444" cy="5957787"/>
          </a:xfrm>
          <a:prstGeom prst="rect">
            <a:avLst/>
          </a:prstGeom>
        </p:spPr>
      </p:pic>
      <p:sp>
        <p:nvSpPr>
          <p:cNvPr id="6" name="Nadpis 1">
            <a:extLst>
              <a:ext uri="{FF2B5EF4-FFF2-40B4-BE49-F238E27FC236}">
                <a16:creationId xmlns:a16="http://schemas.microsoft.com/office/drawing/2014/main" xmlns="" id="{AD13E677-02FB-434C-9B9F-645E265EAF73}"/>
              </a:ext>
            </a:extLst>
          </p:cNvPr>
          <p:cNvSpPr txBox="1">
            <a:spLocks/>
          </p:cNvSpPr>
          <p:nvPr/>
        </p:nvSpPr>
        <p:spPr>
          <a:xfrm>
            <a:off x="590006" y="146786"/>
            <a:ext cx="11011988" cy="11978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400" dirty="0">
                <a:latin typeface="+mn-lt"/>
              </a:rPr>
              <a:t>Křivka zapomínání</a:t>
            </a:r>
          </a:p>
        </p:txBody>
      </p:sp>
    </p:spTree>
    <p:extLst>
      <p:ext uri="{BB962C8B-B14F-4D97-AF65-F5344CB8AC3E}">
        <p14:creationId xmlns:p14="http://schemas.microsoft.com/office/powerpoint/2010/main" val="5784246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118266C2-FA7A-4D12-BDBE-89D693E491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03" y="0"/>
            <a:ext cx="106543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898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A1205E9-F4F9-4A87-A3CE-7844C68EA80C}"/>
              </a:ext>
            </a:extLst>
          </p:cNvPr>
          <p:cNvSpPr txBox="1">
            <a:spLocks/>
          </p:cNvSpPr>
          <p:nvPr/>
        </p:nvSpPr>
        <p:spPr>
          <a:xfrm>
            <a:off x="626519" y="797949"/>
            <a:ext cx="11011988" cy="11978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dirty="0">
                <a:latin typeface="+mn-lt"/>
              </a:rPr>
              <a:t>Jak zvýšit kapacitu krátkodobé paměti?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xmlns="" id="{72B5F706-482A-4921-9FD6-7EAE58506E33}"/>
              </a:ext>
            </a:extLst>
          </p:cNvPr>
          <p:cNvSpPr/>
          <p:nvPr/>
        </p:nvSpPr>
        <p:spPr>
          <a:xfrm>
            <a:off x="550985" y="2318551"/>
            <a:ext cx="11641015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Clr>
                <a:schemeClr val="lt1"/>
              </a:buClr>
              <a:buSzPts val="2000"/>
            </a:pPr>
            <a:r>
              <a:rPr lang="cs-CZ" sz="3600" dirty="0"/>
              <a:t>Nepřetěžovat (rozdělit do </a:t>
            </a:r>
            <a:r>
              <a:rPr lang="cs-CZ" sz="3600" dirty="0">
                <a:solidFill>
                  <a:srgbClr val="FF0000"/>
                </a:solidFill>
              </a:rPr>
              <a:t>menších celků</a:t>
            </a:r>
            <a:r>
              <a:rPr lang="cs-CZ" sz="3600" dirty="0"/>
              <a:t>) – omezená kapacita</a:t>
            </a:r>
          </a:p>
          <a:p>
            <a:pPr lvl="0">
              <a:lnSpc>
                <a:spcPct val="90000"/>
              </a:lnSpc>
              <a:buClr>
                <a:schemeClr val="lt1"/>
              </a:buClr>
              <a:buSzPts val="2000"/>
            </a:pPr>
            <a:r>
              <a:rPr lang="cs-CZ" sz="3600" dirty="0"/>
              <a:t>Návaznost na </a:t>
            </a:r>
            <a:r>
              <a:rPr lang="cs-CZ" sz="3600" dirty="0">
                <a:solidFill>
                  <a:srgbClr val="FF0000"/>
                </a:solidFill>
              </a:rPr>
              <a:t>vstupní informace </a:t>
            </a:r>
          </a:p>
          <a:p>
            <a:pPr lvl="0">
              <a:lnSpc>
                <a:spcPct val="90000"/>
              </a:lnSpc>
              <a:buClr>
                <a:schemeClr val="lt1"/>
              </a:buClr>
              <a:buSzPts val="2000"/>
            </a:pPr>
            <a:r>
              <a:rPr lang="cs-CZ" sz="3600" dirty="0">
                <a:solidFill>
                  <a:srgbClr val="FF0000"/>
                </a:solidFill>
              </a:rPr>
              <a:t>Nutnost opakování</a:t>
            </a:r>
          </a:p>
          <a:p>
            <a:pPr lvl="0">
              <a:lnSpc>
                <a:spcPct val="90000"/>
              </a:lnSpc>
              <a:buClr>
                <a:schemeClr val="lt1"/>
              </a:buClr>
              <a:buSzPts val="2000"/>
            </a:pPr>
            <a:r>
              <a:rPr lang="cs-CZ" sz="3600" dirty="0"/>
              <a:t>Jednoduchost</a:t>
            </a:r>
          </a:p>
        </p:txBody>
      </p:sp>
    </p:spTree>
    <p:extLst>
      <p:ext uri="{BB962C8B-B14F-4D97-AF65-F5344CB8AC3E}">
        <p14:creationId xmlns:p14="http://schemas.microsoft.com/office/powerpoint/2010/main" val="2184028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ulka 7">
            <a:extLst>
              <a:ext uri="{FF2B5EF4-FFF2-40B4-BE49-F238E27FC236}">
                <a16:creationId xmlns:a16="http://schemas.microsoft.com/office/drawing/2014/main" xmlns="" id="{B14182FC-5FC8-43A8-8EFE-A88973AC0F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165132"/>
              </p:ext>
            </p:extLst>
          </p:nvPr>
        </p:nvGraphicFramePr>
        <p:xfrm>
          <a:off x="614039" y="256565"/>
          <a:ext cx="10963922" cy="6024262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1699327">
                  <a:extLst>
                    <a:ext uri="{9D8B030D-6E8A-4147-A177-3AD203B41FA5}">
                      <a16:colId xmlns:a16="http://schemas.microsoft.com/office/drawing/2014/main" xmlns="" val="1569471588"/>
                    </a:ext>
                  </a:extLst>
                </a:gridCol>
                <a:gridCol w="5868123">
                  <a:extLst>
                    <a:ext uri="{9D8B030D-6E8A-4147-A177-3AD203B41FA5}">
                      <a16:colId xmlns:a16="http://schemas.microsoft.com/office/drawing/2014/main" xmlns="" val="2052425990"/>
                    </a:ext>
                  </a:extLst>
                </a:gridCol>
                <a:gridCol w="3396472">
                  <a:extLst>
                    <a:ext uri="{9D8B030D-6E8A-4147-A177-3AD203B41FA5}">
                      <a16:colId xmlns:a16="http://schemas.microsoft.com/office/drawing/2014/main" xmlns="" val="339379067"/>
                    </a:ext>
                  </a:extLst>
                </a:gridCol>
              </a:tblGrid>
              <a:tr h="450613">
                <a:tc gridSpan="3">
                  <a:txBody>
                    <a:bodyPr/>
                    <a:lstStyle/>
                    <a:p>
                      <a:r>
                        <a:rPr lang="cs-CZ" sz="2000" dirty="0"/>
                        <a:t>Harmonogram Didaktika organické chemie 2020 (5*</a:t>
                      </a:r>
                      <a:r>
                        <a:rPr lang="cs-CZ" sz="2000" dirty="0" err="1"/>
                        <a:t>4VH</a:t>
                      </a:r>
                      <a:r>
                        <a:rPr lang="cs-CZ" sz="2000" dirty="0"/>
                        <a:t> + </a:t>
                      </a:r>
                      <a:r>
                        <a:rPr lang="cs-CZ" sz="2000" dirty="0" err="1"/>
                        <a:t>4VH</a:t>
                      </a:r>
                      <a:r>
                        <a:rPr lang="cs-CZ" sz="2000" dirty="0"/>
                        <a:t> samostatná práce)</a:t>
                      </a:r>
                    </a:p>
                  </a:txBody>
                  <a:tcPr marL="28109" marR="28109" marT="0" marB="0"/>
                </a:tc>
                <a:tc hMerge="1">
                  <a:txBody>
                    <a:bodyPr/>
                    <a:lstStyle/>
                    <a:p>
                      <a:endParaRPr lang="cs-CZ" sz="2000" dirty="0"/>
                    </a:p>
                  </a:txBody>
                  <a:tcPr marL="28109" marR="28109" marT="0" marB="0"/>
                </a:tc>
                <a:tc hMerge="1">
                  <a:txBody>
                    <a:bodyPr/>
                    <a:lstStyle/>
                    <a:p>
                      <a:endParaRPr lang="cs-CZ" sz="2000" dirty="0"/>
                    </a:p>
                  </a:txBody>
                  <a:tcPr marL="28109" marR="28109" marT="0" marB="0"/>
                </a:tc>
                <a:extLst>
                  <a:ext uri="{0D108BD9-81ED-4DB2-BD59-A6C34878D82A}">
                    <a16:rowId xmlns:a16="http://schemas.microsoft.com/office/drawing/2014/main" xmlns="" val="925637320"/>
                  </a:ext>
                </a:extLst>
              </a:tr>
              <a:tr h="5381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>
                          <a:effectLst/>
                        </a:rPr>
                        <a:t>1) 23.10.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>
                          <a:effectLst/>
                        </a:rPr>
                        <a:t>16-19 hod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 err="1">
                          <a:effectLst/>
                        </a:rPr>
                        <a:t>DOCH</a:t>
                      </a:r>
                      <a:r>
                        <a:rPr lang="cs-CZ" sz="2000" b="0" dirty="0">
                          <a:effectLst/>
                        </a:rPr>
                        <a:t> 1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>
                          <a:effectLst/>
                        </a:rPr>
                        <a:t> </a:t>
                      </a:r>
                      <a:endParaRPr lang="cs-CZ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09" marR="281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2000" dirty="0">
                          <a:effectLst/>
                        </a:rPr>
                        <a:t>Informace o předmětu: zápočet, zkouška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2000" dirty="0" err="1">
                          <a:effectLst/>
                        </a:rPr>
                        <a:t>RVP</a:t>
                      </a:r>
                      <a:r>
                        <a:rPr lang="cs-CZ" sz="2000" dirty="0">
                          <a:effectLst/>
                        </a:rPr>
                        <a:t> (klíčové </a:t>
                      </a:r>
                      <a:r>
                        <a:rPr lang="cs-CZ" sz="2000" dirty="0" err="1">
                          <a:effectLst/>
                        </a:rPr>
                        <a:t>komeptence</a:t>
                      </a:r>
                      <a:r>
                        <a:rPr lang="cs-CZ" sz="2000" dirty="0">
                          <a:effectLst/>
                        </a:rPr>
                        <a:t>), </a:t>
                      </a:r>
                      <a:r>
                        <a:rPr lang="cs-CZ" sz="2000" dirty="0" err="1">
                          <a:effectLst/>
                        </a:rPr>
                        <a:t>ŠVP</a:t>
                      </a:r>
                      <a:r>
                        <a:rPr lang="cs-CZ" sz="2000" dirty="0">
                          <a:effectLst/>
                        </a:rPr>
                        <a:t>, (</a:t>
                      </a:r>
                      <a:r>
                        <a:rPr lang="cs-CZ" sz="2000" dirty="0" err="1">
                          <a:effectLst/>
                        </a:rPr>
                        <a:t>Tématický</a:t>
                      </a:r>
                      <a:r>
                        <a:rPr lang="cs-CZ" sz="2000" dirty="0">
                          <a:effectLst/>
                        </a:rPr>
                        <a:t> plán)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2000" dirty="0">
                          <a:effectLst/>
                        </a:rPr>
                        <a:t>Jak efektivně učit?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lang="cs-CZ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09" marR="28109" marT="0" marB="0"/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cs-CZ" sz="2000" dirty="0">
                          <a:effectLst/>
                        </a:rPr>
                        <a:t>Přečíst </a:t>
                      </a:r>
                      <a:r>
                        <a:rPr lang="cs-CZ" sz="2000" dirty="0" err="1">
                          <a:effectLst/>
                        </a:rPr>
                        <a:t>RVP</a:t>
                      </a:r>
                      <a:endParaRPr lang="cs-CZ" sz="2000" dirty="0">
                        <a:effectLst/>
                      </a:endParaRPr>
                    </a:p>
                    <a:p>
                      <a:pPr marL="34290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cs-CZ" sz="2000" dirty="0">
                          <a:effectLst/>
                        </a:rPr>
                        <a:t>Analyzovat </a:t>
                      </a:r>
                      <a:r>
                        <a:rPr lang="cs-CZ" sz="2000" dirty="0" err="1">
                          <a:effectLst/>
                        </a:rPr>
                        <a:t>ŠVP</a:t>
                      </a:r>
                      <a:endParaRPr lang="cs-CZ" sz="2000" dirty="0">
                        <a:effectLst/>
                      </a:endParaRPr>
                    </a:p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cs-CZ" sz="2000" dirty="0">
                          <a:effectLst/>
                        </a:rPr>
                        <a:t> </a:t>
                      </a:r>
                    </a:p>
                    <a:p>
                      <a:pPr marL="34290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cs-CZ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09" marR="28109" marT="0" marB="0"/>
                </a:tc>
                <a:extLst>
                  <a:ext uri="{0D108BD9-81ED-4DB2-BD59-A6C34878D82A}">
                    <a16:rowId xmlns:a16="http://schemas.microsoft.com/office/drawing/2014/main" xmlns="" val="2608906823"/>
                  </a:ext>
                </a:extLst>
              </a:tr>
              <a:tr h="2976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>
                          <a:effectLst/>
                        </a:rPr>
                        <a:t>4) 13.11.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>
                          <a:effectLst/>
                        </a:rPr>
                        <a:t>16-19 hod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 err="1">
                          <a:effectLst/>
                        </a:rPr>
                        <a:t>DOCH</a:t>
                      </a:r>
                      <a:r>
                        <a:rPr lang="cs-CZ" sz="2000" b="0" dirty="0">
                          <a:effectLst/>
                        </a:rPr>
                        <a:t> 2</a:t>
                      </a:r>
                      <a:endParaRPr lang="cs-CZ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09" marR="281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2000" dirty="0" err="1">
                          <a:effectLst/>
                        </a:rPr>
                        <a:t>ŠVP</a:t>
                      </a:r>
                      <a:r>
                        <a:rPr lang="cs-CZ" sz="2000" dirty="0">
                          <a:effectLst/>
                        </a:rPr>
                        <a:t> – reflexe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2000" dirty="0">
                          <a:effectLst/>
                        </a:rPr>
                        <a:t>MA pro výuku chemie (</a:t>
                      </a:r>
                      <a:r>
                        <a:rPr lang="cs-CZ" sz="2000" dirty="0" err="1">
                          <a:effectLst/>
                        </a:rPr>
                        <a:t>Kahoot</a:t>
                      </a:r>
                      <a:r>
                        <a:rPr lang="cs-CZ" sz="2000" dirty="0">
                          <a:effectLst/>
                        </a:rPr>
                        <a:t>! </a:t>
                      </a:r>
                      <a:r>
                        <a:rPr lang="cs-CZ" sz="2000" dirty="0" err="1">
                          <a:effectLst/>
                        </a:rPr>
                        <a:t>KingDraw</a:t>
                      </a:r>
                      <a:r>
                        <a:rPr lang="cs-CZ" sz="2000" dirty="0">
                          <a:effectLst/>
                        </a:rPr>
                        <a:t>, atd.)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2000" b="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Efektivní práce s výukovými videi (metoda INSERT atd.)</a:t>
                      </a:r>
                    </a:p>
                  </a:txBody>
                  <a:tcPr marL="28109" marR="28109" marT="0" marB="0"/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cs-CZ" sz="2000" dirty="0">
                          <a:effectLst/>
                        </a:rPr>
                        <a:t>Tvorba </a:t>
                      </a:r>
                      <a:r>
                        <a:rPr lang="cs-CZ" sz="2000" dirty="0" err="1">
                          <a:effectLst/>
                        </a:rPr>
                        <a:t>PL</a:t>
                      </a:r>
                      <a:r>
                        <a:rPr lang="cs-CZ" sz="2000" dirty="0">
                          <a:effectLst/>
                        </a:rPr>
                        <a:t> – MA+ vzájemná reflexe (studenti mezi sebou)</a:t>
                      </a:r>
                    </a:p>
                    <a:p>
                      <a:pPr marL="34290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cs-CZ" sz="2000" dirty="0">
                          <a:effectLst/>
                        </a:rPr>
                        <a:t>Tvorba kvízu v aplikaci </a:t>
                      </a:r>
                      <a:r>
                        <a:rPr lang="cs-CZ" sz="2000" dirty="0" err="1">
                          <a:effectLst/>
                        </a:rPr>
                        <a:t>Kahoot</a:t>
                      </a:r>
                      <a:r>
                        <a:rPr lang="cs-CZ" sz="2000" dirty="0">
                          <a:effectLst/>
                        </a:rPr>
                        <a:t>! (reflexe v </a:t>
                      </a:r>
                      <a:r>
                        <a:rPr lang="cs-CZ" sz="2000" dirty="0" err="1">
                          <a:effectLst/>
                        </a:rPr>
                        <a:t>DBCH</a:t>
                      </a:r>
                      <a:r>
                        <a:rPr lang="cs-CZ" sz="2000" dirty="0">
                          <a:effectLst/>
                        </a:rPr>
                        <a:t>)</a:t>
                      </a:r>
                    </a:p>
                    <a:p>
                      <a:pPr marL="34290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cs-CZ" sz="2000" dirty="0">
                          <a:effectLst/>
                        </a:rPr>
                        <a:t>Sehnat pomůcky a materiály</a:t>
                      </a:r>
                    </a:p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cs-CZ" sz="1000" dirty="0">
                        <a:effectLst/>
                      </a:endParaRPr>
                    </a:p>
                  </a:txBody>
                  <a:tcPr marL="28109" marR="28109" marT="0" marB="0"/>
                </a:tc>
                <a:extLst>
                  <a:ext uri="{0D108BD9-81ED-4DB2-BD59-A6C34878D82A}">
                    <a16:rowId xmlns:a16="http://schemas.microsoft.com/office/drawing/2014/main" xmlns="" val="1184977341"/>
                  </a:ext>
                </a:extLst>
              </a:tr>
              <a:tr h="3216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>
                          <a:effectLst/>
                        </a:rPr>
                        <a:t>7) + 8) 12.12.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>
                          <a:effectLst/>
                        </a:rPr>
                        <a:t>8:30-14:30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 err="1">
                          <a:effectLst/>
                        </a:rPr>
                        <a:t>DOCH</a:t>
                      </a:r>
                      <a:r>
                        <a:rPr lang="cs-CZ" sz="2000" b="0" dirty="0">
                          <a:effectLst/>
                        </a:rPr>
                        <a:t> 3 + 4</a:t>
                      </a:r>
                      <a:endParaRPr lang="cs-CZ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09" marR="281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2000" dirty="0">
                          <a:effectLst/>
                        </a:rPr>
                        <a:t>Praktické experimenty v kuchyni s přírodními látkami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2000" dirty="0">
                          <a:effectLst/>
                        </a:rPr>
                        <a:t>Koncepce vzdělávání Líného učitele</a:t>
                      </a:r>
                      <a:endParaRPr lang="cs-CZ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09" marR="28109" marT="0" marB="0"/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cs-CZ" sz="2000" dirty="0">
                          <a:effectLst/>
                        </a:rPr>
                        <a:t>Vypracovat úkoly k domácím experimentům</a:t>
                      </a:r>
                    </a:p>
                    <a:p>
                      <a:pPr marL="34290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cs-CZ" sz="2000" dirty="0">
                          <a:effectLst/>
                        </a:rPr>
                        <a:t>Vypracovat </a:t>
                      </a:r>
                      <a:r>
                        <a:rPr lang="cs-CZ" sz="2000" dirty="0" err="1">
                          <a:effectLst/>
                        </a:rPr>
                        <a:t>PL</a:t>
                      </a:r>
                      <a:r>
                        <a:rPr lang="cs-CZ" sz="2000" dirty="0">
                          <a:effectLst/>
                        </a:rPr>
                        <a:t> k Línému učiteli</a:t>
                      </a:r>
                    </a:p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cs-CZ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09" marR="28109" marT="0" marB="0"/>
                </a:tc>
                <a:extLst>
                  <a:ext uri="{0D108BD9-81ED-4DB2-BD59-A6C34878D82A}">
                    <a16:rowId xmlns:a16="http://schemas.microsoft.com/office/drawing/2014/main" xmlns="" val="3230060642"/>
                  </a:ext>
                </a:extLst>
              </a:tr>
              <a:tr h="3216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>
                          <a:effectLst/>
                        </a:rPr>
                        <a:t>9) 8.1.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>
                          <a:effectLst/>
                        </a:rPr>
                        <a:t>13-16 hod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 err="1">
                          <a:effectLst/>
                        </a:rPr>
                        <a:t>DOCH</a:t>
                      </a:r>
                      <a:r>
                        <a:rPr lang="cs-CZ" sz="2000" b="0" dirty="0">
                          <a:effectLst/>
                        </a:rPr>
                        <a:t> 5</a:t>
                      </a:r>
                      <a:endParaRPr lang="cs-CZ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09" marR="281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2000" dirty="0">
                          <a:effectLst/>
                        </a:rPr>
                        <a:t>Reflexe – Líný učitel, pokusy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2000" dirty="0">
                          <a:effectLst/>
                        </a:rPr>
                        <a:t>Závěrečná reflexe</a:t>
                      </a:r>
                      <a:endParaRPr lang="cs-CZ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09" marR="28109" marT="0" marB="0"/>
                </a:tc>
                <a:tc>
                  <a:txBody>
                    <a:bodyPr/>
                    <a:lstStyle/>
                    <a:p>
                      <a:pPr marL="2082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 </a:t>
                      </a:r>
                      <a:endParaRPr lang="cs-CZ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09" marR="28109" marT="0" marB="0"/>
                </a:tc>
                <a:extLst>
                  <a:ext uri="{0D108BD9-81ED-4DB2-BD59-A6C34878D82A}">
                    <a16:rowId xmlns:a16="http://schemas.microsoft.com/office/drawing/2014/main" xmlns="" val="18111139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01535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A1205E9-F4F9-4A87-A3CE-7844C68EA80C}"/>
              </a:ext>
            </a:extLst>
          </p:cNvPr>
          <p:cNvSpPr txBox="1">
            <a:spLocks/>
          </p:cNvSpPr>
          <p:nvPr/>
        </p:nvSpPr>
        <p:spPr>
          <a:xfrm>
            <a:off x="626519" y="-133122"/>
            <a:ext cx="11011988" cy="11978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dirty="0">
                <a:latin typeface="+mn-lt"/>
              </a:rPr>
              <a:t>Jak zvýšit kapacitu dlouhodobé paměti?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xmlns="" id="{72B5F706-482A-4921-9FD6-7EAE58506E33}"/>
              </a:ext>
            </a:extLst>
          </p:cNvPr>
          <p:cNvSpPr/>
          <p:nvPr/>
        </p:nvSpPr>
        <p:spPr>
          <a:xfrm>
            <a:off x="322612" y="1392976"/>
            <a:ext cx="11641015" cy="5189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Clr>
                <a:schemeClr val="lt1"/>
              </a:buClr>
              <a:buSzPts val="2000"/>
            </a:pPr>
            <a:r>
              <a:rPr lang="cs-CZ" sz="3600" b="1" dirty="0"/>
              <a:t>Učení v souvislostech </a:t>
            </a:r>
          </a:p>
          <a:p>
            <a:pPr>
              <a:lnSpc>
                <a:spcPct val="90000"/>
              </a:lnSpc>
              <a:buClr>
                <a:schemeClr val="lt1"/>
              </a:buClr>
              <a:buSzPts val="2000"/>
            </a:pPr>
            <a:r>
              <a:rPr lang="cs-CZ" sz="3600" dirty="0"/>
              <a:t>(myšlenkové mapy)</a:t>
            </a:r>
          </a:p>
          <a:p>
            <a:pPr>
              <a:lnSpc>
                <a:spcPct val="90000"/>
              </a:lnSpc>
              <a:buClr>
                <a:schemeClr val="lt1"/>
              </a:buClr>
              <a:buSzPts val="2000"/>
            </a:pPr>
            <a:endParaRPr lang="cs-CZ" sz="2800" dirty="0"/>
          </a:p>
          <a:p>
            <a:pPr>
              <a:lnSpc>
                <a:spcPct val="90000"/>
              </a:lnSpc>
              <a:buClr>
                <a:schemeClr val="lt1"/>
              </a:buClr>
              <a:buSzPts val="2000"/>
            </a:pPr>
            <a:r>
              <a:rPr lang="cs-CZ" sz="3600" dirty="0"/>
              <a:t>Mnemotechnické pomůcky</a:t>
            </a:r>
          </a:p>
          <a:p>
            <a:pPr>
              <a:lnSpc>
                <a:spcPct val="90000"/>
              </a:lnSpc>
              <a:buClr>
                <a:schemeClr val="lt1"/>
              </a:buClr>
              <a:buSzPts val="2000"/>
            </a:pPr>
            <a:endParaRPr lang="cs-CZ" sz="2800" dirty="0"/>
          </a:p>
          <a:p>
            <a:pPr>
              <a:lnSpc>
                <a:spcPct val="90000"/>
              </a:lnSpc>
              <a:buClr>
                <a:schemeClr val="lt1"/>
              </a:buClr>
              <a:buSzPts val="2000"/>
            </a:pPr>
            <a:r>
              <a:rPr lang="cs-CZ" sz="3600" dirty="0"/>
              <a:t>Teorie duálního kódování </a:t>
            </a:r>
          </a:p>
          <a:p>
            <a:pPr>
              <a:lnSpc>
                <a:spcPct val="90000"/>
              </a:lnSpc>
              <a:buClr>
                <a:schemeClr val="lt1"/>
              </a:buClr>
              <a:buSzPts val="2000"/>
            </a:pPr>
            <a:r>
              <a:rPr lang="cs-CZ" sz="3600" dirty="0"/>
              <a:t>(zrak / sluch)</a:t>
            </a:r>
          </a:p>
          <a:p>
            <a:pPr>
              <a:lnSpc>
                <a:spcPct val="90000"/>
              </a:lnSpc>
              <a:buClr>
                <a:schemeClr val="lt1"/>
              </a:buClr>
              <a:buSzPts val="2000"/>
            </a:pPr>
            <a:r>
              <a:rPr lang="cs-CZ" sz="3600" dirty="0" err="1"/>
              <a:t>Multisenzorické</a:t>
            </a:r>
            <a:r>
              <a:rPr lang="cs-CZ" sz="3600" dirty="0"/>
              <a:t> učení </a:t>
            </a:r>
          </a:p>
          <a:p>
            <a:pPr>
              <a:lnSpc>
                <a:spcPct val="90000"/>
              </a:lnSpc>
              <a:buClr>
                <a:schemeClr val="lt1"/>
              </a:buClr>
              <a:buSzPts val="2000"/>
            </a:pPr>
            <a:r>
              <a:rPr lang="cs-CZ" sz="3600" dirty="0"/>
              <a:t>(zrak / sluch / význam)</a:t>
            </a:r>
          </a:p>
          <a:p>
            <a:pPr>
              <a:lnSpc>
                <a:spcPct val="90000"/>
              </a:lnSpc>
              <a:buClr>
                <a:schemeClr val="lt1"/>
              </a:buClr>
              <a:buSzPts val="2000"/>
            </a:pPr>
            <a:endParaRPr lang="cs-CZ" sz="2400" dirty="0"/>
          </a:p>
          <a:p>
            <a:pPr>
              <a:lnSpc>
                <a:spcPct val="90000"/>
              </a:lnSpc>
              <a:buClr>
                <a:schemeClr val="lt1"/>
              </a:buClr>
              <a:buSzPts val="2000"/>
            </a:pPr>
            <a:r>
              <a:rPr lang="cs-CZ" sz="3600" dirty="0">
                <a:solidFill>
                  <a:srgbClr val="FF0000"/>
                </a:solidFill>
              </a:rPr>
              <a:t>Aktivní (zkušenostní) vyučování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DEC37A39-E0A1-42F6-BBFA-7A4169CCB9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327" y="1064715"/>
            <a:ext cx="5994300" cy="2704645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xmlns="" id="{E89C7D09-0EDA-47E1-9602-B1575F537809}"/>
              </a:ext>
            </a:extLst>
          </p:cNvPr>
          <p:cNvSpPr/>
          <p:nvPr/>
        </p:nvSpPr>
        <p:spPr>
          <a:xfrm>
            <a:off x="6493163" y="4097621"/>
            <a:ext cx="552131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>
                <a:hlinkClick r:id="rId3"/>
              </a:rPr>
              <a:t>https://www.youtube.com/watch?v=uHeTQLNFTgU&amp;t=12s&amp;fbclid=IwAR3-O4qoSrFFi7ivzMRPh8Hg6QcpR2Wq9Ft5P1Cl5rUNqJUo7be1uTJKp6w</a:t>
            </a:r>
            <a:endParaRPr lang="cs-CZ" sz="1400" dirty="0"/>
          </a:p>
          <a:p>
            <a:endParaRPr lang="cs-CZ" sz="1400" dirty="0"/>
          </a:p>
          <a:p>
            <a:r>
              <a:rPr lang="cs-CZ" sz="1400" b="1" dirty="0">
                <a:hlinkClick r:id="rId4"/>
              </a:rPr>
              <a:t>https://www.youtube.com/watch?v=5DGwOJXSxqg</a:t>
            </a:r>
            <a:endParaRPr lang="cs-CZ" sz="1400" b="1" dirty="0"/>
          </a:p>
          <a:p>
            <a:endParaRPr lang="cs-CZ" sz="1400" dirty="0"/>
          </a:p>
          <a:p>
            <a:r>
              <a:rPr lang="cs-CZ" sz="1400" dirty="0">
                <a:hlinkClick r:id="rId5"/>
              </a:rPr>
              <a:t>https://www.youtube.com/watch?v=LQmTKxI4Wn4</a:t>
            </a:r>
            <a:endParaRPr lang="cs-CZ" sz="1400" dirty="0"/>
          </a:p>
          <a:p>
            <a:endParaRPr lang="cs-CZ" sz="1400" dirty="0"/>
          </a:p>
          <a:p>
            <a:r>
              <a:rPr lang="cs-CZ" sz="1400" dirty="0">
                <a:hlinkClick r:id="rId6"/>
              </a:rPr>
              <a:t>https://www.youtube.com/watch?v=B_zD3NxSsD8&amp;fbclid=IwAR3BKf0ReZ6k2TBVbSMb_OLQoNj0JpOAwTr6zqOywrTyEhHRN4vX-PGBuD4</a:t>
            </a:r>
            <a:r>
              <a:rPr lang="cs-CZ" sz="1400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40680273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>
            <a:extLst>
              <a:ext uri="{FF2B5EF4-FFF2-40B4-BE49-F238E27FC236}">
                <a16:creationId xmlns:a16="http://schemas.microsoft.com/office/drawing/2014/main" xmlns="" id="{BFD13A7C-AE33-4532-8AD2-2159ACC0C7EF}"/>
              </a:ext>
            </a:extLst>
          </p:cNvPr>
          <p:cNvSpPr/>
          <p:nvPr/>
        </p:nvSpPr>
        <p:spPr>
          <a:xfrm>
            <a:off x="2645821" y="362063"/>
            <a:ext cx="585006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4000" dirty="0">
                <a:latin typeface="Roboto"/>
                <a:ea typeface="Roboto"/>
                <a:cs typeface="Roboto"/>
                <a:sym typeface="Roboto"/>
              </a:rPr>
              <a:t>Fáze výuky, </a:t>
            </a:r>
            <a:r>
              <a:rPr lang="cs-CZ" sz="4000" dirty="0" err="1">
                <a:latin typeface="Roboto"/>
                <a:ea typeface="Roboto"/>
                <a:cs typeface="Roboto"/>
                <a:sym typeface="Roboto"/>
              </a:rPr>
              <a:t>Gagné</a:t>
            </a:r>
            <a:r>
              <a:rPr lang="cs-CZ" sz="4000" dirty="0">
                <a:latin typeface="Roboto"/>
                <a:ea typeface="Roboto"/>
                <a:cs typeface="Roboto"/>
                <a:sym typeface="Roboto"/>
              </a:rPr>
              <a:t> 1962</a:t>
            </a:r>
            <a:endParaRPr lang="cs-CZ" sz="4000" dirty="0"/>
          </a:p>
        </p:txBody>
      </p:sp>
      <p:sp>
        <p:nvSpPr>
          <p:cNvPr id="13" name="Google Shape;244;p30">
            <a:extLst>
              <a:ext uri="{FF2B5EF4-FFF2-40B4-BE49-F238E27FC236}">
                <a16:creationId xmlns:a16="http://schemas.microsoft.com/office/drawing/2014/main" xmlns="" id="{EADB49E8-8746-4DEC-BD47-5E49614A871D}"/>
              </a:ext>
            </a:extLst>
          </p:cNvPr>
          <p:cNvSpPr/>
          <p:nvPr/>
        </p:nvSpPr>
        <p:spPr>
          <a:xfrm>
            <a:off x="309952" y="1963744"/>
            <a:ext cx="1868400" cy="10917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endParaRPr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pozornost</a:t>
            </a:r>
            <a:endParaRPr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" name="Google Shape;245;p30">
            <a:extLst>
              <a:ext uri="{FF2B5EF4-FFF2-40B4-BE49-F238E27FC236}">
                <a16:creationId xmlns:a16="http://schemas.microsoft.com/office/drawing/2014/main" xmlns="" id="{168C1BCA-A804-4A0B-BABC-700E24E1BB58}"/>
              </a:ext>
            </a:extLst>
          </p:cNvPr>
          <p:cNvSpPr/>
          <p:nvPr/>
        </p:nvSpPr>
        <p:spPr>
          <a:xfrm>
            <a:off x="3099027" y="4881144"/>
            <a:ext cx="1868400" cy="10917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0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8</a:t>
            </a:r>
            <a:endParaRPr sz="20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0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hodnocení</a:t>
            </a:r>
            <a:endParaRPr sz="20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</p:txBody>
      </p:sp>
      <p:sp>
        <p:nvSpPr>
          <p:cNvPr id="15" name="Google Shape;246;p30">
            <a:extLst>
              <a:ext uri="{FF2B5EF4-FFF2-40B4-BE49-F238E27FC236}">
                <a16:creationId xmlns:a16="http://schemas.microsoft.com/office/drawing/2014/main" xmlns="" id="{0838E221-C2CD-476D-B8AC-D41AB4592A67}"/>
              </a:ext>
            </a:extLst>
          </p:cNvPr>
          <p:cNvSpPr/>
          <p:nvPr/>
        </p:nvSpPr>
        <p:spPr>
          <a:xfrm>
            <a:off x="3099027" y="3407294"/>
            <a:ext cx="1868400" cy="10917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0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5</a:t>
            </a:r>
            <a:endParaRPr sz="20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0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vedení</a:t>
            </a:r>
            <a:endParaRPr sz="20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</p:txBody>
      </p:sp>
      <p:sp>
        <p:nvSpPr>
          <p:cNvPr id="16" name="Google Shape;247;p30">
            <a:extLst>
              <a:ext uri="{FF2B5EF4-FFF2-40B4-BE49-F238E27FC236}">
                <a16:creationId xmlns:a16="http://schemas.microsoft.com/office/drawing/2014/main" xmlns="" id="{E5D5DC6F-FE9A-4994-8FA1-4C4D3184BF10}"/>
              </a:ext>
            </a:extLst>
          </p:cNvPr>
          <p:cNvSpPr/>
          <p:nvPr/>
        </p:nvSpPr>
        <p:spPr>
          <a:xfrm>
            <a:off x="3099027" y="1933444"/>
            <a:ext cx="1868400" cy="10917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0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endParaRPr sz="20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0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vstupní znalost</a:t>
            </a:r>
            <a:endParaRPr sz="20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</p:txBody>
      </p:sp>
      <p:sp>
        <p:nvSpPr>
          <p:cNvPr id="17" name="Google Shape;248;p30">
            <a:extLst>
              <a:ext uri="{FF2B5EF4-FFF2-40B4-BE49-F238E27FC236}">
                <a16:creationId xmlns:a16="http://schemas.microsoft.com/office/drawing/2014/main" xmlns="" id="{A12660C7-394B-46FC-8260-782E93D658F1}"/>
              </a:ext>
            </a:extLst>
          </p:cNvPr>
          <p:cNvSpPr/>
          <p:nvPr/>
        </p:nvSpPr>
        <p:spPr>
          <a:xfrm>
            <a:off x="5888102" y="3407282"/>
            <a:ext cx="1868400" cy="10917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6</a:t>
            </a:r>
            <a:endParaRPr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aplikace</a:t>
            </a:r>
            <a:endParaRPr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18" name="Google Shape;249;p30">
            <a:extLst>
              <a:ext uri="{FF2B5EF4-FFF2-40B4-BE49-F238E27FC236}">
                <a16:creationId xmlns:a16="http://schemas.microsoft.com/office/drawing/2014/main" xmlns="" id="{AABB3490-099D-40E2-9752-D200E195F285}"/>
              </a:ext>
            </a:extLst>
          </p:cNvPr>
          <p:cNvSpPr/>
          <p:nvPr/>
        </p:nvSpPr>
        <p:spPr>
          <a:xfrm>
            <a:off x="5888102" y="4881119"/>
            <a:ext cx="1868400" cy="10917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9</a:t>
            </a:r>
            <a:endParaRPr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přenos</a:t>
            </a:r>
            <a:endParaRPr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19" name="Google Shape;250;p30">
            <a:extLst>
              <a:ext uri="{FF2B5EF4-FFF2-40B4-BE49-F238E27FC236}">
                <a16:creationId xmlns:a16="http://schemas.microsoft.com/office/drawing/2014/main" xmlns="" id="{73778508-C218-43F6-91A3-C331CD267812}"/>
              </a:ext>
            </a:extLst>
          </p:cNvPr>
          <p:cNvSpPr/>
          <p:nvPr/>
        </p:nvSpPr>
        <p:spPr>
          <a:xfrm>
            <a:off x="5888102" y="1933444"/>
            <a:ext cx="1868400" cy="10917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3</a:t>
            </a:r>
            <a:endParaRPr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cíle</a:t>
            </a:r>
            <a:endParaRPr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20" name="Google Shape;251;p30">
            <a:extLst>
              <a:ext uri="{FF2B5EF4-FFF2-40B4-BE49-F238E27FC236}">
                <a16:creationId xmlns:a16="http://schemas.microsoft.com/office/drawing/2014/main" xmlns="" id="{F9933FEA-C997-4CF2-9EE4-3490FE293B57}"/>
              </a:ext>
            </a:extLst>
          </p:cNvPr>
          <p:cNvSpPr/>
          <p:nvPr/>
        </p:nvSpPr>
        <p:spPr>
          <a:xfrm>
            <a:off x="309952" y="4881119"/>
            <a:ext cx="1868400" cy="10917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7</a:t>
            </a:r>
            <a:endParaRPr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zpětná vazba</a:t>
            </a:r>
            <a:endParaRPr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21" name="Google Shape;252;p30">
            <a:extLst>
              <a:ext uri="{FF2B5EF4-FFF2-40B4-BE49-F238E27FC236}">
                <a16:creationId xmlns:a16="http://schemas.microsoft.com/office/drawing/2014/main" xmlns="" id="{1E09E044-6582-4B40-9FBA-B4A98C6AC2C7}"/>
              </a:ext>
            </a:extLst>
          </p:cNvPr>
          <p:cNvSpPr/>
          <p:nvPr/>
        </p:nvSpPr>
        <p:spPr>
          <a:xfrm>
            <a:off x="309952" y="3422432"/>
            <a:ext cx="1868400" cy="10917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4</a:t>
            </a:r>
            <a:endParaRPr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nový obsah</a:t>
            </a:r>
            <a:endParaRPr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22" name="Google Shape;253;p30">
            <a:extLst>
              <a:ext uri="{FF2B5EF4-FFF2-40B4-BE49-F238E27FC236}">
                <a16:creationId xmlns:a16="http://schemas.microsoft.com/office/drawing/2014/main" xmlns="" id="{884E19B4-7D88-4912-87AB-63FB441591DE}"/>
              </a:ext>
            </a:extLst>
          </p:cNvPr>
          <p:cNvSpPr/>
          <p:nvPr/>
        </p:nvSpPr>
        <p:spPr>
          <a:xfrm>
            <a:off x="309953" y="2315329"/>
            <a:ext cx="7568666" cy="3105225"/>
          </a:xfrm>
          <a:custGeom>
            <a:avLst/>
            <a:gdLst/>
            <a:ahLst/>
            <a:cxnLst/>
            <a:rect l="l" t="t" r="r" b="b"/>
            <a:pathLst>
              <a:path w="340037" h="124209" extrusionOk="0">
                <a:moveTo>
                  <a:pt x="36246" y="5791"/>
                </a:moveTo>
                <a:cubicBezTo>
                  <a:pt x="81059" y="5001"/>
                  <a:pt x="255530" y="-2773"/>
                  <a:pt x="305122" y="1053"/>
                </a:cubicBezTo>
                <a:cubicBezTo>
                  <a:pt x="354714" y="4879"/>
                  <a:pt x="338334" y="22991"/>
                  <a:pt x="333799" y="28745"/>
                </a:cubicBezTo>
                <a:cubicBezTo>
                  <a:pt x="329264" y="34499"/>
                  <a:pt x="329446" y="34206"/>
                  <a:pt x="277910" y="35578"/>
                </a:cubicBezTo>
                <a:cubicBezTo>
                  <a:pt x="226374" y="36950"/>
                  <a:pt x="63866" y="32406"/>
                  <a:pt x="24584" y="36978"/>
                </a:cubicBezTo>
                <a:cubicBezTo>
                  <a:pt x="-14698" y="41550"/>
                  <a:pt x="-5517" y="59574"/>
                  <a:pt x="42219" y="63010"/>
                </a:cubicBezTo>
                <a:cubicBezTo>
                  <a:pt x="89955" y="66446"/>
                  <a:pt x="266369" y="52810"/>
                  <a:pt x="311000" y="57596"/>
                </a:cubicBezTo>
                <a:cubicBezTo>
                  <a:pt x="355631" y="62382"/>
                  <a:pt x="324105" y="85645"/>
                  <a:pt x="310006" y="91726"/>
                </a:cubicBezTo>
                <a:cubicBezTo>
                  <a:pt x="295907" y="97807"/>
                  <a:pt x="270746" y="94124"/>
                  <a:pt x="226405" y="94081"/>
                </a:cubicBezTo>
                <a:cubicBezTo>
                  <a:pt x="182064" y="94038"/>
                  <a:pt x="77492" y="86677"/>
                  <a:pt x="43958" y="91466"/>
                </a:cubicBezTo>
                <a:cubicBezTo>
                  <a:pt x="10425" y="96255"/>
                  <a:pt x="-24052" y="118276"/>
                  <a:pt x="25204" y="122817"/>
                </a:cubicBezTo>
                <a:cubicBezTo>
                  <a:pt x="74460" y="127358"/>
                  <a:pt x="287111" y="119398"/>
                  <a:pt x="339492" y="118714"/>
                </a:cubicBez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00FFFF">
                <a:alpha val="95000"/>
              </a:srgbClr>
            </a:outerShdw>
          </a:effectLst>
        </p:spPr>
      </p:sp>
      <p:sp>
        <p:nvSpPr>
          <p:cNvPr id="40" name="TextovéPole 39">
            <a:extLst>
              <a:ext uri="{FF2B5EF4-FFF2-40B4-BE49-F238E27FC236}">
                <a16:creationId xmlns:a16="http://schemas.microsoft.com/office/drawing/2014/main" xmlns="" id="{D5542F40-930C-41F1-B791-1F6C60E4D493}"/>
              </a:ext>
            </a:extLst>
          </p:cNvPr>
          <p:cNvSpPr txBox="1"/>
          <p:nvPr/>
        </p:nvSpPr>
        <p:spPr>
          <a:xfrm>
            <a:off x="9064377" y="2208213"/>
            <a:ext cx="1815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400" dirty="0"/>
              <a:t>Fáze iniciační</a:t>
            </a:r>
          </a:p>
        </p:txBody>
      </p:sp>
      <p:sp>
        <p:nvSpPr>
          <p:cNvPr id="41" name="TextovéPole 40">
            <a:extLst>
              <a:ext uri="{FF2B5EF4-FFF2-40B4-BE49-F238E27FC236}">
                <a16:creationId xmlns:a16="http://schemas.microsoft.com/office/drawing/2014/main" xmlns="" id="{D3236BA1-FFD7-4A59-94B6-63ABE5DC881E}"/>
              </a:ext>
            </a:extLst>
          </p:cNvPr>
          <p:cNvSpPr txBox="1"/>
          <p:nvPr/>
        </p:nvSpPr>
        <p:spPr>
          <a:xfrm>
            <a:off x="8961197" y="3279059"/>
            <a:ext cx="221579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400" dirty="0"/>
              <a:t>Fáze expoziční / </a:t>
            </a:r>
          </a:p>
          <a:p>
            <a:pPr algn="ctr"/>
            <a:r>
              <a:rPr lang="cs-CZ" sz="2400" dirty="0"/>
              <a:t>Fáze fixační /</a:t>
            </a:r>
          </a:p>
          <a:p>
            <a:pPr algn="ctr"/>
            <a:r>
              <a:rPr lang="cs-CZ" sz="2400" dirty="0"/>
              <a:t>Fáze aplikační </a:t>
            </a:r>
          </a:p>
        </p:txBody>
      </p:sp>
      <p:sp>
        <p:nvSpPr>
          <p:cNvPr id="42" name="TextovéPole 41">
            <a:extLst>
              <a:ext uri="{FF2B5EF4-FFF2-40B4-BE49-F238E27FC236}">
                <a16:creationId xmlns:a16="http://schemas.microsoft.com/office/drawing/2014/main" xmlns="" id="{70929A32-0B9B-4BC6-BB0B-6C015E7A7C44}"/>
              </a:ext>
            </a:extLst>
          </p:cNvPr>
          <p:cNvSpPr txBox="1"/>
          <p:nvPr/>
        </p:nvSpPr>
        <p:spPr>
          <a:xfrm>
            <a:off x="8799294" y="5122516"/>
            <a:ext cx="25396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400" dirty="0"/>
              <a:t>Fáze diagnostická /</a:t>
            </a:r>
          </a:p>
          <a:p>
            <a:pPr algn="ctr"/>
            <a:r>
              <a:rPr lang="cs-CZ" sz="2400" dirty="0"/>
              <a:t>Fáze klasifikační</a:t>
            </a:r>
          </a:p>
        </p:txBody>
      </p:sp>
    </p:spTree>
    <p:extLst>
      <p:ext uri="{BB962C8B-B14F-4D97-AF65-F5344CB8AC3E}">
        <p14:creationId xmlns:p14="http://schemas.microsoft.com/office/powerpoint/2010/main" val="38333161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24;p17">
            <a:extLst>
              <a:ext uri="{FF2B5EF4-FFF2-40B4-BE49-F238E27FC236}">
                <a16:creationId xmlns:a16="http://schemas.microsoft.com/office/drawing/2014/main" xmlns="" id="{681AF2E6-DBCB-423F-8628-7C0DEC3BBF28}"/>
              </a:ext>
            </a:extLst>
          </p:cNvPr>
          <p:cNvGrpSpPr/>
          <p:nvPr/>
        </p:nvGrpSpPr>
        <p:grpSpPr>
          <a:xfrm>
            <a:off x="409992" y="494064"/>
            <a:ext cx="728689" cy="3980700"/>
            <a:chOff x="888750" y="776775"/>
            <a:chExt cx="503700" cy="3980700"/>
          </a:xfrm>
        </p:grpSpPr>
        <p:grpSp>
          <p:nvGrpSpPr>
            <p:cNvPr id="3" name="Google Shape;125;p17">
              <a:extLst>
                <a:ext uri="{FF2B5EF4-FFF2-40B4-BE49-F238E27FC236}">
                  <a16:creationId xmlns:a16="http://schemas.microsoft.com/office/drawing/2014/main" xmlns="" id="{C9CD7969-968C-4D8C-87C5-9297BB1F6293}"/>
                </a:ext>
              </a:extLst>
            </p:cNvPr>
            <p:cNvGrpSpPr/>
            <p:nvPr/>
          </p:nvGrpSpPr>
          <p:grpSpPr>
            <a:xfrm>
              <a:off x="888750" y="776775"/>
              <a:ext cx="503700" cy="853500"/>
              <a:chOff x="888750" y="776775"/>
              <a:chExt cx="503700" cy="853500"/>
            </a:xfrm>
          </p:grpSpPr>
          <p:sp>
            <p:nvSpPr>
              <p:cNvPr id="14" name="Google Shape;126;p17">
                <a:extLst>
                  <a:ext uri="{FF2B5EF4-FFF2-40B4-BE49-F238E27FC236}">
                    <a16:creationId xmlns:a16="http://schemas.microsoft.com/office/drawing/2014/main" xmlns="" id="{8607F46C-E57A-459F-869B-5C2E9ADBAFB9}"/>
                  </a:ext>
                </a:extLst>
              </p:cNvPr>
              <p:cNvSpPr/>
              <p:nvPr/>
            </p:nvSpPr>
            <p:spPr>
              <a:xfrm>
                <a:off x="888750" y="776775"/>
                <a:ext cx="503700" cy="566700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cs-CZ" sz="2400" b="1"/>
                  <a:t>I</a:t>
                </a:r>
                <a:endParaRPr sz="2400" b="1"/>
              </a:p>
            </p:txBody>
          </p:sp>
          <p:sp>
            <p:nvSpPr>
              <p:cNvPr id="15" name="Google Shape;127;p17">
                <a:extLst>
                  <a:ext uri="{FF2B5EF4-FFF2-40B4-BE49-F238E27FC236}">
                    <a16:creationId xmlns:a16="http://schemas.microsoft.com/office/drawing/2014/main" xmlns="" id="{8E5C1871-FEDA-4597-ADDC-81161870449B}"/>
                  </a:ext>
                </a:extLst>
              </p:cNvPr>
              <p:cNvSpPr/>
              <p:nvPr/>
            </p:nvSpPr>
            <p:spPr>
              <a:xfrm>
                <a:off x="1021650" y="1343475"/>
                <a:ext cx="237900" cy="286800"/>
              </a:xfrm>
              <a:prstGeom prst="downArrow">
                <a:avLst>
                  <a:gd name="adj1" fmla="val 50000"/>
                  <a:gd name="adj2" fmla="val 50000"/>
                </a:avLst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" name="Google Shape;128;p17">
              <a:extLst>
                <a:ext uri="{FF2B5EF4-FFF2-40B4-BE49-F238E27FC236}">
                  <a16:creationId xmlns:a16="http://schemas.microsoft.com/office/drawing/2014/main" xmlns="" id="{5BD04761-2D8D-4E21-B4FD-0C78CC7B6801}"/>
                </a:ext>
              </a:extLst>
            </p:cNvPr>
            <p:cNvGrpSpPr/>
            <p:nvPr/>
          </p:nvGrpSpPr>
          <p:grpSpPr>
            <a:xfrm>
              <a:off x="888750" y="1630275"/>
              <a:ext cx="503700" cy="853500"/>
              <a:chOff x="888750" y="776775"/>
              <a:chExt cx="503700" cy="853500"/>
            </a:xfrm>
          </p:grpSpPr>
          <p:sp>
            <p:nvSpPr>
              <p:cNvPr id="12" name="Google Shape;129;p17">
                <a:extLst>
                  <a:ext uri="{FF2B5EF4-FFF2-40B4-BE49-F238E27FC236}">
                    <a16:creationId xmlns:a16="http://schemas.microsoft.com/office/drawing/2014/main" xmlns="" id="{C8DC1DF6-A701-4BBE-8627-B93AA80F967C}"/>
                  </a:ext>
                </a:extLst>
              </p:cNvPr>
              <p:cNvSpPr/>
              <p:nvPr/>
            </p:nvSpPr>
            <p:spPr>
              <a:xfrm>
                <a:off x="888750" y="776775"/>
                <a:ext cx="503700" cy="566700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cs-CZ" sz="2400" b="1"/>
                  <a:t>N</a:t>
                </a:r>
                <a:endParaRPr sz="2400" b="1"/>
              </a:p>
            </p:txBody>
          </p:sp>
          <p:sp>
            <p:nvSpPr>
              <p:cNvPr id="13" name="Google Shape;130;p17">
                <a:extLst>
                  <a:ext uri="{FF2B5EF4-FFF2-40B4-BE49-F238E27FC236}">
                    <a16:creationId xmlns:a16="http://schemas.microsoft.com/office/drawing/2014/main" xmlns="" id="{9C4197DF-F4CF-4B11-87FF-717243B07C3E}"/>
                  </a:ext>
                </a:extLst>
              </p:cNvPr>
              <p:cNvSpPr/>
              <p:nvPr/>
            </p:nvSpPr>
            <p:spPr>
              <a:xfrm>
                <a:off x="1021650" y="1343475"/>
                <a:ext cx="237900" cy="286800"/>
              </a:xfrm>
              <a:prstGeom prst="downArrow">
                <a:avLst>
                  <a:gd name="adj1" fmla="val 50000"/>
                  <a:gd name="adj2" fmla="val 50000"/>
                </a:avLst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" name="Google Shape;131;p17">
              <a:extLst>
                <a:ext uri="{FF2B5EF4-FFF2-40B4-BE49-F238E27FC236}">
                  <a16:creationId xmlns:a16="http://schemas.microsoft.com/office/drawing/2014/main" xmlns="" id="{19EB1CD2-D198-439D-A958-A6FCA161E62C}"/>
                </a:ext>
              </a:extLst>
            </p:cNvPr>
            <p:cNvGrpSpPr/>
            <p:nvPr/>
          </p:nvGrpSpPr>
          <p:grpSpPr>
            <a:xfrm>
              <a:off x="888750" y="2483775"/>
              <a:ext cx="503700" cy="853500"/>
              <a:chOff x="888750" y="776775"/>
              <a:chExt cx="503700" cy="853500"/>
            </a:xfrm>
          </p:grpSpPr>
          <p:sp>
            <p:nvSpPr>
              <p:cNvPr id="10" name="Google Shape;132;p17">
                <a:extLst>
                  <a:ext uri="{FF2B5EF4-FFF2-40B4-BE49-F238E27FC236}">
                    <a16:creationId xmlns:a16="http://schemas.microsoft.com/office/drawing/2014/main" xmlns="" id="{24DAC81E-4696-45FA-80E4-7A90189C9291}"/>
                  </a:ext>
                </a:extLst>
              </p:cNvPr>
              <p:cNvSpPr/>
              <p:nvPr/>
            </p:nvSpPr>
            <p:spPr>
              <a:xfrm>
                <a:off x="888750" y="776775"/>
                <a:ext cx="503700" cy="566700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cs-CZ" sz="2400" b="1"/>
                  <a:t>T</a:t>
                </a:r>
                <a:endParaRPr sz="2400" b="1"/>
              </a:p>
            </p:txBody>
          </p:sp>
          <p:sp>
            <p:nvSpPr>
              <p:cNvPr id="11" name="Google Shape;133;p17">
                <a:extLst>
                  <a:ext uri="{FF2B5EF4-FFF2-40B4-BE49-F238E27FC236}">
                    <a16:creationId xmlns:a16="http://schemas.microsoft.com/office/drawing/2014/main" xmlns="" id="{251AE48B-3861-4B2E-A7E1-ECACB8EC5322}"/>
                  </a:ext>
                </a:extLst>
              </p:cNvPr>
              <p:cNvSpPr/>
              <p:nvPr/>
            </p:nvSpPr>
            <p:spPr>
              <a:xfrm>
                <a:off x="1021650" y="1343475"/>
                <a:ext cx="237900" cy="286800"/>
              </a:xfrm>
              <a:prstGeom prst="downArrow">
                <a:avLst>
                  <a:gd name="adj1" fmla="val 50000"/>
                  <a:gd name="adj2" fmla="val 50000"/>
                </a:avLst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" name="Google Shape;134;p17">
              <a:extLst>
                <a:ext uri="{FF2B5EF4-FFF2-40B4-BE49-F238E27FC236}">
                  <a16:creationId xmlns:a16="http://schemas.microsoft.com/office/drawing/2014/main" xmlns="" id="{5E13F16C-ACFA-4BDB-983D-68261CABB55D}"/>
                </a:ext>
              </a:extLst>
            </p:cNvPr>
            <p:cNvGrpSpPr/>
            <p:nvPr/>
          </p:nvGrpSpPr>
          <p:grpSpPr>
            <a:xfrm>
              <a:off x="888750" y="3337275"/>
              <a:ext cx="503700" cy="853500"/>
              <a:chOff x="888750" y="776775"/>
              <a:chExt cx="503700" cy="853500"/>
            </a:xfrm>
          </p:grpSpPr>
          <p:sp>
            <p:nvSpPr>
              <p:cNvPr id="8" name="Google Shape;135;p17">
                <a:extLst>
                  <a:ext uri="{FF2B5EF4-FFF2-40B4-BE49-F238E27FC236}">
                    <a16:creationId xmlns:a16="http://schemas.microsoft.com/office/drawing/2014/main" xmlns="" id="{B065B5CC-45E8-4A7A-BAD7-D1DFF9B66F98}"/>
                  </a:ext>
                </a:extLst>
              </p:cNvPr>
              <p:cNvSpPr/>
              <p:nvPr/>
            </p:nvSpPr>
            <p:spPr>
              <a:xfrm>
                <a:off x="888750" y="776775"/>
                <a:ext cx="503700" cy="566700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cs-CZ" sz="2400" b="1"/>
                  <a:t>R</a:t>
                </a:r>
                <a:endParaRPr sz="2400" b="1"/>
              </a:p>
            </p:txBody>
          </p:sp>
          <p:sp>
            <p:nvSpPr>
              <p:cNvPr id="9" name="Google Shape;136;p17">
                <a:extLst>
                  <a:ext uri="{FF2B5EF4-FFF2-40B4-BE49-F238E27FC236}">
                    <a16:creationId xmlns:a16="http://schemas.microsoft.com/office/drawing/2014/main" xmlns="" id="{89D329DD-2AB4-4832-9E23-92A5CEEA24F0}"/>
                  </a:ext>
                </a:extLst>
              </p:cNvPr>
              <p:cNvSpPr/>
              <p:nvPr/>
            </p:nvSpPr>
            <p:spPr>
              <a:xfrm>
                <a:off x="1021650" y="1343475"/>
                <a:ext cx="237900" cy="286800"/>
              </a:xfrm>
              <a:prstGeom prst="downArrow">
                <a:avLst>
                  <a:gd name="adj1" fmla="val 50000"/>
                  <a:gd name="adj2" fmla="val 50000"/>
                </a:avLst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7" name="Google Shape;137;p17">
              <a:extLst>
                <a:ext uri="{FF2B5EF4-FFF2-40B4-BE49-F238E27FC236}">
                  <a16:creationId xmlns:a16="http://schemas.microsoft.com/office/drawing/2014/main" xmlns="" id="{C61D4793-B3D1-45C2-BAF6-2EB0D402A751}"/>
                </a:ext>
              </a:extLst>
            </p:cNvPr>
            <p:cNvSpPr/>
            <p:nvPr/>
          </p:nvSpPr>
          <p:spPr>
            <a:xfrm>
              <a:off x="888750" y="4190775"/>
              <a:ext cx="503700" cy="5667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2400" b="1"/>
                <a:t>O</a:t>
              </a:r>
              <a:endParaRPr sz="2400" b="1"/>
            </a:p>
          </p:txBody>
        </p:sp>
      </p:grpSp>
      <p:sp>
        <p:nvSpPr>
          <p:cNvPr id="16" name="Google Shape;122;p17">
            <a:extLst>
              <a:ext uri="{FF2B5EF4-FFF2-40B4-BE49-F238E27FC236}">
                <a16:creationId xmlns:a16="http://schemas.microsoft.com/office/drawing/2014/main" xmlns="" id="{99D3E753-7904-463F-AB2E-A78A116D3708}"/>
              </a:ext>
            </a:extLst>
          </p:cNvPr>
          <p:cNvSpPr txBox="1">
            <a:spLocks/>
          </p:cNvSpPr>
          <p:nvPr/>
        </p:nvSpPr>
        <p:spPr>
          <a:xfrm>
            <a:off x="3779524" y="394014"/>
            <a:ext cx="8625348" cy="40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2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lnSpc>
                <a:spcPct val="100000"/>
              </a:lnSpc>
              <a:buFont typeface="Arial"/>
              <a:buNone/>
            </a:pPr>
            <a:r>
              <a:rPr lang="cs-CZ" sz="2800" dirty="0">
                <a:solidFill>
                  <a:schemeClr val="tx1"/>
                </a:solidFill>
              </a:rPr>
              <a:t>I - </a:t>
            </a:r>
            <a:r>
              <a:rPr lang="cs-CZ" sz="2800" b="1" dirty="0">
                <a:solidFill>
                  <a:schemeClr val="tx1"/>
                </a:solidFill>
              </a:rPr>
              <a:t>téma</a:t>
            </a:r>
            <a:r>
              <a:rPr lang="cs-CZ" sz="2800" dirty="0">
                <a:solidFill>
                  <a:schemeClr val="tx1"/>
                </a:solidFill>
              </a:rPr>
              <a:t>, co bude obsahem přednášky</a:t>
            </a:r>
          </a:p>
          <a:p>
            <a:pPr marL="0" indent="0">
              <a:lnSpc>
                <a:spcPct val="100000"/>
              </a:lnSpc>
              <a:buFont typeface="Arial"/>
              <a:buNone/>
            </a:pPr>
            <a:endParaRPr lang="cs-CZ" sz="14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buFont typeface="Arial"/>
              <a:buNone/>
            </a:pPr>
            <a:r>
              <a:rPr lang="cs-CZ" sz="2800" dirty="0">
                <a:solidFill>
                  <a:schemeClr val="tx1"/>
                </a:solidFill>
              </a:rPr>
              <a:t>N - </a:t>
            </a:r>
            <a:r>
              <a:rPr lang="cs-CZ" sz="2800" b="1" dirty="0">
                <a:solidFill>
                  <a:schemeClr val="tx1"/>
                </a:solidFill>
              </a:rPr>
              <a:t>proč</a:t>
            </a:r>
            <a:r>
              <a:rPr lang="cs-CZ" sz="2800" dirty="0">
                <a:solidFill>
                  <a:schemeClr val="tx1"/>
                </a:solidFill>
              </a:rPr>
              <a:t> je to pro posluchače zajímavé</a:t>
            </a:r>
          </a:p>
          <a:p>
            <a:pPr marL="0" indent="0">
              <a:lnSpc>
                <a:spcPct val="100000"/>
              </a:lnSpc>
              <a:buFont typeface="Arial"/>
              <a:buNone/>
            </a:pPr>
            <a:endParaRPr lang="cs-CZ" sz="14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buFont typeface="Arial"/>
              <a:buNone/>
            </a:pPr>
            <a:r>
              <a:rPr lang="cs-CZ" sz="2800" dirty="0">
                <a:solidFill>
                  <a:schemeClr val="tx1"/>
                </a:solidFill>
              </a:rPr>
              <a:t>T - </a:t>
            </a:r>
            <a:r>
              <a:rPr lang="cs-CZ" sz="2800" b="1" dirty="0">
                <a:solidFill>
                  <a:schemeClr val="tx1"/>
                </a:solidFill>
              </a:rPr>
              <a:t>kolik</a:t>
            </a:r>
            <a:r>
              <a:rPr lang="cs-CZ" sz="2800" dirty="0">
                <a:solidFill>
                  <a:schemeClr val="tx1"/>
                </a:solidFill>
              </a:rPr>
              <a:t> času to potrvá</a:t>
            </a:r>
          </a:p>
          <a:p>
            <a:pPr marL="0" indent="0">
              <a:lnSpc>
                <a:spcPct val="100000"/>
              </a:lnSpc>
              <a:buFont typeface="Arial"/>
              <a:buNone/>
            </a:pPr>
            <a:endParaRPr lang="cs-CZ" sz="14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buFont typeface="Arial"/>
              <a:buNone/>
            </a:pPr>
            <a:r>
              <a:rPr lang="cs-CZ" sz="2800" dirty="0">
                <a:solidFill>
                  <a:schemeClr val="tx1"/>
                </a:solidFill>
              </a:rPr>
              <a:t>R - jak mohou posluchači reagovat, ptát se</a:t>
            </a:r>
          </a:p>
          <a:p>
            <a:pPr marL="0" indent="0">
              <a:lnSpc>
                <a:spcPct val="100000"/>
              </a:lnSpc>
              <a:buFont typeface="Arial"/>
              <a:buNone/>
            </a:pPr>
            <a:endParaRPr lang="cs-CZ" sz="24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buFont typeface="Arial"/>
              <a:buNone/>
            </a:pPr>
            <a:r>
              <a:rPr lang="cs-CZ" sz="2800" dirty="0">
                <a:solidFill>
                  <a:schemeClr val="tx1"/>
                </a:solidFill>
              </a:rPr>
              <a:t>O - </a:t>
            </a:r>
            <a:r>
              <a:rPr lang="cs-CZ" sz="2800" b="1" dirty="0">
                <a:solidFill>
                  <a:schemeClr val="tx1"/>
                </a:solidFill>
              </a:rPr>
              <a:t>cíle</a:t>
            </a:r>
            <a:r>
              <a:rPr lang="cs-CZ" sz="2800" dirty="0">
                <a:solidFill>
                  <a:schemeClr val="tx1"/>
                </a:solidFill>
              </a:rPr>
              <a:t> výuky (po skončení </a:t>
            </a:r>
            <a:r>
              <a:rPr lang="cs-CZ" sz="2800" dirty="0" err="1">
                <a:solidFill>
                  <a:schemeClr val="tx1"/>
                </a:solidFill>
              </a:rPr>
              <a:t>VH</a:t>
            </a:r>
            <a:r>
              <a:rPr lang="cs-CZ" sz="2800" dirty="0">
                <a:solidFill>
                  <a:schemeClr val="tx1"/>
                </a:solidFill>
              </a:rPr>
              <a:t> budete znát …)</a:t>
            </a:r>
          </a:p>
        </p:txBody>
      </p:sp>
      <p:sp>
        <p:nvSpPr>
          <p:cNvPr id="17" name="Google Shape;139;p17">
            <a:extLst>
              <a:ext uri="{FF2B5EF4-FFF2-40B4-BE49-F238E27FC236}">
                <a16:creationId xmlns:a16="http://schemas.microsoft.com/office/drawing/2014/main" xmlns="" id="{8F39347E-8C7F-415D-A6FF-0BC5F32EEC82}"/>
              </a:ext>
            </a:extLst>
          </p:cNvPr>
          <p:cNvSpPr txBox="1"/>
          <p:nvPr/>
        </p:nvSpPr>
        <p:spPr>
          <a:xfrm>
            <a:off x="1416537" y="494064"/>
            <a:ext cx="1811957" cy="3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 dirty="0"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cs-CZ" sz="2800" dirty="0" err="1">
                <a:latin typeface="Calibri"/>
                <a:ea typeface="Calibri"/>
                <a:cs typeface="Calibri"/>
                <a:sym typeface="Calibri"/>
              </a:rPr>
              <a:t>Issue</a:t>
            </a:r>
            <a:r>
              <a:rPr lang="cs-CZ" sz="2800" dirty="0">
                <a:latin typeface="Calibri"/>
                <a:ea typeface="Calibri"/>
                <a:cs typeface="Calibri"/>
                <a:sym typeface="Calibri"/>
              </a:rPr>
              <a:t>)</a:t>
            </a:r>
            <a:endParaRPr sz="28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 dirty="0"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cs-CZ" sz="2800" dirty="0" err="1">
                <a:latin typeface="Calibri"/>
                <a:ea typeface="Calibri"/>
                <a:cs typeface="Calibri"/>
                <a:sym typeface="Calibri"/>
              </a:rPr>
              <a:t>Need</a:t>
            </a:r>
            <a:r>
              <a:rPr lang="cs-CZ" sz="2800" dirty="0">
                <a:latin typeface="Calibri"/>
                <a:ea typeface="Calibri"/>
                <a:cs typeface="Calibri"/>
                <a:sym typeface="Calibri"/>
              </a:rPr>
              <a:t>)</a:t>
            </a:r>
            <a:endParaRPr sz="28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 dirty="0"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cs-CZ" sz="2800" dirty="0" err="1">
                <a:latin typeface="Calibri"/>
                <a:ea typeface="Calibri"/>
                <a:cs typeface="Calibri"/>
                <a:sym typeface="Calibri"/>
              </a:rPr>
              <a:t>Time</a:t>
            </a:r>
            <a:r>
              <a:rPr lang="cs-CZ" sz="2800" dirty="0">
                <a:latin typeface="Calibri"/>
                <a:ea typeface="Calibri"/>
                <a:cs typeface="Calibri"/>
                <a:sym typeface="Calibri"/>
              </a:rPr>
              <a:t>)</a:t>
            </a:r>
            <a:endParaRPr sz="28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 dirty="0">
                <a:latin typeface="Calibri"/>
                <a:ea typeface="Calibri"/>
                <a:cs typeface="Calibri"/>
                <a:sym typeface="Calibri"/>
              </a:rPr>
              <a:t>(Response)</a:t>
            </a:r>
            <a:endParaRPr sz="28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 dirty="0"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cs-CZ" sz="2800" dirty="0" err="1">
                <a:latin typeface="Calibri"/>
                <a:ea typeface="Calibri"/>
                <a:cs typeface="Calibri"/>
                <a:sym typeface="Calibri"/>
              </a:rPr>
              <a:t>Objective</a:t>
            </a:r>
            <a:r>
              <a:rPr lang="cs-CZ" sz="2800" dirty="0">
                <a:latin typeface="Calibri"/>
                <a:ea typeface="Calibri"/>
                <a:cs typeface="Calibri"/>
                <a:sym typeface="Calibri"/>
              </a:rPr>
              <a:t>)</a:t>
            </a:r>
            <a:endParaRPr sz="28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xmlns="" id="{680EB583-409F-4567-8DB3-B6196B5BA2AD}"/>
              </a:ext>
            </a:extLst>
          </p:cNvPr>
          <p:cNvSpPr txBox="1"/>
          <p:nvPr/>
        </p:nvSpPr>
        <p:spPr>
          <a:xfrm>
            <a:off x="8979597" y="5020852"/>
            <a:ext cx="258147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/>
              <a:t>Obsah:</a:t>
            </a:r>
          </a:p>
          <a:p>
            <a:pPr marL="514350" indent="-514350">
              <a:buAutoNum type="arabicParenR"/>
            </a:pPr>
            <a:r>
              <a:rPr lang="cs-CZ" sz="1600" dirty="0"/>
              <a:t>Informace o předmětu</a:t>
            </a:r>
          </a:p>
          <a:p>
            <a:pPr marL="514350" indent="-514350">
              <a:buAutoNum type="arabicParenR"/>
            </a:pPr>
            <a:r>
              <a:rPr lang="cs-CZ" sz="1600" dirty="0"/>
              <a:t>Náš přístup</a:t>
            </a:r>
          </a:p>
          <a:p>
            <a:pPr marL="514350" indent="-514350">
              <a:buAutoNum type="arabicParenR"/>
            </a:pPr>
            <a:r>
              <a:rPr lang="cs-CZ" sz="1600" dirty="0" err="1"/>
              <a:t>RVP</a:t>
            </a:r>
            <a:r>
              <a:rPr lang="cs-CZ" sz="1600" dirty="0"/>
              <a:t>, </a:t>
            </a:r>
            <a:r>
              <a:rPr lang="cs-CZ" sz="1600" dirty="0" err="1"/>
              <a:t>ŠVP</a:t>
            </a:r>
            <a:endParaRPr lang="cs-CZ" sz="1600" dirty="0"/>
          </a:p>
          <a:p>
            <a:pPr marL="514350" indent="-514350">
              <a:buAutoNum type="arabicParenR"/>
            </a:pPr>
            <a:r>
              <a:rPr lang="cs-CZ" sz="1600" dirty="0"/>
              <a:t>Jak se efektivně učit</a:t>
            </a:r>
          </a:p>
          <a:p>
            <a:pPr marL="514350" indent="-514350">
              <a:buAutoNum type="arabicParenR"/>
            </a:pPr>
            <a:r>
              <a:rPr lang="cs-CZ" sz="1600" dirty="0"/>
              <a:t>Aktivizační metody</a:t>
            </a:r>
          </a:p>
        </p:txBody>
      </p:sp>
    </p:spTree>
    <p:extLst>
      <p:ext uri="{BB962C8B-B14F-4D97-AF65-F5344CB8AC3E}">
        <p14:creationId xmlns:p14="http://schemas.microsoft.com/office/powerpoint/2010/main" val="23396428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F28D4184-02E7-449E-949F-D7DF01CFD8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756" t="43137" r="20682" b="6532"/>
          <a:stretch/>
        </p:blipFill>
        <p:spPr>
          <a:xfrm>
            <a:off x="209189" y="3886650"/>
            <a:ext cx="5773388" cy="2941782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xmlns="" id="{E0F0788C-CD22-45E5-AB03-E21B4A1A4D71}"/>
              </a:ext>
            </a:extLst>
          </p:cNvPr>
          <p:cNvSpPr/>
          <p:nvPr/>
        </p:nvSpPr>
        <p:spPr>
          <a:xfrm>
            <a:off x="209189" y="3420310"/>
            <a:ext cx="699095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>
                <a:hlinkClick r:id="rId3"/>
              </a:rPr>
              <a:t>http://didaktikabiochemie.natur.cuni.cz/doch2017_2019/poklad.html</a:t>
            </a:r>
            <a:r>
              <a:rPr lang="cs-CZ" sz="1400" dirty="0"/>
              <a:t> 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0CBC1B4F-3A71-4A34-A717-59AF851FDC6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470" t="42800" r="19761" b="5001"/>
          <a:stretch/>
        </p:blipFill>
        <p:spPr>
          <a:xfrm>
            <a:off x="6096000" y="3886650"/>
            <a:ext cx="6518535" cy="3149599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xmlns="" id="{2CA18ADA-50D0-4D6D-8A10-B0751EE7AE15}"/>
              </a:ext>
            </a:extLst>
          </p:cNvPr>
          <p:cNvSpPr/>
          <p:nvPr/>
        </p:nvSpPr>
        <p:spPr>
          <a:xfrm>
            <a:off x="6289963" y="255828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400" dirty="0">
                <a:hlinkClick r:id="rId5"/>
              </a:rPr>
              <a:t>http://didaktikabiochemie.natur.cuni.cz/doch2017_2019/pelant.html</a:t>
            </a:r>
            <a:r>
              <a:rPr lang="cs-CZ" sz="1400" dirty="0"/>
              <a:t> 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xmlns="" id="{5FB972F5-1160-4040-94D6-3303BECA2AA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3106" t="42571" r="21288" b="19840"/>
          <a:stretch/>
        </p:blipFill>
        <p:spPr>
          <a:xfrm>
            <a:off x="6687127" y="775780"/>
            <a:ext cx="5200075" cy="2410765"/>
          </a:xfrm>
          <a:prstGeom prst="rect">
            <a:avLst/>
          </a:prstGeom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xmlns="" id="{BB0613D4-7CE6-4B10-92F3-F00B961C7EFD}"/>
              </a:ext>
            </a:extLst>
          </p:cNvPr>
          <p:cNvSpPr/>
          <p:nvPr/>
        </p:nvSpPr>
        <p:spPr>
          <a:xfrm>
            <a:off x="6518535" y="3418074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400" dirty="0">
                <a:hlinkClick r:id="rId7"/>
              </a:rPr>
              <a:t>http://didaktikabiochemie.natur.cuni.cz/doch2017_2019/vrazda.html</a:t>
            </a:r>
            <a:r>
              <a:rPr lang="cs-CZ" sz="1400" dirty="0"/>
              <a:t> 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xmlns="" id="{2E94E362-E9B4-4180-A3AE-D1AD57F6B5B2}"/>
              </a:ext>
            </a:extLst>
          </p:cNvPr>
          <p:cNvSpPr/>
          <p:nvPr/>
        </p:nvSpPr>
        <p:spPr>
          <a:xfrm>
            <a:off x="720604" y="255827"/>
            <a:ext cx="433888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>
                <a:hlinkClick r:id="rId8"/>
              </a:rPr>
              <a:t>http://didaktikabiochemie.natur.cuni.cz/db2020/db.html</a:t>
            </a:r>
            <a:r>
              <a:rPr lang="cs-CZ" sz="1400" dirty="0"/>
              <a:t> 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xmlns="" id="{58E0962A-C204-4502-88FB-CD8E44CD0CE5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4166" t="15758" r="35909" b="47474"/>
          <a:stretch/>
        </p:blipFill>
        <p:spPr>
          <a:xfrm>
            <a:off x="720604" y="775780"/>
            <a:ext cx="3648364" cy="2521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9474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xmlns="" id="{4D19569D-3339-4436-8658-E89777EB42BD}"/>
              </a:ext>
            </a:extLst>
          </p:cNvPr>
          <p:cNvSpPr/>
          <p:nvPr/>
        </p:nvSpPr>
        <p:spPr>
          <a:xfrm>
            <a:off x="738249" y="499069"/>
            <a:ext cx="107885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4000" dirty="0">
                <a:latin typeface="Roboto"/>
                <a:ea typeface="Roboto"/>
                <a:cs typeface="Roboto"/>
                <a:sym typeface="Roboto"/>
              </a:rPr>
              <a:t>Aktivizační metody: Didaktický cyklus </a:t>
            </a:r>
            <a:r>
              <a:rPr lang="cs-CZ" sz="4000" dirty="0" err="1">
                <a:latin typeface="Roboto"/>
                <a:ea typeface="Roboto"/>
                <a:cs typeface="Roboto"/>
                <a:sym typeface="Roboto"/>
              </a:rPr>
              <a:t>CMIARE</a:t>
            </a:r>
            <a:endParaRPr lang="cs-CZ" sz="4000" dirty="0"/>
          </a:p>
        </p:txBody>
      </p:sp>
      <p:grpSp>
        <p:nvGrpSpPr>
          <p:cNvPr id="3" name="Google Shape;124;p17">
            <a:extLst>
              <a:ext uri="{FF2B5EF4-FFF2-40B4-BE49-F238E27FC236}">
                <a16:creationId xmlns:a16="http://schemas.microsoft.com/office/drawing/2014/main" xmlns="" id="{57B5EA78-A885-460D-A715-C449946170AC}"/>
              </a:ext>
            </a:extLst>
          </p:cNvPr>
          <p:cNvGrpSpPr/>
          <p:nvPr/>
        </p:nvGrpSpPr>
        <p:grpSpPr>
          <a:xfrm>
            <a:off x="1011902" y="1800885"/>
            <a:ext cx="728689" cy="3980700"/>
            <a:chOff x="888750" y="776775"/>
            <a:chExt cx="503700" cy="3980700"/>
          </a:xfrm>
        </p:grpSpPr>
        <p:grpSp>
          <p:nvGrpSpPr>
            <p:cNvPr id="4" name="Google Shape;125;p17">
              <a:extLst>
                <a:ext uri="{FF2B5EF4-FFF2-40B4-BE49-F238E27FC236}">
                  <a16:creationId xmlns:a16="http://schemas.microsoft.com/office/drawing/2014/main" xmlns="" id="{0A493823-2F33-41BD-BD60-6CCF06E05565}"/>
                </a:ext>
              </a:extLst>
            </p:cNvPr>
            <p:cNvGrpSpPr/>
            <p:nvPr/>
          </p:nvGrpSpPr>
          <p:grpSpPr>
            <a:xfrm>
              <a:off x="888750" y="776775"/>
              <a:ext cx="503700" cy="853500"/>
              <a:chOff x="888750" y="776775"/>
              <a:chExt cx="503700" cy="853500"/>
            </a:xfrm>
          </p:grpSpPr>
          <p:sp>
            <p:nvSpPr>
              <p:cNvPr id="15" name="Google Shape;126;p17">
                <a:extLst>
                  <a:ext uri="{FF2B5EF4-FFF2-40B4-BE49-F238E27FC236}">
                    <a16:creationId xmlns:a16="http://schemas.microsoft.com/office/drawing/2014/main" xmlns="" id="{3E5A6221-5F39-4A99-9B8E-6B1BB56FF3DF}"/>
                  </a:ext>
                </a:extLst>
              </p:cNvPr>
              <p:cNvSpPr/>
              <p:nvPr/>
            </p:nvSpPr>
            <p:spPr>
              <a:xfrm>
                <a:off x="888750" y="776775"/>
                <a:ext cx="503700" cy="566700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cs-CZ" sz="2400" b="1" dirty="0"/>
                  <a:t>C</a:t>
                </a:r>
                <a:endParaRPr sz="2400" b="1" dirty="0"/>
              </a:p>
            </p:txBody>
          </p:sp>
          <p:sp>
            <p:nvSpPr>
              <p:cNvPr id="16" name="Google Shape;127;p17">
                <a:extLst>
                  <a:ext uri="{FF2B5EF4-FFF2-40B4-BE49-F238E27FC236}">
                    <a16:creationId xmlns:a16="http://schemas.microsoft.com/office/drawing/2014/main" xmlns="" id="{3C48C323-07AD-44B8-8D5A-ED87463781A3}"/>
                  </a:ext>
                </a:extLst>
              </p:cNvPr>
              <p:cNvSpPr/>
              <p:nvPr/>
            </p:nvSpPr>
            <p:spPr>
              <a:xfrm>
                <a:off x="1021650" y="1343475"/>
                <a:ext cx="237900" cy="286800"/>
              </a:xfrm>
              <a:prstGeom prst="downArrow">
                <a:avLst>
                  <a:gd name="adj1" fmla="val 50000"/>
                  <a:gd name="adj2" fmla="val 50000"/>
                </a:avLst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" name="Google Shape;128;p17">
              <a:extLst>
                <a:ext uri="{FF2B5EF4-FFF2-40B4-BE49-F238E27FC236}">
                  <a16:creationId xmlns:a16="http://schemas.microsoft.com/office/drawing/2014/main" xmlns="" id="{99654484-C1BF-4DDD-8645-E90CE8EAC656}"/>
                </a:ext>
              </a:extLst>
            </p:cNvPr>
            <p:cNvGrpSpPr/>
            <p:nvPr/>
          </p:nvGrpSpPr>
          <p:grpSpPr>
            <a:xfrm>
              <a:off x="888750" y="1630275"/>
              <a:ext cx="503700" cy="853500"/>
              <a:chOff x="888750" y="776775"/>
              <a:chExt cx="503700" cy="853500"/>
            </a:xfrm>
          </p:grpSpPr>
          <p:sp>
            <p:nvSpPr>
              <p:cNvPr id="13" name="Google Shape;129;p17">
                <a:extLst>
                  <a:ext uri="{FF2B5EF4-FFF2-40B4-BE49-F238E27FC236}">
                    <a16:creationId xmlns:a16="http://schemas.microsoft.com/office/drawing/2014/main" xmlns="" id="{AB5FCD20-7297-4F23-BF97-08DBF611B513}"/>
                  </a:ext>
                </a:extLst>
              </p:cNvPr>
              <p:cNvSpPr/>
              <p:nvPr/>
            </p:nvSpPr>
            <p:spPr>
              <a:xfrm>
                <a:off x="888750" y="776775"/>
                <a:ext cx="503700" cy="566700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cs-CZ" sz="2400" b="1" dirty="0"/>
                  <a:t>M</a:t>
                </a:r>
                <a:endParaRPr sz="2400" b="1" dirty="0"/>
              </a:p>
            </p:txBody>
          </p:sp>
          <p:sp>
            <p:nvSpPr>
              <p:cNvPr id="14" name="Google Shape;130;p17">
                <a:extLst>
                  <a:ext uri="{FF2B5EF4-FFF2-40B4-BE49-F238E27FC236}">
                    <a16:creationId xmlns:a16="http://schemas.microsoft.com/office/drawing/2014/main" xmlns="" id="{71787E27-FCB9-498D-81F4-2375759A9A0C}"/>
                  </a:ext>
                </a:extLst>
              </p:cNvPr>
              <p:cNvSpPr/>
              <p:nvPr/>
            </p:nvSpPr>
            <p:spPr>
              <a:xfrm>
                <a:off x="1021650" y="1343475"/>
                <a:ext cx="237900" cy="286800"/>
              </a:xfrm>
              <a:prstGeom prst="downArrow">
                <a:avLst>
                  <a:gd name="adj1" fmla="val 50000"/>
                  <a:gd name="adj2" fmla="val 50000"/>
                </a:avLst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" name="Google Shape;131;p17">
              <a:extLst>
                <a:ext uri="{FF2B5EF4-FFF2-40B4-BE49-F238E27FC236}">
                  <a16:creationId xmlns:a16="http://schemas.microsoft.com/office/drawing/2014/main" xmlns="" id="{FFB13F49-2ABC-4ACC-9421-D83E118DD55D}"/>
                </a:ext>
              </a:extLst>
            </p:cNvPr>
            <p:cNvGrpSpPr/>
            <p:nvPr/>
          </p:nvGrpSpPr>
          <p:grpSpPr>
            <a:xfrm>
              <a:off x="888750" y="2483775"/>
              <a:ext cx="503700" cy="853500"/>
              <a:chOff x="888750" y="776775"/>
              <a:chExt cx="503700" cy="853500"/>
            </a:xfrm>
          </p:grpSpPr>
          <p:sp>
            <p:nvSpPr>
              <p:cNvPr id="11" name="Google Shape;132;p17">
                <a:extLst>
                  <a:ext uri="{FF2B5EF4-FFF2-40B4-BE49-F238E27FC236}">
                    <a16:creationId xmlns:a16="http://schemas.microsoft.com/office/drawing/2014/main" xmlns="" id="{9F4A27B1-8064-4B26-9A9F-1B0B9F0C964D}"/>
                  </a:ext>
                </a:extLst>
              </p:cNvPr>
              <p:cNvSpPr/>
              <p:nvPr/>
            </p:nvSpPr>
            <p:spPr>
              <a:xfrm>
                <a:off x="888750" y="776775"/>
                <a:ext cx="503700" cy="566700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cs-CZ" sz="2400" b="1" dirty="0"/>
                  <a:t>I</a:t>
                </a:r>
                <a:endParaRPr sz="2400" b="1" dirty="0"/>
              </a:p>
            </p:txBody>
          </p:sp>
          <p:sp>
            <p:nvSpPr>
              <p:cNvPr id="12" name="Google Shape;133;p17">
                <a:extLst>
                  <a:ext uri="{FF2B5EF4-FFF2-40B4-BE49-F238E27FC236}">
                    <a16:creationId xmlns:a16="http://schemas.microsoft.com/office/drawing/2014/main" xmlns="" id="{825C822C-E54F-4408-8882-504AB4EC9B5B}"/>
                  </a:ext>
                </a:extLst>
              </p:cNvPr>
              <p:cNvSpPr/>
              <p:nvPr/>
            </p:nvSpPr>
            <p:spPr>
              <a:xfrm>
                <a:off x="1021650" y="1343475"/>
                <a:ext cx="237900" cy="286800"/>
              </a:xfrm>
              <a:prstGeom prst="downArrow">
                <a:avLst>
                  <a:gd name="adj1" fmla="val 50000"/>
                  <a:gd name="adj2" fmla="val 50000"/>
                </a:avLst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7" name="Google Shape;134;p17">
              <a:extLst>
                <a:ext uri="{FF2B5EF4-FFF2-40B4-BE49-F238E27FC236}">
                  <a16:creationId xmlns:a16="http://schemas.microsoft.com/office/drawing/2014/main" xmlns="" id="{9AF28C60-80B4-41AD-84E6-36963D3276A2}"/>
                </a:ext>
              </a:extLst>
            </p:cNvPr>
            <p:cNvGrpSpPr/>
            <p:nvPr/>
          </p:nvGrpSpPr>
          <p:grpSpPr>
            <a:xfrm>
              <a:off x="888750" y="3337275"/>
              <a:ext cx="503700" cy="853500"/>
              <a:chOff x="888750" y="776775"/>
              <a:chExt cx="503700" cy="853500"/>
            </a:xfrm>
          </p:grpSpPr>
          <p:sp>
            <p:nvSpPr>
              <p:cNvPr id="9" name="Google Shape;135;p17">
                <a:extLst>
                  <a:ext uri="{FF2B5EF4-FFF2-40B4-BE49-F238E27FC236}">
                    <a16:creationId xmlns:a16="http://schemas.microsoft.com/office/drawing/2014/main" xmlns="" id="{6AD3BBC1-9A65-43E4-AB58-548B88F79F8A}"/>
                  </a:ext>
                </a:extLst>
              </p:cNvPr>
              <p:cNvSpPr/>
              <p:nvPr/>
            </p:nvSpPr>
            <p:spPr>
              <a:xfrm>
                <a:off x="888750" y="776775"/>
                <a:ext cx="503700" cy="566700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cs-CZ" sz="2400" b="1" dirty="0"/>
                  <a:t>A</a:t>
                </a:r>
                <a:endParaRPr sz="2400" b="1" dirty="0"/>
              </a:p>
            </p:txBody>
          </p:sp>
          <p:sp>
            <p:nvSpPr>
              <p:cNvPr id="10" name="Google Shape;136;p17">
                <a:extLst>
                  <a:ext uri="{FF2B5EF4-FFF2-40B4-BE49-F238E27FC236}">
                    <a16:creationId xmlns:a16="http://schemas.microsoft.com/office/drawing/2014/main" xmlns="" id="{C3444650-1ABA-4BB0-8A92-A77D41C357BE}"/>
                  </a:ext>
                </a:extLst>
              </p:cNvPr>
              <p:cNvSpPr/>
              <p:nvPr/>
            </p:nvSpPr>
            <p:spPr>
              <a:xfrm>
                <a:off x="1021650" y="1343475"/>
                <a:ext cx="237900" cy="286800"/>
              </a:xfrm>
              <a:prstGeom prst="downArrow">
                <a:avLst>
                  <a:gd name="adj1" fmla="val 50000"/>
                  <a:gd name="adj2" fmla="val 50000"/>
                </a:avLst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8" name="Google Shape;137;p17">
              <a:extLst>
                <a:ext uri="{FF2B5EF4-FFF2-40B4-BE49-F238E27FC236}">
                  <a16:creationId xmlns:a16="http://schemas.microsoft.com/office/drawing/2014/main" xmlns="" id="{FCEDA9CF-1834-4433-AB4B-B8C89C75E8C1}"/>
                </a:ext>
              </a:extLst>
            </p:cNvPr>
            <p:cNvSpPr/>
            <p:nvPr/>
          </p:nvSpPr>
          <p:spPr>
            <a:xfrm>
              <a:off x="888750" y="4190775"/>
              <a:ext cx="503700" cy="5667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2400" b="1" dirty="0"/>
                <a:t>R</a:t>
              </a:r>
              <a:endParaRPr sz="2400" b="1" dirty="0"/>
            </a:p>
          </p:txBody>
        </p:sp>
      </p:grpSp>
      <p:sp>
        <p:nvSpPr>
          <p:cNvPr id="17" name="Google Shape;122;p17">
            <a:extLst>
              <a:ext uri="{FF2B5EF4-FFF2-40B4-BE49-F238E27FC236}">
                <a16:creationId xmlns:a16="http://schemas.microsoft.com/office/drawing/2014/main" xmlns="" id="{E12AEF74-20FA-4BF1-897D-F8DF2FDD4528}"/>
              </a:ext>
            </a:extLst>
          </p:cNvPr>
          <p:cNvSpPr txBox="1">
            <a:spLocks/>
          </p:cNvSpPr>
          <p:nvPr/>
        </p:nvSpPr>
        <p:spPr>
          <a:xfrm>
            <a:off x="2362487" y="1739685"/>
            <a:ext cx="8625348" cy="40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2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cs-CZ" sz="2800" dirty="0">
                <a:solidFill>
                  <a:schemeClr val="tx1"/>
                </a:solidFill>
              </a:rPr>
              <a:t>C - </a:t>
            </a:r>
            <a:r>
              <a:rPr lang="cs-CZ" sz="2800" b="1" dirty="0">
                <a:solidFill>
                  <a:schemeClr val="tx1"/>
                </a:solidFill>
              </a:rPr>
              <a:t>cíle</a:t>
            </a:r>
            <a:r>
              <a:rPr lang="cs-CZ" sz="2800" dirty="0">
                <a:solidFill>
                  <a:schemeClr val="tx1"/>
                </a:solidFill>
              </a:rPr>
              <a:t> výuky (aktivitou se naučíme …)</a:t>
            </a:r>
          </a:p>
          <a:p>
            <a:pPr marL="0" indent="0">
              <a:lnSpc>
                <a:spcPct val="100000"/>
              </a:lnSpc>
              <a:buFont typeface="Arial"/>
              <a:buNone/>
            </a:pPr>
            <a:endParaRPr lang="cs-CZ" sz="14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buFont typeface="Arial"/>
              <a:buNone/>
            </a:pPr>
            <a:r>
              <a:rPr lang="cs-CZ" sz="2800" dirty="0">
                <a:solidFill>
                  <a:schemeClr val="tx1"/>
                </a:solidFill>
              </a:rPr>
              <a:t>M - </a:t>
            </a:r>
            <a:r>
              <a:rPr lang="cs-CZ" sz="2800" b="1" dirty="0">
                <a:solidFill>
                  <a:schemeClr val="tx1"/>
                </a:solidFill>
              </a:rPr>
              <a:t>metoda</a:t>
            </a:r>
            <a:r>
              <a:rPr lang="cs-CZ" sz="2800" dirty="0">
                <a:solidFill>
                  <a:schemeClr val="tx1"/>
                </a:solidFill>
              </a:rPr>
              <a:t> zvolená aktivizační metody</a:t>
            </a:r>
          </a:p>
          <a:p>
            <a:pPr marL="0" indent="0">
              <a:lnSpc>
                <a:spcPct val="100000"/>
              </a:lnSpc>
              <a:buFont typeface="Arial"/>
              <a:buNone/>
            </a:pPr>
            <a:endParaRPr lang="cs-CZ" sz="14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buFont typeface="Arial"/>
              <a:buNone/>
            </a:pPr>
            <a:r>
              <a:rPr lang="cs-CZ" sz="2800" dirty="0">
                <a:solidFill>
                  <a:schemeClr val="tx1"/>
                </a:solidFill>
              </a:rPr>
              <a:t>I - </a:t>
            </a:r>
            <a:r>
              <a:rPr lang="cs-CZ" sz="2800" b="1" dirty="0">
                <a:solidFill>
                  <a:schemeClr val="tx1"/>
                </a:solidFill>
              </a:rPr>
              <a:t>instrukce</a:t>
            </a:r>
            <a:r>
              <a:rPr lang="cs-CZ" sz="2800" dirty="0">
                <a:solidFill>
                  <a:schemeClr val="tx1"/>
                </a:solidFill>
              </a:rPr>
              <a:t> jasně sdělené žákům (co a jak Ž mají dělat?)</a:t>
            </a:r>
          </a:p>
          <a:p>
            <a:pPr marL="0" indent="0">
              <a:lnSpc>
                <a:spcPct val="100000"/>
              </a:lnSpc>
              <a:buFont typeface="Arial"/>
              <a:buNone/>
            </a:pPr>
            <a:endParaRPr lang="cs-CZ" sz="14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buFont typeface="Arial"/>
              <a:buNone/>
            </a:pPr>
            <a:r>
              <a:rPr lang="cs-CZ" sz="2800" dirty="0">
                <a:solidFill>
                  <a:schemeClr val="tx1"/>
                </a:solidFill>
              </a:rPr>
              <a:t>A - </a:t>
            </a:r>
            <a:r>
              <a:rPr lang="cs-CZ" sz="2800" b="1" dirty="0">
                <a:solidFill>
                  <a:schemeClr val="tx1"/>
                </a:solidFill>
              </a:rPr>
              <a:t>akce</a:t>
            </a:r>
            <a:r>
              <a:rPr lang="cs-CZ" sz="2800" dirty="0">
                <a:solidFill>
                  <a:schemeClr val="tx1"/>
                </a:solidFill>
              </a:rPr>
              <a:t> – vlastní průběh </a:t>
            </a:r>
          </a:p>
          <a:p>
            <a:pPr marL="0" indent="0">
              <a:lnSpc>
                <a:spcPct val="100000"/>
              </a:lnSpc>
              <a:buFont typeface="Arial"/>
              <a:buNone/>
            </a:pPr>
            <a:endParaRPr lang="cs-CZ" sz="14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buFont typeface="Arial"/>
              <a:buNone/>
            </a:pPr>
            <a:r>
              <a:rPr lang="cs-CZ" sz="2800" dirty="0">
                <a:solidFill>
                  <a:schemeClr val="tx1"/>
                </a:solidFill>
              </a:rPr>
              <a:t>R - </a:t>
            </a:r>
            <a:r>
              <a:rPr lang="cs-CZ" sz="2800" b="1" dirty="0">
                <a:solidFill>
                  <a:schemeClr val="tx1"/>
                </a:solidFill>
              </a:rPr>
              <a:t>reflexe</a:t>
            </a:r>
            <a:r>
              <a:rPr lang="cs-CZ" sz="2800" dirty="0">
                <a:solidFill>
                  <a:schemeClr val="tx1"/>
                </a:solidFill>
              </a:rPr>
              <a:t> – zpětná vazba</a:t>
            </a:r>
          </a:p>
          <a:p>
            <a:pPr marL="0" indent="0">
              <a:lnSpc>
                <a:spcPct val="100000"/>
              </a:lnSpc>
              <a:buFont typeface="Arial"/>
              <a:buNone/>
            </a:pPr>
            <a:endParaRPr lang="cs-CZ" sz="14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buFont typeface="Arial"/>
              <a:buNone/>
            </a:pPr>
            <a:r>
              <a:rPr lang="cs-CZ" sz="2800" dirty="0">
                <a:solidFill>
                  <a:schemeClr val="tx1"/>
                </a:solidFill>
              </a:rPr>
              <a:t>E – </a:t>
            </a:r>
            <a:r>
              <a:rPr lang="cs-CZ" sz="2800" b="1" dirty="0">
                <a:solidFill>
                  <a:schemeClr val="tx1"/>
                </a:solidFill>
              </a:rPr>
              <a:t>evaluace</a:t>
            </a:r>
            <a:r>
              <a:rPr lang="cs-CZ" sz="2800" dirty="0">
                <a:solidFill>
                  <a:schemeClr val="tx1"/>
                </a:solidFill>
              </a:rPr>
              <a:t> (došlo k naplnění cíle?)</a:t>
            </a:r>
          </a:p>
        </p:txBody>
      </p:sp>
      <p:sp>
        <p:nvSpPr>
          <p:cNvPr id="19" name="Google Shape;136;p17">
            <a:extLst>
              <a:ext uri="{FF2B5EF4-FFF2-40B4-BE49-F238E27FC236}">
                <a16:creationId xmlns:a16="http://schemas.microsoft.com/office/drawing/2014/main" xmlns="" id="{893F5133-8782-4779-9ABB-4A547835FAC9}"/>
              </a:ext>
            </a:extLst>
          </p:cNvPr>
          <p:cNvSpPr/>
          <p:nvPr/>
        </p:nvSpPr>
        <p:spPr>
          <a:xfrm>
            <a:off x="1204165" y="5784042"/>
            <a:ext cx="344163" cy="2868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137;p17">
            <a:extLst>
              <a:ext uri="{FF2B5EF4-FFF2-40B4-BE49-F238E27FC236}">
                <a16:creationId xmlns:a16="http://schemas.microsoft.com/office/drawing/2014/main" xmlns="" id="{0239BB33-4952-413D-9FB3-45438CD84AB9}"/>
              </a:ext>
            </a:extLst>
          </p:cNvPr>
          <p:cNvSpPr/>
          <p:nvPr/>
        </p:nvSpPr>
        <p:spPr>
          <a:xfrm>
            <a:off x="1011902" y="6070842"/>
            <a:ext cx="728689" cy="5667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b="1" dirty="0"/>
              <a:t>E</a:t>
            </a:r>
            <a:endParaRPr sz="2400" b="1" dirty="0"/>
          </a:p>
        </p:txBody>
      </p:sp>
    </p:spTree>
    <p:extLst>
      <p:ext uri="{BB962C8B-B14F-4D97-AF65-F5344CB8AC3E}">
        <p14:creationId xmlns:p14="http://schemas.microsoft.com/office/powerpoint/2010/main" val="1935409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xmlns="" id="{8AC518AC-9C51-4DF9-9CD3-71FD09C95D64}"/>
              </a:ext>
            </a:extLst>
          </p:cNvPr>
          <p:cNvSpPr txBox="1"/>
          <p:nvPr/>
        </p:nvSpPr>
        <p:spPr>
          <a:xfrm>
            <a:off x="626519" y="2198001"/>
            <a:ext cx="9794156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/>
              <a:t>Obsah:</a:t>
            </a:r>
          </a:p>
          <a:p>
            <a:pPr marL="514350" indent="-514350">
              <a:buAutoNum type="arabicParenR"/>
            </a:pPr>
            <a:r>
              <a:rPr lang="cs-CZ" sz="3200" dirty="0"/>
              <a:t>Kdo jsme my a Vy -  a jak vypadala Vaše výuka na ZŠ/SŠ</a:t>
            </a:r>
          </a:p>
          <a:p>
            <a:pPr marL="514350" indent="-514350">
              <a:buAutoNum type="arabicParenR"/>
            </a:pPr>
            <a:r>
              <a:rPr lang="cs-CZ" sz="3200" dirty="0"/>
              <a:t>Informace o předmětu</a:t>
            </a:r>
          </a:p>
          <a:p>
            <a:pPr marL="514350" indent="-514350">
              <a:buAutoNum type="arabicParenR"/>
            </a:pPr>
            <a:r>
              <a:rPr lang="cs-CZ" sz="3200" dirty="0"/>
              <a:t>Náš přístup</a:t>
            </a:r>
          </a:p>
          <a:p>
            <a:pPr marL="514350" indent="-514350">
              <a:buAutoNum type="arabicParenR"/>
            </a:pPr>
            <a:r>
              <a:rPr lang="cs-CZ" sz="3200" dirty="0" err="1"/>
              <a:t>RVP</a:t>
            </a:r>
            <a:r>
              <a:rPr lang="cs-CZ" sz="3200" dirty="0"/>
              <a:t>, </a:t>
            </a:r>
            <a:r>
              <a:rPr lang="cs-CZ" sz="3200" dirty="0" err="1"/>
              <a:t>ŠVP</a:t>
            </a:r>
            <a:endParaRPr lang="cs-CZ" sz="3200" dirty="0"/>
          </a:p>
          <a:p>
            <a:pPr marL="514350" indent="-514350">
              <a:buAutoNum type="arabicParenR"/>
            </a:pPr>
            <a:r>
              <a:rPr lang="cs-CZ" sz="3200" dirty="0"/>
              <a:t>Jak se efektivně učit</a:t>
            </a:r>
          </a:p>
          <a:p>
            <a:pPr marL="514350" indent="-514350">
              <a:buAutoNum type="arabicParenR"/>
            </a:pPr>
            <a:r>
              <a:rPr lang="cs-CZ" sz="3200" dirty="0"/>
              <a:t>Aktivizační metody</a:t>
            </a:r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xmlns="" id="{1CFA7CA0-5807-4FBE-AAB9-0238B1627E7F}"/>
              </a:ext>
            </a:extLst>
          </p:cNvPr>
          <p:cNvSpPr txBox="1">
            <a:spLocks/>
          </p:cNvSpPr>
          <p:nvPr/>
        </p:nvSpPr>
        <p:spPr>
          <a:xfrm>
            <a:off x="626519" y="714954"/>
            <a:ext cx="11011988" cy="11978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7200" dirty="0">
                <a:latin typeface="+mn-lt"/>
              </a:rPr>
              <a:t>Dnešní harmonogram</a:t>
            </a:r>
          </a:p>
        </p:txBody>
      </p:sp>
    </p:spTree>
    <p:extLst>
      <p:ext uri="{BB962C8B-B14F-4D97-AF65-F5344CB8AC3E}">
        <p14:creationId xmlns:p14="http://schemas.microsoft.com/office/powerpoint/2010/main" val="392058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385430A-CE06-4F12-9E89-AD7FAC2B28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429000"/>
            <a:ext cx="9144000" cy="2387600"/>
          </a:xfrm>
        </p:spPr>
        <p:txBody>
          <a:bodyPr>
            <a:normAutofit/>
          </a:bodyPr>
          <a:lstStyle/>
          <a:p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xmlns="" id="{B0FF21A4-8C22-456F-AA19-8C83D706E8F3}"/>
              </a:ext>
            </a:extLst>
          </p:cNvPr>
          <p:cNvSpPr txBox="1">
            <a:spLocks/>
          </p:cNvSpPr>
          <p:nvPr/>
        </p:nvSpPr>
        <p:spPr>
          <a:xfrm>
            <a:off x="590006" y="2830081"/>
            <a:ext cx="11011988" cy="11978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7200" dirty="0">
                <a:latin typeface="+mn-lt"/>
              </a:rPr>
              <a:t>Kdo je kdo?</a:t>
            </a:r>
          </a:p>
        </p:txBody>
      </p:sp>
    </p:spTree>
    <p:extLst>
      <p:ext uri="{BB962C8B-B14F-4D97-AF65-F5344CB8AC3E}">
        <p14:creationId xmlns:p14="http://schemas.microsoft.com/office/powerpoint/2010/main" val="555861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385430A-CE06-4F12-9E89-AD7FAC2B28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42900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cs-CZ" dirty="0"/>
              <a:t/>
            </a:r>
            <a:br>
              <a:rPr lang="cs-CZ" dirty="0"/>
            </a:br>
            <a:r>
              <a:rPr lang="cs-CZ" dirty="0"/>
              <a:t>Zkouška</a:t>
            </a:r>
            <a:br>
              <a:rPr lang="cs-CZ" dirty="0"/>
            </a:br>
            <a:r>
              <a:rPr lang="cs-CZ" dirty="0"/>
              <a:t>Zápočet</a:t>
            </a:r>
            <a:br>
              <a:rPr lang="cs-CZ" dirty="0"/>
            </a:br>
            <a:r>
              <a:rPr lang="cs-CZ" dirty="0"/>
              <a:t>Náš přístup – „Kolotoč/</a:t>
            </a:r>
            <a:r>
              <a:rPr lang="cs-CZ" dirty="0" err="1"/>
              <a:t>Hangman</a:t>
            </a:r>
            <a:r>
              <a:rPr lang="cs-CZ" dirty="0"/>
              <a:t>/Šibenice“</a:t>
            </a:r>
            <a:br>
              <a:rPr lang="cs-CZ" dirty="0"/>
            </a:br>
            <a:endParaRPr lang="cs-CZ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xmlns="" id="{B0FF21A4-8C22-456F-AA19-8C83D706E8F3}"/>
              </a:ext>
            </a:extLst>
          </p:cNvPr>
          <p:cNvSpPr txBox="1">
            <a:spLocks/>
          </p:cNvSpPr>
          <p:nvPr/>
        </p:nvSpPr>
        <p:spPr>
          <a:xfrm>
            <a:off x="626519" y="1001281"/>
            <a:ext cx="11011988" cy="11978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7200" dirty="0">
                <a:latin typeface="+mn-lt"/>
              </a:rPr>
              <a:t>Informace o předmětu</a:t>
            </a:r>
          </a:p>
        </p:txBody>
      </p:sp>
    </p:spTree>
    <p:extLst>
      <p:ext uri="{BB962C8B-B14F-4D97-AF65-F5344CB8AC3E}">
        <p14:creationId xmlns:p14="http://schemas.microsoft.com/office/powerpoint/2010/main" val="48754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385430A-CE06-4F12-9E89-AD7FAC2B28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0513" y="3642065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cs-CZ" dirty="0"/>
              <a:t>Koho učíme?</a:t>
            </a:r>
            <a:br>
              <a:rPr lang="cs-CZ" dirty="0"/>
            </a:br>
            <a:r>
              <a:rPr lang="cs-CZ" dirty="0"/>
              <a:t>Co učíme?</a:t>
            </a:r>
            <a:br>
              <a:rPr lang="cs-CZ" dirty="0"/>
            </a:br>
            <a:r>
              <a:rPr lang="cs-CZ" dirty="0"/>
              <a:t>Jak učíme?</a:t>
            </a:r>
            <a:br>
              <a:rPr lang="cs-CZ" dirty="0"/>
            </a:br>
            <a:r>
              <a:rPr lang="cs-CZ" dirty="0"/>
              <a:t>Podle čeho učíme?</a:t>
            </a:r>
            <a:br>
              <a:rPr lang="cs-CZ" dirty="0"/>
            </a:br>
            <a:endParaRPr lang="cs-CZ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xmlns="" id="{B0FF21A4-8C22-456F-AA19-8C83D706E8F3}"/>
              </a:ext>
            </a:extLst>
          </p:cNvPr>
          <p:cNvSpPr txBox="1">
            <a:spLocks/>
          </p:cNvSpPr>
          <p:nvPr/>
        </p:nvSpPr>
        <p:spPr>
          <a:xfrm>
            <a:off x="626519" y="707824"/>
            <a:ext cx="11011988" cy="11978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7200" dirty="0">
                <a:latin typeface="+mn-lt"/>
              </a:rPr>
              <a:t>UČÍME</a:t>
            </a:r>
          </a:p>
        </p:txBody>
      </p:sp>
    </p:spTree>
    <p:extLst>
      <p:ext uri="{BB962C8B-B14F-4D97-AF65-F5344CB8AC3E}">
        <p14:creationId xmlns:p14="http://schemas.microsoft.com/office/powerpoint/2010/main" val="67055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xmlns="" id="{B0FF21A4-8C22-456F-AA19-8C83D706E8F3}"/>
              </a:ext>
            </a:extLst>
          </p:cNvPr>
          <p:cNvSpPr txBox="1">
            <a:spLocks/>
          </p:cNvSpPr>
          <p:nvPr/>
        </p:nvSpPr>
        <p:spPr>
          <a:xfrm>
            <a:off x="590006" y="60903"/>
            <a:ext cx="11011988" cy="11978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7200" dirty="0" err="1">
                <a:latin typeface="+mn-lt"/>
              </a:rPr>
              <a:t>RVP</a:t>
            </a:r>
            <a:endParaRPr lang="cs-CZ" sz="7200" dirty="0">
              <a:latin typeface="+mn-lt"/>
            </a:endParaRP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xmlns="" id="{18B7FB4B-3AD7-4011-8888-5A2DF02DA06B}"/>
              </a:ext>
            </a:extLst>
          </p:cNvPr>
          <p:cNvSpPr/>
          <p:nvPr/>
        </p:nvSpPr>
        <p:spPr>
          <a:xfrm>
            <a:off x="1034850" y="1825768"/>
            <a:ext cx="853875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dirty="0"/>
              <a:t>cíle</a:t>
            </a:r>
          </a:p>
          <a:p>
            <a:r>
              <a:rPr lang="cs-CZ" sz="3600" dirty="0"/>
              <a:t>formy</a:t>
            </a:r>
          </a:p>
          <a:p>
            <a:r>
              <a:rPr lang="cs-CZ" sz="3600" dirty="0"/>
              <a:t>délka </a:t>
            </a:r>
          </a:p>
          <a:p>
            <a:r>
              <a:rPr lang="cs-CZ" sz="3600" b="1" dirty="0"/>
              <a:t>povinný obsah vzdělávání</a:t>
            </a:r>
          </a:p>
          <a:p>
            <a:r>
              <a:rPr lang="cs-CZ" sz="3600" dirty="0"/>
              <a:t>organizační uspořádání</a:t>
            </a:r>
          </a:p>
          <a:p>
            <a:r>
              <a:rPr lang="cs-CZ" sz="3600" dirty="0"/>
              <a:t>profesní profil</a:t>
            </a:r>
          </a:p>
          <a:p>
            <a:r>
              <a:rPr lang="cs-CZ" sz="3600" dirty="0"/>
              <a:t>podmínky průběhu a ukončování vzdělávání </a:t>
            </a:r>
          </a:p>
          <a:p>
            <a:r>
              <a:rPr lang="cs-CZ" sz="3600" b="1" dirty="0"/>
              <a:t>zásady pro tvorbu </a:t>
            </a:r>
            <a:r>
              <a:rPr lang="cs-CZ" sz="3600" b="1" dirty="0" err="1"/>
              <a:t>ŠVP</a:t>
            </a:r>
            <a:endParaRPr lang="cs-CZ" sz="3600" b="1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xmlns="" id="{38EB9E10-0081-4F7A-A269-D1BC8BDDF039}"/>
              </a:ext>
            </a:extLst>
          </p:cNvPr>
          <p:cNvSpPr/>
          <p:nvPr/>
        </p:nvSpPr>
        <p:spPr>
          <a:xfrm>
            <a:off x="4294096" y="1364103"/>
            <a:ext cx="36038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dirty="0"/>
              <a:t>http://www.nuv.cz/file/159</a:t>
            </a:r>
          </a:p>
        </p:txBody>
      </p:sp>
    </p:spTree>
    <p:extLst>
      <p:ext uri="{BB962C8B-B14F-4D97-AF65-F5344CB8AC3E}">
        <p14:creationId xmlns:p14="http://schemas.microsoft.com/office/powerpoint/2010/main" val="3944812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xmlns="" id="{B0FF21A4-8C22-456F-AA19-8C83D706E8F3}"/>
              </a:ext>
            </a:extLst>
          </p:cNvPr>
          <p:cNvSpPr txBox="1">
            <a:spLocks/>
          </p:cNvSpPr>
          <p:nvPr/>
        </p:nvSpPr>
        <p:spPr>
          <a:xfrm>
            <a:off x="590006" y="60903"/>
            <a:ext cx="11011988" cy="11978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7200" dirty="0" err="1">
                <a:latin typeface="+mn-lt"/>
              </a:rPr>
              <a:t>RVP</a:t>
            </a:r>
            <a:endParaRPr lang="cs-CZ" sz="7200" dirty="0">
              <a:latin typeface="+mn-lt"/>
            </a:endParaRP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xmlns="" id="{18B7FB4B-3AD7-4011-8888-5A2DF02DA06B}"/>
              </a:ext>
            </a:extLst>
          </p:cNvPr>
          <p:cNvSpPr/>
          <p:nvPr/>
        </p:nvSpPr>
        <p:spPr>
          <a:xfrm>
            <a:off x="391886" y="1825768"/>
            <a:ext cx="114691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dirty="0"/>
              <a:t>Jaké </a:t>
            </a:r>
            <a:r>
              <a:rPr lang="cs-CZ" sz="3600" b="1" dirty="0"/>
              <a:t>formy a metody </a:t>
            </a:r>
            <a:r>
              <a:rPr lang="cs-CZ" sz="3600" dirty="0"/>
              <a:t>výuky jsou v </a:t>
            </a:r>
            <a:r>
              <a:rPr lang="cs-CZ" sz="3600" dirty="0" err="1"/>
              <a:t>RVP</a:t>
            </a:r>
            <a:r>
              <a:rPr lang="cs-CZ" sz="3600" dirty="0"/>
              <a:t> podporovány?</a:t>
            </a:r>
          </a:p>
          <a:p>
            <a:r>
              <a:rPr lang="cs-CZ" sz="3600" dirty="0"/>
              <a:t>Jaké jsou </a:t>
            </a:r>
            <a:r>
              <a:rPr lang="cs-CZ" sz="3600" b="1" dirty="0"/>
              <a:t>cíle</a:t>
            </a:r>
            <a:r>
              <a:rPr lang="cs-CZ" sz="3600" dirty="0"/>
              <a:t> vzdělávání?</a:t>
            </a:r>
          </a:p>
          <a:p>
            <a:r>
              <a:rPr lang="cs-CZ" sz="3600" dirty="0"/>
              <a:t>Jaká je </a:t>
            </a:r>
            <a:r>
              <a:rPr lang="cs-CZ" sz="3600" b="1" dirty="0"/>
              <a:t>charakteristika</a:t>
            </a:r>
            <a:r>
              <a:rPr lang="cs-CZ" sz="3600" dirty="0"/>
              <a:t> vzdělávací oblasti Člověk a příroda?</a:t>
            </a:r>
          </a:p>
          <a:p>
            <a:r>
              <a:rPr lang="cs-CZ" sz="3600" dirty="0"/>
              <a:t>Jaké je její </a:t>
            </a:r>
            <a:r>
              <a:rPr lang="cs-CZ" sz="3600" b="1" dirty="0"/>
              <a:t>cílové zaměření</a:t>
            </a:r>
            <a:r>
              <a:rPr lang="cs-CZ" sz="3600" dirty="0"/>
              <a:t>?</a:t>
            </a:r>
          </a:p>
          <a:p>
            <a:r>
              <a:rPr lang="cs-CZ" sz="3600" dirty="0"/>
              <a:t>Který </a:t>
            </a:r>
            <a:r>
              <a:rPr lang="cs-CZ" sz="3600" b="1" dirty="0"/>
              <a:t>vzdělávací obsah </a:t>
            </a:r>
            <a:r>
              <a:rPr lang="cs-CZ" sz="3600" dirty="0"/>
              <a:t>spadá do organické chemie a biochemie?</a:t>
            </a:r>
          </a:p>
          <a:p>
            <a:r>
              <a:rPr lang="cs-CZ" sz="3600" dirty="0"/>
              <a:t>Které </a:t>
            </a:r>
            <a:r>
              <a:rPr lang="cs-CZ" sz="3600" b="1" dirty="0"/>
              <a:t>učivo</a:t>
            </a:r>
            <a:r>
              <a:rPr lang="cs-CZ" sz="3600" dirty="0"/>
              <a:t> spadá do organické chemie a biochemie?</a:t>
            </a:r>
          </a:p>
          <a:p>
            <a:r>
              <a:rPr lang="cs-CZ" sz="3600" dirty="0"/>
              <a:t>Kolik </a:t>
            </a:r>
            <a:r>
              <a:rPr lang="cs-CZ" sz="3600" dirty="0" err="1"/>
              <a:t>VH</a:t>
            </a:r>
            <a:r>
              <a:rPr lang="cs-CZ" sz="3600" dirty="0"/>
              <a:t> lze věnovat min. / max. výuce chemie?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xmlns="" id="{38EB9E10-0081-4F7A-A269-D1BC8BDDF039}"/>
              </a:ext>
            </a:extLst>
          </p:cNvPr>
          <p:cNvSpPr/>
          <p:nvPr/>
        </p:nvSpPr>
        <p:spPr>
          <a:xfrm>
            <a:off x="4330609" y="1364103"/>
            <a:ext cx="36038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dirty="0"/>
              <a:t>http://www.nuv.cz/file/159</a:t>
            </a:r>
          </a:p>
        </p:txBody>
      </p:sp>
    </p:spTree>
    <p:extLst>
      <p:ext uri="{BB962C8B-B14F-4D97-AF65-F5344CB8AC3E}">
        <p14:creationId xmlns:p14="http://schemas.microsoft.com/office/powerpoint/2010/main" val="2341629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xmlns="" id="{B0FF21A4-8C22-456F-AA19-8C83D706E8F3}"/>
              </a:ext>
            </a:extLst>
          </p:cNvPr>
          <p:cNvSpPr txBox="1">
            <a:spLocks/>
          </p:cNvSpPr>
          <p:nvPr/>
        </p:nvSpPr>
        <p:spPr>
          <a:xfrm>
            <a:off x="590006" y="60903"/>
            <a:ext cx="11011988" cy="11978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7200" dirty="0" err="1">
                <a:latin typeface="+mn-lt"/>
              </a:rPr>
              <a:t>ŠVP</a:t>
            </a:r>
            <a:endParaRPr lang="cs-CZ" sz="7200" dirty="0">
              <a:latin typeface="+mn-lt"/>
            </a:endParaRP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xmlns="" id="{18B7FB4B-3AD7-4011-8888-5A2DF02DA06B}"/>
              </a:ext>
            </a:extLst>
          </p:cNvPr>
          <p:cNvSpPr/>
          <p:nvPr/>
        </p:nvSpPr>
        <p:spPr>
          <a:xfrm>
            <a:off x="290286" y="2352241"/>
            <a:ext cx="1146918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dirty="0"/>
              <a:t>Jaké jsou zásady pro zpracování </a:t>
            </a:r>
            <a:r>
              <a:rPr lang="cs-CZ" sz="3600" dirty="0" err="1"/>
              <a:t>ŠVP</a:t>
            </a:r>
            <a:r>
              <a:rPr lang="cs-CZ" sz="3600" dirty="0"/>
              <a:t>?</a:t>
            </a:r>
          </a:p>
          <a:p>
            <a:r>
              <a:rPr lang="cs-CZ" sz="3600" dirty="0"/>
              <a:t>Co má být obsahem učebních osnov?</a:t>
            </a:r>
          </a:p>
          <a:p>
            <a:r>
              <a:rPr lang="cs-CZ" sz="3600" dirty="0"/>
              <a:t>Co jsou výchovné a vzdělávací strategie a jak mají být v </a:t>
            </a:r>
            <a:r>
              <a:rPr lang="cs-CZ" sz="3600" dirty="0" err="1"/>
              <a:t>ŠVP</a:t>
            </a:r>
            <a:r>
              <a:rPr lang="cs-CZ" sz="3600" dirty="0"/>
              <a:t> zakomponovány?</a:t>
            </a:r>
          </a:p>
          <a:p>
            <a:r>
              <a:rPr lang="cs-CZ" sz="3600" dirty="0"/>
              <a:t>Jaká má být charakteristika předmětu chemie v </a:t>
            </a:r>
            <a:r>
              <a:rPr lang="cs-CZ" sz="3600" dirty="0" err="1"/>
              <a:t>ŠVP</a:t>
            </a:r>
            <a:r>
              <a:rPr lang="cs-CZ" sz="3600" dirty="0"/>
              <a:t>?</a:t>
            </a:r>
          </a:p>
          <a:p>
            <a:r>
              <a:rPr lang="cs-CZ" sz="3600" dirty="0"/>
              <a:t>Co má být vzdělávacím obsahem předmětu chemie? </a:t>
            </a:r>
          </a:p>
          <a:p>
            <a:endParaRPr lang="cs-CZ" sz="3600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xmlns="" id="{38EB9E10-0081-4F7A-A269-D1BC8BDDF039}"/>
              </a:ext>
            </a:extLst>
          </p:cNvPr>
          <p:cNvSpPr/>
          <p:nvPr/>
        </p:nvSpPr>
        <p:spPr>
          <a:xfrm>
            <a:off x="4330609" y="1364103"/>
            <a:ext cx="36038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dirty="0"/>
              <a:t>http://www.nuv.cz/file/159</a:t>
            </a:r>
          </a:p>
        </p:txBody>
      </p:sp>
    </p:spTree>
    <p:extLst>
      <p:ext uri="{BB962C8B-B14F-4D97-AF65-F5344CB8AC3E}">
        <p14:creationId xmlns:p14="http://schemas.microsoft.com/office/powerpoint/2010/main" val="227559823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E2E0A7A7B620446A979E633644DCCD0" ma:contentTypeVersion="7" ma:contentTypeDescription="Vytvoří nový dokument" ma:contentTypeScope="" ma:versionID="6d2314555da8d427660888c98ce331e1">
  <xsd:schema xmlns:xsd="http://www.w3.org/2001/XMLSchema" xmlns:xs="http://www.w3.org/2001/XMLSchema" xmlns:p="http://schemas.microsoft.com/office/2006/metadata/properties" xmlns:ns2="8cbd0427-62c5-4191-89f9-0fdde6d6eeb3" targetNamespace="http://schemas.microsoft.com/office/2006/metadata/properties" ma:root="true" ma:fieldsID="4da236dd16d3cc3ac3976349bf9af93b" ns2:_="">
    <xsd:import namespace="8cbd0427-62c5-4191-89f9-0fdde6d6eeb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bd0427-62c5-4191-89f9-0fdde6d6eeb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4E0B4F6-92D6-4F78-98F5-82EF2525AC02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49DC41E-8DE6-4CE5-AA11-81B3310DFA4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65BFDEE-FA69-4078-ACD7-7CC6CD4A91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cbd0427-62c5-4191-89f9-0fdde6d6eeb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715</Words>
  <Application>Microsoft Office PowerPoint</Application>
  <PresentationFormat>Širokoúhlá obrazovka</PresentationFormat>
  <Paragraphs>218</Paragraphs>
  <Slides>24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Roboto</vt:lpstr>
      <vt:lpstr>Times New Roman</vt:lpstr>
      <vt:lpstr>Motiv Office</vt:lpstr>
      <vt:lpstr>Didaktika organické chemie</vt:lpstr>
      <vt:lpstr>Prezentace aplikace PowerPoint</vt:lpstr>
      <vt:lpstr>Prezentace aplikace PowerPoint</vt:lpstr>
      <vt:lpstr> </vt:lpstr>
      <vt:lpstr> Zkouška Zápočet Náš přístup – „Kolotoč/Hangman/Šibenice“ </vt:lpstr>
      <vt:lpstr>Koho učíme? Co učíme? Jak učíme? Podle čeho učíme?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Didaktika organické chemie</dc:title>
  <dc:creator>Teplá Milada</dc:creator>
  <cp:lastModifiedBy>user</cp:lastModifiedBy>
  <cp:revision>26</cp:revision>
  <dcterms:created xsi:type="dcterms:W3CDTF">2020-10-22T17:41:40Z</dcterms:created>
  <dcterms:modified xsi:type="dcterms:W3CDTF">2021-02-22T21:33:05Z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0x010100EE2E0A7A7B620446A979E633644DCCD0</vt:lpwstr>
  </property>
</Properties>
</file>