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Masters/notesMaster1.xml" ContentType="application/vnd.openxmlformats-officedocument.presentationml.notesMaster+xml"/>
  <Override PartName="/ppt/theme/theme1.xml" ContentType="application/vnd.openxmlformats-officedocument.theme+xml"/>
  <Override PartName="/ppt/ink/ink14.xml" ContentType="application/inkml+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5.xml" ContentType="application/inkml+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81" r:id="rId4"/>
    <p:sldId id="289" r:id="rId5"/>
    <p:sldId id="293" r:id="rId6"/>
    <p:sldId id="292" r:id="rId7"/>
    <p:sldId id="294" r:id="rId8"/>
    <p:sldId id="295" r:id="rId9"/>
    <p:sldId id="291" r:id="rId10"/>
    <p:sldId id="304" r:id="rId11"/>
    <p:sldId id="297" r:id="rId12"/>
    <p:sldId id="299" r:id="rId13"/>
    <p:sldId id="290" r:id="rId14"/>
    <p:sldId id="315" r:id="rId15"/>
    <p:sldId id="306" r:id="rId16"/>
    <p:sldId id="301" r:id="rId17"/>
    <p:sldId id="313" r:id="rId18"/>
    <p:sldId id="317" r:id="rId19"/>
    <p:sldId id="311" r:id="rId20"/>
    <p:sldId id="308" r:id="rId21"/>
    <p:sldId id="309" r:id="rId22"/>
    <p:sldId id="303" r:id="rId23"/>
    <p:sldId id="319" r:id="rId24"/>
    <p:sldId id="318" r:id="rId25"/>
    <p:sldId id="300" r:id="rId26"/>
    <p:sldId id="302" r:id="rId27"/>
    <p:sldId id="259" r:id="rId28"/>
    <p:sldId id="314" r:id="rId29"/>
    <p:sldId id="316" r:id="rId30"/>
    <p:sldId id="312" r:id="rId31"/>
    <p:sldId id="298" r:id="rId32"/>
  </p:sldIdLst>
  <p:sldSz cx="12192000" cy="6858000"/>
  <p:notesSz cx="6881813" cy="100028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Světlý styl 1 – zvýraznění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Světlý styl 1 – zvýraznění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Světlý styl 1 – zvýraznění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Světlý styl 1 – zvýraznění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Světlý styl 1 – zvýraznění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46" autoAdjust="0"/>
    <p:restoredTop sz="79401" autoAdjust="0"/>
  </p:normalViewPr>
  <p:slideViewPr>
    <p:cSldViewPr snapToGrid="0" showGuides="1">
      <p:cViewPr varScale="1">
        <p:scale>
          <a:sx n="90" d="100"/>
          <a:sy n="90" d="100"/>
        </p:scale>
        <p:origin x="90" y="96"/>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9T22:56:53.93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52,'248'-15,"-125"5,0 5,53 8,-15-1,25-17,96 4,-179 13,209 23,-105-16,-33 5,-139-13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9T22:58:59.5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1 310,'35'-38,"-6"25,0 2,0 0,1 2,0 2,1 0,0 2,0 1,0 2,0 1,23 3,-23-3,611 6,-427-31,313-27,-269 28,21 1,96-3,-64 12,127 4,-130 10,-74-23,-207 23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9T22:59:06.86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1 182,'276'-21,"-10"-3,254-10,-286 59,509-23,-393-35,-224 16,123-11,30 4,946 24,-836-27,2071 28,-2210 25,288 26,-395-28,-142-24,0 0,-1 0,1 1,-1-1,1 0,0 0,-1 1,1-1,-1 0,1 1,-1-1,1 0,-1 1,1-1,-1 1,0-1,1 1,-1-1,1 1,-1-1,0 1,0-1,1 1,-1-1,0 1,0 0,0-1,0 1,1 0,-1-1,0 1,0-1,0 1,0 0,0-1,-1 1,1-1,0 1,0 0,0-1,-1 1,1-1,0 1,0 0,-1-1,1 1,0-1,-1 1,1-1,-1 0,1 1,-1-1,1 1,-1-1,1 0,-1 1,1-1,-1 0,1 0,-1 1,0-1,-39 20,37-18,-39 12,-1-2,0-2,-1-2,0-1,0-3,0-1,-2-3,-234 22,32-38,24-5,-133-22,-619 45,442-29,304 44,-49 9,193-17,-1-4,0-4,-31-6,-374-46,189 23,-8 3,-434 26,178 52,485-54,45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9T22:59:10.41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79,'2'-3,"-1"0,1 0,1 0,-1 1,0-1,1 1,-1-1,1 1,0 0,0 0,0 0,0 0,0 0,0 1,0-1,1 1,-1 0,0 0,1 0,-1 1,1-1,-1 1,1 0,2 0,-4-1,327-34,-293 35,54 0,1 3,-1 4,38 9,273 57,-42-58,598 69,-239-73,-439-13,415 2,-167-53,-310 39,158 2,-264 13,-75-1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9T22:59:15.27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0 233,'42'-24,"34"5,0 4,1 3,1 3,0 4,0 3,0 3,5 5,89-3,865-4,-207-77,-557 54,340-22,-269 39,-201 9,20 13,-142-10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9T22:59:30.9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54,'66'16,"298"-4,-245-13,1722 0,-1146-25,-299 25,6-17,-50-6,27 16,-15 24,399-4,-480-14,13-13,-170 5,1 7,0 5,51 10,88 1,172 30,-314-33,0-6,56-6,-30-1,296 3,-415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9T22:59:33.21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8636 0,'-402'39,"118"-6,-325-25,353-10,-63 40,27 1,-592-39,394 47,-359 25,9-1,496-54,-84-17,186-2,-484-51,428 29,13-1,-315 9,264-19,231 18,59 12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9T23:04:57.32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1,'281'26,"-12"2,97 12,-137-32,-145-8,0 4,-1 3,18 7,15 2,0-6,1-4,95-9,-68 1,865 1,-589-25,147 12,-54 0,-90 8,-26-11,-366 17</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9T23:05:05.01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60,'554'31,"-116"8,-350-32,-1-3,82-6,-43 0,777 2,-629-19,305 19,-249-39,365-27,-401 53,-130 34,218-9,-25 8,-40-12,-94 10,-200-18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9T23:16:36.46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0 213,'48'25,"489"58,-191-35,152-45,895-3,-885-48,105-61,-23 53,-159 11,-55 5,-114 9,61 13,225 4,-129 4,-93 53,89-2,-201 7,100 14,-40-18,25 1,-278-40,-41 10,-379 32,-88-26,-257-40,-192 12,-467 7,985-54,-488 82,649-28,-188 34,256-17,-182-14,192-5,-359 2,193-54,21 3,119 22,136 29,38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9T23:18:59.37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0,'251'25,"685"105,-739-106,176-3,-165-14,32 3,1-11,101-18,525-53,-446 56,-44-13,-97 9,15-10,-275 27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9T22:56:58.2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1 125,'703'-26,"-118"26,-364-24,257-23,-185 36,-54-4,184 13,-193 4,1280-2,-1477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9T23:19:02.7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2,'804'39,"-459"-16,-29-2,606 21,884-44,-1182-46,-17 32,-270-21,19 14,835 74,123-52,-900 26,314-25,-433 25,133 24,-320-38,-80-6</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9T23:19:05.43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0,'163'20,"1708"154,-999-104,-280-35,-28 21,-417-43,0-6,79-9,-63 0,186-11,37-20,-174 14,345-15,-36-31,-91 46,22-12,276 20,-445 13,1294-2,-1257-25,-170 24,0 6,74 15,-40 6,-64-10,-96-11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9T22:57:01.2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73,'796'0,"-582"-23,119-4,70 12,-339 10,0 2,0 4,0 2,61 11,231 2,-77 24,-55-16,77-1,-68 2,65-50,-74 2,10-17,-205 35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9T23:00:17.96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1 279,'99'20,"267"-4,-190-2,1-8,34-9,-18 1,513 1,-89-73,-162 45,140 4,324-27,-701 38,194-6,-74-12,327 7,-365-2,179 8,-411 12,-1 3,1 3,0 3,40 7,533 12,327 20,-560-25,-86 16,38 7,-156-23,189 12,-77-4,-141-23,-175-1,-1 0,1 0,0 0,-1 1,1-1,-1 0,1 0,0 0,-1 1,1-1,0 0,-1 1,1-1,0 0,-1 1,1-1,0 0,0 1,-1-1,1 1,0-1,0 0,0 1,0-1,-1 1,1-1,0 1,0-1,0 1,0-1,0 0,0 1,0-1,0 1,0-1,1 1,-1-1,0 1,0-1,0 0,0 1,1-1,-1 1,0-1,0 0,1 1,-1-1,0 0,1 1,-1-1,0 0,1 0,-1 1,0-1,1 0,-1 0,1 0,-1 1,1-1,-1 0,0 0,1 0,-1 0,1 0,-1 0,1 0,-1 0,1 0,-1 0,0 0,-31 20,-26-2,0-2,-1-3,-1-2,-17-1,38-4,-183 26,-148 1,-103-9,353-10,0-4,-82-6,-114 17,-145 9,279-6,-363 3,-28-28,218-29,185 13,-292-15,245 18,-172-38,214 20,64 11,0 4,-79 0,-127-21,-30-1,-46-2,235 30,133 11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9T23:00:21.20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1 407,'76'-15,"929"-68,-167 69,-788 12,684-58,-423 24,235-41,-9 32,-171-3,-63 28,-216 15,-1 3,1 5,33 7,260 28,-233-11,1-6,25-5,-100-9,202 21,-272-29,-1 1,1-1,-1 1,1 0,-1 0,0 0,1 0,-1 0,1 1,-1-1,1 1,-1 0,0-1,1 1,-1 0,0 0,0 1,0-1,0 0,0 1,0-1,0 1,0 0,0-1,-1 1,1 0,-1 0,1 0,-1 0,0 0,0 1,0-1,0 0,0 1,0-1,-1 0,1 1,-1-1,0 1,1-1,-1 1,0-1,-1 1,1-1,0 1,-6 5,0 1,-1-1,0 0,0 0,0 0,-1-1,0-1,-1 1,0-1,0-1,0 0,0 0,-1 0,0-1,0-1,0 0,0 0,-1-1,1 0,0-1,-3 0,-18 7,-76 12,-1-5,-1-4,1-5,-1-4,-38-8,-36 3,-283 3,332-31,96 18,0 1,-1 2,0 2,-1 1,-19 1,-19-5,-53-1,0 6,-1 5,1 6,-38 10,-217 7,-2021-23,1859-23,416 5,93 14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9T22:57:32.47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0 199,'997'-75,"-149"76,-267 25,82-28,-247-23,115 12,55 2,-358-12,-17-5,2-5,-58 18,-133 15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9T22:57:36.0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1,'747'0,"-509"25,97 0,221 0,-238-3,217 5,1055-28,-1427 14,72-5,-89-26,-117 16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9T22:59:52.17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1,'169'0,"190"-1,316 42,54 8,-148-16,-101 7,24-21,-124-24,332-49,-274 12,-59 61,140-16,-242-29,-28 11,9-11,137 14,-258 14,1133-1,-787 23,146-74,-51 50,-535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9T23:00:00.4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0 180,'2205'0,"-1660"-52,-167 54,75 22,-41-1,112-19,-325-5,282-45,297-11,-238 31,-319 11,-107 5,1 5,65 8,-26-1,259-17,-170 5,-221 10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82119" cy="501879"/>
          </a:xfrm>
          <a:prstGeom prst="rect">
            <a:avLst/>
          </a:prstGeom>
        </p:spPr>
        <p:txBody>
          <a:bodyPr vert="horz" lIns="96478" tIns="48239" rIns="96478" bIns="48239" rtlCol="0"/>
          <a:lstStyle>
            <a:lvl1pPr algn="l">
              <a:defRPr sz="1300"/>
            </a:lvl1pPr>
          </a:lstStyle>
          <a:p>
            <a:endParaRPr lang="cs-CZ"/>
          </a:p>
        </p:txBody>
      </p:sp>
      <p:sp>
        <p:nvSpPr>
          <p:cNvPr id="3" name="Zástupný symbol pro datum 2"/>
          <p:cNvSpPr>
            <a:spLocks noGrp="1"/>
          </p:cNvSpPr>
          <p:nvPr>
            <p:ph type="dt" idx="1"/>
          </p:nvPr>
        </p:nvSpPr>
        <p:spPr>
          <a:xfrm>
            <a:off x="3898102" y="0"/>
            <a:ext cx="2982119" cy="501879"/>
          </a:xfrm>
          <a:prstGeom prst="rect">
            <a:avLst/>
          </a:prstGeom>
        </p:spPr>
        <p:txBody>
          <a:bodyPr vert="horz" lIns="96478" tIns="48239" rIns="96478" bIns="48239" rtlCol="0"/>
          <a:lstStyle>
            <a:lvl1pPr algn="r">
              <a:defRPr sz="1300"/>
            </a:lvl1pPr>
          </a:lstStyle>
          <a:p>
            <a:fld id="{DD04E078-F6BB-4B2F-882F-6551C4E20A21}" type="datetimeFigureOut">
              <a:rPr lang="cs-CZ" smtClean="0"/>
              <a:t>13. 11. 2020</a:t>
            </a:fld>
            <a:endParaRPr lang="cs-CZ"/>
          </a:p>
        </p:txBody>
      </p:sp>
      <p:sp>
        <p:nvSpPr>
          <p:cNvPr id="4" name="Zástupný symbol pro obrázek snímku 3"/>
          <p:cNvSpPr>
            <a:spLocks noGrp="1" noRot="1" noChangeAspect="1"/>
          </p:cNvSpPr>
          <p:nvPr>
            <p:ph type="sldImg" idx="2"/>
          </p:nvPr>
        </p:nvSpPr>
        <p:spPr>
          <a:xfrm>
            <a:off x="442913" y="1250950"/>
            <a:ext cx="5997575" cy="3375025"/>
          </a:xfrm>
          <a:prstGeom prst="rect">
            <a:avLst/>
          </a:prstGeom>
          <a:noFill/>
          <a:ln w="12700">
            <a:solidFill>
              <a:prstClr val="black"/>
            </a:solidFill>
          </a:ln>
        </p:spPr>
        <p:txBody>
          <a:bodyPr vert="horz" lIns="96478" tIns="48239" rIns="96478" bIns="48239" rtlCol="0" anchor="ctr"/>
          <a:lstStyle/>
          <a:p>
            <a:endParaRPr lang="cs-CZ"/>
          </a:p>
        </p:txBody>
      </p:sp>
      <p:sp>
        <p:nvSpPr>
          <p:cNvPr id="5" name="Zástupný symbol pro poznámky 4"/>
          <p:cNvSpPr>
            <a:spLocks noGrp="1"/>
          </p:cNvSpPr>
          <p:nvPr>
            <p:ph type="body" sz="quarter" idx="3"/>
          </p:nvPr>
        </p:nvSpPr>
        <p:spPr>
          <a:xfrm>
            <a:off x="688182" y="4813866"/>
            <a:ext cx="5505450" cy="3938617"/>
          </a:xfrm>
          <a:prstGeom prst="rect">
            <a:avLst/>
          </a:prstGeom>
        </p:spPr>
        <p:txBody>
          <a:bodyPr vert="horz" lIns="96478" tIns="48239" rIns="96478" bIns="48239"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500961"/>
            <a:ext cx="2982119" cy="501878"/>
          </a:xfrm>
          <a:prstGeom prst="rect">
            <a:avLst/>
          </a:prstGeom>
        </p:spPr>
        <p:txBody>
          <a:bodyPr vert="horz" lIns="96478" tIns="48239" rIns="96478" bIns="48239" rtlCol="0" anchor="b"/>
          <a:lstStyle>
            <a:lvl1pPr algn="l">
              <a:defRPr sz="1300"/>
            </a:lvl1pPr>
          </a:lstStyle>
          <a:p>
            <a:endParaRPr lang="cs-CZ"/>
          </a:p>
        </p:txBody>
      </p:sp>
      <p:sp>
        <p:nvSpPr>
          <p:cNvPr id="7" name="Zástupný symbol pro číslo snímku 6"/>
          <p:cNvSpPr>
            <a:spLocks noGrp="1"/>
          </p:cNvSpPr>
          <p:nvPr>
            <p:ph type="sldNum" sz="quarter" idx="5"/>
          </p:nvPr>
        </p:nvSpPr>
        <p:spPr>
          <a:xfrm>
            <a:off x="3898102" y="9500961"/>
            <a:ext cx="2982119" cy="501878"/>
          </a:xfrm>
          <a:prstGeom prst="rect">
            <a:avLst/>
          </a:prstGeom>
        </p:spPr>
        <p:txBody>
          <a:bodyPr vert="horz" lIns="96478" tIns="48239" rIns="96478" bIns="48239" rtlCol="0" anchor="b"/>
          <a:lstStyle>
            <a:lvl1pPr algn="r">
              <a:defRPr sz="1300"/>
            </a:lvl1pPr>
          </a:lstStyle>
          <a:p>
            <a:fld id="{FA1EFEC0-E4A6-418C-BC8A-F1CB2097649A}" type="slidenum">
              <a:rPr lang="cs-CZ" smtClean="0"/>
              <a:t>‹#›</a:t>
            </a:fld>
            <a:endParaRPr lang="cs-CZ"/>
          </a:p>
        </p:txBody>
      </p:sp>
    </p:spTree>
    <p:extLst>
      <p:ext uri="{BB962C8B-B14F-4D97-AF65-F5344CB8AC3E}">
        <p14:creationId xmlns:p14="http://schemas.microsoft.com/office/powerpoint/2010/main" val="412066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kritickemysleni.cz/klisty.php?co=klisty24_eur"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effectLst/>
              </a:rPr>
              <a:t>Kritické myšlení je nezávislé</a:t>
            </a:r>
            <a:r>
              <a:rPr lang="cs-CZ" dirty="0"/>
              <a:t> – každý žák si vytváří své názory, hodnoty a přesvědčení. Nikdo nemůže myslet za toho druhého. Žáci se učí myslet za sebe samé. Kritické myšlení nemusí být nutně originální, mohu přijmout myšlenku nebo přesvědčení od druhé osoby a přitom je pořád vnímat jako své vlastní.</a:t>
            </a:r>
          </a:p>
          <a:p>
            <a:r>
              <a:rPr lang="cs-CZ" b="1" dirty="0">
                <a:effectLst/>
              </a:rPr>
              <a:t>Získání informace je východiskem, a nikoli cílem kritického myšlení</a:t>
            </a:r>
            <a:r>
              <a:rPr lang="cs-CZ" dirty="0"/>
              <a:t>. Nemůžeme myslet s prázdnou hlavou, potřebujeme fakta, nápady, texty, teorie, data a pojmy, ale nesmíme se u nich zastavit. Vedle kritického myšlení učíme žáky porozumět textům, podržet si podstatné informace. Výuka kritického myšlení je jednou z učitelových úloh, vedle několika dalších. </a:t>
            </a:r>
          </a:p>
          <a:p>
            <a:r>
              <a:rPr lang="cs-CZ" b="1" dirty="0">
                <a:effectLst/>
              </a:rPr>
              <a:t>Kritické myšlení začíná otázkami a problémy, které se mají řešit</a:t>
            </a:r>
            <a:r>
              <a:rPr lang="cs-CZ" dirty="0"/>
              <a:t>. Vycházíme z lidské zvídavosti, kdy se chceme o daném dozvědět víc. Zvědavost je zde základní lidskou vlastností. Máme před žáka vystavit problém a zapojit jej do jeho řešení.</a:t>
            </a:r>
          </a:p>
          <a:p>
            <a:r>
              <a:rPr lang="cs-CZ" b="1" dirty="0">
                <a:effectLst/>
              </a:rPr>
              <a:t>Kritické myšlení se pídí po rozumových argumentech</a:t>
            </a:r>
            <a:r>
              <a:rPr lang="cs-CZ" dirty="0"/>
              <a:t>. Myslitelé si vytvářejí vlastní řešení problémů a snaží se ho podpořit přesvědčivými argumenty. Často existuje více řešení, a proto žáci musejí usilovat o prokázání logičnosti a praktičnosti svých řešení.</a:t>
            </a:r>
          </a:p>
          <a:p>
            <a:r>
              <a:rPr lang="cs-CZ" b="1" dirty="0">
                <a:effectLst/>
              </a:rPr>
              <a:t>Kritické myšlení je myšlením ve společnosti</a:t>
            </a:r>
            <a:r>
              <a:rPr lang="cs-CZ" dirty="0"/>
              <a:t>. Diskusí, čtením, debatou, nesouhlasem se zapojujeme do procesu, který prohlubuje a třídí naše vlastní postoje a názory. Učitelé se snaží sblížit učení ve třídě se životem mimo </a:t>
            </a:r>
            <a:r>
              <a:rPr lang="cs-CZ" dirty="0" err="1"/>
              <a:t>třídu.</a:t>
            </a:r>
            <a:r>
              <a:rPr lang="cs-CZ" baseline="30000" dirty="0" err="1"/>
              <a:t>2</a:t>
            </a:r>
            <a:endParaRPr lang="cs-CZ" dirty="0"/>
          </a:p>
          <a:p>
            <a:endParaRPr lang="cs-CZ" dirty="0"/>
          </a:p>
        </p:txBody>
      </p:sp>
      <p:sp>
        <p:nvSpPr>
          <p:cNvPr id="4" name="Zástupný symbol pro číslo snímku 3"/>
          <p:cNvSpPr>
            <a:spLocks noGrp="1"/>
          </p:cNvSpPr>
          <p:nvPr>
            <p:ph type="sldNum" sz="quarter" idx="5"/>
          </p:nvPr>
        </p:nvSpPr>
        <p:spPr/>
        <p:txBody>
          <a:bodyPr/>
          <a:lstStyle/>
          <a:p>
            <a:fld id="{FA1EFEC0-E4A6-418C-BC8A-F1CB2097649A}" type="slidenum">
              <a:rPr lang="cs-CZ" smtClean="0"/>
              <a:t>10</a:t>
            </a:fld>
            <a:endParaRPr lang="cs-CZ"/>
          </a:p>
        </p:txBody>
      </p:sp>
    </p:spTree>
    <p:extLst>
      <p:ext uri="{BB962C8B-B14F-4D97-AF65-F5344CB8AC3E}">
        <p14:creationId xmlns:p14="http://schemas.microsoft.com/office/powerpoint/2010/main" val="836080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300" b="1" u="sng"/>
              <a:t>Evokace:</a:t>
            </a:r>
            <a:endParaRPr lang="cs-CZ">
              <a:effectLst/>
            </a:endParaRPr>
          </a:p>
          <a:p>
            <a:r>
              <a:rPr lang="cs-CZ" sz="1300"/>
              <a:t>Náš mozek automaticky funguje tak, že si při setkání s nějakým novým podnětem nejdříve vybavuje, co o něm již ví, čemu se podobá, kde se s ním již setkal. Ve fázi evokace si proto žáci vybavují, co o tématu vědí jistě, co se domnívají, co si k němu vybavují, jaké otázky je k tématu zajímají. </a:t>
            </a:r>
            <a:endParaRPr lang="cs-CZ">
              <a:effectLst/>
            </a:endParaRPr>
          </a:p>
          <a:p>
            <a:r>
              <a:rPr lang="cs-CZ" sz="1300"/>
              <a:t>To, co žáci na začátku učení vědí a vybavují si, se v procesu vybavování (evokování) strukturuje, čímž se v další fázi mohou nové informace zařadit v mysli žáků na vhodné místo.</a:t>
            </a:r>
            <a:endParaRPr lang="cs-CZ">
              <a:effectLst/>
            </a:endParaRPr>
          </a:p>
          <a:p>
            <a:r>
              <a:rPr lang="cs-CZ" sz="1300"/>
              <a:t>Žáci pak o to snáze v další fázi učení zaujmou postoje k novým informacím.</a:t>
            </a:r>
            <a:endParaRPr lang="cs-CZ">
              <a:effectLst/>
            </a:endParaRPr>
          </a:p>
          <a:p>
            <a:r>
              <a:rPr lang="cs-CZ" sz="1300"/>
              <a:t>Vzniká tak vnitřní motivace pro učení (zvědavost, chuť posunout se). </a:t>
            </a:r>
            <a:endParaRPr lang="cs-CZ">
              <a:effectLst/>
            </a:endParaRPr>
          </a:p>
          <a:p>
            <a:r>
              <a:rPr lang="cs-CZ" sz="1300"/>
              <a:t>Již v této fázi se žáci učí (nejde jen o přípravu na učení).</a:t>
            </a:r>
            <a:endParaRPr lang="cs-CZ">
              <a:effectLst/>
            </a:endParaRPr>
          </a:p>
          <a:p>
            <a:r>
              <a:rPr lang="cs-CZ" sz="1300"/>
              <a:t>Zdrojem informací ve fázi evokace jsou žáci.</a:t>
            </a:r>
            <a:endParaRPr lang="cs-CZ">
              <a:effectLst/>
            </a:endParaRPr>
          </a:p>
          <a:p>
            <a:r>
              <a:rPr lang="cs-CZ" sz="1300"/>
              <a:t>Žákům se během evokace aktivizují příslušné části neuronální sítě, což zvyšuje efektivitu jejich učení.</a:t>
            </a:r>
            <a:endParaRPr lang="cs-CZ">
              <a:effectLst/>
            </a:endParaRPr>
          </a:p>
          <a:p>
            <a:r>
              <a:rPr lang="cs-CZ">
                <a:effectLst/>
              </a:rPr>
              <a:t> </a:t>
            </a:r>
          </a:p>
          <a:p>
            <a:r>
              <a:rPr lang="cs-CZ" sz="1300"/>
              <a:t>Tuto fázi učitelé někdy zaměňují za motivaci. Evokace se od motivace liší například tím, že výsledkem evokace je nějaký konkrétní výstup (žákovy poznámky, promluva…), zatímco výstupem motivace může být stav (žák chce něco dělat, je motivovaný pro činnost/téma). </a:t>
            </a:r>
            <a:endParaRPr lang="cs-CZ">
              <a:effectLst/>
            </a:endParaRPr>
          </a:p>
          <a:p>
            <a:r>
              <a:rPr lang="cs-CZ" b="1">
                <a:effectLst/>
              </a:rPr>
              <a:t> </a:t>
            </a:r>
            <a:endParaRPr lang="cs-CZ">
              <a:effectLst/>
            </a:endParaRPr>
          </a:p>
          <a:p>
            <a:r>
              <a:rPr lang="cs-CZ" sz="1300" b="1" u="sng"/>
              <a:t>Uvědomění si významu nové informace:</a:t>
            </a:r>
            <a:endParaRPr lang="cs-CZ">
              <a:effectLst/>
            </a:endParaRPr>
          </a:p>
          <a:p>
            <a:r>
              <a:rPr lang="cs-CZ" sz="1300"/>
              <a:t>Žáci aktivně zpracovávají zdroj nových informací, procházejí novou zkušeností. </a:t>
            </a:r>
            <a:endParaRPr lang="cs-CZ">
              <a:effectLst/>
            </a:endParaRPr>
          </a:p>
          <a:p>
            <a:r>
              <a:rPr lang="cs-CZ" sz="1300"/>
              <a:t>Žáci propojují nové informace, které v této fázi přicházejí z vnějšího zdroje,                  s informacemi, jež si vybavili a utřídili v evokaci. (To pro ně může být velice náročné, protože mají něco svého dřívějšího přeorganizovat, upravit…)</a:t>
            </a:r>
            <a:endParaRPr lang="cs-CZ">
              <a:effectLst/>
            </a:endParaRPr>
          </a:p>
          <a:p>
            <a:r>
              <a:rPr lang="cs-CZ" sz="1300"/>
              <a:t>Žáci k novým informacím zaujímají postoj.</a:t>
            </a:r>
            <a:endParaRPr lang="cs-CZ">
              <a:effectLst/>
            </a:endParaRPr>
          </a:p>
          <a:p>
            <a:r>
              <a:rPr lang="cs-CZ" sz="1300"/>
              <a:t>Důležité je, aby žáci proces svého myšlení a učení zaznamenávali.</a:t>
            </a:r>
            <a:endParaRPr lang="cs-CZ">
              <a:effectLst/>
            </a:endParaRPr>
          </a:p>
          <a:p>
            <a:r>
              <a:rPr lang="cs-CZ" sz="1300"/>
              <a:t>Zdrojem informací ve fázi uvědomění je „nežák“. (Učitel ten zdroj nových informací nějak zajistil: učitelův výklad, exkurze, beseda, video, text, pokus…)  </a:t>
            </a:r>
            <a:endParaRPr lang="cs-CZ">
              <a:effectLst/>
            </a:endParaRPr>
          </a:p>
          <a:p>
            <a:r>
              <a:rPr lang="cs-CZ" b="1">
                <a:effectLst/>
              </a:rPr>
              <a:t> </a:t>
            </a:r>
            <a:endParaRPr lang="cs-CZ">
              <a:effectLst/>
            </a:endParaRPr>
          </a:p>
          <a:p>
            <a:r>
              <a:rPr lang="cs-CZ" sz="1300" b="1" u="sng"/>
              <a:t>Reflexe:</a:t>
            </a:r>
            <a:endParaRPr lang="cs-CZ">
              <a:effectLst/>
            </a:endParaRPr>
          </a:p>
          <a:p>
            <a:r>
              <a:rPr lang="cs-CZ" sz="1300"/>
              <a:t>Žák se ohlíží za procesem učení, kterým právě prošel, a formuluje si svůj nový obraz tématu nebo problému (co teď o něm ví, co si potvrdil, co si opravil, jaké otázky zůstaly nezodpovězeny, čemu by se chtěl příště naučit).</a:t>
            </a:r>
            <a:endParaRPr lang="cs-CZ">
              <a:effectLst/>
            </a:endParaRPr>
          </a:p>
          <a:p>
            <a:r>
              <a:rPr lang="cs-CZ" sz="1300"/>
              <a:t>Fáze reflexe je dobrý čas na žákovo „aha“. </a:t>
            </a:r>
            <a:endParaRPr lang="cs-CZ">
              <a:effectLst/>
            </a:endParaRPr>
          </a:p>
          <a:p>
            <a:r>
              <a:rPr lang="cs-CZ" sz="1300"/>
              <a:t>Reflexe je jakési resumé, kterým se společně s žáky vracíme jednak k evokaci (potřebujeme se ubezpečit, že oproti evokaci jsme se posunuli) a jednak k cílům (které jsme před žáky na začátku hodiny postavili). </a:t>
            </a:r>
            <a:endParaRPr lang="cs-CZ">
              <a:effectLst/>
            </a:endParaRPr>
          </a:p>
          <a:p>
            <a:r>
              <a:rPr lang="cs-CZ" sz="1300"/>
              <a:t>Oproti shrnutí tématu (je jednotné pro celou třídu) může být reflexe žák od žáka odlišná.</a:t>
            </a:r>
            <a:endParaRPr lang="cs-CZ">
              <a:effectLst/>
            </a:endParaRPr>
          </a:p>
        </p:txBody>
      </p:sp>
      <p:sp>
        <p:nvSpPr>
          <p:cNvPr id="4" name="Zástupný symbol pro číslo snímku 3"/>
          <p:cNvSpPr>
            <a:spLocks noGrp="1"/>
          </p:cNvSpPr>
          <p:nvPr>
            <p:ph type="sldNum" sz="quarter" idx="5"/>
          </p:nvPr>
        </p:nvSpPr>
        <p:spPr/>
        <p:txBody>
          <a:bodyPr/>
          <a:lstStyle/>
          <a:p>
            <a:fld id="{FA1EFEC0-E4A6-418C-BC8A-F1CB2097649A}" type="slidenum">
              <a:rPr lang="cs-CZ" smtClean="0"/>
              <a:t>13</a:t>
            </a:fld>
            <a:endParaRPr lang="cs-CZ"/>
          </a:p>
        </p:txBody>
      </p:sp>
    </p:spTree>
    <p:extLst>
      <p:ext uri="{BB962C8B-B14F-4D97-AF65-F5344CB8AC3E}">
        <p14:creationId xmlns:p14="http://schemas.microsoft.com/office/powerpoint/2010/main" val="3664368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Evokace</a:t>
            </a:r>
            <a:r>
              <a:rPr lang="cs-CZ" dirty="0"/>
              <a:t>: v této fázi se zjišťuje, co studenti o tématu vědí, co si o něm myslí, co by je v něm zajímalo. Cílem je pomoci vytvořit kontext a motivovat pro studium. Většinou se zde ukáže, čím je téma zajímavé a aktuální a studenti si sami mohou zvolit sobě blízký přístup k jeho studiu a pojetí.</a:t>
            </a:r>
          </a:p>
          <a:p>
            <a:endParaRPr lang="cs-CZ" dirty="0"/>
          </a:p>
          <a:p>
            <a:r>
              <a:rPr lang="cs-CZ" b="1" dirty="0"/>
              <a:t>Uvědomění si významu nové informace</a:t>
            </a:r>
            <a:r>
              <a:rPr lang="cs-CZ" dirty="0"/>
              <a:t>: druhá fáze, kterou vnímá většina učitelů jako nejpodstatnější. Zde se předávají nové informace, poznatky, probíhá to, co se obvykle označuje jako učení. Ve skutečnosti ale učení prostupuje všemi třemi fázemi. Velice se doporučuje, aby se v této fázi nepracovalo (jen) </a:t>
            </a:r>
            <a:r>
              <a:rPr lang="cs-CZ" dirty="0" err="1"/>
              <a:t>transmisivní</a:t>
            </a:r>
            <a:r>
              <a:rPr lang="cs-CZ" dirty="0"/>
              <a:t> výukou, kdy učitel předává fakta a znalosti, ale aby se co nejvíce pracovalo se zdroji, se kterými může každý jednotlivec volně nakládat a učit se z nich.</a:t>
            </a:r>
          </a:p>
          <a:p>
            <a:endParaRPr lang="cs-CZ" dirty="0"/>
          </a:p>
          <a:p>
            <a:r>
              <a:rPr lang="cs-CZ" b="1" u="sng" dirty="0">
                <a:hlinkClick r:id="rId3"/>
              </a:rPr>
              <a:t>Reflexe</a:t>
            </a:r>
            <a:r>
              <a:rPr lang="cs-CZ" dirty="0"/>
              <a:t>: třetí a zřejmě nejvíce opomíjená část vzdělávání. Student v ní provádí vlastní analýzu toho, co se dozvěděl, jak to chápe a co mu to přináší. Samozřejmostí by mělo být nejen vlastní zhodnocení, ale také diskuse nad tím, zda mu nové informace nějak změnily pohled na věc, jakým způsobem souhlasí s tím, co předpokládal v evokaci atp. Tato fáze bývá často podceňovaná a je didakticky nejtěžší. Vyžaduje nemálo času a každý se v ní musí pohybovat vlastním tempem a specifickým způsobem.</a:t>
            </a:r>
          </a:p>
          <a:p>
            <a:endParaRPr lang="cs-CZ" dirty="0"/>
          </a:p>
        </p:txBody>
      </p:sp>
      <p:sp>
        <p:nvSpPr>
          <p:cNvPr id="4" name="Zástupný symbol pro číslo snímku 3"/>
          <p:cNvSpPr>
            <a:spLocks noGrp="1"/>
          </p:cNvSpPr>
          <p:nvPr>
            <p:ph type="sldNum" sz="quarter" idx="5"/>
          </p:nvPr>
        </p:nvSpPr>
        <p:spPr/>
        <p:txBody>
          <a:bodyPr/>
          <a:lstStyle/>
          <a:p>
            <a:fld id="{FA1EFEC0-E4A6-418C-BC8A-F1CB2097649A}" type="slidenum">
              <a:rPr lang="cs-CZ" smtClean="0"/>
              <a:t>14</a:t>
            </a:fld>
            <a:endParaRPr lang="cs-CZ"/>
          </a:p>
        </p:txBody>
      </p:sp>
    </p:spTree>
    <p:extLst>
      <p:ext uri="{BB962C8B-B14F-4D97-AF65-F5344CB8AC3E}">
        <p14:creationId xmlns:p14="http://schemas.microsoft.com/office/powerpoint/2010/main" val="2743330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Diskuzní metoda</a:t>
            </a:r>
          </a:p>
          <a:p>
            <a:r>
              <a:rPr lang="cs-CZ" dirty="0"/>
              <a:t>1) Učitel rozdá žákům tabulku se sadou výroků a třemi sloupky, ve kterých je možnost volit odpověď ano/ne</a:t>
            </a:r>
          </a:p>
          <a:p>
            <a:r>
              <a:rPr lang="cs-CZ" dirty="0"/>
              <a:t>2) Žáci si přečtou výroky a na základě svých znalostí rozhodnou o daných výrocích, zda jsou pravdivé, či nikoliv. Svou odpověď zaznamenají do prvního sloupečku (s názvem: před čtením)</a:t>
            </a:r>
          </a:p>
          <a:p>
            <a:r>
              <a:rPr lang="cs-CZ" dirty="0"/>
              <a:t>(cca 3 minuty)</a:t>
            </a:r>
          </a:p>
          <a:p>
            <a:r>
              <a:rPr lang="cs-CZ" dirty="0"/>
              <a:t>3) Žáci odloží papírek s odpověďmi a učitel jim rozdá článek o daném tématu. Žáci si článek přečtou, poté ho odloží a pokusí se znovu odpovědět na dané výroky. Každý z žáků poté může zhodnotit, u kolika výrazů změnil svou odpověď. (cca 8 minut)</a:t>
            </a:r>
          </a:p>
          <a:p>
            <a:r>
              <a:rPr lang="cs-CZ" dirty="0"/>
              <a:t>4) Poslední fáze záleží na učiteli. Buď je možné dát žákům ještě krátký čas na to, aby si v textu zvýraznili, které úseky dokazují jednotlivé výroky a až poté projít výroky jednotlivě, nebo je možné vyhledávat úseky v textu již společně.</a:t>
            </a:r>
          </a:p>
          <a:p>
            <a:endParaRPr lang="cs-CZ" dirty="0"/>
          </a:p>
        </p:txBody>
      </p:sp>
      <p:sp>
        <p:nvSpPr>
          <p:cNvPr id="4" name="Zástupný symbol pro číslo snímku 3"/>
          <p:cNvSpPr>
            <a:spLocks noGrp="1"/>
          </p:cNvSpPr>
          <p:nvPr>
            <p:ph type="sldNum" sz="quarter" idx="5"/>
          </p:nvPr>
        </p:nvSpPr>
        <p:spPr/>
        <p:txBody>
          <a:bodyPr/>
          <a:lstStyle/>
          <a:p>
            <a:fld id="{FA1EFEC0-E4A6-418C-BC8A-F1CB2097649A}" type="slidenum">
              <a:rPr lang="cs-CZ" smtClean="0"/>
              <a:t>19</a:t>
            </a:fld>
            <a:endParaRPr lang="cs-CZ"/>
          </a:p>
        </p:txBody>
      </p:sp>
    </p:spTree>
    <p:extLst>
      <p:ext uri="{BB962C8B-B14F-4D97-AF65-F5344CB8AC3E}">
        <p14:creationId xmlns:p14="http://schemas.microsoft.com/office/powerpoint/2010/main" val="3429959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A1EFEC0-E4A6-418C-BC8A-F1CB2097649A}" type="slidenum">
              <a:rPr lang="cs-CZ" smtClean="0"/>
              <a:t>20</a:t>
            </a:fld>
            <a:endParaRPr lang="cs-CZ"/>
          </a:p>
        </p:txBody>
      </p:sp>
    </p:spTree>
    <p:extLst>
      <p:ext uri="{BB962C8B-B14F-4D97-AF65-F5344CB8AC3E}">
        <p14:creationId xmlns:p14="http://schemas.microsoft.com/office/powerpoint/2010/main" val="2375052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A1EFEC0-E4A6-418C-BC8A-F1CB2097649A}" type="slidenum">
              <a:rPr lang="cs-CZ" smtClean="0"/>
              <a:t>26</a:t>
            </a:fld>
            <a:endParaRPr lang="cs-CZ"/>
          </a:p>
        </p:txBody>
      </p:sp>
    </p:spTree>
    <p:extLst>
      <p:ext uri="{BB962C8B-B14F-4D97-AF65-F5344CB8AC3E}">
        <p14:creationId xmlns:p14="http://schemas.microsoft.com/office/powerpoint/2010/main" val="1209565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A1EFEC0-E4A6-418C-BC8A-F1CB2097649A}" type="slidenum">
              <a:rPr lang="cs-CZ" smtClean="0"/>
              <a:t>30</a:t>
            </a:fld>
            <a:endParaRPr lang="cs-CZ"/>
          </a:p>
        </p:txBody>
      </p:sp>
    </p:spTree>
    <p:extLst>
      <p:ext uri="{BB962C8B-B14F-4D97-AF65-F5344CB8AC3E}">
        <p14:creationId xmlns:p14="http://schemas.microsoft.com/office/powerpoint/2010/main" val="508779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A1EFEC0-E4A6-418C-BC8A-F1CB2097649A}" type="slidenum">
              <a:rPr lang="cs-CZ" smtClean="0"/>
              <a:t>31</a:t>
            </a:fld>
            <a:endParaRPr lang="cs-CZ"/>
          </a:p>
        </p:txBody>
      </p:sp>
    </p:spTree>
    <p:extLst>
      <p:ext uri="{BB962C8B-B14F-4D97-AF65-F5344CB8AC3E}">
        <p14:creationId xmlns:p14="http://schemas.microsoft.com/office/powerpoint/2010/main" val="4121551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1FC874-B584-4D54-8420-8C3AA810A551}"/>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FE7F2A81-3CC7-4FC7-9C2A-DFCEC32AA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48ACC9D3-50E4-4553-9AA1-3DDDE9FC539A}"/>
              </a:ext>
            </a:extLst>
          </p:cNvPr>
          <p:cNvSpPr>
            <a:spLocks noGrp="1"/>
          </p:cNvSpPr>
          <p:nvPr>
            <p:ph type="dt" sz="half" idx="10"/>
          </p:nvPr>
        </p:nvSpPr>
        <p:spPr/>
        <p:txBody>
          <a:bodyPr/>
          <a:lstStyle/>
          <a:p>
            <a:fld id="{87E46C6A-5BD2-4CC2-AABE-C6A46AC0762B}" type="datetimeFigureOut">
              <a:rPr lang="cs-CZ" smtClean="0"/>
              <a:t>13. 11. 2020</a:t>
            </a:fld>
            <a:endParaRPr lang="cs-CZ"/>
          </a:p>
        </p:txBody>
      </p:sp>
      <p:sp>
        <p:nvSpPr>
          <p:cNvPr id="5" name="Zástupný symbol pro zápatí 4">
            <a:extLst>
              <a:ext uri="{FF2B5EF4-FFF2-40B4-BE49-F238E27FC236}">
                <a16:creationId xmlns:a16="http://schemas.microsoft.com/office/drawing/2014/main" id="{C06262BD-6C4D-412B-9A7E-84D6AC329E9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7771377-5745-4BFE-A332-35B1B21E78D1}"/>
              </a:ext>
            </a:extLst>
          </p:cNvPr>
          <p:cNvSpPr>
            <a:spLocks noGrp="1"/>
          </p:cNvSpPr>
          <p:nvPr>
            <p:ph type="sldNum" sz="quarter" idx="12"/>
          </p:nvPr>
        </p:nvSpPr>
        <p:spPr/>
        <p:txBody>
          <a:bodyPr/>
          <a:lstStyle/>
          <a:p>
            <a:fld id="{BA090286-3D4D-48A9-8F87-28DC2BA7CF9F}" type="slidenum">
              <a:rPr lang="cs-CZ" smtClean="0"/>
              <a:t>‹#›</a:t>
            </a:fld>
            <a:endParaRPr lang="cs-CZ"/>
          </a:p>
        </p:txBody>
      </p:sp>
    </p:spTree>
    <p:extLst>
      <p:ext uri="{BB962C8B-B14F-4D97-AF65-F5344CB8AC3E}">
        <p14:creationId xmlns:p14="http://schemas.microsoft.com/office/powerpoint/2010/main" val="2494874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36E644-F88D-4374-9AAD-129F7754BE67}"/>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125054C6-8F9C-44BE-AA96-DC48AAD3C0CA}"/>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0683A98-1B5A-418A-8D12-2CB4DD476F7A}"/>
              </a:ext>
            </a:extLst>
          </p:cNvPr>
          <p:cNvSpPr>
            <a:spLocks noGrp="1"/>
          </p:cNvSpPr>
          <p:nvPr>
            <p:ph type="dt" sz="half" idx="10"/>
          </p:nvPr>
        </p:nvSpPr>
        <p:spPr/>
        <p:txBody>
          <a:bodyPr/>
          <a:lstStyle/>
          <a:p>
            <a:fld id="{87E46C6A-5BD2-4CC2-AABE-C6A46AC0762B}" type="datetimeFigureOut">
              <a:rPr lang="cs-CZ" smtClean="0"/>
              <a:t>13. 11. 2020</a:t>
            </a:fld>
            <a:endParaRPr lang="cs-CZ"/>
          </a:p>
        </p:txBody>
      </p:sp>
      <p:sp>
        <p:nvSpPr>
          <p:cNvPr id="5" name="Zástupný symbol pro zápatí 4">
            <a:extLst>
              <a:ext uri="{FF2B5EF4-FFF2-40B4-BE49-F238E27FC236}">
                <a16:creationId xmlns:a16="http://schemas.microsoft.com/office/drawing/2014/main" id="{7E9C8F6F-9071-4B91-9F3B-0589C41DCBA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6303B63-C4A9-416D-9434-07565E8D42A5}"/>
              </a:ext>
            </a:extLst>
          </p:cNvPr>
          <p:cNvSpPr>
            <a:spLocks noGrp="1"/>
          </p:cNvSpPr>
          <p:nvPr>
            <p:ph type="sldNum" sz="quarter" idx="12"/>
          </p:nvPr>
        </p:nvSpPr>
        <p:spPr/>
        <p:txBody>
          <a:bodyPr/>
          <a:lstStyle/>
          <a:p>
            <a:fld id="{BA090286-3D4D-48A9-8F87-28DC2BA7CF9F}" type="slidenum">
              <a:rPr lang="cs-CZ" smtClean="0"/>
              <a:t>‹#›</a:t>
            </a:fld>
            <a:endParaRPr lang="cs-CZ"/>
          </a:p>
        </p:txBody>
      </p:sp>
    </p:spTree>
    <p:extLst>
      <p:ext uri="{BB962C8B-B14F-4D97-AF65-F5344CB8AC3E}">
        <p14:creationId xmlns:p14="http://schemas.microsoft.com/office/powerpoint/2010/main" val="2635340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7FDC4300-419E-4DD2-BF5D-9C66EB3A84E4}"/>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052703F7-5E83-42AA-B017-91F85C41590D}"/>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EDAB473-7E90-4C4E-86E0-8A643BCC8FE2}"/>
              </a:ext>
            </a:extLst>
          </p:cNvPr>
          <p:cNvSpPr>
            <a:spLocks noGrp="1"/>
          </p:cNvSpPr>
          <p:nvPr>
            <p:ph type="dt" sz="half" idx="10"/>
          </p:nvPr>
        </p:nvSpPr>
        <p:spPr/>
        <p:txBody>
          <a:bodyPr/>
          <a:lstStyle/>
          <a:p>
            <a:fld id="{87E46C6A-5BD2-4CC2-AABE-C6A46AC0762B}" type="datetimeFigureOut">
              <a:rPr lang="cs-CZ" smtClean="0"/>
              <a:t>13. 11. 2020</a:t>
            </a:fld>
            <a:endParaRPr lang="cs-CZ"/>
          </a:p>
        </p:txBody>
      </p:sp>
      <p:sp>
        <p:nvSpPr>
          <p:cNvPr id="5" name="Zástupný symbol pro zápatí 4">
            <a:extLst>
              <a:ext uri="{FF2B5EF4-FFF2-40B4-BE49-F238E27FC236}">
                <a16:creationId xmlns:a16="http://schemas.microsoft.com/office/drawing/2014/main" id="{A7641507-855B-4187-B433-A36FE1C64E2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E8B2169-6480-4B69-9375-36AEB16CB3BC}"/>
              </a:ext>
            </a:extLst>
          </p:cNvPr>
          <p:cNvSpPr>
            <a:spLocks noGrp="1"/>
          </p:cNvSpPr>
          <p:nvPr>
            <p:ph type="sldNum" sz="quarter" idx="12"/>
          </p:nvPr>
        </p:nvSpPr>
        <p:spPr/>
        <p:txBody>
          <a:bodyPr/>
          <a:lstStyle/>
          <a:p>
            <a:fld id="{BA090286-3D4D-48A9-8F87-28DC2BA7CF9F}" type="slidenum">
              <a:rPr lang="cs-CZ" smtClean="0"/>
              <a:t>‹#›</a:t>
            </a:fld>
            <a:endParaRPr lang="cs-CZ"/>
          </a:p>
        </p:txBody>
      </p:sp>
    </p:spTree>
    <p:extLst>
      <p:ext uri="{BB962C8B-B14F-4D97-AF65-F5344CB8AC3E}">
        <p14:creationId xmlns:p14="http://schemas.microsoft.com/office/powerpoint/2010/main" val="761332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E38465-0328-4702-8FE7-FDBAD31317DB}"/>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E676BB03-1787-4D65-A4D8-68FE8B515FFE}"/>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24D7F4C-F4EF-4EF2-A70E-B40B13124267}"/>
              </a:ext>
            </a:extLst>
          </p:cNvPr>
          <p:cNvSpPr>
            <a:spLocks noGrp="1"/>
          </p:cNvSpPr>
          <p:nvPr>
            <p:ph type="dt" sz="half" idx="10"/>
          </p:nvPr>
        </p:nvSpPr>
        <p:spPr/>
        <p:txBody>
          <a:bodyPr/>
          <a:lstStyle/>
          <a:p>
            <a:fld id="{87E46C6A-5BD2-4CC2-AABE-C6A46AC0762B}" type="datetimeFigureOut">
              <a:rPr lang="cs-CZ" smtClean="0"/>
              <a:t>13. 11. 2020</a:t>
            </a:fld>
            <a:endParaRPr lang="cs-CZ"/>
          </a:p>
        </p:txBody>
      </p:sp>
      <p:sp>
        <p:nvSpPr>
          <p:cNvPr id="5" name="Zástupný symbol pro zápatí 4">
            <a:extLst>
              <a:ext uri="{FF2B5EF4-FFF2-40B4-BE49-F238E27FC236}">
                <a16:creationId xmlns:a16="http://schemas.microsoft.com/office/drawing/2014/main" id="{D34C363B-E493-4580-9079-552B90A8572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FFAF60C-4CCA-45F2-A933-A43B376808E9}"/>
              </a:ext>
            </a:extLst>
          </p:cNvPr>
          <p:cNvSpPr>
            <a:spLocks noGrp="1"/>
          </p:cNvSpPr>
          <p:nvPr>
            <p:ph type="sldNum" sz="quarter" idx="12"/>
          </p:nvPr>
        </p:nvSpPr>
        <p:spPr/>
        <p:txBody>
          <a:bodyPr/>
          <a:lstStyle/>
          <a:p>
            <a:fld id="{BA090286-3D4D-48A9-8F87-28DC2BA7CF9F}" type="slidenum">
              <a:rPr lang="cs-CZ" smtClean="0"/>
              <a:t>‹#›</a:t>
            </a:fld>
            <a:endParaRPr lang="cs-CZ"/>
          </a:p>
        </p:txBody>
      </p:sp>
    </p:spTree>
    <p:extLst>
      <p:ext uri="{BB962C8B-B14F-4D97-AF65-F5344CB8AC3E}">
        <p14:creationId xmlns:p14="http://schemas.microsoft.com/office/powerpoint/2010/main" val="1224967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31D5F6-2FDF-440F-9C14-6106A5EF3801}"/>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4EA6B20E-67B2-4829-9A25-40365B9C44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CF7224B2-19A3-44F3-8310-6CC955407211}"/>
              </a:ext>
            </a:extLst>
          </p:cNvPr>
          <p:cNvSpPr>
            <a:spLocks noGrp="1"/>
          </p:cNvSpPr>
          <p:nvPr>
            <p:ph type="dt" sz="half" idx="10"/>
          </p:nvPr>
        </p:nvSpPr>
        <p:spPr/>
        <p:txBody>
          <a:bodyPr/>
          <a:lstStyle/>
          <a:p>
            <a:fld id="{87E46C6A-5BD2-4CC2-AABE-C6A46AC0762B}" type="datetimeFigureOut">
              <a:rPr lang="cs-CZ" smtClean="0"/>
              <a:t>13. 11. 2020</a:t>
            </a:fld>
            <a:endParaRPr lang="cs-CZ"/>
          </a:p>
        </p:txBody>
      </p:sp>
      <p:sp>
        <p:nvSpPr>
          <p:cNvPr id="5" name="Zástupný symbol pro zápatí 4">
            <a:extLst>
              <a:ext uri="{FF2B5EF4-FFF2-40B4-BE49-F238E27FC236}">
                <a16:creationId xmlns:a16="http://schemas.microsoft.com/office/drawing/2014/main" id="{BBFF37DB-759E-4966-9A6F-1EFB53A0885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5E695AC-B6E4-40A7-8D6D-21D9FB45AA10}"/>
              </a:ext>
            </a:extLst>
          </p:cNvPr>
          <p:cNvSpPr>
            <a:spLocks noGrp="1"/>
          </p:cNvSpPr>
          <p:nvPr>
            <p:ph type="sldNum" sz="quarter" idx="12"/>
          </p:nvPr>
        </p:nvSpPr>
        <p:spPr/>
        <p:txBody>
          <a:bodyPr/>
          <a:lstStyle/>
          <a:p>
            <a:fld id="{BA090286-3D4D-48A9-8F87-28DC2BA7CF9F}" type="slidenum">
              <a:rPr lang="cs-CZ" smtClean="0"/>
              <a:t>‹#›</a:t>
            </a:fld>
            <a:endParaRPr lang="cs-CZ"/>
          </a:p>
        </p:txBody>
      </p:sp>
    </p:spTree>
    <p:extLst>
      <p:ext uri="{BB962C8B-B14F-4D97-AF65-F5344CB8AC3E}">
        <p14:creationId xmlns:p14="http://schemas.microsoft.com/office/powerpoint/2010/main" val="2602474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B53412-A3D4-4F61-8D09-E5FB71A699ED}"/>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FEAB263E-4D14-4C04-AF5B-A5A47DE25F1F}"/>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662C9556-1BEF-4259-AC63-B152AFC11A9B}"/>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C77D6C90-C83A-484C-9155-F2BF471C7B4D}"/>
              </a:ext>
            </a:extLst>
          </p:cNvPr>
          <p:cNvSpPr>
            <a:spLocks noGrp="1"/>
          </p:cNvSpPr>
          <p:nvPr>
            <p:ph type="dt" sz="half" idx="10"/>
          </p:nvPr>
        </p:nvSpPr>
        <p:spPr/>
        <p:txBody>
          <a:bodyPr/>
          <a:lstStyle/>
          <a:p>
            <a:fld id="{87E46C6A-5BD2-4CC2-AABE-C6A46AC0762B}" type="datetimeFigureOut">
              <a:rPr lang="cs-CZ" smtClean="0"/>
              <a:t>13. 11. 2020</a:t>
            </a:fld>
            <a:endParaRPr lang="cs-CZ"/>
          </a:p>
        </p:txBody>
      </p:sp>
      <p:sp>
        <p:nvSpPr>
          <p:cNvPr id="6" name="Zástupný symbol pro zápatí 5">
            <a:extLst>
              <a:ext uri="{FF2B5EF4-FFF2-40B4-BE49-F238E27FC236}">
                <a16:creationId xmlns:a16="http://schemas.microsoft.com/office/drawing/2014/main" id="{76A6D47E-29C1-428D-9542-CDAB906E001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AF9FB5D-2689-43E6-83CF-3177EA0F019B}"/>
              </a:ext>
            </a:extLst>
          </p:cNvPr>
          <p:cNvSpPr>
            <a:spLocks noGrp="1"/>
          </p:cNvSpPr>
          <p:nvPr>
            <p:ph type="sldNum" sz="quarter" idx="12"/>
          </p:nvPr>
        </p:nvSpPr>
        <p:spPr/>
        <p:txBody>
          <a:bodyPr/>
          <a:lstStyle/>
          <a:p>
            <a:fld id="{BA090286-3D4D-48A9-8F87-28DC2BA7CF9F}" type="slidenum">
              <a:rPr lang="cs-CZ" smtClean="0"/>
              <a:t>‹#›</a:t>
            </a:fld>
            <a:endParaRPr lang="cs-CZ"/>
          </a:p>
        </p:txBody>
      </p:sp>
    </p:spTree>
    <p:extLst>
      <p:ext uri="{BB962C8B-B14F-4D97-AF65-F5344CB8AC3E}">
        <p14:creationId xmlns:p14="http://schemas.microsoft.com/office/powerpoint/2010/main" val="1644053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7BCAC8-83EF-4E54-BCE4-F5AFA88F007E}"/>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B68669C7-BCE1-448D-96EE-519C82AF89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FF10EC83-3E1A-427C-8456-DF9B944CA10B}"/>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8E308EC4-B087-4386-B652-14E4E6BC84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62D8CE46-EE62-4160-85A5-617AF0B58009}"/>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002E576E-4CBE-4CDE-81A2-54641F97501D}"/>
              </a:ext>
            </a:extLst>
          </p:cNvPr>
          <p:cNvSpPr>
            <a:spLocks noGrp="1"/>
          </p:cNvSpPr>
          <p:nvPr>
            <p:ph type="dt" sz="half" idx="10"/>
          </p:nvPr>
        </p:nvSpPr>
        <p:spPr/>
        <p:txBody>
          <a:bodyPr/>
          <a:lstStyle/>
          <a:p>
            <a:fld id="{87E46C6A-5BD2-4CC2-AABE-C6A46AC0762B}" type="datetimeFigureOut">
              <a:rPr lang="cs-CZ" smtClean="0"/>
              <a:t>13. 11. 2020</a:t>
            </a:fld>
            <a:endParaRPr lang="cs-CZ"/>
          </a:p>
        </p:txBody>
      </p:sp>
      <p:sp>
        <p:nvSpPr>
          <p:cNvPr id="8" name="Zástupný symbol pro zápatí 7">
            <a:extLst>
              <a:ext uri="{FF2B5EF4-FFF2-40B4-BE49-F238E27FC236}">
                <a16:creationId xmlns:a16="http://schemas.microsoft.com/office/drawing/2014/main" id="{2A4EA622-DBA4-4D1B-8A4F-DF4E605DCE67}"/>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119A4645-ECBA-4C1A-A0DA-7F6102E71337}"/>
              </a:ext>
            </a:extLst>
          </p:cNvPr>
          <p:cNvSpPr>
            <a:spLocks noGrp="1"/>
          </p:cNvSpPr>
          <p:nvPr>
            <p:ph type="sldNum" sz="quarter" idx="12"/>
          </p:nvPr>
        </p:nvSpPr>
        <p:spPr/>
        <p:txBody>
          <a:bodyPr/>
          <a:lstStyle/>
          <a:p>
            <a:fld id="{BA090286-3D4D-48A9-8F87-28DC2BA7CF9F}" type="slidenum">
              <a:rPr lang="cs-CZ" smtClean="0"/>
              <a:t>‹#›</a:t>
            </a:fld>
            <a:endParaRPr lang="cs-CZ"/>
          </a:p>
        </p:txBody>
      </p:sp>
    </p:spTree>
    <p:extLst>
      <p:ext uri="{BB962C8B-B14F-4D97-AF65-F5344CB8AC3E}">
        <p14:creationId xmlns:p14="http://schemas.microsoft.com/office/powerpoint/2010/main" val="511450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DBF707-A18E-485C-809B-A6E688348999}"/>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901EC56D-4556-4510-9755-75A8813B2096}"/>
              </a:ext>
            </a:extLst>
          </p:cNvPr>
          <p:cNvSpPr>
            <a:spLocks noGrp="1"/>
          </p:cNvSpPr>
          <p:nvPr>
            <p:ph type="dt" sz="half" idx="10"/>
          </p:nvPr>
        </p:nvSpPr>
        <p:spPr/>
        <p:txBody>
          <a:bodyPr/>
          <a:lstStyle/>
          <a:p>
            <a:fld id="{87E46C6A-5BD2-4CC2-AABE-C6A46AC0762B}" type="datetimeFigureOut">
              <a:rPr lang="cs-CZ" smtClean="0"/>
              <a:t>13. 11. 2020</a:t>
            </a:fld>
            <a:endParaRPr lang="cs-CZ"/>
          </a:p>
        </p:txBody>
      </p:sp>
      <p:sp>
        <p:nvSpPr>
          <p:cNvPr id="4" name="Zástupný symbol pro zápatí 3">
            <a:extLst>
              <a:ext uri="{FF2B5EF4-FFF2-40B4-BE49-F238E27FC236}">
                <a16:creationId xmlns:a16="http://schemas.microsoft.com/office/drawing/2014/main" id="{CD6DBFB8-38D6-461E-A195-0033529B9E46}"/>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D1711660-2147-448E-B45D-2FB49A447763}"/>
              </a:ext>
            </a:extLst>
          </p:cNvPr>
          <p:cNvSpPr>
            <a:spLocks noGrp="1"/>
          </p:cNvSpPr>
          <p:nvPr>
            <p:ph type="sldNum" sz="quarter" idx="12"/>
          </p:nvPr>
        </p:nvSpPr>
        <p:spPr/>
        <p:txBody>
          <a:bodyPr/>
          <a:lstStyle/>
          <a:p>
            <a:fld id="{BA090286-3D4D-48A9-8F87-28DC2BA7CF9F}" type="slidenum">
              <a:rPr lang="cs-CZ" smtClean="0"/>
              <a:t>‹#›</a:t>
            </a:fld>
            <a:endParaRPr lang="cs-CZ"/>
          </a:p>
        </p:txBody>
      </p:sp>
    </p:spTree>
    <p:extLst>
      <p:ext uri="{BB962C8B-B14F-4D97-AF65-F5344CB8AC3E}">
        <p14:creationId xmlns:p14="http://schemas.microsoft.com/office/powerpoint/2010/main" val="1564891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9E8B0C91-F7FC-42D4-9AB4-7E44FB506DBE}"/>
              </a:ext>
            </a:extLst>
          </p:cNvPr>
          <p:cNvSpPr>
            <a:spLocks noGrp="1"/>
          </p:cNvSpPr>
          <p:nvPr>
            <p:ph type="dt" sz="half" idx="10"/>
          </p:nvPr>
        </p:nvSpPr>
        <p:spPr/>
        <p:txBody>
          <a:bodyPr/>
          <a:lstStyle/>
          <a:p>
            <a:fld id="{87E46C6A-5BD2-4CC2-AABE-C6A46AC0762B}" type="datetimeFigureOut">
              <a:rPr lang="cs-CZ" smtClean="0"/>
              <a:t>13. 11. 2020</a:t>
            </a:fld>
            <a:endParaRPr lang="cs-CZ"/>
          </a:p>
        </p:txBody>
      </p:sp>
      <p:sp>
        <p:nvSpPr>
          <p:cNvPr id="3" name="Zástupný symbol pro zápatí 2">
            <a:extLst>
              <a:ext uri="{FF2B5EF4-FFF2-40B4-BE49-F238E27FC236}">
                <a16:creationId xmlns:a16="http://schemas.microsoft.com/office/drawing/2014/main" id="{C5B99998-8880-449E-AF98-20CEDF169D2A}"/>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66235758-DB0E-4E0A-80A5-1A22C441E835}"/>
              </a:ext>
            </a:extLst>
          </p:cNvPr>
          <p:cNvSpPr>
            <a:spLocks noGrp="1"/>
          </p:cNvSpPr>
          <p:nvPr>
            <p:ph type="sldNum" sz="quarter" idx="12"/>
          </p:nvPr>
        </p:nvSpPr>
        <p:spPr/>
        <p:txBody>
          <a:bodyPr/>
          <a:lstStyle/>
          <a:p>
            <a:fld id="{BA090286-3D4D-48A9-8F87-28DC2BA7CF9F}" type="slidenum">
              <a:rPr lang="cs-CZ" smtClean="0"/>
              <a:t>‹#›</a:t>
            </a:fld>
            <a:endParaRPr lang="cs-CZ"/>
          </a:p>
        </p:txBody>
      </p:sp>
    </p:spTree>
    <p:extLst>
      <p:ext uri="{BB962C8B-B14F-4D97-AF65-F5344CB8AC3E}">
        <p14:creationId xmlns:p14="http://schemas.microsoft.com/office/powerpoint/2010/main" val="2102167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635091-4D06-4B4D-993B-483B6FB79136}"/>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3C3D6CD5-01DB-4914-B40A-EEB19AF02D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2032F877-6DD7-432F-94B8-C1D493BD0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FC796FF4-0CFA-410A-880D-2DC18373FF2F}"/>
              </a:ext>
            </a:extLst>
          </p:cNvPr>
          <p:cNvSpPr>
            <a:spLocks noGrp="1"/>
          </p:cNvSpPr>
          <p:nvPr>
            <p:ph type="dt" sz="half" idx="10"/>
          </p:nvPr>
        </p:nvSpPr>
        <p:spPr/>
        <p:txBody>
          <a:bodyPr/>
          <a:lstStyle/>
          <a:p>
            <a:fld id="{87E46C6A-5BD2-4CC2-AABE-C6A46AC0762B}" type="datetimeFigureOut">
              <a:rPr lang="cs-CZ" smtClean="0"/>
              <a:t>13. 11. 2020</a:t>
            </a:fld>
            <a:endParaRPr lang="cs-CZ"/>
          </a:p>
        </p:txBody>
      </p:sp>
      <p:sp>
        <p:nvSpPr>
          <p:cNvPr id="6" name="Zástupný symbol pro zápatí 5">
            <a:extLst>
              <a:ext uri="{FF2B5EF4-FFF2-40B4-BE49-F238E27FC236}">
                <a16:creationId xmlns:a16="http://schemas.microsoft.com/office/drawing/2014/main" id="{55E99058-D02A-461E-B972-6596F8CB209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8AF37082-572D-41C8-AB09-4072034A9873}"/>
              </a:ext>
            </a:extLst>
          </p:cNvPr>
          <p:cNvSpPr>
            <a:spLocks noGrp="1"/>
          </p:cNvSpPr>
          <p:nvPr>
            <p:ph type="sldNum" sz="quarter" idx="12"/>
          </p:nvPr>
        </p:nvSpPr>
        <p:spPr/>
        <p:txBody>
          <a:bodyPr/>
          <a:lstStyle/>
          <a:p>
            <a:fld id="{BA090286-3D4D-48A9-8F87-28DC2BA7CF9F}" type="slidenum">
              <a:rPr lang="cs-CZ" smtClean="0"/>
              <a:t>‹#›</a:t>
            </a:fld>
            <a:endParaRPr lang="cs-CZ"/>
          </a:p>
        </p:txBody>
      </p:sp>
    </p:spTree>
    <p:extLst>
      <p:ext uri="{BB962C8B-B14F-4D97-AF65-F5344CB8AC3E}">
        <p14:creationId xmlns:p14="http://schemas.microsoft.com/office/powerpoint/2010/main" val="4023703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3D5E80-DEC2-41E2-8379-294188ACFF9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651B9A30-EF10-496B-962F-1695915EE3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4299C74D-F2A1-419E-A9BD-06E091618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5B7EF0AF-E286-4436-B11D-3C63D8C8CB50}"/>
              </a:ext>
            </a:extLst>
          </p:cNvPr>
          <p:cNvSpPr>
            <a:spLocks noGrp="1"/>
          </p:cNvSpPr>
          <p:nvPr>
            <p:ph type="dt" sz="half" idx="10"/>
          </p:nvPr>
        </p:nvSpPr>
        <p:spPr/>
        <p:txBody>
          <a:bodyPr/>
          <a:lstStyle/>
          <a:p>
            <a:fld id="{87E46C6A-5BD2-4CC2-AABE-C6A46AC0762B}" type="datetimeFigureOut">
              <a:rPr lang="cs-CZ" smtClean="0"/>
              <a:t>13. 11. 2020</a:t>
            </a:fld>
            <a:endParaRPr lang="cs-CZ"/>
          </a:p>
        </p:txBody>
      </p:sp>
      <p:sp>
        <p:nvSpPr>
          <p:cNvPr id="6" name="Zástupný symbol pro zápatí 5">
            <a:extLst>
              <a:ext uri="{FF2B5EF4-FFF2-40B4-BE49-F238E27FC236}">
                <a16:creationId xmlns:a16="http://schemas.microsoft.com/office/drawing/2014/main" id="{4C48BF2D-8683-480D-ACEA-D666BEEE2FFC}"/>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586BA32-EEA2-426F-B9D8-7C7AFB124678}"/>
              </a:ext>
            </a:extLst>
          </p:cNvPr>
          <p:cNvSpPr>
            <a:spLocks noGrp="1"/>
          </p:cNvSpPr>
          <p:nvPr>
            <p:ph type="sldNum" sz="quarter" idx="12"/>
          </p:nvPr>
        </p:nvSpPr>
        <p:spPr/>
        <p:txBody>
          <a:bodyPr/>
          <a:lstStyle/>
          <a:p>
            <a:fld id="{BA090286-3D4D-48A9-8F87-28DC2BA7CF9F}" type="slidenum">
              <a:rPr lang="cs-CZ" smtClean="0"/>
              <a:t>‹#›</a:t>
            </a:fld>
            <a:endParaRPr lang="cs-CZ"/>
          </a:p>
        </p:txBody>
      </p:sp>
    </p:spTree>
    <p:extLst>
      <p:ext uri="{BB962C8B-B14F-4D97-AF65-F5344CB8AC3E}">
        <p14:creationId xmlns:p14="http://schemas.microsoft.com/office/powerpoint/2010/main" val="4272002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39F3DA87-2746-46AB-95B1-C3ECCA86FF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17401906-1F85-4F91-A392-80CB2182F6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D3F0150-05F8-4D96-80E9-881BAD6589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E46C6A-5BD2-4CC2-AABE-C6A46AC0762B}" type="datetimeFigureOut">
              <a:rPr lang="cs-CZ" smtClean="0"/>
              <a:t>13. 11. 2020</a:t>
            </a:fld>
            <a:endParaRPr lang="cs-CZ"/>
          </a:p>
        </p:txBody>
      </p:sp>
      <p:sp>
        <p:nvSpPr>
          <p:cNvPr id="5" name="Zástupný symbol pro zápatí 4">
            <a:extLst>
              <a:ext uri="{FF2B5EF4-FFF2-40B4-BE49-F238E27FC236}">
                <a16:creationId xmlns:a16="http://schemas.microsoft.com/office/drawing/2014/main" id="{8481D994-981B-4584-9893-9A1212BC0A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AF45952D-E84C-4807-B9B6-A15C114110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90286-3D4D-48A9-8F87-28DC2BA7CF9F}" type="slidenum">
              <a:rPr lang="cs-CZ" smtClean="0"/>
              <a:t>‹#›</a:t>
            </a:fld>
            <a:endParaRPr lang="cs-CZ"/>
          </a:p>
        </p:txBody>
      </p:sp>
    </p:spTree>
    <p:extLst>
      <p:ext uri="{BB962C8B-B14F-4D97-AF65-F5344CB8AC3E}">
        <p14:creationId xmlns:p14="http://schemas.microsoft.com/office/powerpoint/2010/main" val="2210792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didaktikabiochemie.natur.cuni.cz/db2019/sudkova.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didaktikabiochemie.natur.cuni.cz/db2019/josifkova.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didaktikabiochemie.natur.cuni.cz/db2019/musutova.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liborkyncl.estranky.cz/clanky/metody-rwct/"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books.google.cz/books?id=UaiTCgAAQBAJ&amp;pg=PA43&amp;lpg=PA43&amp;dq=metoda+diamant+rwct&amp;source=bl&amp;ots=HxteECmbNP&amp;sig=9uxkHMjNlPDEI_233rlZqsdjlAU&amp;hl=cs&amp;sa=X&amp;ved=0ahUKEwj-6ca9ks3ZAhXKzKQKHTS4CKs4ChDoAQgxMAI#v=onepage&amp;q=metoda%20diamant%20rwct&amp;f=false" TargetMode="External"/><Relationship Id="rId4" Type="http://schemas.openxmlformats.org/officeDocument/2006/relationships/hyperlink" Target="https://kisk.phil.muni.cz/kiskonline/kreativita/efektivni-a-kriticke-cteni/rwc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customXml" Target="../ink/ink4.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ustomXml" Target="../ink/ink6.xml"/><Relationship Id="rId7" Type="http://schemas.openxmlformats.org/officeDocument/2006/relationships/customXml" Target="../ink/ink8.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customXml" Target="../ink/ink7.xml"/><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customXml" Target="../ink/ink9.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customXml" Target="../ink/ink15.xml"/><Relationship Id="rId3" Type="http://schemas.openxmlformats.org/officeDocument/2006/relationships/customXml" Target="../ink/ink10.xml"/><Relationship Id="rId7" Type="http://schemas.openxmlformats.org/officeDocument/2006/relationships/customXml" Target="../ink/ink12.xml"/><Relationship Id="rId12"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customXml" Target="../ink/ink14.xml"/><Relationship Id="rId5" Type="http://schemas.openxmlformats.org/officeDocument/2006/relationships/customXml" Target="../ink/ink11.xml"/><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customXml" Target="../ink/ink13.xml"/><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customXml" Target="../ink/ink19.xml"/><Relationship Id="rId17" Type="http://schemas.openxmlformats.org/officeDocument/2006/relationships/image" Target="../media/image28.png"/><Relationship Id="rId2" Type="http://schemas.openxmlformats.org/officeDocument/2006/relationships/image" Target="../media/image19.png"/><Relationship Id="rId16" Type="http://schemas.openxmlformats.org/officeDocument/2006/relationships/customXml" Target="../ink/ink21.xml"/><Relationship Id="rId1" Type="http://schemas.openxmlformats.org/officeDocument/2006/relationships/slideLayout" Target="../slideLayouts/slideLayout7.xml"/><Relationship Id="rId6" Type="http://schemas.openxmlformats.org/officeDocument/2006/relationships/customXml" Target="../ink/ink17.xml"/><Relationship Id="rId11" Type="http://schemas.openxmlformats.org/officeDocument/2006/relationships/image" Target="../media/image25.png"/><Relationship Id="rId5" Type="http://schemas.openxmlformats.org/officeDocument/2006/relationships/image" Target="../media/image21.png"/><Relationship Id="rId15" Type="http://schemas.openxmlformats.org/officeDocument/2006/relationships/image" Target="../media/image27.png"/><Relationship Id="rId10" Type="http://schemas.openxmlformats.org/officeDocument/2006/relationships/image" Target="../media/image24.png"/><Relationship Id="rId4" Type="http://schemas.openxmlformats.org/officeDocument/2006/relationships/customXml" Target="../ink/ink16.xml"/><Relationship Id="rId9" Type="http://schemas.openxmlformats.org/officeDocument/2006/relationships/customXml" Target="../ink/ink18.xml"/><Relationship Id="rId14" Type="http://schemas.openxmlformats.org/officeDocument/2006/relationships/customXml" Target="../ink/ink20.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HjPyRFv7HKA" TargetMode="External"/><Relationship Id="rId2" Type="http://schemas.openxmlformats.org/officeDocument/2006/relationships/hyperlink" Target="https://www.youtube.com/watch?v=WfZCvBP9eXI"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85430A-CE06-4F12-9E89-AD7FAC2B28DD}"/>
              </a:ext>
            </a:extLst>
          </p:cNvPr>
          <p:cNvSpPr>
            <a:spLocks noGrp="1"/>
          </p:cNvSpPr>
          <p:nvPr>
            <p:ph type="ctrTitle"/>
          </p:nvPr>
        </p:nvSpPr>
        <p:spPr>
          <a:xfrm>
            <a:off x="626519" y="1001281"/>
            <a:ext cx="11011988" cy="1197837"/>
          </a:xfrm>
        </p:spPr>
        <p:txBody>
          <a:bodyPr>
            <a:normAutofit/>
          </a:bodyPr>
          <a:lstStyle/>
          <a:p>
            <a:r>
              <a:rPr lang="cs-CZ" sz="7200" dirty="0">
                <a:latin typeface="+mn-lt"/>
              </a:rPr>
              <a:t>Didaktika biochemie</a:t>
            </a:r>
          </a:p>
        </p:txBody>
      </p:sp>
      <p:sp>
        <p:nvSpPr>
          <p:cNvPr id="3" name="Podnadpis 2">
            <a:extLst>
              <a:ext uri="{FF2B5EF4-FFF2-40B4-BE49-F238E27FC236}">
                <a16:creationId xmlns:a16="http://schemas.microsoft.com/office/drawing/2014/main" id="{31E252EB-4A3B-4193-885C-D9BCA262FE3B}"/>
              </a:ext>
            </a:extLst>
          </p:cNvPr>
          <p:cNvSpPr>
            <a:spLocks noGrp="1"/>
          </p:cNvSpPr>
          <p:nvPr>
            <p:ph type="subTitle" idx="1"/>
          </p:nvPr>
        </p:nvSpPr>
        <p:spPr>
          <a:xfrm>
            <a:off x="1754372" y="2883580"/>
            <a:ext cx="8913628" cy="3517219"/>
          </a:xfrm>
        </p:spPr>
        <p:txBody>
          <a:bodyPr>
            <a:normAutofit/>
          </a:bodyPr>
          <a:lstStyle/>
          <a:p>
            <a:r>
              <a:rPr lang="cs-CZ" sz="4000" dirty="0"/>
              <a:t>Milada Teplá</a:t>
            </a:r>
          </a:p>
          <a:p>
            <a:r>
              <a:rPr lang="cs-CZ" sz="4000" dirty="0"/>
              <a:t>Petr Distler</a:t>
            </a:r>
          </a:p>
          <a:p>
            <a:endParaRPr lang="cs-CZ" sz="4000" dirty="0"/>
          </a:p>
          <a:p>
            <a:r>
              <a:rPr lang="cs-CZ" sz="4000" dirty="0"/>
              <a:t>13. listopadu 2020, 2. setkání </a:t>
            </a:r>
          </a:p>
        </p:txBody>
      </p:sp>
    </p:spTree>
    <p:extLst>
      <p:ext uri="{BB962C8B-B14F-4D97-AF65-F5344CB8AC3E}">
        <p14:creationId xmlns:p14="http://schemas.microsoft.com/office/powerpoint/2010/main" val="1482938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82100C-FFA5-4395-9DD5-156C3C7A892F}"/>
              </a:ext>
            </a:extLst>
          </p:cNvPr>
          <p:cNvSpPr txBox="1">
            <a:spLocks/>
          </p:cNvSpPr>
          <p:nvPr/>
        </p:nvSpPr>
        <p:spPr>
          <a:xfrm>
            <a:off x="626519" y="707824"/>
            <a:ext cx="11011988" cy="11978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7200" dirty="0"/>
              <a:t>Co je kritické myšlení?</a:t>
            </a:r>
          </a:p>
        </p:txBody>
      </p:sp>
      <p:sp>
        <p:nvSpPr>
          <p:cNvPr id="3" name="TextovéPole 2">
            <a:extLst>
              <a:ext uri="{FF2B5EF4-FFF2-40B4-BE49-F238E27FC236}">
                <a16:creationId xmlns:a16="http://schemas.microsoft.com/office/drawing/2014/main" id="{83089AD8-5322-4991-AFF2-362023B01717}"/>
              </a:ext>
            </a:extLst>
          </p:cNvPr>
          <p:cNvSpPr txBox="1"/>
          <p:nvPr/>
        </p:nvSpPr>
        <p:spPr>
          <a:xfrm>
            <a:off x="798513" y="2362017"/>
            <a:ext cx="10668000" cy="2246769"/>
          </a:xfrm>
          <a:prstGeom prst="rect">
            <a:avLst/>
          </a:prstGeom>
          <a:noFill/>
        </p:spPr>
        <p:txBody>
          <a:bodyPr wrap="square" rtlCol="0">
            <a:spAutoFit/>
          </a:bodyPr>
          <a:lstStyle/>
          <a:p>
            <a:pPr marL="342900" indent="-342900" algn="ctr">
              <a:buFont typeface="+mj-lt"/>
              <a:buAutoNum type="arabicPeriod"/>
            </a:pPr>
            <a:r>
              <a:rPr lang="cs-CZ" sz="2800" dirty="0"/>
              <a:t>KM je nezávislé myšlení.</a:t>
            </a:r>
          </a:p>
          <a:p>
            <a:pPr marL="342900" indent="-342900" algn="ctr">
              <a:buFont typeface="+mj-lt"/>
              <a:buAutoNum type="arabicPeriod"/>
            </a:pPr>
            <a:r>
              <a:rPr lang="cs-CZ" sz="2800" dirty="0"/>
              <a:t>Získání informace je východiskem, a nikoli cílem KM.</a:t>
            </a:r>
          </a:p>
          <a:p>
            <a:pPr marL="342900" indent="-342900" algn="ctr">
              <a:buFont typeface="+mj-lt"/>
              <a:buAutoNum type="arabicPeriod"/>
            </a:pPr>
            <a:r>
              <a:rPr lang="cs-CZ" sz="2800" dirty="0"/>
              <a:t>KM začíná otázkami a problémy, které se mají řešit.</a:t>
            </a:r>
          </a:p>
          <a:p>
            <a:pPr marL="342900" indent="-342900" algn="ctr">
              <a:buFont typeface="+mj-lt"/>
              <a:buAutoNum type="arabicPeriod"/>
            </a:pPr>
            <a:r>
              <a:rPr lang="cs-CZ" sz="2800" dirty="0"/>
              <a:t>KM se pídí po rozumných argumentech.</a:t>
            </a:r>
          </a:p>
          <a:p>
            <a:pPr marL="342900" indent="-342900" algn="ctr">
              <a:buFont typeface="+mj-lt"/>
              <a:buAutoNum type="arabicPeriod"/>
            </a:pPr>
            <a:r>
              <a:rPr lang="cs-CZ" sz="2800" dirty="0"/>
              <a:t>KM je myšlením společnosti.</a:t>
            </a:r>
          </a:p>
        </p:txBody>
      </p:sp>
    </p:spTree>
    <p:extLst>
      <p:ext uri="{BB962C8B-B14F-4D97-AF65-F5344CB8AC3E}">
        <p14:creationId xmlns:p14="http://schemas.microsoft.com/office/powerpoint/2010/main" val="2325546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6689DDBD-B4AE-462E-9493-9A4D178AA9BF}"/>
              </a:ext>
            </a:extLst>
          </p:cNvPr>
          <p:cNvSpPr/>
          <p:nvPr/>
        </p:nvSpPr>
        <p:spPr>
          <a:xfrm>
            <a:off x="1441649" y="3105834"/>
            <a:ext cx="9308702" cy="646331"/>
          </a:xfrm>
          <a:prstGeom prst="rect">
            <a:avLst/>
          </a:prstGeom>
        </p:spPr>
        <p:txBody>
          <a:bodyPr wrap="none">
            <a:spAutoFit/>
          </a:bodyPr>
          <a:lstStyle/>
          <a:p>
            <a:r>
              <a:rPr lang="cs-CZ" sz="3600" dirty="0"/>
              <a:t>https://www.startupjobs.cz/test/kriticke-mysleni</a:t>
            </a:r>
          </a:p>
        </p:txBody>
      </p:sp>
      <p:sp>
        <p:nvSpPr>
          <p:cNvPr id="3" name="Nadpis 1">
            <a:extLst>
              <a:ext uri="{FF2B5EF4-FFF2-40B4-BE49-F238E27FC236}">
                <a16:creationId xmlns:a16="http://schemas.microsoft.com/office/drawing/2014/main" id="{AC94037B-DF13-4897-9451-E555406A7128}"/>
              </a:ext>
            </a:extLst>
          </p:cNvPr>
          <p:cNvSpPr txBox="1">
            <a:spLocks/>
          </p:cNvSpPr>
          <p:nvPr/>
        </p:nvSpPr>
        <p:spPr>
          <a:xfrm>
            <a:off x="626519" y="707824"/>
            <a:ext cx="11011988" cy="11978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7200" dirty="0">
                <a:latin typeface="+mn-lt"/>
              </a:rPr>
              <a:t>Kritické myšlení – test </a:t>
            </a:r>
          </a:p>
        </p:txBody>
      </p:sp>
    </p:spTree>
    <p:extLst>
      <p:ext uri="{BB962C8B-B14F-4D97-AF65-F5344CB8AC3E}">
        <p14:creationId xmlns:p14="http://schemas.microsoft.com/office/powerpoint/2010/main" val="2433235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B0FF21A4-8C22-456F-AA19-8C83D706E8F3}"/>
              </a:ext>
            </a:extLst>
          </p:cNvPr>
          <p:cNvSpPr txBox="1">
            <a:spLocks/>
          </p:cNvSpPr>
          <p:nvPr/>
        </p:nvSpPr>
        <p:spPr>
          <a:xfrm>
            <a:off x="626519" y="1290603"/>
            <a:ext cx="11011988" cy="1197837"/>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7200" dirty="0">
                <a:latin typeface="+mn-lt"/>
              </a:rPr>
              <a:t>Metody pro rozvoj kritického myšlení</a:t>
            </a:r>
          </a:p>
        </p:txBody>
      </p:sp>
      <p:sp>
        <p:nvSpPr>
          <p:cNvPr id="3" name="TextovéPole 2">
            <a:extLst>
              <a:ext uri="{FF2B5EF4-FFF2-40B4-BE49-F238E27FC236}">
                <a16:creationId xmlns:a16="http://schemas.microsoft.com/office/drawing/2014/main" id="{77E7560E-71EE-4F77-B062-E1C570EF7B5A}"/>
              </a:ext>
            </a:extLst>
          </p:cNvPr>
          <p:cNvSpPr txBox="1"/>
          <p:nvPr/>
        </p:nvSpPr>
        <p:spPr>
          <a:xfrm>
            <a:off x="1218864" y="3074407"/>
            <a:ext cx="9754273" cy="2492990"/>
          </a:xfrm>
          <a:prstGeom prst="rect">
            <a:avLst/>
          </a:prstGeom>
          <a:noFill/>
        </p:spPr>
        <p:txBody>
          <a:bodyPr wrap="none" rtlCol="0">
            <a:spAutoFit/>
          </a:bodyPr>
          <a:lstStyle/>
          <a:p>
            <a:pPr algn="ctr"/>
            <a:r>
              <a:rPr lang="cs-CZ" sz="4400" b="1" dirty="0"/>
              <a:t>= </a:t>
            </a:r>
            <a:r>
              <a:rPr lang="cs-CZ" sz="4400" b="1" dirty="0" err="1">
                <a:solidFill>
                  <a:srgbClr val="FF0000"/>
                </a:solidFill>
              </a:rPr>
              <a:t>RWCT</a:t>
            </a:r>
            <a:endParaRPr lang="cs-CZ" sz="4400" b="1" dirty="0">
              <a:solidFill>
                <a:srgbClr val="FF0000"/>
              </a:solidFill>
            </a:endParaRPr>
          </a:p>
          <a:p>
            <a:pPr algn="ctr"/>
            <a:r>
              <a:rPr lang="en-US" sz="4400" b="1" dirty="0">
                <a:solidFill>
                  <a:srgbClr val="FF0000"/>
                </a:solidFill>
              </a:rPr>
              <a:t>Reading and Writing for Critical Thinking </a:t>
            </a:r>
            <a:endParaRPr lang="cs-CZ" sz="4400" b="1" dirty="0">
              <a:solidFill>
                <a:srgbClr val="FF0000"/>
              </a:solidFill>
            </a:endParaRPr>
          </a:p>
          <a:p>
            <a:pPr algn="ctr"/>
            <a:r>
              <a:rPr lang="en-US" sz="4400" dirty="0"/>
              <a:t>(</a:t>
            </a:r>
            <a:r>
              <a:rPr lang="en-US" sz="4400" dirty="0" err="1"/>
              <a:t>čtením</a:t>
            </a:r>
            <a:r>
              <a:rPr lang="en-US" sz="4400" dirty="0"/>
              <a:t> a </a:t>
            </a:r>
            <a:r>
              <a:rPr lang="en-US" sz="4400" dirty="0" err="1"/>
              <a:t>psaním</a:t>
            </a:r>
            <a:r>
              <a:rPr lang="en-US" sz="4400" dirty="0"/>
              <a:t> </a:t>
            </a:r>
            <a:r>
              <a:rPr lang="en-US" sz="4400" dirty="0" err="1"/>
              <a:t>ke</a:t>
            </a:r>
            <a:r>
              <a:rPr lang="en-US" sz="4400" dirty="0"/>
              <a:t> </a:t>
            </a:r>
            <a:r>
              <a:rPr lang="en-US" sz="4400" dirty="0" err="1"/>
              <a:t>kritickému</a:t>
            </a:r>
            <a:r>
              <a:rPr lang="en-US" sz="4400" dirty="0"/>
              <a:t> </a:t>
            </a:r>
            <a:r>
              <a:rPr lang="en-US" sz="4400" dirty="0" err="1"/>
              <a:t>myšlení</a:t>
            </a:r>
            <a:r>
              <a:rPr lang="en-US" sz="4400" dirty="0"/>
              <a:t>)</a:t>
            </a:r>
            <a:endParaRPr lang="cs-CZ" sz="4400" dirty="0"/>
          </a:p>
          <a:p>
            <a:pPr algn="ctr"/>
            <a:endParaRPr lang="cs-CZ" sz="2400" dirty="0"/>
          </a:p>
        </p:txBody>
      </p:sp>
    </p:spTree>
    <p:extLst>
      <p:ext uri="{BB962C8B-B14F-4D97-AF65-F5344CB8AC3E}">
        <p14:creationId xmlns:p14="http://schemas.microsoft.com/office/powerpoint/2010/main" val="1988563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B0FF21A4-8C22-456F-AA19-8C83D706E8F3}"/>
              </a:ext>
            </a:extLst>
          </p:cNvPr>
          <p:cNvSpPr txBox="1">
            <a:spLocks/>
          </p:cNvSpPr>
          <p:nvPr/>
        </p:nvSpPr>
        <p:spPr>
          <a:xfrm>
            <a:off x="626519" y="707824"/>
            <a:ext cx="11011988" cy="11978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7200" dirty="0" err="1">
                <a:latin typeface="+mn-lt"/>
              </a:rPr>
              <a:t>RWCT</a:t>
            </a:r>
            <a:r>
              <a:rPr lang="cs-CZ" sz="7200" dirty="0">
                <a:latin typeface="+mn-lt"/>
              </a:rPr>
              <a:t>: E-U-R</a:t>
            </a:r>
          </a:p>
        </p:txBody>
      </p:sp>
      <p:sp>
        <p:nvSpPr>
          <p:cNvPr id="3" name="TextovéPole 2">
            <a:extLst>
              <a:ext uri="{FF2B5EF4-FFF2-40B4-BE49-F238E27FC236}">
                <a16:creationId xmlns:a16="http://schemas.microsoft.com/office/drawing/2014/main" id="{77E7560E-71EE-4F77-B062-E1C570EF7B5A}"/>
              </a:ext>
            </a:extLst>
          </p:cNvPr>
          <p:cNvSpPr txBox="1"/>
          <p:nvPr/>
        </p:nvSpPr>
        <p:spPr>
          <a:xfrm>
            <a:off x="553494" y="1599277"/>
            <a:ext cx="11519236" cy="4708981"/>
          </a:xfrm>
          <a:prstGeom prst="rect">
            <a:avLst/>
          </a:prstGeom>
          <a:noFill/>
        </p:spPr>
        <p:txBody>
          <a:bodyPr wrap="square" rtlCol="0">
            <a:spAutoFit/>
          </a:bodyPr>
          <a:lstStyle/>
          <a:p>
            <a:r>
              <a:rPr lang="cs-CZ" sz="3600" b="1" dirty="0">
                <a:solidFill>
                  <a:srgbClr val="0070C0"/>
                </a:solidFill>
              </a:rPr>
              <a:t>Evokace</a:t>
            </a:r>
          </a:p>
          <a:p>
            <a:r>
              <a:rPr lang="cs-CZ" sz="2400" dirty="0"/>
              <a:t>(vybavit si, co Ž o problému (tématu) ví/aktivizovat žáka/ vzbudit motivace, tvorba prekonceptů, </a:t>
            </a:r>
            <a:r>
              <a:rPr lang="cs-CZ" sz="2400" u="sng" dirty="0"/>
              <a:t>nejedná se o opakování</a:t>
            </a:r>
            <a:r>
              <a:rPr lang="cs-CZ" sz="2400" dirty="0"/>
              <a:t>)</a:t>
            </a:r>
          </a:p>
          <a:p>
            <a:endParaRPr lang="cs-CZ" sz="3600" b="1" dirty="0"/>
          </a:p>
          <a:p>
            <a:r>
              <a:rPr lang="cs-CZ" sz="3600" b="1" dirty="0">
                <a:solidFill>
                  <a:srgbClr val="0070C0"/>
                </a:solidFill>
              </a:rPr>
              <a:t>Uvědomění si významu nových informací</a:t>
            </a:r>
          </a:p>
          <a:p>
            <a:r>
              <a:rPr lang="cs-CZ" sz="2400" dirty="0"/>
              <a:t>(udržet zájem Ž / vhodné informační zdroje – text, film, pokus, diskuze s odborníkem…)</a:t>
            </a:r>
          </a:p>
          <a:p>
            <a:endParaRPr lang="cs-CZ" sz="3600" b="1" dirty="0"/>
          </a:p>
          <a:p>
            <a:r>
              <a:rPr lang="cs-CZ" sz="3600" b="1" dirty="0">
                <a:solidFill>
                  <a:srgbClr val="0070C0"/>
                </a:solidFill>
              </a:rPr>
              <a:t>Reflexe</a:t>
            </a:r>
          </a:p>
          <a:p>
            <a:r>
              <a:rPr lang="cs-CZ" sz="2400" dirty="0"/>
              <a:t>(kognitivní/</a:t>
            </a:r>
            <a:r>
              <a:rPr lang="cs-CZ" sz="2400" dirty="0" err="1"/>
              <a:t>metakognitivní</a:t>
            </a:r>
            <a:r>
              <a:rPr lang="cs-CZ" sz="2400" dirty="0"/>
              <a:t>, Ž vlastními slovy formulují závěry, Cílem  reflexe  není  hodnotit, ale  uvědomit  si,  </a:t>
            </a:r>
            <a:r>
              <a:rPr lang="cs-CZ" sz="2400" u="sng" dirty="0"/>
              <a:t>co  a  jak se  žáci  učili</a:t>
            </a:r>
            <a:r>
              <a:rPr lang="cs-CZ" sz="2400" dirty="0"/>
              <a:t>)</a:t>
            </a:r>
          </a:p>
        </p:txBody>
      </p:sp>
    </p:spTree>
    <p:extLst>
      <p:ext uri="{BB962C8B-B14F-4D97-AF65-F5344CB8AC3E}">
        <p14:creationId xmlns:p14="http://schemas.microsoft.com/office/powerpoint/2010/main" val="1032221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B0FF21A4-8C22-456F-AA19-8C83D706E8F3}"/>
              </a:ext>
            </a:extLst>
          </p:cNvPr>
          <p:cNvSpPr txBox="1">
            <a:spLocks/>
          </p:cNvSpPr>
          <p:nvPr/>
        </p:nvSpPr>
        <p:spPr>
          <a:xfrm>
            <a:off x="626519" y="707824"/>
            <a:ext cx="11011988" cy="11978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7200" dirty="0" err="1">
                <a:latin typeface="+mn-lt"/>
              </a:rPr>
              <a:t>RWCT</a:t>
            </a:r>
            <a:r>
              <a:rPr lang="cs-CZ" sz="7200" dirty="0">
                <a:latin typeface="+mn-lt"/>
              </a:rPr>
              <a:t>: E-U-R</a:t>
            </a:r>
          </a:p>
        </p:txBody>
      </p:sp>
      <p:sp>
        <p:nvSpPr>
          <p:cNvPr id="3" name="TextovéPole 2">
            <a:extLst>
              <a:ext uri="{FF2B5EF4-FFF2-40B4-BE49-F238E27FC236}">
                <a16:creationId xmlns:a16="http://schemas.microsoft.com/office/drawing/2014/main" id="{77E7560E-71EE-4F77-B062-E1C570EF7B5A}"/>
              </a:ext>
            </a:extLst>
          </p:cNvPr>
          <p:cNvSpPr txBox="1"/>
          <p:nvPr/>
        </p:nvSpPr>
        <p:spPr>
          <a:xfrm>
            <a:off x="553494" y="1599277"/>
            <a:ext cx="11519236" cy="4339650"/>
          </a:xfrm>
          <a:prstGeom prst="rect">
            <a:avLst/>
          </a:prstGeom>
          <a:noFill/>
        </p:spPr>
        <p:txBody>
          <a:bodyPr wrap="square" rtlCol="0">
            <a:spAutoFit/>
          </a:bodyPr>
          <a:lstStyle/>
          <a:p>
            <a:r>
              <a:rPr lang="cs-CZ" sz="3600" b="1" dirty="0">
                <a:solidFill>
                  <a:srgbClr val="0070C0"/>
                </a:solidFill>
              </a:rPr>
              <a:t>Evokace</a:t>
            </a:r>
          </a:p>
          <a:p>
            <a:endParaRPr lang="cs-CZ" sz="2400" dirty="0"/>
          </a:p>
          <a:p>
            <a:endParaRPr lang="cs-CZ" sz="2400" b="1" dirty="0"/>
          </a:p>
          <a:p>
            <a:endParaRPr lang="cs-CZ" sz="3600" b="1" dirty="0"/>
          </a:p>
          <a:p>
            <a:r>
              <a:rPr lang="cs-CZ" sz="3600" b="1" dirty="0">
                <a:solidFill>
                  <a:srgbClr val="0070C0"/>
                </a:solidFill>
              </a:rPr>
              <a:t>Uvědomění si významu nových informací</a:t>
            </a:r>
          </a:p>
          <a:p>
            <a:endParaRPr lang="cs-CZ" sz="2400" dirty="0"/>
          </a:p>
          <a:p>
            <a:endParaRPr lang="cs-CZ" sz="3600" b="1" dirty="0"/>
          </a:p>
          <a:p>
            <a:r>
              <a:rPr lang="cs-CZ" sz="3600" b="1" dirty="0">
                <a:solidFill>
                  <a:srgbClr val="0070C0"/>
                </a:solidFill>
              </a:rPr>
              <a:t>Reflexe</a:t>
            </a:r>
          </a:p>
          <a:p>
            <a:endParaRPr lang="cs-CZ" sz="2400" dirty="0"/>
          </a:p>
        </p:txBody>
      </p:sp>
      <p:sp>
        <p:nvSpPr>
          <p:cNvPr id="5" name="Obdélník 4">
            <a:extLst>
              <a:ext uri="{FF2B5EF4-FFF2-40B4-BE49-F238E27FC236}">
                <a16:creationId xmlns:a16="http://schemas.microsoft.com/office/drawing/2014/main" id="{E50420BC-B9BD-4ED0-9D6B-36D1AF95348E}"/>
              </a:ext>
            </a:extLst>
          </p:cNvPr>
          <p:cNvSpPr/>
          <p:nvPr/>
        </p:nvSpPr>
        <p:spPr>
          <a:xfrm>
            <a:off x="119270" y="2307910"/>
            <a:ext cx="11638506" cy="707886"/>
          </a:xfrm>
          <a:prstGeom prst="rect">
            <a:avLst/>
          </a:prstGeom>
        </p:spPr>
        <p:txBody>
          <a:bodyPr wrap="square">
            <a:spAutoFit/>
          </a:bodyPr>
          <a:lstStyle/>
          <a:p>
            <a:pPr indent="419100" algn="just"/>
            <a:r>
              <a:rPr lang="cs-CZ" sz="2000" dirty="0">
                <a:solidFill>
                  <a:srgbClr val="000000"/>
                </a:solidFill>
                <a:latin typeface="Arial" panose="020B0604020202020204" pitchFamily="34" charset="0"/>
              </a:rPr>
              <a:t>Např. myšlenková mapa, brainstorming, řízená diskuse, dialog, kladení otázek, diskusní pavučina</a:t>
            </a:r>
          </a:p>
          <a:p>
            <a:pPr indent="419100" algn="just"/>
            <a:r>
              <a:rPr lang="cs-CZ" sz="2000" dirty="0">
                <a:solidFill>
                  <a:srgbClr val="000000"/>
                </a:solidFill>
                <a:latin typeface="Arial" panose="020B0604020202020204" pitchFamily="34" charset="0"/>
              </a:rPr>
              <a:t>Vím – chci vidět – dozvěděl jsem, volné psaní….</a:t>
            </a:r>
          </a:p>
        </p:txBody>
      </p:sp>
      <p:sp>
        <p:nvSpPr>
          <p:cNvPr id="6" name="Obdélník 5">
            <a:extLst>
              <a:ext uri="{FF2B5EF4-FFF2-40B4-BE49-F238E27FC236}">
                <a16:creationId xmlns:a16="http://schemas.microsoft.com/office/drawing/2014/main" id="{FCAE10D6-B5C4-4C2A-A97C-05C8BC379350}"/>
              </a:ext>
            </a:extLst>
          </p:cNvPr>
          <p:cNvSpPr/>
          <p:nvPr/>
        </p:nvSpPr>
        <p:spPr>
          <a:xfrm>
            <a:off x="495408" y="4088912"/>
            <a:ext cx="11201184" cy="1015663"/>
          </a:xfrm>
          <a:prstGeom prst="rect">
            <a:avLst/>
          </a:prstGeom>
        </p:spPr>
        <p:txBody>
          <a:bodyPr wrap="square">
            <a:spAutoFit/>
          </a:bodyPr>
          <a:lstStyle/>
          <a:p>
            <a:pPr algn="just"/>
            <a:r>
              <a:rPr lang="cs-CZ" sz="2000" dirty="0">
                <a:solidFill>
                  <a:srgbClr val="000000"/>
                </a:solidFill>
                <a:latin typeface="Arial" panose="020B0604020202020204" pitchFamily="34" charset="0"/>
              </a:rPr>
              <a:t>Např. INSERT, Kostka, </a:t>
            </a:r>
            <a:r>
              <a:rPr lang="cs-CZ" sz="2000" dirty="0" err="1">
                <a:solidFill>
                  <a:srgbClr val="000000"/>
                </a:solidFill>
                <a:latin typeface="Arial" panose="020B0604020202020204" pitchFamily="34" charset="0"/>
              </a:rPr>
              <a:t>Vennův</a:t>
            </a:r>
            <a:r>
              <a:rPr lang="cs-CZ" sz="2000" dirty="0">
                <a:solidFill>
                  <a:srgbClr val="000000"/>
                </a:solidFill>
                <a:latin typeface="Arial" panose="020B0604020202020204" pitchFamily="34" charset="0"/>
              </a:rPr>
              <a:t> diagram, Čtení s otázkami, Skládankové učení, Párové čtení, učíme se navzájem, podvojný deník, čtyři rohy, řízené čtení s předvídáním, kooperativní bingo…   </a:t>
            </a:r>
            <a:endParaRPr lang="cs-CZ" sz="2000" dirty="0">
              <a:solidFill>
                <a:srgbClr val="484848"/>
              </a:solidFill>
              <a:latin typeface="Open Sans"/>
            </a:endParaRPr>
          </a:p>
          <a:p>
            <a:pPr indent="419100" algn="just"/>
            <a:r>
              <a:rPr lang="cs-CZ" sz="2000" dirty="0">
                <a:solidFill>
                  <a:srgbClr val="000000"/>
                </a:solidFill>
                <a:latin typeface="Arial" panose="020B0604020202020204" pitchFamily="34" charset="0"/>
              </a:rPr>
              <a:t> </a:t>
            </a:r>
          </a:p>
        </p:txBody>
      </p:sp>
      <p:sp>
        <p:nvSpPr>
          <p:cNvPr id="7" name="Obdélník 6">
            <a:extLst>
              <a:ext uri="{FF2B5EF4-FFF2-40B4-BE49-F238E27FC236}">
                <a16:creationId xmlns:a16="http://schemas.microsoft.com/office/drawing/2014/main" id="{F9B5D20D-B1B0-420F-8823-7180BA7DD1A5}"/>
              </a:ext>
            </a:extLst>
          </p:cNvPr>
          <p:cNvSpPr/>
          <p:nvPr/>
        </p:nvSpPr>
        <p:spPr>
          <a:xfrm>
            <a:off x="119270" y="5669859"/>
            <a:ext cx="11201184" cy="1015663"/>
          </a:xfrm>
          <a:prstGeom prst="rect">
            <a:avLst/>
          </a:prstGeom>
        </p:spPr>
        <p:txBody>
          <a:bodyPr wrap="square">
            <a:spAutoFit/>
          </a:bodyPr>
          <a:lstStyle/>
          <a:p>
            <a:pPr indent="419100" algn="just"/>
            <a:r>
              <a:rPr lang="cs-CZ" sz="2000" dirty="0">
                <a:solidFill>
                  <a:srgbClr val="000000"/>
                </a:solidFill>
                <a:latin typeface="Arial" panose="020B0604020202020204" pitchFamily="34" charset="0"/>
              </a:rPr>
              <a:t>Např. Pětilístek, Diamant, klíčová slova, T – graf (pro/proti), Y graf</a:t>
            </a:r>
          </a:p>
          <a:p>
            <a:pPr indent="419100" algn="just"/>
            <a:r>
              <a:rPr lang="cs-CZ" sz="2000" dirty="0">
                <a:solidFill>
                  <a:srgbClr val="000000"/>
                </a:solidFill>
                <a:latin typeface="Arial" panose="020B0604020202020204" pitchFamily="34" charset="0"/>
              </a:rPr>
              <a:t>alfa box, třífázový rozhovor, turnaj skupin, Nedokončené věty, poslední slovo patří mně</a:t>
            </a:r>
          </a:p>
          <a:p>
            <a:pPr indent="419100" algn="just"/>
            <a:r>
              <a:rPr lang="cs-CZ" sz="2000" dirty="0">
                <a:solidFill>
                  <a:srgbClr val="000000"/>
                </a:solidFill>
                <a:latin typeface="Arial" panose="020B0604020202020204" pitchFamily="34" charset="0"/>
              </a:rPr>
              <a:t>    </a:t>
            </a:r>
            <a:endParaRPr lang="cs-CZ" sz="2000" dirty="0"/>
          </a:p>
        </p:txBody>
      </p:sp>
    </p:spTree>
    <p:extLst>
      <p:ext uri="{BB962C8B-B14F-4D97-AF65-F5344CB8AC3E}">
        <p14:creationId xmlns:p14="http://schemas.microsoft.com/office/powerpoint/2010/main" val="1128147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528B4E-ACB3-4CAC-AF07-35F1BD9BE57C}"/>
              </a:ext>
            </a:extLst>
          </p:cNvPr>
          <p:cNvSpPr txBox="1">
            <a:spLocks/>
          </p:cNvSpPr>
          <p:nvPr/>
        </p:nvSpPr>
        <p:spPr>
          <a:xfrm>
            <a:off x="838200" y="784225"/>
            <a:ext cx="3697657"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b="1" dirty="0">
                <a:solidFill>
                  <a:srgbClr val="7030A0"/>
                </a:solidFill>
              </a:rPr>
              <a:t>Brainstorming</a:t>
            </a:r>
          </a:p>
          <a:p>
            <a:endParaRPr lang="cs-CZ" b="1" dirty="0">
              <a:solidFill>
                <a:srgbClr val="7030A0"/>
              </a:solidFill>
            </a:endParaRPr>
          </a:p>
          <a:p>
            <a:r>
              <a:rPr lang="cs-CZ" b="1" dirty="0" err="1">
                <a:solidFill>
                  <a:srgbClr val="7030A0"/>
                </a:solidFill>
              </a:rPr>
              <a:t>Brainwriting</a:t>
            </a:r>
            <a:endParaRPr lang="cs-CZ" b="1" dirty="0">
              <a:solidFill>
                <a:srgbClr val="7030A0"/>
              </a:solidFill>
            </a:endParaRPr>
          </a:p>
          <a:p>
            <a:endParaRPr lang="cs-CZ" dirty="0"/>
          </a:p>
          <a:p>
            <a:endParaRPr lang="cs-CZ" dirty="0"/>
          </a:p>
          <a:p>
            <a:endParaRPr lang="cs-CZ" dirty="0"/>
          </a:p>
          <a:p>
            <a:r>
              <a:rPr lang="cs-CZ" dirty="0"/>
              <a:t>Vhodné do Evokace</a:t>
            </a:r>
          </a:p>
          <a:p>
            <a:endParaRPr lang="cs-CZ" dirty="0"/>
          </a:p>
        </p:txBody>
      </p:sp>
      <p:pic>
        <p:nvPicPr>
          <p:cNvPr id="4" name="Obrázek 3">
            <a:extLst>
              <a:ext uri="{FF2B5EF4-FFF2-40B4-BE49-F238E27FC236}">
                <a16:creationId xmlns:a16="http://schemas.microsoft.com/office/drawing/2014/main" id="{70593475-E9B0-47B5-A4A2-0C74099A95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5857" y="557946"/>
            <a:ext cx="7656143" cy="5742107"/>
          </a:xfrm>
          <a:prstGeom prst="rect">
            <a:avLst/>
          </a:prstGeom>
        </p:spPr>
      </p:pic>
    </p:spTree>
    <p:extLst>
      <p:ext uri="{BB962C8B-B14F-4D97-AF65-F5344CB8AC3E}">
        <p14:creationId xmlns:p14="http://schemas.microsoft.com/office/powerpoint/2010/main" val="71124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DFD139-ECD8-4542-A433-BE50771C6DD4}"/>
              </a:ext>
            </a:extLst>
          </p:cNvPr>
          <p:cNvSpPr>
            <a:spLocks noGrp="1"/>
          </p:cNvSpPr>
          <p:nvPr>
            <p:ph type="title"/>
          </p:nvPr>
        </p:nvSpPr>
        <p:spPr/>
        <p:txBody>
          <a:bodyPr/>
          <a:lstStyle/>
          <a:p>
            <a:r>
              <a:rPr lang="cs-CZ" b="1" dirty="0">
                <a:solidFill>
                  <a:srgbClr val="7030A0"/>
                </a:solidFill>
              </a:rPr>
              <a:t>Vím – chci vědět – dozvěděl jsem se</a:t>
            </a:r>
          </a:p>
        </p:txBody>
      </p:sp>
      <p:sp>
        <p:nvSpPr>
          <p:cNvPr id="4" name="Zástupný symbol pro obsah 3">
            <a:extLst>
              <a:ext uri="{FF2B5EF4-FFF2-40B4-BE49-F238E27FC236}">
                <a16:creationId xmlns:a16="http://schemas.microsoft.com/office/drawing/2014/main" id="{D2194E37-96AB-4399-9387-A64784B8B9D8}"/>
              </a:ext>
            </a:extLst>
          </p:cNvPr>
          <p:cNvSpPr>
            <a:spLocks noGrp="1"/>
          </p:cNvSpPr>
          <p:nvPr>
            <p:ph idx="1"/>
          </p:nvPr>
        </p:nvSpPr>
        <p:spPr/>
        <p:txBody>
          <a:bodyPr/>
          <a:lstStyle/>
          <a:p>
            <a:endParaRPr lang="cs-CZ"/>
          </a:p>
        </p:txBody>
      </p:sp>
      <p:pic>
        <p:nvPicPr>
          <p:cNvPr id="3" name="Obrázek 2">
            <a:extLst>
              <a:ext uri="{FF2B5EF4-FFF2-40B4-BE49-F238E27FC236}">
                <a16:creationId xmlns:a16="http://schemas.microsoft.com/office/drawing/2014/main" id="{2C19F547-F762-4BE6-B423-ECF157138591}"/>
              </a:ext>
            </a:extLst>
          </p:cNvPr>
          <p:cNvPicPr>
            <a:picLocks noChangeAspect="1"/>
          </p:cNvPicPr>
          <p:nvPr/>
        </p:nvPicPr>
        <p:blipFill rotWithShape="1">
          <a:blip r:embed="rId2"/>
          <a:srcRect l="39440" t="29611" r="8949" b="29263"/>
          <a:stretch/>
        </p:blipFill>
        <p:spPr>
          <a:xfrm>
            <a:off x="1162209" y="1616251"/>
            <a:ext cx="10642262" cy="4876624"/>
          </a:xfrm>
          <a:prstGeom prst="rect">
            <a:avLst/>
          </a:prstGeom>
        </p:spPr>
      </p:pic>
      <p:sp>
        <p:nvSpPr>
          <p:cNvPr id="5" name="Obdélník 4">
            <a:extLst>
              <a:ext uri="{FF2B5EF4-FFF2-40B4-BE49-F238E27FC236}">
                <a16:creationId xmlns:a16="http://schemas.microsoft.com/office/drawing/2014/main" id="{BD1A9F83-D59B-4584-BEFA-685C20D41568}"/>
              </a:ext>
            </a:extLst>
          </p:cNvPr>
          <p:cNvSpPr/>
          <p:nvPr/>
        </p:nvSpPr>
        <p:spPr>
          <a:xfrm>
            <a:off x="387529" y="6308209"/>
            <a:ext cx="3698448" cy="461665"/>
          </a:xfrm>
          <a:prstGeom prst="rect">
            <a:avLst/>
          </a:prstGeom>
        </p:spPr>
        <p:txBody>
          <a:bodyPr wrap="none">
            <a:spAutoFit/>
          </a:bodyPr>
          <a:lstStyle/>
          <a:p>
            <a:r>
              <a:rPr lang="cs-CZ" sz="2400" dirty="0"/>
              <a:t>Prochází všemi fázemi E-U-R</a:t>
            </a:r>
          </a:p>
        </p:txBody>
      </p:sp>
      <p:sp>
        <p:nvSpPr>
          <p:cNvPr id="8" name="TextovéPole 7">
            <a:extLst>
              <a:ext uri="{FF2B5EF4-FFF2-40B4-BE49-F238E27FC236}">
                <a16:creationId xmlns:a16="http://schemas.microsoft.com/office/drawing/2014/main" id="{73F0569A-F3B9-4A05-8CD3-2C8277AC8FFF}"/>
              </a:ext>
            </a:extLst>
          </p:cNvPr>
          <p:cNvSpPr txBox="1"/>
          <p:nvPr/>
        </p:nvSpPr>
        <p:spPr>
          <a:xfrm>
            <a:off x="5512903" y="2844612"/>
            <a:ext cx="1756681" cy="369332"/>
          </a:xfrm>
          <a:prstGeom prst="rect">
            <a:avLst/>
          </a:prstGeom>
          <a:solidFill>
            <a:schemeClr val="bg1"/>
          </a:solidFill>
        </p:spPr>
        <p:txBody>
          <a:bodyPr wrap="none" lIns="72000" tIns="0" rIns="72000" bIns="0" rtlCol="0">
            <a:spAutoFit/>
          </a:bodyPr>
          <a:lstStyle/>
          <a:p>
            <a:r>
              <a:rPr lang="cs-CZ" sz="2400" b="1" dirty="0"/>
              <a:t>KLONOVÁNÍ </a:t>
            </a:r>
          </a:p>
        </p:txBody>
      </p:sp>
    </p:spTree>
    <p:extLst>
      <p:ext uri="{BB962C8B-B14F-4D97-AF65-F5344CB8AC3E}">
        <p14:creationId xmlns:p14="http://schemas.microsoft.com/office/powerpoint/2010/main" val="2215489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DFD139-ECD8-4542-A433-BE50771C6DD4}"/>
              </a:ext>
            </a:extLst>
          </p:cNvPr>
          <p:cNvSpPr>
            <a:spLocks noGrp="1"/>
          </p:cNvSpPr>
          <p:nvPr>
            <p:ph type="title"/>
          </p:nvPr>
        </p:nvSpPr>
        <p:spPr/>
        <p:txBody>
          <a:bodyPr/>
          <a:lstStyle/>
          <a:p>
            <a:r>
              <a:rPr lang="cs-CZ" b="1" dirty="0">
                <a:solidFill>
                  <a:srgbClr val="7030A0"/>
                </a:solidFill>
              </a:rPr>
              <a:t>INSERT </a:t>
            </a:r>
          </a:p>
        </p:txBody>
      </p:sp>
      <p:sp>
        <p:nvSpPr>
          <p:cNvPr id="4" name="Zástupný symbol pro obsah 3">
            <a:extLst>
              <a:ext uri="{FF2B5EF4-FFF2-40B4-BE49-F238E27FC236}">
                <a16:creationId xmlns:a16="http://schemas.microsoft.com/office/drawing/2014/main" id="{D2194E37-96AB-4399-9387-A64784B8B9D8}"/>
              </a:ext>
            </a:extLst>
          </p:cNvPr>
          <p:cNvSpPr>
            <a:spLocks noGrp="1"/>
          </p:cNvSpPr>
          <p:nvPr>
            <p:ph idx="1"/>
          </p:nvPr>
        </p:nvSpPr>
        <p:spPr/>
        <p:txBody>
          <a:bodyPr/>
          <a:lstStyle/>
          <a:p>
            <a:endParaRPr lang="cs-CZ"/>
          </a:p>
        </p:txBody>
      </p:sp>
      <p:pic>
        <p:nvPicPr>
          <p:cNvPr id="6" name="Obrázek 5">
            <a:extLst>
              <a:ext uri="{FF2B5EF4-FFF2-40B4-BE49-F238E27FC236}">
                <a16:creationId xmlns:a16="http://schemas.microsoft.com/office/drawing/2014/main" id="{CAF9467C-17C4-44D3-87E7-641D3F29D0BD}"/>
              </a:ext>
            </a:extLst>
          </p:cNvPr>
          <p:cNvPicPr>
            <a:picLocks noChangeAspect="1"/>
          </p:cNvPicPr>
          <p:nvPr/>
        </p:nvPicPr>
        <p:blipFill rotWithShape="1">
          <a:blip r:embed="rId2"/>
          <a:srcRect l="1092" t="44660" r="59296" b="29321"/>
          <a:stretch/>
        </p:blipFill>
        <p:spPr>
          <a:xfrm>
            <a:off x="3274823" y="276664"/>
            <a:ext cx="6674414" cy="2466098"/>
          </a:xfrm>
          <a:prstGeom prst="rect">
            <a:avLst/>
          </a:prstGeom>
        </p:spPr>
      </p:pic>
      <p:pic>
        <p:nvPicPr>
          <p:cNvPr id="7" name="Obrázek 6">
            <a:extLst>
              <a:ext uri="{FF2B5EF4-FFF2-40B4-BE49-F238E27FC236}">
                <a16:creationId xmlns:a16="http://schemas.microsoft.com/office/drawing/2014/main" id="{7560C3FE-5C2D-4B5E-BEB8-0761B32CC6F3}"/>
              </a:ext>
            </a:extLst>
          </p:cNvPr>
          <p:cNvPicPr>
            <a:picLocks noChangeAspect="1"/>
          </p:cNvPicPr>
          <p:nvPr/>
        </p:nvPicPr>
        <p:blipFill rotWithShape="1">
          <a:blip r:embed="rId3"/>
          <a:srcRect l="11796" t="52168" r="44645" b="29466"/>
          <a:stretch/>
        </p:blipFill>
        <p:spPr>
          <a:xfrm>
            <a:off x="1580225" y="3203192"/>
            <a:ext cx="9283412" cy="2201662"/>
          </a:xfrm>
          <a:prstGeom prst="rect">
            <a:avLst/>
          </a:prstGeom>
        </p:spPr>
      </p:pic>
      <p:sp>
        <p:nvSpPr>
          <p:cNvPr id="8" name="Obdélník 7">
            <a:extLst>
              <a:ext uri="{FF2B5EF4-FFF2-40B4-BE49-F238E27FC236}">
                <a16:creationId xmlns:a16="http://schemas.microsoft.com/office/drawing/2014/main" id="{E4164E73-E0BC-4FCD-BB25-2689D535B3AE}"/>
              </a:ext>
            </a:extLst>
          </p:cNvPr>
          <p:cNvSpPr/>
          <p:nvPr/>
        </p:nvSpPr>
        <p:spPr>
          <a:xfrm>
            <a:off x="387529" y="6308209"/>
            <a:ext cx="1451872" cy="461665"/>
          </a:xfrm>
          <a:prstGeom prst="rect">
            <a:avLst/>
          </a:prstGeom>
        </p:spPr>
        <p:txBody>
          <a:bodyPr wrap="none">
            <a:spAutoFit/>
          </a:bodyPr>
          <a:lstStyle/>
          <a:p>
            <a:r>
              <a:rPr lang="cs-CZ" sz="2400" dirty="0"/>
              <a:t>Fáze U a R</a:t>
            </a:r>
          </a:p>
        </p:txBody>
      </p:sp>
    </p:spTree>
    <p:extLst>
      <p:ext uri="{BB962C8B-B14F-4D97-AF65-F5344CB8AC3E}">
        <p14:creationId xmlns:p14="http://schemas.microsoft.com/office/powerpoint/2010/main" val="2174429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DFD139-ECD8-4542-A433-BE50771C6DD4}"/>
              </a:ext>
            </a:extLst>
          </p:cNvPr>
          <p:cNvSpPr>
            <a:spLocks noGrp="1"/>
          </p:cNvSpPr>
          <p:nvPr>
            <p:ph type="title"/>
          </p:nvPr>
        </p:nvSpPr>
        <p:spPr/>
        <p:txBody>
          <a:bodyPr/>
          <a:lstStyle/>
          <a:p>
            <a:r>
              <a:rPr lang="cs-CZ" b="1" dirty="0">
                <a:solidFill>
                  <a:srgbClr val="7030A0"/>
                </a:solidFill>
              </a:rPr>
              <a:t>INSERT </a:t>
            </a:r>
            <a:br>
              <a:rPr lang="cs-CZ" b="1" dirty="0">
                <a:solidFill>
                  <a:srgbClr val="7030A0"/>
                </a:solidFill>
              </a:rPr>
            </a:br>
            <a:r>
              <a:rPr lang="cs-CZ" b="1" dirty="0">
                <a:solidFill>
                  <a:srgbClr val="7030A0"/>
                </a:solidFill>
              </a:rPr>
              <a:t>- tabulka </a:t>
            </a:r>
          </a:p>
        </p:txBody>
      </p:sp>
      <p:sp>
        <p:nvSpPr>
          <p:cNvPr id="4" name="Zástupný symbol pro obsah 3">
            <a:extLst>
              <a:ext uri="{FF2B5EF4-FFF2-40B4-BE49-F238E27FC236}">
                <a16:creationId xmlns:a16="http://schemas.microsoft.com/office/drawing/2014/main" id="{D2194E37-96AB-4399-9387-A64784B8B9D8}"/>
              </a:ext>
            </a:extLst>
          </p:cNvPr>
          <p:cNvSpPr>
            <a:spLocks noGrp="1"/>
          </p:cNvSpPr>
          <p:nvPr>
            <p:ph idx="1"/>
          </p:nvPr>
        </p:nvSpPr>
        <p:spPr/>
        <p:txBody>
          <a:bodyPr/>
          <a:lstStyle/>
          <a:p>
            <a:endParaRPr lang="cs-CZ"/>
          </a:p>
        </p:txBody>
      </p:sp>
      <p:sp>
        <p:nvSpPr>
          <p:cNvPr id="8" name="Obdélník 7">
            <a:extLst>
              <a:ext uri="{FF2B5EF4-FFF2-40B4-BE49-F238E27FC236}">
                <a16:creationId xmlns:a16="http://schemas.microsoft.com/office/drawing/2014/main" id="{E4164E73-E0BC-4FCD-BB25-2689D535B3AE}"/>
              </a:ext>
            </a:extLst>
          </p:cNvPr>
          <p:cNvSpPr/>
          <p:nvPr/>
        </p:nvSpPr>
        <p:spPr>
          <a:xfrm>
            <a:off x="387529" y="6308209"/>
            <a:ext cx="1451872" cy="461665"/>
          </a:xfrm>
          <a:prstGeom prst="rect">
            <a:avLst/>
          </a:prstGeom>
        </p:spPr>
        <p:txBody>
          <a:bodyPr wrap="none">
            <a:spAutoFit/>
          </a:bodyPr>
          <a:lstStyle/>
          <a:p>
            <a:r>
              <a:rPr lang="cs-CZ" sz="2400" dirty="0"/>
              <a:t>Fáze U a R</a:t>
            </a:r>
          </a:p>
        </p:txBody>
      </p:sp>
      <p:pic>
        <p:nvPicPr>
          <p:cNvPr id="9" name="Obrázek 8">
            <a:extLst>
              <a:ext uri="{FF2B5EF4-FFF2-40B4-BE49-F238E27FC236}">
                <a16:creationId xmlns:a16="http://schemas.microsoft.com/office/drawing/2014/main" id="{6E53D35D-1A23-407E-A1FE-1441430120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090" y="681037"/>
            <a:ext cx="5941919" cy="5671011"/>
          </a:xfrm>
          <a:prstGeom prst="rect">
            <a:avLst/>
          </a:prstGeom>
        </p:spPr>
      </p:pic>
    </p:spTree>
    <p:extLst>
      <p:ext uri="{BB962C8B-B14F-4D97-AF65-F5344CB8AC3E}">
        <p14:creationId xmlns:p14="http://schemas.microsoft.com/office/powerpoint/2010/main" val="1801219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DFD139-ECD8-4542-A433-BE50771C6DD4}"/>
              </a:ext>
            </a:extLst>
          </p:cNvPr>
          <p:cNvSpPr>
            <a:spLocks noGrp="1"/>
          </p:cNvSpPr>
          <p:nvPr>
            <p:ph type="title"/>
          </p:nvPr>
        </p:nvSpPr>
        <p:spPr>
          <a:xfrm>
            <a:off x="520148" y="-38864"/>
            <a:ext cx="10515600" cy="3438249"/>
          </a:xfrm>
        </p:spPr>
        <p:txBody>
          <a:bodyPr>
            <a:normAutofit/>
          </a:bodyPr>
          <a:lstStyle/>
          <a:p>
            <a:r>
              <a:rPr lang="cs-CZ" b="1" dirty="0">
                <a:solidFill>
                  <a:srgbClr val="7030A0"/>
                </a:solidFill>
              </a:rPr>
              <a:t>Práce </a:t>
            </a:r>
            <a:br>
              <a:rPr lang="cs-CZ" b="1" dirty="0">
                <a:solidFill>
                  <a:srgbClr val="7030A0"/>
                </a:solidFill>
              </a:rPr>
            </a:br>
            <a:r>
              <a:rPr lang="cs-CZ" b="1" dirty="0">
                <a:solidFill>
                  <a:srgbClr val="7030A0"/>
                </a:solidFill>
              </a:rPr>
              <a:t>s textem </a:t>
            </a:r>
            <a:br>
              <a:rPr lang="cs-CZ" b="1" dirty="0">
                <a:solidFill>
                  <a:srgbClr val="7030A0"/>
                </a:solidFill>
              </a:rPr>
            </a:br>
            <a:r>
              <a:rPr lang="cs-CZ" b="1" dirty="0">
                <a:solidFill>
                  <a:srgbClr val="7030A0"/>
                </a:solidFill>
              </a:rPr>
              <a:t>ANO/NE</a:t>
            </a:r>
          </a:p>
        </p:txBody>
      </p:sp>
      <p:pic>
        <p:nvPicPr>
          <p:cNvPr id="3" name="Zástupný symbol pro obsah 2">
            <a:extLst>
              <a:ext uri="{FF2B5EF4-FFF2-40B4-BE49-F238E27FC236}">
                <a16:creationId xmlns:a16="http://schemas.microsoft.com/office/drawing/2014/main" id="{0C6B058D-88C9-41C8-AD84-BF285C7BE79D}"/>
              </a:ext>
            </a:extLst>
          </p:cNvPr>
          <p:cNvPicPr>
            <a:picLocks noGrp="1" noChangeAspect="1"/>
          </p:cNvPicPr>
          <p:nvPr>
            <p:ph idx="1"/>
          </p:nvPr>
        </p:nvPicPr>
        <p:blipFill rotWithShape="1">
          <a:blip r:embed="rId3"/>
          <a:srcRect l="45612" t="19870" r="6487" b="14957"/>
          <a:stretch/>
        </p:blipFill>
        <p:spPr>
          <a:xfrm>
            <a:off x="3180522" y="-38864"/>
            <a:ext cx="9011478" cy="6896864"/>
          </a:xfrm>
          <a:prstGeom prst="rect">
            <a:avLst/>
          </a:prstGeom>
        </p:spPr>
      </p:pic>
      <p:sp>
        <p:nvSpPr>
          <p:cNvPr id="5" name="TextovéPole 4">
            <a:extLst>
              <a:ext uri="{FF2B5EF4-FFF2-40B4-BE49-F238E27FC236}">
                <a16:creationId xmlns:a16="http://schemas.microsoft.com/office/drawing/2014/main" id="{450C10F0-07AB-4AB1-BA81-BE1FE02E25F8}"/>
              </a:ext>
            </a:extLst>
          </p:cNvPr>
          <p:cNvSpPr txBox="1"/>
          <p:nvPr/>
        </p:nvSpPr>
        <p:spPr>
          <a:xfrm>
            <a:off x="520148" y="3146989"/>
            <a:ext cx="2130287" cy="1200329"/>
          </a:xfrm>
          <a:prstGeom prst="rect">
            <a:avLst/>
          </a:prstGeom>
          <a:noFill/>
        </p:spPr>
        <p:txBody>
          <a:bodyPr wrap="square" rtlCol="0">
            <a:spAutoFit/>
          </a:bodyPr>
          <a:lstStyle/>
          <a:p>
            <a:r>
              <a:rPr lang="cs-CZ" dirty="0">
                <a:hlinkClick r:id="rId4"/>
              </a:rPr>
              <a:t>http://didaktikabiochemie.natur.cuni.cz/db2019/sudkova.html</a:t>
            </a:r>
            <a:r>
              <a:rPr lang="cs-CZ" dirty="0"/>
              <a:t> </a:t>
            </a:r>
          </a:p>
        </p:txBody>
      </p:sp>
      <p:sp>
        <p:nvSpPr>
          <p:cNvPr id="6" name="Obdélník 5">
            <a:extLst>
              <a:ext uri="{FF2B5EF4-FFF2-40B4-BE49-F238E27FC236}">
                <a16:creationId xmlns:a16="http://schemas.microsoft.com/office/drawing/2014/main" id="{7D58A586-02E1-4FB4-B3BF-19E676C5F38B}"/>
              </a:ext>
            </a:extLst>
          </p:cNvPr>
          <p:cNvSpPr/>
          <p:nvPr/>
        </p:nvSpPr>
        <p:spPr>
          <a:xfrm>
            <a:off x="500760" y="5754241"/>
            <a:ext cx="2679762" cy="830997"/>
          </a:xfrm>
          <a:prstGeom prst="rect">
            <a:avLst/>
          </a:prstGeom>
        </p:spPr>
        <p:txBody>
          <a:bodyPr wrap="square">
            <a:spAutoFit/>
          </a:bodyPr>
          <a:lstStyle/>
          <a:p>
            <a:r>
              <a:rPr lang="cs-CZ" sz="2400" dirty="0"/>
              <a:t>Prochází všemi fázemi E-U-R</a:t>
            </a:r>
          </a:p>
        </p:txBody>
      </p:sp>
    </p:spTree>
    <p:extLst>
      <p:ext uri="{BB962C8B-B14F-4D97-AF65-F5344CB8AC3E}">
        <p14:creationId xmlns:p14="http://schemas.microsoft.com/office/powerpoint/2010/main" val="4052013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ulka 7">
            <a:extLst>
              <a:ext uri="{FF2B5EF4-FFF2-40B4-BE49-F238E27FC236}">
                <a16:creationId xmlns:a16="http://schemas.microsoft.com/office/drawing/2014/main" id="{B14182FC-5FC8-43A8-8EFE-A88973AC0FEE}"/>
              </a:ext>
            </a:extLst>
          </p:cNvPr>
          <p:cNvGraphicFramePr>
            <a:graphicFrameLocks noGrp="1"/>
          </p:cNvGraphicFramePr>
          <p:nvPr>
            <p:extLst>
              <p:ext uri="{D42A27DB-BD31-4B8C-83A1-F6EECF244321}">
                <p14:modId xmlns:p14="http://schemas.microsoft.com/office/powerpoint/2010/main" val="2107374234"/>
              </p:ext>
            </p:extLst>
          </p:nvPr>
        </p:nvGraphicFramePr>
        <p:xfrm>
          <a:off x="614039" y="256565"/>
          <a:ext cx="10963922" cy="5827905"/>
        </p:xfrm>
        <a:graphic>
          <a:graphicData uri="http://schemas.openxmlformats.org/drawingml/2006/table">
            <a:tbl>
              <a:tblPr firstRow="1" firstCol="1" bandRow="1">
                <a:tableStyleId>{C083E6E3-FA7D-4D7B-A595-EF9225AFEA82}</a:tableStyleId>
              </a:tblPr>
              <a:tblGrid>
                <a:gridCol w="1699327">
                  <a:extLst>
                    <a:ext uri="{9D8B030D-6E8A-4147-A177-3AD203B41FA5}">
                      <a16:colId xmlns:a16="http://schemas.microsoft.com/office/drawing/2014/main" val="1569471588"/>
                    </a:ext>
                  </a:extLst>
                </a:gridCol>
                <a:gridCol w="8304327">
                  <a:extLst>
                    <a:ext uri="{9D8B030D-6E8A-4147-A177-3AD203B41FA5}">
                      <a16:colId xmlns:a16="http://schemas.microsoft.com/office/drawing/2014/main" val="2052425990"/>
                    </a:ext>
                  </a:extLst>
                </a:gridCol>
                <a:gridCol w="960268">
                  <a:extLst>
                    <a:ext uri="{9D8B030D-6E8A-4147-A177-3AD203B41FA5}">
                      <a16:colId xmlns:a16="http://schemas.microsoft.com/office/drawing/2014/main" val="339379067"/>
                    </a:ext>
                  </a:extLst>
                </a:gridCol>
              </a:tblGrid>
              <a:tr h="450613">
                <a:tc gridSpan="3">
                  <a:txBody>
                    <a:bodyPr/>
                    <a:lstStyle/>
                    <a:p>
                      <a:r>
                        <a:rPr lang="cs-CZ" sz="2200" dirty="0">
                          <a:solidFill>
                            <a:srgbClr val="FF0000"/>
                          </a:solidFill>
                        </a:rPr>
                        <a:t>Harmonogram Didaktika biochemie 2020 (5*</a:t>
                      </a:r>
                      <a:r>
                        <a:rPr lang="cs-CZ" sz="2200" dirty="0" err="1">
                          <a:solidFill>
                            <a:srgbClr val="FF0000"/>
                          </a:solidFill>
                        </a:rPr>
                        <a:t>4VH</a:t>
                      </a:r>
                      <a:r>
                        <a:rPr lang="cs-CZ" sz="2200" dirty="0">
                          <a:solidFill>
                            <a:srgbClr val="FF0000"/>
                          </a:solidFill>
                        </a:rPr>
                        <a:t> + </a:t>
                      </a:r>
                      <a:r>
                        <a:rPr lang="cs-CZ" sz="2200" dirty="0" err="1">
                          <a:solidFill>
                            <a:srgbClr val="FF0000"/>
                          </a:solidFill>
                        </a:rPr>
                        <a:t>4VH</a:t>
                      </a:r>
                      <a:r>
                        <a:rPr lang="cs-CZ" sz="2200" dirty="0">
                          <a:solidFill>
                            <a:srgbClr val="FF0000"/>
                          </a:solidFill>
                        </a:rPr>
                        <a:t> samostatná práce)</a:t>
                      </a:r>
                    </a:p>
                    <a:p>
                      <a:endParaRPr lang="cs-CZ" sz="2200" dirty="0">
                        <a:solidFill>
                          <a:srgbClr val="FF0000"/>
                        </a:solidFill>
                      </a:endParaRPr>
                    </a:p>
                  </a:txBody>
                  <a:tcPr marL="28109" marR="28109" marT="0" marB="0"/>
                </a:tc>
                <a:tc hMerge="1">
                  <a:txBody>
                    <a:bodyPr/>
                    <a:lstStyle/>
                    <a:p>
                      <a:endParaRPr lang="cs-CZ" sz="2000" dirty="0"/>
                    </a:p>
                  </a:txBody>
                  <a:tcPr marL="28109" marR="28109" marT="0" marB="0"/>
                </a:tc>
                <a:tc hMerge="1">
                  <a:txBody>
                    <a:bodyPr/>
                    <a:lstStyle/>
                    <a:p>
                      <a:endParaRPr lang="cs-CZ" sz="2000" dirty="0"/>
                    </a:p>
                  </a:txBody>
                  <a:tcPr marL="28109" marR="28109" marT="0" marB="0"/>
                </a:tc>
                <a:extLst>
                  <a:ext uri="{0D108BD9-81ED-4DB2-BD59-A6C34878D82A}">
                    <a16:rowId xmlns:a16="http://schemas.microsoft.com/office/drawing/2014/main" val="925637320"/>
                  </a:ext>
                </a:extLst>
              </a:tr>
              <a:tr h="538103">
                <a:tc>
                  <a:txBody>
                    <a:bodyPr/>
                    <a:lstStyle/>
                    <a:p>
                      <a:pPr>
                        <a:lnSpc>
                          <a:spcPct val="107000"/>
                        </a:lnSpc>
                        <a:spcAft>
                          <a:spcPts val="0"/>
                        </a:spcAft>
                      </a:pPr>
                      <a:r>
                        <a:rPr lang="cs-CZ" sz="1400" b="0" dirty="0">
                          <a:effectLst/>
                        </a:rPr>
                        <a:t>1) 6.11. </a:t>
                      </a:r>
                    </a:p>
                    <a:p>
                      <a:pPr>
                        <a:lnSpc>
                          <a:spcPct val="107000"/>
                        </a:lnSpc>
                        <a:spcAft>
                          <a:spcPts val="0"/>
                        </a:spcAft>
                      </a:pPr>
                      <a:r>
                        <a:rPr lang="cs-CZ" sz="1400" b="0" dirty="0">
                          <a:effectLst/>
                        </a:rPr>
                        <a:t>13-16 hod </a:t>
                      </a:r>
                    </a:p>
                    <a:p>
                      <a:pPr>
                        <a:lnSpc>
                          <a:spcPct val="107000"/>
                        </a:lnSpc>
                        <a:spcAft>
                          <a:spcPts val="0"/>
                        </a:spcAft>
                      </a:pPr>
                      <a:r>
                        <a:rPr lang="cs-CZ" sz="1400" b="0" dirty="0">
                          <a:effectLst/>
                        </a:rPr>
                        <a:t> </a:t>
                      </a:r>
                      <a:endParaRPr lang="cs-CZ"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109" marR="28109" marT="0" marB="0"/>
                </a:tc>
                <a:tc>
                  <a:txBody>
                    <a:bodyPr/>
                    <a:lstStyle/>
                    <a:p>
                      <a:pPr>
                        <a:lnSpc>
                          <a:spcPct val="107000"/>
                        </a:lnSpc>
                        <a:spcAft>
                          <a:spcPts val="600"/>
                        </a:spcAft>
                      </a:pPr>
                      <a:r>
                        <a:rPr lang="cs-CZ" sz="1400" b="0" dirty="0">
                          <a:effectLst/>
                        </a:rPr>
                        <a:t>Informace o předmětu: zápočet, zkouška</a:t>
                      </a:r>
                    </a:p>
                    <a:p>
                      <a:pPr>
                        <a:lnSpc>
                          <a:spcPct val="107000"/>
                        </a:lnSpc>
                        <a:spcAft>
                          <a:spcPts val="600"/>
                        </a:spcAft>
                      </a:pPr>
                      <a:r>
                        <a:rPr lang="cs-CZ" sz="1400" b="0" dirty="0">
                          <a:effectLst/>
                        </a:rPr>
                        <a:t>Návaznost na </a:t>
                      </a:r>
                      <a:r>
                        <a:rPr lang="cs-CZ" sz="1400" b="0" dirty="0" err="1">
                          <a:effectLst/>
                        </a:rPr>
                        <a:t>DOCH</a:t>
                      </a:r>
                      <a:r>
                        <a:rPr lang="cs-CZ" sz="1400" b="0" dirty="0">
                          <a:effectLst/>
                        </a:rPr>
                        <a:t> (co již známe / budeme znát)</a:t>
                      </a:r>
                    </a:p>
                    <a:p>
                      <a:pPr>
                        <a:lnSpc>
                          <a:spcPct val="107000"/>
                        </a:lnSpc>
                        <a:spcAft>
                          <a:spcPts val="600"/>
                        </a:spcAft>
                      </a:pPr>
                      <a:r>
                        <a:rPr lang="cs-CZ" sz="1400" b="0" i="0" kern="1200" dirty="0">
                          <a:solidFill>
                            <a:schemeClr val="tx1"/>
                          </a:solidFill>
                          <a:effectLst/>
                          <a:latin typeface="+mn-lt"/>
                          <a:ea typeface="+mn-ea"/>
                          <a:cs typeface="+mn-cs"/>
                        </a:rPr>
                        <a:t>Jak učit distančně? Převrácená třída, </a:t>
                      </a:r>
                      <a:r>
                        <a:rPr lang="cs-CZ" sz="1400" b="0" i="0" kern="1200" dirty="0" err="1">
                          <a:solidFill>
                            <a:schemeClr val="tx1"/>
                          </a:solidFill>
                          <a:effectLst/>
                          <a:latin typeface="+mn-lt"/>
                          <a:ea typeface="+mn-ea"/>
                          <a:cs typeface="+mn-cs"/>
                        </a:rPr>
                        <a:t>JiTT</a:t>
                      </a:r>
                      <a:r>
                        <a:rPr lang="cs-CZ" sz="1400" b="0" i="0" kern="1200" dirty="0">
                          <a:solidFill>
                            <a:schemeClr val="tx1"/>
                          </a:solidFill>
                          <a:effectLst/>
                          <a:latin typeface="+mn-lt"/>
                          <a:ea typeface="+mn-ea"/>
                          <a:cs typeface="+mn-cs"/>
                        </a:rPr>
                        <a:t>, Vrstevnické učení</a:t>
                      </a:r>
                      <a:endParaRPr lang="cs-CZ" sz="1400" b="0" i="0" kern="1200" dirty="0">
                        <a:solidFill>
                          <a:schemeClr val="tx1"/>
                        </a:solidFill>
                        <a:effectLst/>
                        <a:latin typeface="Calibri" panose="020F0502020204030204" pitchFamily="34" charset="0"/>
                        <a:ea typeface="+mn-ea"/>
                        <a:cs typeface="Times New Roman" panose="02020603050405020304" pitchFamily="18" charset="0"/>
                      </a:endParaRPr>
                    </a:p>
                  </a:txBody>
                  <a:tcPr marL="28109" marR="28109" marT="0" marB="0"/>
                </a:tc>
                <a:tc>
                  <a:txBody>
                    <a:bodyPr/>
                    <a:lstStyle/>
                    <a:p>
                      <a:pPr marL="0" indent="0">
                        <a:lnSpc>
                          <a:spcPct val="107000"/>
                        </a:lnSpc>
                        <a:spcAft>
                          <a:spcPts val="0"/>
                        </a:spcAft>
                        <a:buFont typeface="+mj-lt"/>
                        <a:buNone/>
                      </a:pPr>
                      <a:endParaRPr lang="cs-CZ" sz="2200" dirty="0">
                        <a:effectLst/>
                      </a:endParaRPr>
                    </a:p>
                    <a:p>
                      <a:pPr marL="0" indent="0">
                        <a:lnSpc>
                          <a:spcPct val="107000"/>
                        </a:lnSpc>
                        <a:spcAft>
                          <a:spcPts val="0"/>
                        </a:spcAft>
                        <a:buFont typeface="+mj-lt"/>
                        <a:buNone/>
                      </a:pPr>
                      <a:r>
                        <a:rPr lang="cs-CZ" sz="2200" dirty="0">
                          <a:effectLst/>
                        </a:rPr>
                        <a:t> </a:t>
                      </a:r>
                    </a:p>
                    <a:p>
                      <a:pPr marL="342900" indent="-342900">
                        <a:lnSpc>
                          <a:spcPct val="107000"/>
                        </a:lnSpc>
                        <a:spcAft>
                          <a:spcPts val="0"/>
                        </a:spcAft>
                        <a:buFont typeface="+mj-lt"/>
                        <a:buAutoNum type="arabicPeriod"/>
                      </a:pPr>
                      <a:endParaRPr lang="cs-CZ" sz="22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109" marR="28109" marT="0" marB="0"/>
                </a:tc>
                <a:extLst>
                  <a:ext uri="{0D108BD9-81ED-4DB2-BD59-A6C34878D82A}">
                    <a16:rowId xmlns:a16="http://schemas.microsoft.com/office/drawing/2014/main" val="2608906823"/>
                  </a:ext>
                </a:extLst>
              </a:tr>
              <a:tr h="297632">
                <a:tc>
                  <a:txBody>
                    <a:bodyPr/>
                    <a:lstStyle/>
                    <a:p>
                      <a:pPr>
                        <a:lnSpc>
                          <a:spcPct val="107000"/>
                        </a:lnSpc>
                        <a:spcAft>
                          <a:spcPts val="0"/>
                        </a:spcAft>
                      </a:pPr>
                      <a:r>
                        <a:rPr lang="cs-CZ" sz="2400" b="1" dirty="0">
                          <a:effectLst/>
                        </a:rPr>
                        <a:t>2) 13.11. </a:t>
                      </a:r>
                    </a:p>
                    <a:p>
                      <a:pPr>
                        <a:lnSpc>
                          <a:spcPct val="107000"/>
                        </a:lnSpc>
                        <a:spcAft>
                          <a:spcPts val="0"/>
                        </a:spcAft>
                      </a:pPr>
                      <a:r>
                        <a:rPr lang="cs-CZ" sz="2400" b="1" dirty="0">
                          <a:effectLst/>
                        </a:rPr>
                        <a:t>13-16 hod </a:t>
                      </a:r>
                    </a:p>
                  </a:txBody>
                  <a:tcPr marL="28109" marR="28109" marT="0" marB="0"/>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cs-CZ" sz="2400" b="1" i="0" kern="1200" dirty="0">
                          <a:solidFill>
                            <a:srgbClr val="00B0F0"/>
                          </a:solidFill>
                          <a:effectLst/>
                          <a:latin typeface="+mn-lt"/>
                          <a:ea typeface="+mn-ea"/>
                          <a:cs typeface="+mn-cs"/>
                        </a:rPr>
                        <a:t>Výstup 1 - </a:t>
                      </a:r>
                      <a:r>
                        <a:rPr lang="cs-CZ" sz="2400" b="1" dirty="0"/>
                        <a:t>Adéla Marková, Petra Bělohlávková (Sacharidy)</a:t>
                      </a:r>
                      <a:endParaRPr lang="cs-CZ" sz="2400" b="1" i="0" kern="1200" dirty="0">
                        <a:solidFill>
                          <a:srgbClr val="00B0F0"/>
                        </a:solidFill>
                        <a:effectLst/>
                        <a:latin typeface="+mn-lt"/>
                        <a:ea typeface="+mn-ea"/>
                        <a:cs typeface="+mn-cs"/>
                      </a:endParaRPr>
                    </a:p>
                    <a:p>
                      <a:pPr>
                        <a:lnSpc>
                          <a:spcPct val="107000"/>
                        </a:lnSpc>
                        <a:spcAft>
                          <a:spcPts val="600"/>
                        </a:spcAft>
                      </a:pPr>
                      <a:r>
                        <a:rPr lang="cs-CZ" sz="2400" b="1" i="0" kern="1200" dirty="0">
                          <a:solidFill>
                            <a:schemeClr val="tx1"/>
                          </a:solidFill>
                          <a:effectLst/>
                          <a:latin typeface="+mn-lt"/>
                          <a:ea typeface="+mn-ea"/>
                          <a:cs typeface="+mn-cs"/>
                        </a:rPr>
                        <a:t>RWCT metody, cyklus E-U-R</a:t>
                      </a:r>
                    </a:p>
                    <a:p>
                      <a:pPr>
                        <a:lnSpc>
                          <a:spcPct val="107000"/>
                        </a:lnSpc>
                        <a:spcAft>
                          <a:spcPts val="600"/>
                        </a:spcAft>
                      </a:pPr>
                      <a:r>
                        <a:rPr lang="cs-CZ" sz="2400" b="1" i="0" kern="1200" dirty="0">
                          <a:solidFill>
                            <a:srgbClr val="00B0F0"/>
                          </a:solidFill>
                          <a:effectLst/>
                          <a:latin typeface="+mn-lt"/>
                          <a:ea typeface="+mn-ea"/>
                          <a:cs typeface="+mn-cs"/>
                        </a:rPr>
                        <a:t>Výstup 2 - </a:t>
                      </a:r>
                      <a:r>
                        <a:rPr lang="cs-CZ" sz="2400" b="1" dirty="0"/>
                        <a:t>Pelánová Barbora, Lucie Henková (Vitaminy)</a:t>
                      </a:r>
                    </a:p>
                    <a:p>
                      <a:pPr>
                        <a:lnSpc>
                          <a:spcPct val="107000"/>
                        </a:lnSpc>
                        <a:spcAft>
                          <a:spcPts val="600"/>
                        </a:spcAft>
                      </a:pPr>
                      <a:endParaRPr lang="cs-CZ" sz="2400" b="1" i="0" kern="1200" dirty="0">
                        <a:solidFill>
                          <a:srgbClr val="00B0F0"/>
                        </a:solidFill>
                        <a:effectLst/>
                        <a:latin typeface="+mn-lt"/>
                        <a:ea typeface="+mn-ea"/>
                        <a:cs typeface="+mn-cs"/>
                      </a:endParaRPr>
                    </a:p>
                  </a:txBody>
                  <a:tcPr marL="28109" marR="28109" marT="0" marB="0"/>
                </a:tc>
                <a:tc>
                  <a:txBody>
                    <a:bodyPr/>
                    <a:lstStyle/>
                    <a:p>
                      <a:pPr marL="0" indent="0">
                        <a:lnSpc>
                          <a:spcPct val="107000"/>
                        </a:lnSpc>
                        <a:spcAft>
                          <a:spcPts val="0"/>
                        </a:spcAft>
                        <a:buFont typeface="+mj-lt"/>
                        <a:buNone/>
                      </a:pPr>
                      <a:endParaRPr lang="cs-CZ" sz="2200" dirty="0">
                        <a:effectLst/>
                      </a:endParaRPr>
                    </a:p>
                    <a:p>
                      <a:pPr marL="0" indent="0">
                        <a:lnSpc>
                          <a:spcPct val="107000"/>
                        </a:lnSpc>
                        <a:spcAft>
                          <a:spcPts val="0"/>
                        </a:spcAft>
                        <a:buFont typeface="+mj-lt"/>
                        <a:buNone/>
                      </a:pPr>
                      <a:endParaRPr lang="cs-CZ" sz="2200" dirty="0">
                        <a:effectLst/>
                      </a:endParaRPr>
                    </a:p>
                  </a:txBody>
                  <a:tcPr marL="28109" marR="28109" marT="0" marB="0"/>
                </a:tc>
                <a:extLst>
                  <a:ext uri="{0D108BD9-81ED-4DB2-BD59-A6C34878D82A}">
                    <a16:rowId xmlns:a16="http://schemas.microsoft.com/office/drawing/2014/main" val="1184977341"/>
                  </a:ext>
                </a:extLst>
              </a:tr>
              <a:tr h="321644">
                <a:tc>
                  <a:txBody>
                    <a:bodyPr/>
                    <a:lstStyle/>
                    <a:p>
                      <a:pPr>
                        <a:lnSpc>
                          <a:spcPct val="107000"/>
                        </a:lnSpc>
                        <a:spcAft>
                          <a:spcPts val="0"/>
                        </a:spcAft>
                      </a:pPr>
                      <a:r>
                        <a:rPr lang="cs-CZ" sz="1800" b="0" dirty="0">
                          <a:effectLst/>
                        </a:rPr>
                        <a:t>3) 27.11.</a:t>
                      </a:r>
                    </a:p>
                    <a:p>
                      <a:pPr>
                        <a:lnSpc>
                          <a:spcPct val="107000"/>
                        </a:lnSpc>
                        <a:spcAft>
                          <a:spcPts val="0"/>
                        </a:spcAft>
                      </a:pPr>
                      <a:r>
                        <a:rPr lang="cs-CZ" sz="1800" b="0" dirty="0">
                          <a:effectLst/>
                        </a:rPr>
                        <a:t>13-16 hod </a:t>
                      </a:r>
                    </a:p>
                  </a:txBody>
                  <a:tcPr marL="28109" marR="28109" marT="0" marB="0"/>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cs-CZ" sz="1800" b="0" i="0" kern="1200" dirty="0">
                          <a:solidFill>
                            <a:schemeClr val="tx1"/>
                          </a:solidFill>
                          <a:effectLst/>
                          <a:latin typeface="+mn-lt"/>
                          <a:ea typeface="+mn-ea"/>
                          <a:cs typeface="+mn-cs"/>
                        </a:rPr>
                        <a:t>Testování ve třídě, učební úlohy, </a:t>
                      </a:r>
                      <a:r>
                        <a:rPr lang="cs-CZ" sz="1800" b="0" i="0" kern="1200" dirty="0" err="1">
                          <a:solidFill>
                            <a:schemeClr val="tx1"/>
                          </a:solidFill>
                          <a:effectLst/>
                          <a:latin typeface="+mn-lt"/>
                          <a:ea typeface="+mn-ea"/>
                          <a:cs typeface="+mn-cs"/>
                        </a:rPr>
                        <a:t>Bloomova</a:t>
                      </a:r>
                      <a:r>
                        <a:rPr lang="cs-CZ" sz="1800" b="0" i="0" kern="1200" dirty="0">
                          <a:solidFill>
                            <a:schemeClr val="tx1"/>
                          </a:solidFill>
                          <a:effectLst/>
                          <a:latin typeface="+mn-lt"/>
                          <a:ea typeface="+mn-ea"/>
                          <a:cs typeface="+mn-cs"/>
                        </a:rPr>
                        <a:t> taxonomie …</a:t>
                      </a:r>
                    </a:p>
                    <a:p>
                      <a:pPr marL="0" marR="0" lvl="0" indent="0" algn="l" defTabSz="914400" rtl="0" eaLnBrk="1" fontAlgn="auto" latinLnBrk="0" hangingPunct="1">
                        <a:lnSpc>
                          <a:spcPct val="107000"/>
                        </a:lnSpc>
                        <a:spcBef>
                          <a:spcPts val="0"/>
                        </a:spcBef>
                        <a:spcAft>
                          <a:spcPts val="600"/>
                        </a:spcAft>
                        <a:buClrTx/>
                        <a:buSzTx/>
                        <a:buFontTx/>
                        <a:buNone/>
                        <a:tabLst/>
                        <a:defRPr/>
                      </a:pPr>
                      <a:r>
                        <a:rPr lang="cs-CZ" sz="1800" b="0" i="0" kern="1200" dirty="0">
                          <a:solidFill>
                            <a:schemeClr val="tx1"/>
                          </a:solidFill>
                          <a:effectLst/>
                          <a:latin typeface="+mn-lt"/>
                          <a:ea typeface="+mn-ea"/>
                          <a:cs typeface="+mn-cs"/>
                        </a:rPr>
                        <a:t>(+ </a:t>
                      </a:r>
                      <a:r>
                        <a:rPr lang="cs-CZ" sz="1800" kern="1200" dirty="0" err="1">
                          <a:solidFill>
                            <a:schemeClr val="tx1"/>
                          </a:solidFill>
                          <a:effectLst/>
                          <a:latin typeface="+mn-lt"/>
                          <a:ea typeface="+mn-ea"/>
                          <a:cs typeface="+mn-cs"/>
                        </a:rPr>
                        <a:t>Kahoot</a:t>
                      </a:r>
                      <a:r>
                        <a:rPr lang="cs-CZ" sz="1800" kern="1200" dirty="0">
                          <a:solidFill>
                            <a:schemeClr val="tx1"/>
                          </a:solidFill>
                          <a:effectLst/>
                          <a:latin typeface="+mn-lt"/>
                          <a:ea typeface="+mn-ea"/>
                          <a:cs typeface="+mn-cs"/>
                        </a:rPr>
                        <a:t>! – reflexe z </a:t>
                      </a:r>
                      <a:r>
                        <a:rPr lang="cs-CZ" sz="1800" kern="1200" dirty="0" err="1">
                          <a:solidFill>
                            <a:schemeClr val="tx1"/>
                          </a:solidFill>
                          <a:effectLst/>
                          <a:latin typeface="+mn-lt"/>
                          <a:ea typeface="+mn-ea"/>
                          <a:cs typeface="+mn-cs"/>
                        </a:rPr>
                        <a:t>DOCH</a:t>
                      </a:r>
                      <a:r>
                        <a:rPr lang="cs-CZ" sz="1800" kern="1200" dirty="0">
                          <a:solidFill>
                            <a:schemeClr val="tx1"/>
                          </a:solidFill>
                          <a:effectLst/>
                          <a:latin typeface="+mn-lt"/>
                          <a:ea typeface="+mn-ea"/>
                          <a:cs typeface="+mn-cs"/>
                        </a:rPr>
                        <a:t>)</a:t>
                      </a:r>
                    </a:p>
                    <a:p>
                      <a:pPr>
                        <a:lnSpc>
                          <a:spcPct val="107000"/>
                        </a:lnSpc>
                        <a:spcAft>
                          <a:spcPts val="600"/>
                        </a:spcAft>
                      </a:pPr>
                      <a:r>
                        <a:rPr lang="cs-CZ" sz="1800" b="1" i="0" kern="1200" dirty="0">
                          <a:solidFill>
                            <a:srgbClr val="00B0F0"/>
                          </a:solidFill>
                          <a:effectLst/>
                          <a:latin typeface="+mn-lt"/>
                          <a:ea typeface="+mn-ea"/>
                          <a:cs typeface="+mn-cs"/>
                        </a:rPr>
                        <a:t>Výstup 3 a 4</a:t>
                      </a:r>
                      <a:endParaRPr lang="cs-CZ" sz="18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109" marR="28109" marT="0" marB="0"/>
                </a:tc>
                <a:tc>
                  <a:txBody>
                    <a:bodyPr/>
                    <a:lstStyle/>
                    <a:p>
                      <a:pPr marL="0" indent="0">
                        <a:lnSpc>
                          <a:spcPct val="107000"/>
                        </a:lnSpc>
                        <a:spcAft>
                          <a:spcPts val="0"/>
                        </a:spcAft>
                        <a:buFont typeface="+mj-lt"/>
                        <a:buNone/>
                      </a:pPr>
                      <a:endParaRPr lang="cs-CZ" sz="1800" dirty="0">
                        <a:effectLst/>
                      </a:endParaRPr>
                    </a:p>
                    <a:p>
                      <a:pPr marL="0" indent="0">
                        <a:lnSpc>
                          <a:spcPct val="107000"/>
                        </a:lnSpc>
                        <a:spcAft>
                          <a:spcPts val="0"/>
                        </a:spcAft>
                        <a:buFont typeface="+mj-lt"/>
                        <a:buNone/>
                      </a:pPr>
                      <a:endParaRPr lang="cs-CZ"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109" marR="28109" marT="0" marB="0"/>
                </a:tc>
                <a:extLst>
                  <a:ext uri="{0D108BD9-81ED-4DB2-BD59-A6C34878D82A}">
                    <a16:rowId xmlns:a16="http://schemas.microsoft.com/office/drawing/2014/main" val="3230060642"/>
                  </a:ext>
                </a:extLst>
              </a:tr>
              <a:tr h="321644">
                <a:tc>
                  <a:txBody>
                    <a:bodyPr/>
                    <a:lstStyle/>
                    <a:p>
                      <a:pPr>
                        <a:lnSpc>
                          <a:spcPct val="107000"/>
                        </a:lnSpc>
                        <a:spcAft>
                          <a:spcPts val="0"/>
                        </a:spcAft>
                      </a:pPr>
                      <a:r>
                        <a:rPr lang="cs-CZ" sz="1800" b="0" dirty="0">
                          <a:effectLst/>
                        </a:rPr>
                        <a:t>4) 11.12.</a:t>
                      </a:r>
                    </a:p>
                    <a:p>
                      <a:pPr>
                        <a:lnSpc>
                          <a:spcPct val="107000"/>
                        </a:lnSpc>
                        <a:spcAft>
                          <a:spcPts val="0"/>
                        </a:spcAft>
                      </a:pPr>
                      <a:r>
                        <a:rPr lang="cs-CZ" sz="1800" b="0" dirty="0">
                          <a:effectLst/>
                        </a:rPr>
                        <a:t>13-16 hod </a:t>
                      </a:r>
                    </a:p>
                  </a:txBody>
                  <a:tcPr marL="28109" marR="28109" marT="0" marB="0"/>
                </a:tc>
                <a:tc>
                  <a:txBody>
                    <a:bodyPr/>
                    <a:lstStyle/>
                    <a:p>
                      <a:pPr>
                        <a:lnSpc>
                          <a:spcPct val="107000"/>
                        </a:lnSpc>
                        <a:spcAft>
                          <a:spcPts val="600"/>
                        </a:spcAft>
                      </a:pPr>
                      <a:r>
                        <a:rPr lang="pl-PL" sz="1800" b="0" i="0" kern="1200" dirty="0">
                          <a:solidFill>
                            <a:schemeClr val="tx1"/>
                          </a:solidFill>
                          <a:effectLst/>
                          <a:latin typeface="+mn-lt"/>
                          <a:ea typeface="+mn-ea"/>
                          <a:cs typeface="+mn-cs"/>
                        </a:rPr>
                        <a:t>Komunikace ve třídě</a:t>
                      </a:r>
                    </a:p>
                    <a:p>
                      <a:pPr>
                        <a:lnSpc>
                          <a:spcPct val="107000"/>
                        </a:lnSpc>
                        <a:spcAft>
                          <a:spcPts val="600"/>
                        </a:spcAft>
                      </a:pPr>
                      <a:r>
                        <a:rPr lang="cs-CZ" sz="1800" b="1" i="0" kern="1200" dirty="0">
                          <a:solidFill>
                            <a:srgbClr val="00B0F0"/>
                          </a:solidFill>
                          <a:effectLst/>
                          <a:latin typeface="+mn-lt"/>
                          <a:ea typeface="+mn-ea"/>
                          <a:cs typeface="+mn-cs"/>
                        </a:rPr>
                        <a:t>Výstup 5 a 6</a:t>
                      </a:r>
                    </a:p>
                  </a:txBody>
                  <a:tcPr marL="28109" marR="28109" marT="0" marB="0"/>
                </a:tc>
                <a:tc>
                  <a:txBody>
                    <a:bodyPr/>
                    <a:lstStyle/>
                    <a:p>
                      <a:pPr marL="208280">
                        <a:lnSpc>
                          <a:spcPct val="107000"/>
                        </a:lnSpc>
                        <a:spcAft>
                          <a:spcPts val="0"/>
                        </a:spcAft>
                      </a:pPr>
                      <a:r>
                        <a:rPr lang="cs-CZ" sz="1800" dirty="0">
                          <a:effectLst/>
                        </a:rPr>
                        <a:t> </a:t>
                      </a:r>
                      <a:endParaRPr lang="cs-CZ"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109" marR="28109" marT="0" marB="0"/>
                </a:tc>
                <a:extLst>
                  <a:ext uri="{0D108BD9-81ED-4DB2-BD59-A6C34878D82A}">
                    <a16:rowId xmlns:a16="http://schemas.microsoft.com/office/drawing/2014/main" val="1811113996"/>
                  </a:ext>
                </a:extLst>
              </a:tr>
              <a:tr h="321644">
                <a:tc>
                  <a:txBody>
                    <a:bodyPr/>
                    <a:lstStyle/>
                    <a:p>
                      <a:pPr>
                        <a:lnSpc>
                          <a:spcPct val="107000"/>
                        </a:lnSpc>
                        <a:spcAft>
                          <a:spcPts val="0"/>
                        </a:spcAft>
                      </a:pPr>
                      <a:r>
                        <a:rPr lang="cs-CZ" sz="1800" b="0" dirty="0">
                          <a:effectLst/>
                        </a:rPr>
                        <a:t>5) 8.1.</a:t>
                      </a:r>
                    </a:p>
                    <a:p>
                      <a:pPr>
                        <a:lnSpc>
                          <a:spcPct val="107000"/>
                        </a:lnSpc>
                        <a:spcAft>
                          <a:spcPts val="0"/>
                        </a:spcAft>
                      </a:pPr>
                      <a:r>
                        <a:rPr lang="cs-CZ" sz="1800" b="0" dirty="0">
                          <a:effectLst/>
                        </a:rPr>
                        <a:t>13-16 hod</a:t>
                      </a:r>
                    </a:p>
                  </a:txBody>
                  <a:tcPr marL="28109" marR="28109" marT="0" marB="0"/>
                </a:tc>
                <a:tc>
                  <a:txBody>
                    <a:bodyPr/>
                    <a:lstStyle/>
                    <a:p>
                      <a:pPr>
                        <a:lnSpc>
                          <a:spcPct val="107000"/>
                        </a:lnSpc>
                        <a:spcAft>
                          <a:spcPts val="600"/>
                        </a:spcAft>
                      </a:pPr>
                      <a:r>
                        <a:rPr lang="cs-CZ" sz="1800" b="0" i="0" kern="1200" dirty="0">
                          <a:solidFill>
                            <a:schemeClr val="tx1"/>
                          </a:solidFill>
                          <a:effectLst/>
                          <a:latin typeface="+mn-lt"/>
                          <a:ea typeface="+mn-ea"/>
                          <a:cs typeface="+mn-cs"/>
                        </a:rPr>
                        <a:t>Závěrečná reflexe</a:t>
                      </a:r>
                    </a:p>
                    <a:p>
                      <a:pPr>
                        <a:lnSpc>
                          <a:spcPct val="107000"/>
                        </a:lnSpc>
                        <a:spcAft>
                          <a:spcPts val="600"/>
                        </a:spcAft>
                      </a:pPr>
                      <a:r>
                        <a:rPr lang="cs-CZ" sz="1800" b="1" i="0" kern="1200" dirty="0">
                          <a:solidFill>
                            <a:srgbClr val="00B0F0"/>
                          </a:solidFill>
                          <a:effectLst/>
                          <a:latin typeface="+mn-lt"/>
                          <a:ea typeface="+mn-ea"/>
                          <a:cs typeface="+mn-cs"/>
                        </a:rPr>
                        <a:t>Výstup 7 a 8</a:t>
                      </a:r>
                      <a:endParaRPr lang="cs-CZ" sz="18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109" marR="28109" marT="0" marB="0"/>
                </a:tc>
                <a:tc>
                  <a:txBody>
                    <a:bodyPr/>
                    <a:lstStyle/>
                    <a:p>
                      <a:pPr marL="208280">
                        <a:lnSpc>
                          <a:spcPct val="107000"/>
                        </a:lnSpc>
                        <a:spcAft>
                          <a:spcPts val="0"/>
                        </a:spcAft>
                      </a:pPr>
                      <a:endParaRPr lang="cs-CZ"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109" marR="28109" marT="0" marB="0"/>
                </a:tc>
                <a:extLst>
                  <a:ext uri="{0D108BD9-81ED-4DB2-BD59-A6C34878D82A}">
                    <a16:rowId xmlns:a16="http://schemas.microsoft.com/office/drawing/2014/main" val="117212458"/>
                  </a:ext>
                </a:extLst>
              </a:tr>
            </a:tbl>
          </a:graphicData>
        </a:graphic>
      </p:graphicFrame>
      <p:sp>
        <p:nvSpPr>
          <p:cNvPr id="2" name="TextovéPole 1">
            <a:extLst>
              <a:ext uri="{FF2B5EF4-FFF2-40B4-BE49-F238E27FC236}">
                <a16:creationId xmlns:a16="http://schemas.microsoft.com/office/drawing/2014/main" id="{10BE3B80-4921-42DD-AD1E-B46486BE492F}"/>
              </a:ext>
            </a:extLst>
          </p:cNvPr>
          <p:cNvSpPr txBox="1"/>
          <p:nvPr/>
        </p:nvSpPr>
        <p:spPr>
          <a:xfrm flipH="1">
            <a:off x="614039" y="6211669"/>
            <a:ext cx="10963921" cy="646331"/>
          </a:xfrm>
          <a:prstGeom prst="rect">
            <a:avLst/>
          </a:prstGeom>
          <a:noFill/>
        </p:spPr>
        <p:txBody>
          <a:bodyPr wrap="square" rtlCol="0">
            <a:spAutoFit/>
          </a:bodyPr>
          <a:lstStyle/>
          <a:p>
            <a:r>
              <a:rPr lang="cs-CZ" dirty="0"/>
              <a:t>Zatím nezařazené: Vzdělávací cíl a jeho význam / Badatelsky orientovaná výuka / Virtuální hodina/ Formativní a </a:t>
            </a:r>
            <a:r>
              <a:rPr lang="cs-CZ" dirty="0" err="1"/>
              <a:t>Sumativní</a:t>
            </a:r>
            <a:r>
              <a:rPr lang="cs-CZ" dirty="0"/>
              <a:t> hodnocení / Rozvoj řečových dovedností v hodinách chemie</a:t>
            </a:r>
          </a:p>
        </p:txBody>
      </p:sp>
    </p:spTree>
    <p:extLst>
      <p:ext uri="{BB962C8B-B14F-4D97-AF65-F5344CB8AC3E}">
        <p14:creationId xmlns:p14="http://schemas.microsoft.com/office/powerpoint/2010/main" val="2690153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DFD139-ECD8-4542-A433-BE50771C6DD4}"/>
              </a:ext>
            </a:extLst>
          </p:cNvPr>
          <p:cNvSpPr>
            <a:spLocks noGrp="1"/>
          </p:cNvSpPr>
          <p:nvPr>
            <p:ph type="title"/>
          </p:nvPr>
        </p:nvSpPr>
        <p:spPr/>
        <p:txBody>
          <a:bodyPr/>
          <a:lstStyle/>
          <a:p>
            <a:r>
              <a:rPr lang="cs-CZ" b="1" dirty="0">
                <a:solidFill>
                  <a:srgbClr val="7030A0"/>
                </a:solidFill>
              </a:rPr>
              <a:t>Kostka</a:t>
            </a:r>
          </a:p>
        </p:txBody>
      </p:sp>
      <p:sp>
        <p:nvSpPr>
          <p:cNvPr id="4" name="Zástupný symbol pro obsah 3">
            <a:extLst>
              <a:ext uri="{FF2B5EF4-FFF2-40B4-BE49-F238E27FC236}">
                <a16:creationId xmlns:a16="http://schemas.microsoft.com/office/drawing/2014/main" id="{D2194E37-96AB-4399-9387-A64784B8B9D8}"/>
              </a:ext>
            </a:extLst>
          </p:cNvPr>
          <p:cNvSpPr>
            <a:spLocks noGrp="1"/>
          </p:cNvSpPr>
          <p:nvPr>
            <p:ph idx="1"/>
          </p:nvPr>
        </p:nvSpPr>
        <p:spPr/>
        <p:txBody>
          <a:bodyPr>
            <a:normAutofit/>
          </a:bodyPr>
          <a:lstStyle/>
          <a:p>
            <a:r>
              <a:rPr lang="cs-CZ" dirty="0"/>
              <a:t>kognitivní metoda – rozvíjí rozumové schopnosti, </a:t>
            </a:r>
          </a:p>
          <a:p>
            <a:r>
              <a:rPr lang="cs-CZ" dirty="0"/>
              <a:t>Šest stran kostky reprezentují následující pokyny:</a:t>
            </a:r>
          </a:p>
        </p:txBody>
      </p:sp>
      <p:sp>
        <p:nvSpPr>
          <p:cNvPr id="5" name="Obdélník 4">
            <a:extLst>
              <a:ext uri="{FF2B5EF4-FFF2-40B4-BE49-F238E27FC236}">
                <a16:creationId xmlns:a16="http://schemas.microsoft.com/office/drawing/2014/main" id="{D0C5F8FB-8228-4CC7-BE9A-5ACA601EACC3}"/>
              </a:ext>
            </a:extLst>
          </p:cNvPr>
          <p:cNvSpPr/>
          <p:nvPr/>
        </p:nvSpPr>
        <p:spPr>
          <a:xfrm>
            <a:off x="512334" y="6176963"/>
            <a:ext cx="4464779" cy="461665"/>
          </a:xfrm>
          <a:prstGeom prst="rect">
            <a:avLst/>
          </a:prstGeom>
        </p:spPr>
        <p:txBody>
          <a:bodyPr wrap="square">
            <a:spAutoFit/>
          </a:bodyPr>
          <a:lstStyle/>
          <a:p>
            <a:r>
              <a:rPr lang="cs-CZ" sz="2400" dirty="0"/>
              <a:t>Prochází všemi fázemi </a:t>
            </a:r>
            <a:r>
              <a:rPr lang="cs-CZ" sz="2400" b="1" dirty="0"/>
              <a:t>E</a:t>
            </a:r>
            <a:r>
              <a:rPr lang="cs-CZ" sz="2400" dirty="0"/>
              <a:t>-U-</a:t>
            </a:r>
            <a:r>
              <a:rPr lang="cs-CZ" sz="2400" b="1" dirty="0"/>
              <a:t>R</a:t>
            </a:r>
          </a:p>
        </p:txBody>
      </p:sp>
      <p:pic>
        <p:nvPicPr>
          <p:cNvPr id="3" name="Obrázek 2">
            <a:extLst>
              <a:ext uri="{FF2B5EF4-FFF2-40B4-BE49-F238E27FC236}">
                <a16:creationId xmlns:a16="http://schemas.microsoft.com/office/drawing/2014/main" id="{72902085-5C82-4211-B5B9-86186B30B646}"/>
              </a:ext>
            </a:extLst>
          </p:cNvPr>
          <p:cNvPicPr>
            <a:picLocks noChangeAspect="1"/>
          </p:cNvPicPr>
          <p:nvPr/>
        </p:nvPicPr>
        <p:blipFill rotWithShape="1">
          <a:blip r:embed="rId3"/>
          <a:srcRect l="15475" t="65654" r="37911" b="11898"/>
          <a:stretch/>
        </p:blipFill>
        <p:spPr>
          <a:xfrm>
            <a:off x="1231701" y="2866033"/>
            <a:ext cx="9801623" cy="2655092"/>
          </a:xfrm>
          <a:prstGeom prst="rect">
            <a:avLst/>
          </a:prstGeom>
        </p:spPr>
      </p:pic>
    </p:spTree>
    <p:extLst>
      <p:ext uri="{BB962C8B-B14F-4D97-AF65-F5344CB8AC3E}">
        <p14:creationId xmlns:p14="http://schemas.microsoft.com/office/powerpoint/2010/main" val="3311653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DFD139-ECD8-4542-A433-BE50771C6DD4}"/>
              </a:ext>
            </a:extLst>
          </p:cNvPr>
          <p:cNvSpPr>
            <a:spLocks noGrp="1"/>
          </p:cNvSpPr>
          <p:nvPr>
            <p:ph type="title"/>
          </p:nvPr>
        </p:nvSpPr>
        <p:spPr>
          <a:xfrm>
            <a:off x="149087" y="159067"/>
            <a:ext cx="10515600" cy="1325563"/>
          </a:xfrm>
        </p:spPr>
        <p:txBody>
          <a:bodyPr/>
          <a:lstStyle/>
          <a:p>
            <a:r>
              <a:rPr lang="cs-CZ" b="1" dirty="0">
                <a:solidFill>
                  <a:srgbClr val="7030A0"/>
                </a:solidFill>
              </a:rPr>
              <a:t>Kostka - Tuky</a:t>
            </a:r>
          </a:p>
        </p:txBody>
      </p:sp>
      <p:sp>
        <p:nvSpPr>
          <p:cNvPr id="4" name="Zástupný symbol pro obsah 3">
            <a:extLst>
              <a:ext uri="{FF2B5EF4-FFF2-40B4-BE49-F238E27FC236}">
                <a16:creationId xmlns:a16="http://schemas.microsoft.com/office/drawing/2014/main" id="{D2194E37-96AB-4399-9387-A64784B8B9D8}"/>
              </a:ext>
            </a:extLst>
          </p:cNvPr>
          <p:cNvSpPr>
            <a:spLocks noGrp="1"/>
          </p:cNvSpPr>
          <p:nvPr>
            <p:ph idx="1"/>
          </p:nvPr>
        </p:nvSpPr>
        <p:spPr>
          <a:xfrm>
            <a:off x="838200" y="1825625"/>
            <a:ext cx="2050774" cy="4351338"/>
          </a:xfrm>
        </p:spPr>
        <p:txBody>
          <a:bodyPr>
            <a:normAutofit/>
          </a:bodyPr>
          <a:lstStyle/>
          <a:p>
            <a:r>
              <a:rPr lang="cs-CZ" dirty="0">
                <a:hlinkClick r:id="rId2"/>
              </a:rPr>
              <a:t>http://didaktikabiochemie.natur.cuni.cz/db2019/josifkova.html</a:t>
            </a:r>
            <a:endParaRPr lang="cs-CZ" dirty="0"/>
          </a:p>
          <a:p>
            <a:endParaRPr lang="cs-CZ" dirty="0"/>
          </a:p>
        </p:txBody>
      </p:sp>
      <p:pic>
        <p:nvPicPr>
          <p:cNvPr id="3" name="Obrázek 2">
            <a:extLst>
              <a:ext uri="{FF2B5EF4-FFF2-40B4-BE49-F238E27FC236}">
                <a16:creationId xmlns:a16="http://schemas.microsoft.com/office/drawing/2014/main" id="{552268CF-CD28-446D-AC63-6FBD04024D63}"/>
              </a:ext>
            </a:extLst>
          </p:cNvPr>
          <p:cNvPicPr>
            <a:picLocks noChangeAspect="1"/>
          </p:cNvPicPr>
          <p:nvPr/>
        </p:nvPicPr>
        <p:blipFill rotWithShape="1">
          <a:blip r:embed="rId3"/>
          <a:srcRect l="25739" t="16970" r="7717" b="8406"/>
          <a:stretch/>
        </p:blipFill>
        <p:spPr>
          <a:xfrm>
            <a:off x="3074503" y="947570"/>
            <a:ext cx="9117497" cy="5751363"/>
          </a:xfrm>
          <a:prstGeom prst="rect">
            <a:avLst/>
          </a:prstGeom>
        </p:spPr>
      </p:pic>
      <p:sp>
        <p:nvSpPr>
          <p:cNvPr id="5" name="Obdélník 4">
            <a:extLst>
              <a:ext uri="{FF2B5EF4-FFF2-40B4-BE49-F238E27FC236}">
                <a16:creationId xmlns:a16="http://schemas.microsoft.com/office/drawing/2014/main" id="{207E8280-4FDC-47BB-AEF3-DE15FC9543D9}"/>
              </a:ext>
            </a:extLst>
          </p:cNvPr>
          <p:cNvSpPr/>
          <p:nvPr/>
        </p:nvSpPr>
        <p:spPr>
          <a:xfrm>
            <a:off x="494288" y="5867936"/>
            <a:ext cx="2562169" cy="830997"/>
          </a:xfrm>
          <a:prstGeom prst="rect">
            <a:avLst/>
          </a:prstGeom>
        </p:spPr>
        <p:txBody>
          <a:bodyPr wrap="square">
            <a:spAutoFit/>
          </a:bodyPr>
          <a:lstStyle/>
          <a:p>
            <a:r>
              <a:rPr lang="cs-CZ" sz="2400" dirty="0"/>
              <a:t>Prochází všemi fázemi </a:t>
            </a:r>
            <a:r>
              <a:rPr lang="cs-CZ" sz="2400" b="1" dirty="0"/>
              <a:t>E</a:t>
            </a:r>
            <a:r>
              <a:rPr lang="cs-CZ" sz="2400" dirty="0"/>
              <a:t>-U-</a:t>
            </a:r>
            <a:r>
              <a:rPr lang="cs-CZ" sz="2400" b="1" dirty="0"/>
              <a:t>R</a:t>
            </a:r>
          </a:p>
        </p:txBody>
      </p:sp>
    </p:spTree>
    <p:extLst>
      <p:ext uri="{BB962C8B-B14F-4D97-AF65-F5344CB8AC3E}">
        <p14:creationId xmlns:p14="http://schemas.microsoft.com/office/powerpoint/2010/main" val="700534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DFD139-ECD8-4542-A433-BE50771C6DD4}"/>
              </a:ext>
            </a:extLst>
          </p:cNvPr>
          <p:cNvSpPr>
            <a:spLocks noGrp="1"/>
          </p:cNvSpPr>
          <p:nvPr>
            <p:ph type="title"/>
          </p:nvPr>
        </p:nvSpPr>
        <p:spPr/>
        <p:txBody>
          <a:bodyPr/>
          <a:lstStyle/>
          <a:p>
            <a:r>
              <a:rPr lang="cs-CZ" b="1" dirty="0">
                <a:solidFill>
                  <a:srgbClr val="7030A0"/>
                </a:solidFill>
              </a:rPr>
              <a:t>Skládankové učení</a:t>
            </a:r>
          </a:p>
        </p:txBody>
      </p:sp>
      <p:sp>
        <p:nvSpPr>
          <p:cNvPr id="4" name="Zástupný symbol pro obsah 3">
            <a:extLst>
              <a:ext uri="{FF2B5EF4-FFF2-40B4-BE49-F238E27FC236}">
                <a16:creationId xmlns:a16="http://schemas.microsoft.com/office/drawing/2014/main" id="{D2194E37-96AB-4399-9387-A64784B8B9D8}"/>
              </a:ext>
            </a:extLst>
          </p:cNvPr>
          <p:cNvSpPr>
            <a:spLocks noGrp="1"/>
          </p:cNvSpPr>
          <p:nvPr>
            <p:ph idx="1"/>
          </p:nvPr>
        </p:nvSpPr>
        <p:spPr>
          <a:xfrm>
            <a:off x="838200" y="1605706"/>
            <a:ext cx="10515600" cy="4351338"/>
          </a:xfrm>
        </p:spPr>
        <p:txBody>
          <a:bodyPr>
            <a:noAutofit/>
          </a:bodyPr>
          <a:lstStyle/>
          <a:p>
            <a:pPr marL="0" indent="0">
              <a:buNone/>
            </a:pPr>
            <a:r>
              <a:rPr lang="cs-CZ" sz="2000" dirty="0"/>
              <a:t>Text rozdělený do 4 částí (ideální kartičky – 1A, 1B… 5C 5D 5E). </a:t>
            </a:r>
          </a:p>
          <a:p>
            <a:pPr marL="0" indent="0">
              <a:buNone/>
            </a:pPr>
            <a:r>
              <a:rPr lang="cs-CZ" sz="2000" dirty="0"/>
              <a:t> </a:t>
            </a:r>
            <a:r>
              <a:rPr lang="cs-CZ" sz="2000" b="1" dirty="0"/>
              <a:t>Cíl: </a:t>
            </a:r>
            <a:r>
              <a:rPr lang="cs-CZ" sz="2000" dirty="0"/>
              <a:t>Učitel žákům sdělí, že hlavním úkolem bude porozumět celému textu. </a:t>
            </a:r>
          </a:p>
          <a:p>
            <a:pPr marL="0" indent="0">
              <a:buNone/>
            </a:pPr>
            <a:endParaRPr lang="cs-CZ" sz="2000" dirty="0"/>
          </a:p>
          <a:p>
            <a:pPr marL="342900" indent="-342900">
              <a:buFont typeface="+mj-lt"/>
              <a:buAutoNum type="arabicPeriod"/>
            </a:pPr>
            <a:r>
              <a:rPr lang="cs-CZ" sz="2000" dirty="0"/>
              <a:t>Žáci (jednička /dvojka / trojka / čtyřka) jsou v </a:t>
            </a:r>
            <a:r>
              <a:rPr lang="cs-CZ" sz="2000" b="1" dirty="0"/>
              <a:t>domovských skupinách </a:t>
            </a:r>
            <a:r>
              <a:rPr lang="cs-CZ" sz="2000" dirty="0"/>
              <a:t>(čtyřčlenných, maximálně pětičlenných).</a:t>
            </a:r>
          </a:p>
          <a:p>
            <a:pPr marL="342900" indent="-342900">
              <a:buFont typeface="+mj-lt"/>
              <a:buAutoNum type="arabicPeriod"/>
            </a:pPr>
            <a:r>
              <a:rPr lang="cs-CZ" sz="2000" dirty="0"/>
              <a:t>U vyzveme jedničky, aby vytvořily skupinu, dvojky též vytvoří skupinu, i trojky a čtyřky.</a:t>
            </a:r>
          </a:p>
          <a:p>
            <a:pPr marL="342900" indent="-342900">
              <a:buFont typeface="+mj-lt"/>
              <a:buAutoNum type="arabicPeriod"/>
            </a:pPr>
            <a:r>
              <a:rPr lang="cs-CZ" sz="2000" dirty="0"/>
              <a:t>Nově vzniklé skupiny jedniček, dvojek, trojek a čtyřek jsou </a:t>
            </a:r>
            <a:r>
              <a:rPr lang="cs-CZ" sz="2000" b="1" dirty="0"/>
              <a:t>expertní skupiny</a:t>
            </a:r>
            <a:r>
              <a:rPr lang="cs-CZ" sz="2000" dirty="0"/>
              <a:t>. Jejich úkolem  je přečíst </a:t>
            </a:r>
            <a:r>
              <a:rPr lang="cs-CZ" sz="2000" b="1" dirty="0"/>
              <a:t>přidělenou část textu</a:t>
            </a:r>
            <a:r>
              <a:rPr lang="cs-CZ" sz="2000" dirty="0"/>
              <a:t>, porozumět jí, prodiskutovat, shodnout se na obsahovém shrnutí. Poté je třeba vytvořit strategii, postup, kterými jednotliví experti předají své znalosti po svém návratu do domovské skupiny. (Je to časově náročná činnost.)</a:t>
            </a:r>
          </a:p>
          <a:p>
            <a:pPr marL="342900" indent="-342900">
              <a:buFont typeface="+mj-lt"/>
              <a:buAutoNum type="arabicPeriod"/>
            </a:pPr>
            <a:r>
              <a:rPr lang="cs-CZ" sz="2000" dirty="0"/>
              <a:t>Když expertní skupiny ukončí svoji práci, vrátí se žáci do domovských skupin a učí ostatní tomu, co prodiskutovali a připravili v expertní skupině.</a:t>
            </a:r>
          </a:p>
          <a:p>
            <a:pPr marL="0" indent="0">
              <a:buNone/>
            </a:pPr>
            <a:endParaRPr lang="cs-CZ" sz="2000" dirty="0"/>
          </a:p>
        </p:txBody>
      </p:sp>
      <p:sp>
        <p:nvSpPr>
          <p:cNvPr id="6" name="Obdélník 5">
            <a:extLst>
              <a:ext uri="{FF2B5EF4-FFF2-40B4-BE49-F238E27FC236}">
                <a16:creationId xmlns:a16="http://schemas.microsoft.com/office/drawing/2014/main" id="{2BDDB812-A142-485C-AD90-109F4A45C50F}"/>
              </a:ext>
            </a:extLst>
          </p:cNvPr>
          <p:cNvSpPr/>
          <p:nvPr/>
        </p:nvSpPr>
        <p:spPr>
          <a:xfrm>
            <a:off x="512334" y="6176963"/>
            <a:ext cx="5772719" cy="461665"/>
          </a:xfrm>
          <a:prstGeom prst="rect">
            <a:avLst/>
          </a:prstGeom>
        </p:spPr>
        <p:txBody>
          <a:bodyPr wrap="square">
            <a:spAutoFit/>
          </a:bodyPr>
          <a:lstStyle/>
          <a:p>
            <a:r>
              <a:rPr lang="cs-CZ" sz="2400" dirty="0"/>
              <a:t>Fáze Uvědomění si nových informací</a:t>
            </a:r>
            <a:endParaRPr lang="cs-CZ" sz="2400" b="1" dirty="0"/>
          </a:p>
        </p:txBody>
      </p:sp>
    </p:spTree>
    <p:extLst>
      <p:ext uri="{BB962C8B-B14F-4D97-AF65-F5344CB8AC3E}">
        <p14:creationId xmlns:p14="http://schemas.microsoft.com/office/powerpoint/2010/main" val="3116252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DFD139-ECD8-4542-A433-BE50771C6DD4}"/>
              </a:ext>
            </a:extLst>
          </p:cNvPr>
          <p:cNvSpPr>
            <a:spLocks noGrp="1"/>
          </p:cNvSpPr>
          <p:nvPr>
            <p:ph type="title"/>
          </p:nvPr>
        </p:nvSpPr>
        <p:spPr/>
        <p:txBody>
          <a:bodyPr/>
          <a:lstStyle/>
          <a:p>
            <a:r>
              <a:rPr lang="cs-CZ" b="1" dirty="0">
                <a:solidFill>
                  <a:srgbClr val="7030A0"/>
                </a:solidFill>
              </a:rPr>
              <a:t>Párové učení</a:t>
            </a:r>
          </a:p>
        </p:txBody>
      </p:sp>
      <p:sp>
        <p:nvSpPr>
          <p:cNvPr id="4" name="Zástupný symbol pro obsah 3">
            <a:extLst>
              <a:ext uri="{FF2B5EF4-FFF2-40B4-BE49-F238E27FC236}">
                <a16:creationId xmlns:a16="http://schemas.microsoft.com/office/drawing/2014/main" id="{D2194E37-96AB-4399-9387-A64784B8B9D8}"/>
              </a:ext>
            </a:extLst>
          </p:cNvPr>
          <p:cNvSpPr>
            <a:spLocks noGrp="1"/>
          </p:cNvSpPr>
          <p:nvPr>
            <p:ph idx="1"/>
          </p:nvPr>
        </p:nvSpPr>
        <p:spPr>
          <a:xfrm>
            <a:off x="874713" y="1489959"/>
            <a:ext cx="10515600" cy="4351338"/>
          </a:xfrm>
        </p:spPr>
        <p:txBody>
          <a:bodyPr>
            <a:normAutofit lnSpcReduction="10000"/>
          </a:bodyPr>
          <a:lstStyle/>
          <a:p>
            <a:pPr marL="0" indent="0">
              <a:buNone/>
            </a:pPr>
            <a:r>
              <a:rPr lang="cs-CZ" b="1" dirty="0"/>
              <a:t>Čtení náročného textu</a:t>
            </a:r>
          </a:p>
          <a:p>
            <a:pPr marL="514350" indent="-514350">
              <a:buFont typeface="+mj-lt"/>
              <a:buAutoNum type="arabicPeriod"/>
            </a:pPr>
            <a:endParaRPr lang="cs-CZ" sz="1200" dirty="0"/>
          </a:p>
          <a:p>
            <a:pPr marL="514350" indent="-514350">
              <a:buFont typeface="+mj-lt"/>
              <a:buAutoNum type="arabicPeriod"/>
            </a:pPr>
            <a:r>
              <a:rPr lang="cs-CZ" dirty="0"/>
              <a:t>Dvojice žáků si svoji část textu rozdělí na poloviny a oba žáci si souběžně přečtou první z nich.</a:t>
            </a:r>
          </a:p>
          <a:p>
            <a:pPr marL="514350" indent="-514350">
              <a:buFont typeface="+mj-lt"/>
              <a:buAutoNum type="arabicPeriod"/>
            </a:pPr>
            <a:endParaRPr lang="cs-CZ" sz="1200" dirty="0"/>
          </a:p>
          <a:p>
            <a:pPr marL="514350" indent="-514350">
              <a:buFont typeface="+mj-lt"/>
              <a:buAutoNum type="arabicPeriod"/>
            </a:pPr>
            <a:r>
              <a:rPr lang="cs-CZ" dirty="0"/>
              <a:t>Jeden z dvojice, „</a:t>
            </a:r>
            <a:r>
              <a:rPr lang="cs-CZ" b="1" dirty="0"/>
              <a:t>zpravodaj</a:t>
            </a:r>
            <a:r>
              <a:rPr lang="cs-CZ" dirty="0"/>
              <a:t>“, reprodukuje vlastními slovy zpaměti přečtený obsah; druhý, „</a:t>
            </a:r>
            <a:r>
              <a:rPr lang="cs-CZ" b="1" dirty="0"/>
              <a:t>tazatel</a:t>
            </a:r>
            <a:r>
              <a:rPr lang="cs-CZ" dirty="0"/>
              <a:t>“, sleduje text, navádí zpravodaje k informacím, které zapomněl, zadává doplňující otázky. Společně si tak naslouchají, vyjasňují si informace a shrnují je vlastními slovy.</a:t>
            </a:r>
          </a:p>
          <a:p>
            <a:pPr marL="514350" indent="-514350">
              <a:buFont typeface="+mj-lt"/>
              <a:buAutoNum type="arabicPeriod"/>
            </a:pPr>
            <a:endParaRPr lang="cs-CZ" sz="1200" dirty="0"/>
          </a:p>
          <a:p>
            <a:pPr marL="514350" indent="-514350">
              <a:buFont typeface="+mj-lt"/>
              <a:buAutoNum type="arabicPeriod"/>
            </a:pPr>
            <a:r>
              <a:rPr lang="cs-CZ" dirty="0"/>
              <a:t>Poté čtou oba druhou polovinu, tentokrát s vyměněnými rolem</a:t>
            </a:r>
          </a:p>
          <a:p>
            <a:pPr marL="514350" indent="-514350">
              <a:buFont typeface="+mj-lt"/>
              <a:buAutoNum type="arabicPeriod"/>
            </a:pPr>
            <a:endParaRPr lang="cs-CZ" dirty="0"/>
          </a:p>
        </p:txBody>
      </p:sp>
      <p:sp>
        <p:nvSpPr>
          <p:cNvPr id="6" name="Obdélník 5">
            <a:extLst>
              <a:ext uri="{FF2B5EF4-FFF2-40B4-BE49-F238E27FC236}">
                <a16:creationId xmlns:a16="http://schemas.microsoft.com/office/drawing/2014/main" id="{60DAEA5B-5A2E-42CF-B6B5-B7ADFEAD6E85}"/>
              </a:ext>
            </a:extLst>
          </p:cNvPr>
          <p:cNvSpPr/>
          <p:nvPr/>
        </p:nvSpPr>
        <p:spPr>
          <a:xfrm>
            <a:off x="512334" y="6176963"/>
            <a:ext cx="5772719" cy="461665"/>
          </a:xfrm>
          <a:prstGeom prst="rect">
            <a:avLst/>
          </a:prstGeom>
        </p:spPr>
        <p:txBody>
          <a:bodyPr wrap="square">
            <a:spAutoFit/>
          </a:bodyPr>
          <a:lstStyle/>
          <a:p>
            <a:r>
              <a:rPr lang="cs-CZ" sz="2400" dirty="0"/>
              <a:t>Fáze Uvědomění si nových informací</a:t>
            </a:r>
            <a:endParaRPr lang="cs-CZ" sz="2400" b="1" dirty="0"/>
          </a:p>
        </p:txBody>
      </p:sp>
    </p:spTree>
    <p:extLst>
      <p:ext uri="{BB962C8B-B14F-4D97-AF65-F5344CB8AC3E}">
        <p14:creationId xmlns:p14="http://schemas.microsoft.com/office/powerpoint/2010/main" val="3398159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DFD139-ECD8-4542-A433-BE50771C6DD4}"/>
              </a:ext>
            </a:extLst>
          </p:cNvPr>
          <p:cNvSpPr>
            <a:spLocks noGrp="1"/>
          </p:cNvSpPr>
          <p:nvPr>
            <p:ph type="title"/>
          </p:nvPr>
        </p:nvSpPr>
        <p:spPr>
          <a:xfrm>
            <a:off x="149087" y="159067"/>
            <a:ext cx="10515600" cy="1325563"/>
          </a:xfrm>
        </p:spPr>
        <p:txBody>
          <a:bodyPr/>
          <a:lstStyle/>
          <a:p>
            <a:r>
              <a:rPr lang="cs-CZ" b="1" dirty="0">
                <a:solidFill>
                  <a:srgbClr val="7030A0"/>
                </a:solidFill>
              </a:rPr>
              <a:t>Kooperativní bingo</a:t>
            </a:r>
          </a:p>
        </p:txBody>
      </p:sp>
      <p:sp>
        <p:nvSpPr>
          <p:cNvPr id="4" name="Zástupný symbol pro obsah 3">
            <a:extLst>
              <a:ext uri="{FF2B5EF4-FFF2-40B4-BE49-F238E27FC236}">
                <a16:creationId xmlns:a16="http://schemas.microsoft.com/office/drawing/2014/main" id="{D2194E37-96AB-4399-9387-A64784B8B9D8}"/>
              </a:ext>
            </a:extLst>
          </p:cNvPr>
          <p:cNvSpPr>
            <a:spLocks noGrp="1"/>
          </p:cNvSpPr>
          <p:nvPr>
            <p:ph idx="1"/>
          </p:nvPr>
        </p:nvSpPr>
        <p:spPr>
          <a:xfrm>
            <a:off x="838200" y="1825625"/>
            <a:ext cx="2050774" cy="4351338"/>
          </a:xfrm>
        </p:spPr>
        <p:txBody>
          <a:bodyPr>
            <a:normAutofit/>
          </a:bodyPr>
          <a:lstStyle/>
          <a:p>
            <a:r>
              <a:rPr lang="cs-CZ" sz="1800" dirty="0">
                <a:hlinkClick r:id="rId2"/>
              </a:rPr>
              <a:t>http://didaktikabiochemie.natur.cuni.cz/db2019/musutova.html</a:t>
            </a:r>
            <a:r>
              <a:rPr lang="cs-CZ" sz="1800" dirty="0"/>
              <a:t> </a:t>
            </a:r>
          </a:p>
        </p:txBody>
      </p:sp>
      <p:pic>
        <p:nvPicPr>
          <p:cNvPr id="5" name="Obrázek 4">
            <a:extLst>
              <a:ext uri="{FF2B5EF4-FFF2-40B4-BE49-F238E27FC236}">
                <a16:creationId xmlns:a16="http://schemas.microsoft.com/office/drawing/2014/main" id="{344CD8B3-F8A7-4BAB-9EC0-0701845BC1BA}"/>
              </a:ext>
            </a:extLst>
          </p:cNvPr>
          <p:cNvPicPr>
            <a:picLocks noChangeAspect="1"/>
          </p:cNvPicPr>
          <p:nvPr/>
        </p:nvPicPr>
        <p:blipFill rotWithShape="1">
          <a:blip r:embed="rId3"/>
          <a:srcRect l="44717" t="14852" r="21201" b="34178"/>
          <a:stretch/>
        </p:blipFill>
        <p:spPr>
          <a:xfrm>
            <a:off x="5494640" y="341452"/>
            <a:ext cx="6363766" cy="5353291"/>
          </a:xfrm>
          <a:prstGeom prst="rect">
            <a:avLst/>
          </a:prstGeom>
        </p:spPr>
      </p:pic>
      <p:pic>
        <p:nvPicPr>
          <p:cNvPr id="6" name="Obrázek 5">
            <a:extLst>
              <a:ext uri="{FF2B5EF4-FFF2-40B4-BE49-F238E27FC236}">
                <a16:creationId xmlns:a16="http://schemas.microsoft.com/office/drawing/2014/main" id="{90F99EDC-DB52-47D2-83C0-6D5D05631DCC}"/>
              </a:ext>
            </a:extLst>
          </p:cNvPr>
          <p:cNvPicPr>
            <a:picLocks noChangeAspect="1"/>
          </p:cNvPicPr>
          <p:nvPr/>
        </p:nvPicPr>
        <p:blipFill rotWithShape="1">
          <a:blip r:embed="rId3"/>
          <a:srcRect l="45838" t="68567" r="20080" b="7298"/>
          <a:stretch/>
        </p:blipFill>
        <p:spPr>
          <a:xfrm>
            <a:off x="426879" y="3426107"/>
            <a:ext cx="8049105" cy="3206189"/>
          </a:xfrm>
          <a:prstGeom prst="rect">
            <a:avLst/>
          </a:prstGeom>
        </p:spPr>
      </p:pic>
      <p:sp>
        <p:nvSpPr>
          <p:cNvPr id="7" name="Obdélník 6">
            <a:extLst>
              <a:ext uri="{FF2B5EF4-FFF2-40B4-BE49-F238E27FC236}">
                <a16:creationId xmlns:a16="http://schemas.microsoft.com/office/drawing/2014/main" id="{F6EEFFF1-9E7D-47CE-9924-4BAC619F338E}"/>
              </a:ext>
            </a:extLst>
          </p:cNvPr>
          <p:cNvSpPr/>
          <p:nvPr/>
        </p:nvSpPr>
        <p:spPr>
          <a:xfrm>
            <a:off x="8244222" y="6054883"/>
            <a:ext cx="4464779" cy="461665"/>
          </a:xfrm>
          <a:prstGeom prst="rect">
            <a:avLst/>
          </a:prstGeom>
        </p:spPr>
        <p:txBody>
          <a:bodyPr wrap="square">
            <a:spAutoFit/>
          </a:bodyPr>
          <a:lstStyle/>
          <a:p>
            <a:r>
              <a:rPr lang="cs-CZ" sz="2400" dirty="0"/>
              <a:t>Fáze </a:t>
            </a:r>
            <a:r>
              <a:rPr lang="cs-CZ" sz="2400" b="1" dirty="0"/>
              <a:t>E </a:t>
            </a:r>
            <a:r>
              <a:rPr lang="cs-CZ" sz="2400" dirty="0"/>
              <a:t>či </a:t>
            </a:r>
            <a:r>
              <a:rPr lang="cs-CZ" sz="2400" b="1" dirty="0"/>
              <a:t>R</a:t>
            </a:r>
          </a:p>
        </p:txBody>
      </p:sp>
    </p:spTree>
    <p:extLst>
      <p:ext uri="{BB962C8B-B14F-4D97-AF65-F5344CB8AC3E}">
        <p14:creationId xmlns:p14="http://schemas.microsoft.com/office/powerpoint/2010/main" val="2437769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DFD139-ECD8-4542-A433-BE50771C6DD4}"/>
              </a:ext>
            </a:extLst>
          </p:cNvPr>
          <p:cNvSpPr>
            <a:spLocks noGrp="1"/>
          </p:cNvSpPr>
          <p:nvPr>
            <p:ph type="title"/>
          </p:nvPr>
        </p:nvSpPr>
        <p:spPr/>
        <p:txBody>
          <a:bodyPr/>
          <a:lstStyle/>
          <a:p>
            <a:r>
              <a:rPr lang="cs-CZ" b="1" dirty="0">
                <a:solidFill>
                  <a:srgbClr val="7030A0"/>
                </a:solidFill>
              </a:rPr>
              <a:t>Pětilístek</a:t>
            </a:r>
          </a:p>
        </p:txBody>
      </p:sp>
      <p:pic>
        <p:nvPicPr>
          <p:cNvPr id="5" name="Zástupný symbol pro obsah 4">
            <a:extLst>
              <a:ext uri="{FF2B5EF4-FFF2-40B4-BE49-F238E27FC236}">
                <a16:creationId xmlns:a16="http://schemas.microsoft.com/office/drawing/2014/main" id="{84C3F174-0D1D-4412-BB68-82999EBB61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9025" y="1509568"/>
            <a:ext cx="6906975" cy="4598994"/>
          </a:xfrm>
        </p:spPr>
      </p:pic>
      <p:sp>
        <p:nvSpPr>
          <p:cNvPr id="4" name="Obdélník 3">
            <a:extLst>
              <a:ext uri="{FF2B5EF4-FFF2-40B4-BE49-F238E27FC236}">
                <a16:creationId xmlns:a16="http://schemas.microsoft.com/office/drawing/2014/main" id="{B7FE347F-4FD5-48FA-B55F-BAE75FCC3994}"/>
              </a:ext>
            </a:extLst>
          </p:cNvPr>
          <p:cNvSpPr/>
          <p:nvPr/>
        </p:nvSpPr>
        <p:spPr>
          <a:xfrm>
            <a:off x="1010044" y="6262042"/>
            <a:ext cx="4464779" cy="461665"/>
          </a:xfrm>
          <a:prstGeom prst="rect">
            <a:avLst/>
          </a:prstGeom>
        </p:spPr>
        <p:txBody>
          <a:bodyPr wrap="square">
            <a:spAutoFit/>
          </a:bodyPr>
          <a:lstStyle/>
          <a:p>
            <a:r>
              <a:rPr lang="cs-CZ" sz="2400" dirty="0"/>
              <a:t>Fáze (Evokace) Reflexe</a:t>
            </a:r>
          </a:p>
        </p:txBody>
      </p:sp>
    </p:spTree>
    <p:extLst>
      <p:ext uri="{BB962C8B-B14F-4D97-AF65-F5344CB8AC3E}">
        <p14:creationId xmlns:p14="http://schemas.microsoft.com/office/powerpoint/2010/main" val="2005034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DFD139-ECD8-4542-A433-BE50771C6DD4}"/>
              </a:ext>
            </a:extLst>
          </p:cNvPr>
          <p:cNvSpPr>
            <a:spLocks noGrp="1"/>
          </p:cNvSpPr>
          <p:nvPr>
            <p:ph type="title"/>
          </p:nvPr>
        </p:nvSpPr>
        <p:spPr/>
        <p:txBody>
          <a:bodyPr/>
          <a:lstStyle/>
          <a:p>
            <a:r>
              <a:rPr lang="cs-CZ" b="1" dirty="0">
                <a:solidFill>
                  <a:srgbClr val="7030A0"/>
                </a:solidFill>
              </a:rPr>
              <a:t>Diamant</a:t>
            </a:r>
          </a:p>
        </p:txBody>
      </p:sp>
      <p:sp>
        <p:nvSpPr>
          <p:cNvPr id="5" name="Obdélník 4">
            <a:extLst>
              <a:ext uri="{FF2B5EF4-FFF2-40B4-BE49-F238E27FC236}">
                <a16:creationId xmlns:a16="http://schemas.microsoft.com/office/drawing/2014/main" id="{B2533B6D-55F9-477A-AE78-17E4FA39AF45}"/>
              </a:ext>
            </a:extLst>
          </p:cNvPr>
          <p:cNvSpPr/>
          <p:nvPr/>
        </p:nvSpPr>
        <p:spPr>
          <a:xfrm>
            <a:off x="1010044" y="6262042"/>
            <a:ext cx="4464779" cy="461665"/>
          </a:xfrm>
          <a:prstGeom prst="rect">
            <a:avLst/>
          </a:prstGeom>
        </p:spPr>
        <p:txBody>
          <a:bodyPr wrap="square">
            <a:spAutoFit/>
          </a:bodyPr>
          <a:lstStyle/>
          <a:p>
            <a:r>
              <a:rPr lang="cs-CZ" sz="2400" dirty="0"/>
              <a:t>Fáze Reflexe</a:t>
            </a:r>
          </a:p>
        </p:txBody>
      </p:sp>
      <p:pic>
        <p:nvPicPr>
          <p:cNvPr id="6" name="Picture 4">
            <a:extLst>
              <a:ext uri="{FF2B5EF4-FFF2-40B4-BE49-F238E27FC236}">
                <a16:creationId xmlns:a16="http://schemas.microsoft.com/office/drawing/2014/main" id="{504FF6E0-0C4D-45E5-AAE0-0570F0EDA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2242" y="834231"/>
            <a:ext cx="7172325" cy="518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0262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4189EF62-6390-4253-8C2B-3FFA6C321144}"/>
              </a:ext>
            </a:extLst>
          </p:cNvPr>
          <p:cNvSpPr>
            <a:spLocks noGrp="1" noChangeArrowheads="1"/>
          </p:cNvSpPr>
          <p:nvPr>
            <p:ph type="title"/>
          </p:nvPr>
        </p:nvSpPr>
        <p:spPr/>
        <p:txBody>
          <a:bodyPr/>
          <a:lstStyle/>
          <a:p>
            <a:pPr eaLnBrk="1" hangingPunct="1"/>
            <a:endParaRPr lang="cs-CZ" altLang="cs-CZ"/>
          </a:p>
        </p:txBody>
      </p:sp>
      <p:sp>
        <p:nvSpPr>
          <p:cNvPr id="5124" name="Rectangle 4">
            <a:extLst>
              <a:ext uri="{FF2B5EF4-FFF2-40B4-BE49-F238E27FC236}">
                <a16:creationId xmlns:a16="http://schemas.microsoft.com/office/drawing/2014/main" id="{B634AC41-AC91-484E-AF2C-C4364AAC8EB4}"/>
              </a:ext>
            </a:extLst>
          </p:cNvPr>
          <p:cNvSpPr>
            <a:spLocks noGrp="1" noChangeArrowheads="1"/>
          </p:cNvSpPr>
          <p:nvPr>
            <p:ph type="body" idx="1"/>
          </p:nvPr>
        </p:nvSpPr>
        <p:spPr>
          <a:xfrm>
            <a:off x="1919288" y="2133601"/>
            <a:ext cx="8229600" cy="4525963"/>
          </a:xfrm>
        </p:spPr>
        <p:txBody>
          <a:bodyPr/>
          <a:lstStyle/>
          <a:p>
            <a:pPr algn="ctr" eaLnBrk="1" hangingPunct="1">
              <a:buFontTx/>
              <a:buNone/>
            </a:pPr>
            <a:r>
              <a:rPr lang="cs-CZ" altLang="cs-CZ" b="1" dirty="0">
                <a:solidFill>
                  <a:schemeClr val="accent2"/>
                </a:solidFill>
              </a:rPr>
              <a:t>Bílkoviny</a:t>
            </a:r>
          </a:p>
          <a:p>
            <a:pPr algn="ctr" eaLnBrk="1" hangingPunct="1">
              <a:buFontTx/>
              <a:buNone/>
            </a:pPr>
            <a:r>
              <a:rPr lang="cs-CZ" altLang="cs-CZ" dirty="0">
                <a:solidFill>
                  <a:schemeClr val="accent2"/>
                </a:solidFill>
              </a:rPr>
              <a:t>2 příklady bílkovin</a:t>
            </a:r>
          </a:p>
          <a:p>
            <a:pPr algn="ctr" eaLnBrk="1" hangingPunct="1">
              <a:buFontTx/>
              <a:buNone/>
            </a:pPr>
            <a:r>
              <a:rPr lang="cs-CZ" altLang="cs-CZ" dirty="0">
                <a:solidFill>
                  <a:schemeClr val="accent2"/>
                </a:solidFill>
              </a:rPr>
              <a:t>3 slova vystihující daný pojem</a:t>
            </a:r>
          </a:p>
          <a:p>
            <a:pPr algn="ctr" eaLnBrk="1" hangingPunct="1">
              <a:buFontTx/>
              <a:buNone/>
            </a:pPr>
            <a:r>
              <a:rPr lang="cs-CZ" altLang="cs-CZ" dirty="0"/>
              <a:t>4 slova společná pro oba termíny</a:t>
            </a:r>
          </a:p>
          <a:p>
            <a:pPr algn="ctr" eaLnBrk="1" hangingPunct="1">
              <a:buFontTx/>
              <a:buNone/>
            </a:pPr>
            <a:r>
              <a:rPr lang="cs-CZ" altLang="cs-CZ" dirty="0">
                <a:solidFill>
                  <a:schemeClr val="hlink"/>
                </a:solidFill>
              </a:rPr>
              <a:t>3 slova vystihující daný pojem</a:t>
            </a:r>
          </a:p>
          <a:p>
            <a:pPr algn="ctr" eaLnBrk="1" hangingPunct="1">
              <a:buFontTx/>
              <a:buNone/>
            </a:pPr>
            <a:r>
              <a:rPr lang="cs-CZ" altLang="cs-CZ" dirty="0">
                <a:solidFill>
                  <a:schemeClr val="hlink"/>
                </a:solidFill>
              </a:rPr>
              <a:t>2 příklady sacharidů</a:t>
            </a:r>
          </a:p>
          <a:p>
            <a:pPr algn="ctr" eaLnBrk="1" hangingPunct="1">
              <a:buFontTx/>
              <a:buNone/>
            </a:pPr>
            <a:r>
              <a:rPr lang="cs-CZ" altLang="cs-CZ" b="1" dirty="0">
                <a:solidFill>
                  <a:schemeClr val="hlink"/>
                </a:solidFill>
              </a:rPr>
              <a:t>Sacharidy</a:t>
            </a:r>
          </a:p>
        </p:txBody>
      </p:sp>
      <p:pic>
        <p:nvPicPr>
          <p:cNvPr id="5125" name="Picture 5">
            <a:extLst>
              <a:ext uri="{FF2B5EF4-FFF2-40B4-BE49-F238E27FC236}">
                <a16:creationId xmlns:a16="http://schemas.microsoft.com/office/drawing/2014/main" id="{30ED3BC2-4DE5-4578-81D7-31937D4C6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763" y="188914"/>
            <a:ext cx="2525712"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DFD139-ECD8-4542-A433-BE50771C6DD4}"/>
              </a:ext>
            </a:extLst>
          </p:cNvPr>
          <p:cNvSpPr>
            <a:spLocks noGrp="1"/>
          </p:cNvSpPr>
          <p:nvPr>
            <p:ph type="title"/>
          </p:nvPr>
        </p:nvSpPr>
        <p:spPr/>
        <p:txBody>
          <a:bodyPr/>
          <a:lstStyle/>
          <a:p>
            <a:r>
              <a:rPr lang="cs-CZ" b="1" dirty="0">
                <a:solidFill>
                  <a:srgbClr val="7030A0"/>
                </a:solidFill>
              </a:rPr>
              <a:t>Klíčová slova</a:t>
            </a:r>
          </a:p>
        </p:txBody>
      </p:sp>
      <p:sp>
        <p:nvSpPr>
          <p:cNvPr id="4" name="Zástupný symbol pro obsah 3">
            <a:extLst>
              <a:ext uri="{FF2B5EF4-FFF2-40B4-BE49-F238E27FC236}">
                <a16:creationId xmlns:a16="http://schemas.microsoft.com/office/drawing/2014/main" id="{D2194E37-96AB-4399-9387-A64784B8B9D8}"/>
              </a:ext>
            </a:extLst>
          </p:cNvPr>
          <p:cNvSpPr>
            <a:spLocks noGrp="1"/>
          </p:cNvSpPr>
          <p:nvPr>
            <p:ph idx="1"/>
          </p:nvPr>
        </p:nvSpPr>
        <p:spPr/>
        <p:txBody>
          <a:bodyPr/>
          <a:lstStyle/>
          <a:p>
            <a:r>
              <a:rPr lang="cs-CZ" dirty="0"/>
              <a:t>Nukleová kyselina:…..</a:t>
            </a:r>
          </a:p>
          <a:p>
            <a:endParaRPr lang="cs-CZ" dirty="0"/>
          </a:p>
          <a:p>
            <a:endParaRPr lang="cs-CZ" dirty="0"/>
          </a:p>
          <a:p>
            <a:r>
              <a:rPr lang="cs-CZ" dirty="0"/>
              <a:t>Fotosyntéza:…..</a:t>
            </a:r>
          </a:p>
          <a:p>
            <a:endParaRPr lang="cs-CZ" dirty="0"/>
          </a:p>
          <a:p>
            <a:r>
              <a:rPr lang="cs-CZ" dirty="0"/>
              <a:t>Dýchací řetězec:…..</a:t>
            </a:r>
          </a:p>
          <a:p>
            <a:endParaRPr lang="cs-CZ" dirty="0"/>
          </a:p>
          <a:p>
            <a:endParaRPr lang="cs-CZ" dirty="0"/>
          </a:p>
        </p:txBody>
      </p:sp>
      <p:sp>
        <p:nvSpPr>
          <p:cNvPr id="5" name="Obdélník 4">
            <a:extLst>
              <a:ext uri="{FF2B5EF4-FFF2-40B4-BE49-F238E27FC236}">
                <a16:creationId xmlns:a16="http://schemas.microsoft.com/office/drawing/2014/main" id="{E265E6BC-79DA-466B-A19C-1944C13D7094}"/>
              </a:ext>
            </a:extLst>
          </p:cNvPr>
          <p:cNvSpPr/>
          <p:nvPr/>
        </p:nvSpPr>
        <p:spPr>
          <a:xfrm>
            <a:off x="1010044" y="6262042"/>
            <a:ext cx="4464779" cy="461665"/>
          </a:xfrm>
          <a:prstGeom prst="rect">
            <a:avLst/>
          </a:prstGeom>
        </p:spPr>
        <p:txBody>
          <a:bodyPr wrap="square">
            <a:spAutoFit/>
          </a:bodyPr>
          <a:lstStyle/>
          <a:p>
            <a:r>
              <a:rPr lang="cs-CZ" sz="2400" dirty="0"/>
              <a:t>Fáze Reflexe</a:t>
            </a:r>
          </a:p>
        </p:txBody>
      </p:sp>
    </p:spTree>
    <p:extLst>
      <p:ext uri="{BB962C8B-B14F-4D97-AF65-F5344CB8AC3E}">
        <p14:creationId xmlns:p14="http://schemas.microsoft.com/office/powerpoint/2010/main" val="3747903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758E722F-6D2D-44AD-86D4-9552F30CEEC6}"/>
              </a:ext>
            </a:extLst>
          </p:cNvPr>
          <p:cNvPicPr>
            <a:picLocks noChangeAspect="1"/>
          </p:cNvPicPr>
          <p:nvPr/>
        </p:nvPicPr>
        <p:blipFill rotWithShape="1">
          <a:blip r:embed="rId2"/>
          <a:srcRect l="29673" t="15266" r="2392" b="20000"/>
          <a:stretch/>
        </p:blipFill>
        <p:spPr>
          <a:xfrm>
            <a:off x="1541050" y="691892"/>
            <a:ext cx="10650950" cy="5708908"/>
          </a:xfrm>
          <a:prstGeom prst="rect">
            <a:avLst/>
          </a:prstGeom>
        </p:spPr>
      </p:pic>
      <p:sp>
        <p:nvSpPr>
          <p:cNvPr id="2" name="Nadpis 1">
            <a:extLst>
              <a:ext uri="{FF2B5EF4-FFF2-40B4-BE49-F238E27FC236}">
                <a16:creationId xmlns:a16="http://schemas.microsoft.com/office/drawing/2014/main" id="{71528B4E-ACB3-4CAC-AF07-35F1BD9BE57C}"/>
              </a:ext>
            </a:extLst>
          </p:cNvPr>
          <p:cNvSpPr txBox="1">
            <a:spLocks/>
          </p:cNvSpPr>
          <p:nvPr/>
        </p:nvSpPr>
        <p:spPr>
          <a:xfrm>
            <a:off x="265042" y="1397037"/>
            <a:ext cx="3697657"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b="1" dirty="0">
                <a:solidFill>
                  <a:srgbClr val="7030A0"/>
                </a:solidFill>
              </a:rPr>
              <a:t>Myšlenková mapa</a:t>
            </a:r>
          </a:p>
          <a:p>
            <a:endParaRPr lang="cs-CZ" dirty="0"/>
          </a:p>
        </p:txBody>
      </p:sp>
      <p:sp>
        <p:nvSpPr>
          <p:cNvPr id="3" name="Obdélník 2">
            <a:extLst>
              <a:ext uri="{FF2B5EF4-FFF2-40B4-BE49-F238E27FC236}">
                <a16:creationId xmlns:a16="http://schemas.microsoft.com/office/drawing/2014/main" id="{7C3610EC-F770-4CEB-8D52-9FF5E547D1A0}"/>
              </a:ext>
            </a:extLst>
          </p:cNvPr>
          <p:cNvSpPr/>
          <p:nvPr/>
        </p:nvSpPr>
        <p:spPr>
          <a:xfrm>
            <a:off x="838200" y="5704443"/>
            <a:ext cx="5823902" cy="461665"/>
          </a:xfrm>
          <a:prstGeom prst="rect">
            <a:avLst/>
          </a:prstGeom>
        </p:spPr>
        <p:txBody>
          <a:bodyPr wrap="none">
            <a:spAutoFit/>
          </a:bodyPr>
          <a:lstStyle/>
          <a:p>
            <a:r>
              <a:rPr lang="cs-CZ" sz="2400" dirty="0"/>
              <a:t>http://www.havrlikova.cz/myslenkove-mapy/</a:t>
            </a:r>
          </a:p>
        </p:txBody>
      </p:sp>
      <p:sp>
        <p:nvSpPr>
          <p:cNvPr id="6" name="Obdélník 5">
            <a:extLst>
              <a:ext uri="{FF2B5EF4-FFF2-40B4-BE49-F238E27FC236}">
                <a16:creationId xmlns:a16="http://schemas.microsoft.com/office/drawing/2014/main" id="{F87D3320-11F2-43C8-B3FD-40F799ACF1CB}"/>
              </a:ext>
            </a:extLst>
          </p:cNvPr>
          <p:cNvSpPr/>
          <p:nvPr/>
        </p:nvSpPr>
        <p:spPr>
          <a:xfrm>
            <a:off x="838200" y="5416398"/>
            <a:ext cx="3051028" cy="369332"/>
          </a:xfrm>
          <a:prstGeom prst="rect">
            <a:avLst/>
          </a:prstGeom>
        </p:spPr>
        <p:txBody>
          <a:bodyPr wrap="none">
            <a:spAutoFit/>
          </a:bodyPr>
          <a:lstStyle/>
          <a:p>
            <a:r>
              <a:rPr lang="cs-CZ" dirty="0"/>
              <a:t>https://www.mindmaps.app/#</a:t>
            </a:r>
          </a:p>
        </p:txBody>
      </p:sp>
      <p:sp>
        <p:nvSpPr>
          <p:cNvPr id="7" name="Obdélník 6">
            <a:extLst>
              <a:ext uri="{FF2B5EF4-FFF2-40B4-BE49-F238E27FC236}">
                <a16:creationId xmlns:a16="http://schemas.microsoft.com/office/drawing/2014/main" id="{9230DBDA-7F5D-4EC0-9269-6A39C29A46EF}"/>
              </a:ext>
            </a:extLst>
          </p:cNvPr>
          <p:cNvSpPr/>
          <p:nvPr/>
        </p:nvSpPr>
        <p:spPr>
          <a:xfrm>
            <a:off x="1010044" y="6262042"/>
            <a:ext cx="4464779" cy="461665"/>
          </a:xfrm>
          <a:prstGeom prst="rect">
            <a:avLst/>
          </a:prstGeom>
        </p:spPr>
        <p:txBody>
          <a:bodyPr wrap="square">
            <a:spAutoFit/>
          </a:bodyPr>
          <a:lstStyle/>
          <a:p>
            <a:r>
              <a:rPr lang="cs-CZ" sz="2400" dirty="0"/>
              <a:t>Fáze Reflexe</a:t>
            </a:r>
          </a:p>
        </p:txBody>
      </p:sp>
    </p:spTree>
    <p:extLst>
      <p:ext uri="{BB962C8B-B14F-4D97-AF65-F5344CB8AC3E}">
        <p14:creationId xmlns:p14="http://schemas.microsoft.com/office/powerpoint/2010/main" val="1025076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AC518AC-9C51-4DF9-9CD3-71FD09C95D64}"/>
              </a:ext>
            </a:extLst>
          </p:cNvPr>
          <p:cNvSpPr txBox="1"/>
          <p:nvPr/>
        </p:nvSpPr>
        <p:spPr>
          <a:xfrm>
            <a:off x="626519" y="2027880"/>
            <a:ext cx="10106584" cy="4708981"/>
          </a:xfrm>
          <a:prstGeom prst="rect">
            <a:avLst/>
          </a:prstGeom>
          <a:noFill/>
        </p:spPr>
        <p:txBody>
          <a:bodyPr wrap="square" rtlCol="0">
            <a:spAutoFit/>
          </a:bodyPr>
          <a:lstStyle/>
          <a:p>
            <a:r>
              <a:rPr lang="cs-CZ" sz="3200" dirty="0"/>
              <a:t>Obsah:</a:t>
            </a:r>
          </a:p>
          <a:p>
            <a:pPr marL="514350" indent="-514350">
              <a:buFontTx/>
              <a:buAutoNum type="arabicParenR"/>
            </a:pPr>
            <a:r>
              <a:rPr lang="cs-CZ" sz="3200" dirty="0"/>
              <a:t>Materiály z minulých let</a:t>
            </a:r>
          </a:p>
          <a:p>
            <a:pPr marL="514350" indent="-514350">
              <a:buFontTx/>
              <a:buAutoNum type="arabicParenR"/>
            </a:pPr>
            <a:r>
              <a:rPr lang="cs-CZ" sz="3200" dirty="0"/>
              <a:t>Výstup 1</a:t>
            </a:r>
          </a:p>
          <a:p>
            <a:pPr marL="514350" indent="-514350">
              <a:buAutoNum type="arabicParenR"/>
            </a:pPr>
            <a:r>
              <a:rPr lang="cs-CZ" sz="3200" dirty="0"/>
              <a:t>Kritické myšlení ve výuce</a:t>
            </a:r>
          </a:p>
          <a:p>
            <a:pPr marL="971550" lvl="1" indent="-514350">
              <a:buAutoNum type="arabicParenR"/>
            </a:pPr>
            <a:r>
              <a:rPr lang="cs-CZ" sz="2800" dirty="0"/>
              <a:t>Vazba na </a:t>
            </a:r>
            <a:r>
              <a:rPr lang="cs-CZ" sz="2800" dirty="0" err="1"/>
              <a:t>RVP</a:t>
            </a:r>
            <a:r>
              <a:rPr lang="cs-CZ" sz="2800" dirty="0"/>
              <a:t> </a:t>
            </a:r>
          </a:p>
          <a:p>
            <a:pPr marL="971550" lvl="1" indent="-514350">
              <a:buAutoNum type="arabicParenR"/>
            </a:pPr>
            <a:r>
              <a:rPr lang="cs-CZ" sz="2800" dirty="0"/>
              <a:t>Co je kritické myšlení?</a:t>
            </a:r>
          </a:p>
          <a:p>
            <a:pPr marL="971550" lvl="1" indent="-514350">
              <a:buAutoNum type="arabicParenR"/>
            </a:pPr>
            <a:r>
              <a:rPr lang="cs-CZ" sz="2800" dirty="0"/>
              <a:t>Jaké metody rozvíjejí KM?</a:t>
            </a:r>
          </a:p>
          <a:p>
            <a:pPr marL="971550" lvl="1" indent="-514350">
              <a:buAutoNum type="arabicParenR"/>
            </a:pPr>
            <a:r>
              <a:rPr lang="cs-CZ" sz="2800" dirty="0"/>
              <a:t>Jak tyto metody začlenit do výuky? </a:t>
            </a:r>
          </a:p>
          <a:p>
            <a:pPr marL="971550" lvl="1" indent="-514350">
              <a:buAutoNum type="arabicParenR"/>
            </a:pPr>
            <a:r>
              <a:rPr lang="cs-CZ" sz="2800" dirty="0"/>
              <a:t>Ukázky metod.</a:t>
            </a:r>
          </a:p>
          <a:p>
            <a:pPr marL="514350" indent="-514350">
              <a:buFontTx/>
              <a:buAutoNum type="arabicParenR"/>
            </a:pPr>
            <a:r>
              <a:rPr lang="cs-CZ" sz="3200" dirty="0"/>
              <a:t>Výstup 2</a:t>
            </a:r>
          </a:p>
        </p:txBody>
      </p:sp>
      <p:sp>
        <p:nvSpPr>
          <p:cNvPr id="3" name="Nadpis 1">
            <a:extLst>
              <a:ext uri="{FF2B5EF4-FFF2-40B4-BE49-F238E27FC236}">
                <a16:creationId xmlns:a16="http://schemas.microsoft.com/office/drawing/2014/main" id="{1CFA7CA0-5807-4FBE-AAB9-0238B1627E7F}"/>
              </a:ext>
            </a:extLst>
          </p:cNvPr>
          <p:cNvSpPr txBox="1">
            <a:spLocks/>
          </p:cNvSpPr>
          <p:nvPr/>
        </p:nvSpPr>
        <p:spPr>
          <a:xfrm>
            <a:off x="626519" y="714954"/>
            <a:ext cx="11011988" cy="11978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7200" dirty="0">
                <a:solidFill>
                  <a:srgbClr val="00B0F0"/>
                </a:solidFill>
                <a:latin typeface="+mn-lt"/>
              </a:rPr>
              <a:t>Dnešní harmonogram</a:t>
            </a:r>
          </a:p>
        </p:txBody>
      </p:sp>
    </p:spTree>
    <p:extLst>
      <p:ext uri="{BB962C8B-B14F-4D97-AF65-F5344CB8AC3E}">
        <p14:creationId xmlns:p14="http://schemas.microsoft.com/office/powerpoint/2010/main" val="392058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DFD139-ECD8-4542-A433-BE50771C6DD4}"/>
              </a:ext>
            </a:extLst>
          </p:cNvPr>
          <p:cNvSpPr>
            <a:spLocks noGrp="1"/>
          </p:cNvSpPr>
          <p:nvPr>
            <p:ph type="title"/>
          </p:nvPr>
        </p:nvSpPr>
        <p:spPr/>
        <p:txBody>
          <a:bodyPr/>
          <a:lstStyle/>
          <a:p>
            <a:r>
              <a:rPr lang="cs-CZ" b="1" dirty="0" err="1">
                <a:solidFill>
                  <a:srgbClr val="7030A0"/>
                </a:solidFill>
              </a:rPr>
              <a:t>Vennovy</a:t>
            </a:r>
            <a:r>
              <a:rPr lang="cs-CZ" b="1" dirty="0">
                <a:solidFill>
                  <a:srgbClr val="7030A0"/>
                </a:solidFill>
              </a:rPr>
              <a:t> diagramy</a:t>
            </a:r>
          </a:p>
        </p:txBody>
      </p:sp>
      <p:sp>
        <p:nvSpPr>
          <p:cNvPr id="7" name="Zástupný symbol pro obsah 6">
            <a:extLst>
              <a:ext uri="{FF2B5EF4-FFF2-40B4-BE49-F238E27FC236}">
                <a16:creationId xmlns:a16="http://schemas.microsoft.com/office/drawing/2014/main" id="{49F60437-CE01-4374-9E25-06AB204FA309}"/>
              </a:ext>
            </a:extLst>
          </p:cNvPr>
          <p:cNvSpPr>
            <a:spLocks noGrp="1"/>
          </p:cNvSpPr>
          <p:nvPr>
            <p:ph idx="1"/>
          </p:nvPr>
        </p:nvSpPr>
        <p:spPr/>
        <p:txBody>
          <a:bodyPr/>
          <a:lstStyle/>
          <a:p>
            <a:endParaRPr lang="cs-CZ" dirty="0"/>
          </a:p>
        </p:txBody>
      </p:sp>
      <p:pic>
        <p:nvPicPr>
          <p:cNvPr id="8" name="Obrázek 7">
            <a:extLst>
              <a:ext uri="{FF2B5EF4-FFF2-40B4-BE49-F238E27FC236}">
                <a16:creationId xmlns:a16="http://schemas.microsoft.com/office/drawing/2014/main" id="{8FAEFBAD-0CA4-498C-AF4B-4647EB258A0C}"/>
              </a:ext>
            </a:extLst>
          </p:cNvPr>
          <p:cNvPicPr>
            <a:picLocks noChangeAspect="1"/>
          </p:cNvPicPr>
          <p:nvPr/>
        </p:nvPicPr>
        <p:blipFill rotWithShape="1">
          <a:blip r:embed="rId3"/>
          <a:srcRect l="48588" t="23893" r="17825" b="15191"/>
          <a:stretch/>
        </p:blipFill>
        <p:spPr>
          <a:xfrm>
            <a:off x="5469835" y="490093"/>
            <a:ext cx="5883965" cy="6002782"/>
          </a:xfrm>
          <a:prstGeom prst="rect">
            <a:avLst/>
          </a:prstGeom>
        </p:spPr>
      </p:pic>
      <p:sp>
        <p:nvSpPr>
          <p:cNvPr id="9" name="Obdélník 8">
            <a:extLst>
              <a:ext uri="{FF2B5EF4-FFF2-40B4-BE49-F238E27FC236}">
                <a16:creationId xmlns:a16="http://schemas.microsoft.com/office/drawing/2014/main" id="{74C51D22-19D0-48EA-99B5-AED9452D7717}"/>
              </a:ext>
            </a:extLst>
          </p:cNvPr>
          <p:cNvSpPr/>
          <p:nvPr/>
        </p:nvSpPr>
        <p:spPr>
          <a:xfrm>
            <a:off x="1010044" y="6262042"/>
            <a:ext cx="4464779" cy="461665"/>
          </a:xfrm>
          <a:prstGeom prst="rect">
            <a:avLst/>
          </a:prstGeom>
        </p:spPr>
        <p:txBody>
          <a:bodyPr wrap="square">
            <a:spAutoFit/>
          </a:bodyPr>
          <a:lstStyle/>
          <a:p>
            <a:r>
              <a:rPr lang="cs-CZ" sz="2400" dirty="0"/>
              <a:t>Fáze Reflexe</a:t>
            </a:r>
          </a:p>
        </p:txBody>
      </p:sp>
    </p:spTree>
    <p:extLst>
      <p:ext uri="{BB962C8B-B14F-4D97-AF65-F5344CB8AC3E}">
        <p14:creationId xmlns:p14="http://schemas.microsoft.com/office/powerpoint/2010/main" val="38573499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B0FF21A4-8C22-456F-AA19-8C83D706E8F3}"/>
              </a:ext>
            </a:extLst>
          </p:cNvPr>
          <p:cNvSpPr txBox="1">
            <a:spLocks/>
          </p:cNvSpPr>
          <p:nvPr/>
        </p:nvSpPr>
        <p:spPr>
          <a:xfrm>
            <a:off x="626519" y="707824"/>
            <a:ext cx="11011988" cy="1197837"/>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10900" dirty="0">
                <a:latin typeface="+mn-lt"/>
              </a:rPr>
              <a:t>Vybrané zdroje </a:t>
            </a:r>
          </a:p>
          <a:p>
            <a:r>
              <a:rPr lang="cs-CZ" sz="7200" dirty="0">
                <a:latin typeface="+mn-lt"/>
              </a:rPr>
              <a:t>k dalšímu studiu </a:t>
            </a:r>
            <a:r>
              <a:rPr lang="cs-CZ" sz="7200" dirty="0">
                <a:latin typeface="+mn-lt"/>
                <a:sym typeface="Wingdings" panose="05000000000000000000" pitchFamily="2" charset="2"/>
              </a:rPr>
              <a:t> </a:t>
            </a:r>
            <a:endParaRPr lang="cs-CZ" sz="7200" dirty="0">
              <a:latin typeface="+mn-lt"/>
            </a:endParaRPr>
          </a:p>
        </p:txBody>
      </p:sp>
      <p:sp>
        <p:nvSpPr>
          <p:cNvPr id="3" name="TextovéPole 2">
            <a:extLst>
              <a:ext uri="{FF2B5EF4-FFF2-40B4-BE49-F238E27FC236}">
                <a16:creationId xmlns:a16="http://schemas.microsoft.com/office/drawing/2014/main" id="{77E7560E-71EE-4F77-B062-E1C570EF7B5A}"/>
              </a:ext>
            </a:extLst>
          </p:cNvPr>
          <p:cNvSpPr txBox="1"/>
          <p:nvPr/>
        </p:nvSpPr>
        <p:spPr>
          <a:xfrm>
            <a:off x="959183" y="2828835"/>
            <a:ext cx="11092610" cy="2954655"/>
          </a:xfrm>
          <a:prstGeom prst="rect">
            <a:avLst/>
          </a:prstGeom>
          <a:noFill/>
        </p:spPr>
        <p:txBody>
          <a:bodyPr wrap="square" rtlCol="0">
            <a:spAutoFit/>
          </a:bodyPr>
          <a:lstStyle/>
          <a:p>
            <a:pPr lvl="0"/>
            <a:r>
              <a:rPr lang="cs-CZ" u="sng" dirty="0">
                <a:hlinkClick r:id="rId3"/>
              </a:rPr>
              <a:t>https://liborkyncl.estranky.cz/clanky/metody-rwct/</a:t>
            </a:r>
            <a:r>
              <a:rPr lang="cs-CZ" dirty="0"/>
              <a:t> (</a:t>
            </a:r>
            <a:r>
              <a:rPr lang="cs-CZ" dirty="0" err="1"/>
              <a:t>RWCT</a:t>
            </a:r>
            <a:r>
              <a:rPr lang="cs-CZ" dirty="0"/>
              <a:t>)</a:t>
            </a:r>
          </a:p>
          <a:p>
            <a:pPr lvl="0"/>
            <a:endParaRPr lang="cs-CZ" dirty="0"/>
          </a:p>
          <a:p>
            <a:pPr lvl="0"/>
            <a:r>
              <a:rPr lang="cs-CZ" u="sng" dirty="0">
                <a:hlinkClick r:id="rId4"/>
              </a:rPr>
              <a:t>https://kisk.phil.muni.cz/kiskonline/kreativita/efektivni-a-kriticke-cteni/rwct</a:t>
            </a:r>
            <a:r>
              <a:rPr lang="cs-CZ" u="sng" dirty="0"/>
              <a:t> (</a:t>
            </a:r>
            <a:r>
              <a:rPr lang="cs-CZ" u="sng" dirty="0" err="1"/>
              <a:t>RWCT</a:t>
            </a:r>
            <a:r>
              <a:rPr lang="cs-CZ" u="sng" dirty="0"/>
              <a:t>)</a:t>
            </a:r>
          </a:p>
          <a:p>
            <a:pPr lvl="0"/>
            <a:endParaRPr lang="cs-CZ" u="sng" dirty="0"/>
          </a:p>
          <a:p>
            <a:pPr lvl="0"/>
            <a:r>
              <a:rPr lang="cs-CZ" u="sng" dirty="0"/>
              <a:t>http://kik.osu.cz/moodle/pluginfile.php/5170/mod_resource/content/1/Kritick%C3%A9%20my%C5%A1len%C3%AD.pdf</a:t>
            </a:r>
          </a:p>
          <a:p>
            <a:pPr lvl="0"/>
            <a:endParaRPr lang="cs-CZ" u="sng" dirty="0"/>
          </a:p>
          <a:p>
            <a:pPr lvl="0"/>
            <a:r>
              <a:rPr lang="cs-CZ" dirty="0">
                <a:hlinkClick r:id="rId5"/>
              </a:rPr>
              <a:t>https://books.google.cz/books?id=UaiTCgAAQBAJ&amp;pg=PA43&amp;lpg=PA43&amp;dq=metoda+diamant+rwct&amp;source=bl&amp;ots=HxteECmbNP&amp;sig=9uxkHMjNlPDEI_233rlZqsdjlAU&amp;hl=cs&amp;sa=X&amp;ved=0ahUKEwj-6ca9ks3ZAhXKzKQKHTS4CKs4ChDoAQgxMAI#v=onepage&amp;q=metoda%20diamant%20rwct&amp;f=false</a:t>
            </a:r>
            <a:r>
              <a:rPr lang="cs-CZ" dirty="0"/>
              <a:t> </a:t>
            </a:r>
          </a:p>
        </p:txBody>
      </p:sp>
    </p:spTree>
    <p:extLst>
      <p:ext uri="{BB962C8B-B14F-4D97-AF65-F5344CB8AC3E}">
        <p14:creationId xmlns:p14="http://schemas.microsoft.com/office/powerpoint/2010/main" val="2126765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B0FF21A4-8C22-456F-AA19-8C83D706E8F3}"/>
              </a:ext>
            </a:extLst>
          </p:cNvPr>
          <p:cNvSpPr txBox="1">
            <a:spLocks/>
          </p:cNvSpPr>
          <p:nvPr/>
        </p:nvSpPr>
        <p:spPr>
          <a:xfrm>
            <a:off x="626519" y="1184902"/>
            <a:ext cx="11011988" cy="11978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7200" dirty="0">
                <a:latin typeface="+mn-lt"/>
              </a:rPr>
              <a:t>Kritické myšlení</a:t>
            </a:r>
          </a:p>
        </p:txBody>
      </p:sp>
    </p:spTree>
    <p:extLst>
      <p:ext uri="{BB962C8B-B14F-4D97-AF65-F5344CB8AC3E}">
        <p14:creationId xmlns:p14="http://schemas.microsoft.com/office/powerpoint/2010/main" val="1758279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7DB8F37F-3E81-4795-9976-10493ADBDFA4}"/>
              </a:ext>
            </a:extLst>
          </p:cNvPr>
          <p:cNvPicPr>
            <a:picLocks noChangeAspect="1"/>
          </p:cNvPicPr>
          <p:nvPr/>
        </p:nvPicPr>
        <p:blipFill rotWithShape="1">
          <a:blip r:embed="rId2"/>
          <a:srcRect l="22354" t="23430" r="23980" b="43560"/>
          <a:stretch/>
        </p:blipFill>
        <p:spPr>
          <a:xfrm>
            <a:off x="408372" y="1225118"/>
            <a:ext cx="11212637" cy="3879542"/>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Rukopis 2">
                <a:extLst>
                  <a:ext uri="{FF2B5EF4-FFF2-40B4-BE49-F238E27FC236}">
                    <a16:creationId xmlns:a16="http://schemas.microsoft.com/office/drawing/2014/main" id="{0973D375-D44F-407D-B8F7-C131E36C3B23}"/>
                  </a:ext>
                </a:extLst>
              </p14:cNvPr>
              <p14:cNvContentPartPr/>
              <p14:nvPr/>
            </p14:nvContentPartPr>
            <p14:xfrm>
              <a:off x="1393511" y="4180355"/>
              <a:ext cx="767520" cy="19080"/>
            </p14:xfrm>
          </p:contentPart>
        </mc:Choice>
        <mc:Fallback xmlns="">
          <p:pic>
            <p:nvPicPr>
              <p:cNvPr id="3" name="Rukopis 2">
                <a:extLst>
                  <a:ext uri="{FF2B5EF4-FFF2-40B4-BE49-F238E27FC236}">
                    <a16:creationId xmlns:a16="http://schemas.microsoft.com/office/drawing/2014/main" id="{0973D375-D44F-407D-B8F7-C131E36C3B23}"/>
                  </a:ext>
                </a:extLst>
              </p:cNvPr>
              <p:cNvPicPr/>
              <p:nvPr/>
            </p:nvPicPr>
            <p:blipFill>
              <a:blip r:embed="rId4"/>
              <a:stretch>
                <a:fillRect/>
              </a:stretch>
            </p:blipFill>
            <p:spPr>
              <a:xfrm>
                <a:off x="1339871" y="4072715"/>
                <a:ext cx="87516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Rukopis 4">
                <a:extLst>
                  <a:ext uri="{FF2B5EF4-FFF2-40B4-BE49-F238E27FC236}">
                    <a16:creationId xmlns:a16="http://schemas.microsoft.com/office/drawing/2014/main" id="{67479E50-AC03-4F2A-B980-08EF26D890BB}"/>
                  </a:ext>
                </a:extLst>
              </p14:cNvPr>
              <p14:cNvContentPartPr/>
              <p14:nvPr/>
            </p14:nvContentPartPr>
            <p14:xfrm>
              <a:off x="1482071" y="4171715"/>
              <a:ext cx="1697760" cy="45360"/>
            </p14:xfrm>
          </p:contentPart>
        </mc:Choice>
        <mc:Fallback xmlns="">
          <p:pic>
            <p:nvPicPr>
              <p:cNvPr id="5" name="Rukopis 4">
                <a:extLst>
                  <a:ext uri="{FF2B5EF4-FFF2-40B4-BE49-F238E27FC236}">
                    <a16:creationId xmlns:a16="http://schemas.microsoft.com/office/drawing/2014/main" id="{67479E50-AC03-4F2A-B980-08EF26D890BB}"/>
                  </a:ext>
                </a:extLst>
              </p:cNvPr>
              <p:cNvPicPr/>
              <p:nvPr/>
            </p:nvPicPr>
            <p:blipFill>
              <a:blip r:embed="rId6"/>
              <a:stretch>
                <a:fillRect/>
              </a:stretch>
            </p:blipFill>
            <p:spPr>
              <a:xfrm>
                <a:off x="1428431" y="4063715"/>
                <a:ext cx="180540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Rukopis 5">
                <a:extLst>
                  <a:ext uri="{FF2B5EF4-FFF2-40B4-BE49-F238E27FC236}">
                    <a16:creationId xmlns:a16="http://schemas.microsoft.com/office/drawing/2014/main" id="{24ACCBA6-2D1F-49E0-9E0F-F7D3DDE66456}"/>
                  </a:ext>
                </a:extLst>
              </p14:cNvPr>
              <p14:cNvContentPartPr/>
              <p14:nvPr/>
            </p14:nvContentPartPr>
            <p14:xfrm>
              <a:off x="1428791" y="4590035"/>
              <a:ext cx="1550160" cy="52920"/>
            </p14:xfrm>
          </p:contentPart>
        </mc:Choice>
        <mc:Fallback xmlns="">
          <p:pic>
            <p:nvPicPr>
              <p:cNvPr id="6" name="Rukopis 5">
                <a:extLst>
                  <a:ext uri="{FF2B5EF4-FFF2-40B4-BE49-F238E27FC236}">
                    <a16:creationId xmlns:a16="http://schemas.microsoft.com/office/drawing/2014/main" id="{24ACCBA6-2D1F-49E0-9E0F-F7D3DDE66456}"/>
                  </a:ext>
                </a:extLst>
              </p:cNvPr>
              <p:cNvPicPr/>
              <p:nvPr/>
            </p:nvPicPr>
            <p:blipFill>
              <a:blip r:embed="rId8"/>
              <a:stretch>
                <a:fillRect/>
              </a:stretch>
            </p:blipFill>
            <p:spPr>
              <a:xfrm>
                <a:off x="1375151" y="4482035"/>
                <a:ext cx="16578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Rukopis 6">
                <a:extLst>
                  <a:ext uri="{FF2B5EF4-FFF2-40B4-BE49-F238E27FC236}">
                    <a16:creationId xmlns:a16="http://schemas.microsoft.com/office/drawing/2014/main" id="{30C980B1-F6F2-4E29-80B4-A57F872F7C92}"/>
                  </a:ext>
                </a:extLst>
              </p14:cNvPr>
              <p14:cNvContentPartPr/>
              <p14:nvPr/>
            </p14:nvContentPartPr>
            <p14:xfrm>
              <a:off x="1283331" y="4111244"/>
              <a:ext cx="3995280" cy="202680"/>
            </p14:xfrm>
          </p:contentPart>
        </mc:Choice>
        <mc:Fallback xmlns="">
          <p:pic>
            <p:nvPicPr>
              <p:cNvPr id="7" name="Rukopis 6">
                <a:extLst>
                  <a:ext uri="{FF2B5EF4-FFF2-40B4-BE49-F238E27FC236}">
                    <a16:creationId xmlns:a16="http://schemas.microsoft.com/office/drawing/2014/main" id="{30C980B1-F6F2-4E29-80B4-A57F872F7C92}"/>
                  </a:ext>
                </a:extLst>
              </p:cNvPr>
              <p:cNvPicPr/>
              <p:nvPr/>
            </p:nvPicPr>
            <p:blipFill>
              <a:blip r:embed="rId10"/>
              <a:stretch>
                <a:fillRect/>
              </a:stretch>
            </p:blipFill>
            <p:spPr>
              <a:xfrm>
                <a:off x="1229691" y="4003244"/>
                <a:ext cx="4102920" cy="418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Rukopis 7">
                <a:extLst>
                  <a:ext uri="{FF2B5EF4-FFF2-40B4-BE49-F238E27FC236}">
                    <a16:creationId xmlns:a16="http://schemas.microsoft.com/office/drawing/2014/main" id="{F3F29739-B585-46E6-8671-EB0EA0FED752}"/>
                  </a:ext>
                </a:extLst>
              </p14:cNvPr>
              <p14:cNvContentPartPr/>
              <p14:nvPr/>
            </p14:nvContentPartPr>
            <p14:xfrm>
              <a:off x="1505091" y="4489604"/>
              <a:ext cx="2309400" cy="146880"/>
            </p14:xfrm>
          </p:contentPart>
        </mc:Choice>
        <mc:Fallback xmlns="">
          <p:pic>
            <p:nvPicPr>
              <p:cNvPr id="8" name="Rukopis 7">
                <a:extLst>
                  <a:ext uri="{FF2B5EF4-FFF2-40B4-BE49-F238E27FC236}">
                    <a16:creationId xmlns:a16="http://schemas.microsoft.com/office/drawing/2014/main" id="{F3F29739-B585-46E6-8671-EB0EA0FED752}"/>
                  </a:ext>
                </a:extLst>
              </p:cNvPr>
              <p:cNvPicPr/>
              <p:nvPr/>
            </p:nvPicPr>
            <p:blipFill>
              <a:blip r:embed="rId12"/>
              <a:stretch>
                <a:fillRect/>
              </a:stretch>
            </p:blipFill>
            <p:spPr>
              <a:xfrm>
                <a:off x="1451451" y="4381604"/>
                <a:ext cx="2417040" cy="362520"/>
              </a:xfrm>
              <a:prstGeom prst="rect">
                <a:avLst/>
              </a:prstGeom>
            </p:spPr>
          </p:pic>
        </mc:Fallback>
      </mc:AlternateContent>
    </p:spTree>
    <p:extLst>
      <p:ext uri="{BB962C8B-B14F-4D97-AF65-F5344CB8AC3E}">
        <p14:creationId xmlns:p14="http://schemas.microsoft.com/office/powerpoint/2010/main" val="2842529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A8A8DCB9-62CC-485F-94E0-BB2E711B2C78}"/>
              </a:ext>
            </a:extLst>
          </p:cNvPr>
          <p:cNvPicPr>
            <a:picLocks noChangeAspect="1"/>
          </p:cNvPicPr>
          <p:nvPr/>
        </p:nvPicPr>
        <p:blipFill rotWithShape="1">
          <a:blip r:embed="rId2"/>
          <a:srcRect l="22282" t="39611" r="23034" b="20000"/>
          <a:stretch/>
        </p:blipFill>
        <p:spPr>
          <a:xfrm>
            <a:off x="464120" y="1158317"/>
            <a:ext cx="11336785" cy="4709824"/>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Rukopis 4">
                <a:extLst>
                  <a:ext uri="{FF2B5EF4-FFF2-40B4-BE49-F238E27FC236}">
                    <a16:creationId xmlns:a16="http://schemas.microsoft.com/office/drawing/2014/main" id="{FA73FAC7-ACA3-4DAD-AFED-A40137AD8010}"/>
                  </a:ext>
                </a:extLst>
              </p14:cNvPr>
              <p14:cNvContentPartPr/>
              <p14:nvPr/>
            </p14:nvContentPartPr>
            <p14:xfrm>
              <a:off x="1491071" y="4509035"/>
              <a:ext cx="1962360" cy="71640"/>
            </p14:xfrm>
          </p:contentPart>
        </mc:Choice>
        <mc:Fallback xmlns="">
          <p:pic>
            <p:nvPicPr>
              <p:cNvPr id="5" name="Rukopis 4">
                <a:extLst>
                  <a:ext uri="{FF2B5EF4-FFF2-40B4-BE49-F238E27FC236}">
                    <a16:creationId xmlns:a16="http://schemas.microsoft.com/office/drawing/2014/main" id="{FA73FAC7-ACA3-4DAD-AFED-A40137AD8010}"/>
                  </a:ext>
                </a:extLst>
              </p:cNvPr>
              <p:cNvPicPr/>
              <p:nvPr/>
            </p:nvPicPr>
            <p:blipFill>
              <a:blip r:embed="rId4"/>
              <a:stretch>
                <a:fillRect/>
              </a:stretch>
            </p:blipFill>
            <p:spPr>
              <a:xfrm>
                <a:off x="1437071" y="4401395"/>
                <a:ext cx="207000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Rukopis 5">
                <a:extLst>
                  <a:ext uri="{FF2B5EF4-FFF2-40B4-BE49-F238E27FC236}">
                    <a16:creationId xmlns:a16="http://schemas.microsoft.com/office/drawing/2014/main" id="{51B7B7C8-BC4C-4898-8C9B-B5E43E6C7BED}"/>
                  </a:ext>
                </a:extLst>
              </p14:cNvPr>
              <p14:cNvContentPartPr/>
              <p14:nvPr/>
            </p14:nvContentPartPr>
            <p14:xfrm>
              <a:off x="2920271" y="4163075"/>
              <a:ext cx="1761840" cy="52560"/>
            </p14:xfrm>
          </p:contentPart>
        </mc:Choice>
        <mc:Fallback xmlns="">
          <p:pic>
            <p:nvPicPr>
              <p:cNvPr id="6" name="Rukopis 5">
                <a:extLst>
                  <a:ext uri="{FF2B5EF4-FFF2-40B4-BE49-F238E27FC236}">
                    <a16:creationId xmlns:a16="http://schemas.microsoft.com/office/drawing/2014/main" id="{51B7B7C8-BC4C-4898-8C9B-B5E43E6C7BED}"/>
                  </a:ext>
                </a:extLst>
              </p:cNvPr>
              <p:cNvPicPr/>
              <p:nvPr/>
            </p:nvPicPr>
            <p:blipFill>
              <a:blip r:embed="rId6"/>
              <a:stretch>
                <a:fillRect/>
              </a:stretch>
            </p:blipFill>
            <p:spPr>
              <a:xfrm>
                <a:off x="2866631" y="4055435"/>
                <a:ext cx="186948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Rukopis 6">
                <a:extLst>
                  <a:ext uri="{FF2B5EF4-FFF2-40B4-BE49-F238E27FC236}">
                    <a16:creationId xmlns:a16="http://schemas.microsoft.com/office/drawing/2014/main" id="{013CF9BB-7DA9-447F-A379-ED4D176E1F6D}"/>
                  </a:ext>
                </a:extLst>
              </p14:cNvPr>
              <p14:cNvContentPartPr/>
              <p14:nvPr/>
            </p14:nvContentPartPr>
            <p14:xfrm>
              <a:off x="1440651" y="4590044"/>
              <a:ext cx="3688200" cy="65880"/>
            </p14:xfrm>
          </p:contentPart>
        </mc:Choice>
        <mc:Fallback xmlns="">
          <p:pic>
            <p:nvPicPr>
              <p:cNvPr id="7" name="Rukopis 6">
                <a:extLst>
                  <a:ext uri="{FF2B5EF4-FFF2-40B4-BE49-F238E27FC236}">
                    <a16:creationId xmlns:a16="http://schemas.microsoft.com/office/drawing/2014/main" id="{013CF9BB-7DA9-447F-A379-ED4D176E1F6D}"/>
                  </a:ext>
                </a:extLst>
              </p:cNvPr>
              <p:cNvPicPr/>
              <p:nvPr/>
            </p:nvPicPr>
            <p:blipFill>
              <a:blip r:embed="rId8"/>
              <a:stretch>
                <a:fillRect/>
              </a:stretch>
            </p:blipFill>
            <p:spPr>
              <a:xfrm>
                <a:off x="1386651" y="4482044"/>
                <a:ext cx="379584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Rukopis 7">
                <a:extLst>
                  <a:ext uri="{FF2B5EF4-FFF2-40B4-BE49-F238E27FC236}">
                    <a16:creationId xmlns:a16="http://schemas.microsoft.com/office/drawing/2014/main" id="{0E4B22DB-383D-4CFB-BAB3-7F522B1BFCCA}"/>
                  </a:ext>
                </a:extLst>
              </p14:cNvPr>
              <p14:cNvContentPartPr/>
              <p14:nvPr/>
            </p14:nvContentPartPr>
            <p14:xfrm>
              <a:off x="1459011" y="3832604"/>
              <a:ext cx="2872080" cy="65160"/>
            </p14:xfrm>
          </p:contentPart>
        </mc:Choice>
        <mc:Fallback xmlns="">
          <p:pic>
            <p:nvPicPr>
              <p:cNvPr id="8" name="Rukopis 7">
                <a:extLst>
                  <a:ext uri="{FF2B5EF4-FFF2-40B4-BE49-F238E27FC236}">
                    <a16:creationId xmlns:a16="http://schemas.microsoft.com/office/drawing/2014/main" id="{0E4B22DB-383D-4CFB-BAB3-7F522B1BFCCA}"/>
                  </a:ext>
                </a:extLst>
              </p:cNvPr>
              <p:cNvPicPr/>
              <p:nvPr/>
            </p:nvPicPr>
            <p:blipFill>
              <a:blip r:embed="rId10"/>
              <a:stretch>
                <a:fillRect/>
              </a:stretch>
            </p:blipFill>
            <p:spPr>
              <a:xfrm>
                <a:off x="1405011" y="3724964"/>
                <a:ext cx="2979720" cy="280800"/>
              </a:xfrm>
              <a:prstGeom prst="rect">
                <a:avLst/>
              </a:prstGeom>
            </p:spPr>
          </p:pic>
        </mc:Fallback>
      </mc:AlternateContent>
    </p:spTree>
    <p:extLst>
      <p:ext uri="{BB962C8B-B14F-4D97-AF65-F5344CB8AC3E}">
        <p14:creationId xmlns:p14="http://schemas.microsoft.com/office/powerpoint/2010/main" val="4294107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F66DBF30-DBD8-4AF9-9BF1-FDCF360DF0C3}"/>
              </a:ext>
            </a:extLst>
          </p:cNvPr>
          <p:cNvPicPr>
            <a:picLocks noChangeAspect="1"/>
          </p:cNvPicPr>
          <p:nvPr/>
        </p:nvPicPr>
        <p:blipFill rotWithShape="1">
          <a:blip r:embed="rId2"/>
          <a:srcRect l="22195" t="22424" r="23564" b="23164"/>
          <a:stretch/>
        </p:blipFill>
        <p:spPr>
          <a:xfrm>
            <a:off x="605839" y="331199"/>
            <a:ext cx="10980321" cy="6195601"/>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Rukopis 2">
                <a:extLst>
                  <a:ext uri="{FF2B5EF4-FFF2-40B4-BE49-F238E27FC236}">
                    <a16:creationId xmlns:a16="http://schemas.microsoft.com/office/drawing/2014/main" id="{57FE3A17-19F2-4530-96AE-97344444237C}"/>
                  </a:ext>
                </a:extLst>
              </p14:cNvPr>
              <p14:cNvContentPartPr/>
              <p14:nvPr/>
            </p14:nvContentPartPr>
            <p14:xfrm>
              <a:off x="2715051" y="4959044"/>
              <a:ext cx="1456560" cy="111600"/>
            </p14:xfrm>
          </p:contentPart>
        </mc:Choice>
        <mc:Fallback xmlns="">
          <p:pic>
            <p:nvPicPr>
              <p:cNvPr id="3" name="Rukopis 2">
                <a:extLst>
                  <a:ext uri="{FF2B5EF4-FFF2-40B4-BE49-F238E27FC236}">
                    <a16:creationId xmlns:a16="http://schemas.microsoft.com/office/drawing/2014/main" id="{57FE3A17-19F2-4530-96AE-97344444237C}"/>
                  </a:ext>
                </a:extLst>
              </p:cNvPr>
              <p:cNvPicPr/>
              <p:nvPr/>
            </p:nvPicPr>
            <p:blipFill>
              <a:blip r:embed="rId4"/>
              <a:stretch>
                <a:fillRect/>
              </a:stretch>
            </p:blipFill>
            <p:spPr>
              <a:xfrm>
                <a:off x="2661411" y="4851404"/>
                <a:ext cx="156420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Rukopis 6">
                <a:extLst>
                  <a:ext uri="{FF2B5EF4-FFF2-40B4-BE49-F238E27FC236}">
                    <a16:creationId xmlns:a16="http://schemas.microsoft.com/office/drawing/2014/main" id="{DA9BE95E-55ED-4988-B5E4-701EC97653A4}"/>
                  </a:ext>
                </a:extLst>
              </p14:cNvPr>
              <p14:cNvContentPartPr/>
              <p14:nvPr/>
            </p14:nvContentPartPr>
            <p14:xfrm>
              <a:off x="2539731" y="3582764"/>
              <a:ext cx="2902320" cy="84240"/>
            </p14:xfrm>
          </p:contentPart>
        </mc:Choice>
        <mc:Fallback xmlns="">
          <p:pic>
            <p:nvPicPr>
              <p:cNvPr id="7" name="Rukopis 6">
                <a:extLst>
                  <a:ext uri="{FF2B5EF4-FFF2-40B4-BE49-F238E27FC236}">
                    <a16:creationId xmlns:a16="http://schemas.microsoft.com/office/drawing/2014/main" id="{DA9BE95E-55ED-4988-B5E4-701EC97653A4}"/>
                  </a:ext>
                </a:extLst>
              </p:cNvPr>
              <p:cNvPicPr/>
              <p:nvPr/>
            </p:nvPicPr>
            <p:blipFill>
              <a:blip r:embed="rId6"/>
              <a:stretch>
                <a:fillRect/>
              </a:stretch>
            </p:blipFill>
            <p:spPr>
              <a:xfrm>
                <a:off x="2486091" y="3475124"/>
                <a:ext cx="300996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Rukopis 7">
                <a:extLst>
                  <a:ext uri="{FF2B5EF4-FFF2-40B4-BE49-F238E27FC236}">
                    <a16:creationId xmlns:a16="http://schemas.microsoft.com/office/drawing/2014/main" id="{B98C71B0-3770-4284-9833-6119FF71D350}"/>
                  </a:ext>
                </a:extLst>
              </p14:cNvPr>
              <p14:cNvContentPartPr/>
              <p14:nvPr/>
            </p14:nvContentPartPr>
            <p14:xfrm>
              <a:off x="2715051" y="4921964"/>
              <a:ext cx="1985760" cy="75600"/>
            </p14:xfrm>
          </p:contentPart>
        </mc:Choice>
        <mc:Fallback xmlns="">
          <p:pic>
            <p:nvPicPr>
              <p:cNvPr id="8" name="Rukopis 7">
                <a:extLst>
                  <a:ext uri="{FF2B5EF4-FFF2-40B4-BE49-F238E27FC236}">
                    <a16:creationId xmlns:a16="http://schemas.microsoft.com/office/drawing/2014/main" id="{B98C71B0-3770-4284-9833-6119FF71D350}"/>
                  </a:ext>
                </a:extLst>
              </p:cNvPr>
              <p:cNvPicPr/>
              <p:nvPr/>
            </p:nvPicPr>
            <p:blipFill>
              <a:blip r:embed="rId8"/>
              <a:stretch>
                <a:fillRect/>
              </a:stretch>
            </p:blipFill>
            <p:spPr>
              <a:xfrm>
                <a:off x="2661411" y="4814324"/>
                <a:ext cx="209340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Rukopis 8">
                <a:extLst>
                  <a:ext uri="{FF2B5EF4-FFF2-40B4-BE49-F238E27FC236}">
                    <a16:creationId xmlns:a16="http://schemas.microsoft.com/office/drawing/2014/main" id="{E3542D74-A9F2-48E7-B8C5-9FE2761F9F5F}"/>
                  </a:ext>
                </a:extLst>
              </p14:cNvPr>
              <p14:cNvContentPartPr/>
              <p14:nvPr/>
            </p14:nvContentPartPr>
            <p14:xfrm>
              <a:off x="8866731" y="5605244"/>
              <a:ext cx="1534680" cy="84240"/>
            </p14:xfrm>
          </p:contentPart>
        </mc:Choice>
        <mc:Fallback xmlns="">
          <p:pic>
            <p:nvPicPr>
              <p:cNvPr id="9" name="Rukopis 8">
                <a:extLst>
                  <a:ext uri="{FF2B5EF4-FFF2-40B4-BE49-F238E27FC236}">
                    <a16:creationId xmlns:a16="http://schemas.microsoft.com/office/drawing/2014/main" id="{E3542D74-A9F2-48E7-B8C5-9FE2761F9F5F}"/>
                  </a:ext>
                </a:extLst>
              </p:cNvPr>
              <p:cNvPicPr/>
              <p:nvPr/>
            </p:nvPicPr>
            <p:blipFill>
              <a:blip r:embed="rId10"/>
              <a:stretch>
                <a:fillRect/>
              </a:stretch>
            </p:blipFill>
            <p:spPr>
              <a:xfrm>
                <a:off x="8812731" y="5497604"/>
                <a:ext cx="164232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Rukopis 9">
                <a:extLst>
                  <a:ext uri="{FF2B5EF4-FFF2-40B4-BE49-F238E27FC236}">
                    <a16:creationId xmlns:a16="http://schemas.microsoft.com/office/drawing/2014/main" id="{8C2C7493-C3A1-4A27-B89E-C9C36BE18A68}"/>
                  </a:ext>
                </a:extLst>
              </p14:cNvPr>
              <p14:cNvContentPartPr/>
              <p14:nvPr/>
            </p14:nvContentPartPr>
            <p14:xfrm>
              <a:off x="6853251" y="4256684"/>
              <a:ext cx="3109320" cy="30960"/>
            </p14:xfrm>
          </p:contentPart>
        </mc:Choice>
        <mc:Fallback xmlns="">
          <p:pic>
            <p:nvPicPr>
              <p:cNvPr id="10" name="Rukopis 9">
                <a:extLst>
                  <a:ext uri="{FF2B5EF4-FFF2-40B4-BE49-F238E27FC236}">
                    <a16:creationId xmlns:a16="http://schemas.microsoft.com/office/drawing/2014/main" id="{8C2C7493-C3A1-4A27-B89E-C9C36BE18A68}"/>
                  </a:ext>
                </a:extLst>
              </p:cNvPr>
              <p:cNvPicPr/>
              <p:nvPr/>
            </p:nvPicPr>
            <p:blipFill>
              <a:blip r:embed="rId12"/>
              <a:stretch>
                <a:fillRect/>
              </a:stretch>
            </p:blipFill>
            <p:spPr>
              <a:xfrm>
                <a:off x="6799251" y="4149044"/>
                <a:ext cx="32169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Rukopis 10">
                <a:extLst>
                  <a:ext uri="{FF2B5EF4-FFF2-40B4-BE49-F238E27FC236}">
                    <a16:creationId xmlns:a16="http://schemas.microsoft.com/office/drawing/2014/main" id="{A690A885-94CC-4ADD-8C7D-87DAC3D633D8}"/>
                  </a:ext>
                </a:extLst>
              </p14:cNvPr>
              <p14:cNvContentPartPr/>
              <p14:nvPr/>
            </p14:nvContentPartPr>
            <p14:xfrm>
              <a:off x="6866211" y="4349924"/>
              <a:ext cx="3108960" cy="130680"/>
            </p14:xfrm>
          </p:contentPart>
        </mc:Choice>
        <mc:Fallback xmlns="">
          <p:pic>
            <p:nvPicPr>
              <p:cNvPr id="11" name="Rukopis 10">
                <a:extLst>
                  <a:ext uri="{FF2B5EF4-FFF2-40B4-BE49-F238E27FC236}">
                    <a16:creationId xmlns:a16="http://schemas.microsoft.com/office/drawing/2014/main" id="{A690A885-94CC-4ADD-8C7D-87DAC3D633D8}"/>
                  </a:ext>
                </a:extLst>
              </p:cNvPr>
              <p:cNvPicPr/>
              <p:nvPr/>
            </p:nvPicPr>
            <p:blipFill>
              <a:blip r:embed="rId14"/>
              <a:stretch>
                <a:fillRect/>
              </a:stretch>
            </p:blipFill>
            <p:spPr>
              <a:xfrm>
                <a:off x="6812571" y="4241924"/>
                <a:ext cx="3216600" cy="346320"/>
              </a:xfrm>
              <a:prstGeom prst="rect">
                <a:avLst/>
              </a:prstGeom>
            </p:spPr>
          </p:pic>
        </mc:Fallback>
      </mc:AlternateContent>
    </p:spTree>
    <p:extLst>
      <p:ext uri="{BB962C8B-B14F-4D97-AF65-F5344CB8AC3E}">
        <p14:creationId xmlns:p14="http://schemas.microsoft.com/office/powerpoint/2010/main" val="2226548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C6F17C99-C982-4CD7-A4AB-6A5016DFD699}"/>
              </a:ext>
            </a:extLst>
          </p:cNvPr>
          <p:cNvPicPr>
            <a:picLocks noChangeAspect="1"/>
          </p:cNvPicPr>
          <p:nvPr/>
        </p:nvPicPr>
        <p:blipFill rotWithShape="1">
          <a:blip r:embed="rId2"/>
          <a:srcRect l="11441" t="53064" r="12121" b="27408"/>
          <a:stretch/>
        </p:blipFill>
        <p:spPr>
          <a:xfrm>
            <a:off x="925602" y="274512"/>
            <a:ext cx="10903444" cy="1566898"/>
          </a:xfrm>
          <a:prstGeom prst="rect">
            <a:avLst/>
          </a:prstGeom>
        </p:spPr>
      </p:pic>
      <p:pic>
        <p:nvPicPr>
          <p:cNvPr id="3" name="Obrázek 2">
            <a:extLst>
              <a:ext uri="{FF2B5EF4-FFF2-40B4-BE49-F238E27FC236}">
                <a16:creationId xmlns:a16="http://schemas.microsoft.com/office/drawing/2014/main" id="{3859FB08-F2E3-435C-8521-C1B694396403}"/>
              </a:ext>
            </a:extLst>
          </p:cNvPr>
          <p:cNvPicPr>
            <a:picLocks noChangeAspect="1"/>
          </p:cNvPicPr>
          <p:nvPr/>
        </p:nvPicPr>
        <p:blipFill rotWithShape="1">
          <a:blip r:embed="rId3"/>
          <a:srcRect l="11136" t="51987" r="11364" b="31986"/>
          <a:stretch/>
        </p:blipFill>
        <p:spPr>
          <a:xfrm>
            <a:off x="786329" y="5277727"/>
            <a:ext cx="11405672" cy="1375846"/>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Rukopis 3">
                <a:extLst>
                  <a:ext uri="{FF2B5EF4-FFF2-40B4-BE49-F238E27FC236}">
                    <a16:creationId xmlns:a16="http://schemas.microsoft.com/office/drawing/2014/main" id="{E054BCF3-E524-439B-BC08-7746B8815467}"/>
                  </a:ext>
                </a:extLst>
              </p14:cNvPr>
              <p14:cNvContentPartPr/>
              <p14:nvPr/>
            </p14:nvContentPartPr>
            <p14:xfrm>
              <a:off x="9165166" y="5757753"/>
              <a:ext cx="2002680" cy="57600"/>
            </p14:xfrm>
          </p:contentPart>
        </mc:Choice>
        <mc:Fallback xmlns="">
          <p:pic>
            <p:nvPicPr>
              <p:cNvPr id="4" name="Rukopis 3">
                <a:extLst>
                  <a:ext uri="{FF2B5EF4-FFF2-40B4-BE49-F238E27FC236}">
                    <a16:creationId xmlns:a16="http://schemas.microsoft.com/office/drawing/2014/main" id="{E054BCF3-E524-439B-BC08-7746B8815467}"/>
                  </a:ext>
                </a:extLst>
              </p:cNvPr>
              <p:cNvPicPr/>
              <p:nvPr/>
            </p:nvPicPr>
            <p:blipFill>
              <a:blip r:embed="rId5"/>
              <a:stretch>
                <a:fillRect/>
              </a:stretch>
            </p:blipFill>
            <p:spPr>
              <a:xfrm>
                <a:off x="9111166" y="5649753"/>
                <a:ext cx="211032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Rukopis 4">
                <a:extLst>
                  <a:ext uri="{FF2B5EF4-FFF2-40B4-BE49-F238E27FC236}">
                    <a16:creationId xmlns:a16="http://schemas.microsoft.com/office/drawing/2014/main" id="{3C39BA66-3EE5-4707-B916-9D84DDFF0FFA}"/>
                  </a:ext>
                </a:extLst>
              </p14:cNvPr>
              <p14:cNvContentPartPr/>
              <p14:nvPr/>
            </p14:nvContentPartPr>
            <p14:xfrm>
              <a:off x="9006484" y="1321076"/>
              <a:ext cx="2161362" cy="50922"/>
            </p14:xfrm>
          </p:contentPart>
        </mc:Choice>
        <mc:Fallback xmlns="">
          <p:pic>
            <p:nvPicPr>
              <p:cNvPr id="5" name="Rukopis 4">
                <a:extLst>
                  <a:ext uri="{FF2B5EF4-FFF2-40B4-BE49-F238E27FC236}">
                    <a16:creationId xmlns:a16="http://schemas.microsoft.com/office/drawing/2014/main" id="{3C39BA66-3EE5-4707-B916-9D84DDFF0FFA}"/>
                  </a:ext>
                </a:extLst>
              </p:cNvPr>
              <p:cNvPicPr/>
              <p:nvPr/>
            </p:nvPicPr>
            <p:blipFill>
              <a:blip r:embed="rId7"/>
              <a:stretch>
                <a:fillRect/>
              </a:stretch>
            </p:blipFill>
            <p:spPr>
              <a:xfrm>
                <a:off x="8952486" y="1212731"/>
                <a:ext cx="2268998" cy="267250"/>
              </a:xfrm>
              <a:prstGeom prst="rect">
                <a:avLst/>
              </a:prstGeom>
            </p:spPr>
          </p:pic>
        </mc:Fallback>
      </mc:AlternateContent>
      <p:pic>
        <p:nvPicPr>
          <p:cNvPr id="6" name="Obrázek 5">
            <a:extLst>
              <a:ext uri="{FF2B5EF4-FFF2-40B4-BE49-F238E27FC236}">
                <a16:creationId xmlns:a16="http://schemas.microsoft.com/office/drawing/2014/main" id="{97EE4082-7FA2-45F5-990E-03D5A1816EC7}"/>
              </a:ext>
            </a:extLst>
          </p:cNvPr>
          <p:cNvPicPr>
            <a:picLocks noChangeAspect="1"/>
          </p:cNvPicPr>
          <p:nvPr/>
        </p:nvPicPr>
        <p:blipFill rotWithShape="1">
          <a:blip r:embed="rId8"/>
          <a:srcRect l="11505" t="32621" r="12986" b="55632"/>
          <a:stretch/>
        </p:blipFill>
        <p:spPr>
          <a:xfrm>
            <a:off x="925602" y="2143597"/>
            <a:ext cx="10933934" cy="956802"/>
          </a:xfrm>
          <a:prstGeom prst="rect">
            <a:avLst/>
          </a:prstGeom>
        </p:spPr>
      </p:pic>
      <mc:AlternateContent xmlns:mc="http://schemas.openxmlformats.org/markup-compatibility/2006" xmlns:p14="http://schemas.microsoft.com/office/powerpoint/2010/main">
        <mc:Choice Requires="p14">
          <p:contentPart p14:bwMode="auto" r:id="rId9">
            <p14:nvContentPartPr>
              <p14:cNvPr id="7" name="Rukopis 6">
                <a:extLst>
                  <a:ext uri="{FF2B5EF4-FFF2-40B4-BE49-F238E27FC236}">
                    <a16:creationId xmlns:a16="http://schemas.microsoft.com/office/drawing/2014/main" id="{0A1DD200-3A07-44A0-B65E-74F87182EA29}"/>
                  </a:ext>
                </a:extLst>
              </p14:cNvPr>
              <p14:cNvContentPartPr/>
              <p14:nvPr/>
            </p14:nvContentPartPr>
            <p14:xfrm>
              <a:off x="1951704" y="2802077"/>
              <a:ext cx="3151926" cy="134839"/>
            </p14:xfrm>
          </p:contentPart>
        </mc:Choice>
        <mc:Fallback xmlns="">
          <p:pic>
            <p:nvPicPr>
              <p:cNvPr id="7" name="Rukopis 6">
                <a:extLst>
                  <a:ext uri="{FF2B5EF4-FFF2-40B4-BE49-F238E27FC236}">
                    <a16:creationId xmlns:a16="http://schemas.microsoft.com/office/drawing/2014/main" id="{0A1DD200-3A07-44A0-B65E-74F87182EA29}"/>
                  </a:ext>
                </a:extLst>
              </p:cNvPr>
              <p:cNvPicPr/>
              <p:nvPr/>
            </p:nvPicPr>
            <p:blipFill>
              <a:blip r:embed="rId10"/>
              <a:stretch>
                <a:fillRect/>
              </a:stretch>
            </p:blipFill>
            <p:spPr>
              <a:xfrm>
                <a:off x="1897708" y="2694565"/>
                <a:ext cx="3259558" cy="350222"/>
              </a:xfrm>
              <a:prstGeom prst="rect">
                <a:avLst/>
              </a:prstGeom>
            </p:spPr>
          </p:pic>
        </mc:Fallback>
      </mc:AlternateContent>
      <p:pic>
        <p:nvPicPr>
          <p:cNvPr id="8" name="Obrázek 7">
            <a:extLst>
              <a:ext uri="{FF2B5EF4-FFF2-40B4-BE49-F238E27FC236}">
                <a16:creationId xmlns:a16="http://schemas.microsoft.com/office/drawing/2014/main" id="{42DC92DD-9972-4E8F-A2F6-E16A637A8150}"/>
              </a:ext>
            </a:extLst>
          </p:cNvPr>
          <p:cNvPicPr>
            <a:picLocks noChangeAspect="1"/>
          </p:cNvPicPr>
          <p:nvPr/>
        </p:nvPicPr>
        <p:blipFill rotWithShape="1">
          <a:blip r:embed="rId11"/>
          <a:srcRect l="15801" t="41217" r="12694" b="40841"/>
          <a:stretch/>
        </p:blipFill>
        <p:spPr>
          <a:xfrm>
            <a:off x="824958" y="3446633"/>
            <a:ext cx="10520702" cy="1484860"/>
          </a:xfrm>
          <a:prstGeom prst="rect">
            <a:avLst/>
          </a:prstGeom>
        </p:spPr>
      </p:pic>
      <mc:AlternateContent xmlns:mc="http://schemas.openxmlformats.org/markup-compatibility/2006" xmlns:p14="http://schemas.microsoft.com/office/powerpoint/2010/main">
        <mc:Choice Requires="p14">
          <p:contentPart p14:bwMode="auto" r:id="rId12">
            <p14:nvContentPartPr>
              <p14:cNvPr id="9" name="Rukopis 8">
                <a:extLst>
                  <a:ext uri="{FF2B5EF4-FFF2-40B4-BE49-F238E27FC236}">
                    <a16:creationId xmlns:a16="http://schemas.microsoft.com/office/drawing/2014/main" id="{CBB95162-8FEB-4EEA-8B63-CD9A1752DE15}"/>
                  </a:ext>
                </a:extLst>
              </p14:cNvPr>
              <p14:cNvContentPartPr/>
              <p14:nvPr/>
            </p14:nvContentPartPr>
            <p14:xfrm>
              <a:off x="2053481" y="4189063"/>
              <a:ext cx="1817280" cy="78480"/>
            </p14:xfrm>
          </p:contentPart>
        </mc:Choice>
        <mc:Fallback xmlns="">
          <p:pic>
            <p:nvPicPr>
              <p:cNvPr id="9" name="Rukopis 8">
                <a:extLst>
                  <a:ext uri="{FF2B5EF4-FFF2-40B4-BE49-F238E27FC236}">
                    <a16:creationId xmlns:a16="http://schemas.microsoft.com/office/drawing/2014/main" id="{CBB95162-8FEB-4EEA-8B63-CD9A1752DE15}"/>
                  </a:ext>
                </a:extLst>
              </p:cNvPr>
              <p:cNvPicPr/>
              <p:nvPr/>
            </p:nvPicPr>
            <p:blipFill>
              <a:blip r:embed="rId13"/>
              <a:stretch>
                <a:fillRect/>
              </a:stretch>
            </p:blipFill>
            <p:spPr>
              <a:xfrm>
                <a:off x="1999481" y="4081063"/>
                <a:ext cx="192492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Rukopis 9">
                <a:extLst>
                  <a:ext uri="{FF2B5EF4-FFF2-40B4-BE49-F238E27FC236}">
                    <a16:creationId xmlns:a16="http://schemas.microsoft.com/office/drawing/2014/main" id="{05015C07-5D07-47D2-8D81-7014FA55D9CE}"/>
                  </a:ext>
                </a:extLst>
              </p14:cNvPr>
              <p14:cNvContentPartPr/>
              <p14:nvPr/>
            </p14:nvContentPartPr>
            <p14:xfrm>
              <a:off x="1054140" y="4817800"/>
              <a:ext cx="3824640" cy="59760"/>
            </p14:xfrm>
          </p:contentPart>
        </mc:Choice>
        <mc:Fallback xmlns="">
          <p:pic>
            <p:nvPicPr>
              <p:cNvPr id="10" name="Rukopis 9">
                <a:extLst>
                  <a:ext uri="{FF2B5EF4-FFF2-40B4-BE49-F238E27FC236}">
                    <a16:creationId xmlns:a16="http://schemas.microsoft.com/office/drawing/2014/main" id="{05015C07-5D07-47D2-8D81-7014FA55D9CE}"/>
                  </a:ext>
                </a:extLst>
              </p:cNvPr>
              <p:cNvPicPr/>
              <p:nvPr/>
            </p:nvPicPr>
            <p:blipFill>
              <a:blip r:embed="rId15"/>
              <a:stretch>
                <a:fillRect/>
              </a:stretch>
            </p:blipFill>
            <p:spPr>
              <a:xfrm>
                <a:off x="1000140" y="4710160"/>
                <a:ext cx="393228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Rukopis 10">
                <a:extLst>
                  <a:ext uri="{FF2B5EF4-FFF2-40B4-BE49-F238E27FC236}">
                    <a16:creationId xmlns:a16="http://schemas.microsoft.com/office/drawing/2014/main" id="{C3BA759E-E194-494D-9321-893E8DD9F3A5}"/>
                  </a:ext>
                </a:extLst>
              </p14:cNvPr>
              <p14:cNvContentPartPr/>
              <p14:nvPr/>
            </p14:nvContentPartPr>
            <p14:xfrm>
              <a:off x="2448420" y="3983680"/>
              <a:ext cx="4108680" cy="135000"/>
            </p14:xfrm>
          </p:contentPart>
        </mc:Choice>
        <mc:Fallback xmlns="">
          <p:pic>
            <p:nvPicPr>
              <p:cNvPr id="11" name="Rukopis 10">
                <a:extLst>
                  <a:ext uri="{FF2B5EF4-FFF2-40B4-BE49-F238E27FC236}">
                    <a16:creationId xmlns:a16="http://schemas.microsoft.com/office/drawing/2014/main" id="{C3BA759E-E194-494D-9321-893E8DD9F3A5}"/>
                  </a:ext>
                </a:extLst>
              </p:cNvPr>
              <p:cNvPicPr/>
              <p:nvPr/>
            </p:nvPicPr>
            <p:blipFill>
              <a:blip r:embed="rId17"/>
              <a:stretch>
                <a:fillRect/>
              </a:stretch>
            </p:blipFill>
            <p:spPr>
              <a:xfrm>
                <a:off x="2394420" y="3875680"/>
                <a:ext cx="4216320" cy="350640"/>
              </a:xfrm>
              <a:prstGeom prst="rect">
                <a:avLst/>
              </a:prstGeom>
            </p:spPr>
          </p:pic>
        </mc:Fallback>
      </mc:AlternateContent>
    </p:spTree>
    <p:extLst>
      <p:ext uri="{BB962C8B-B14F-4D97-AF65-F5344CB8AC3E}">
        <p14:creationId xmlns:p14="http://schemas.microsoft.com/office/powerpoint/2010/main" val="2602855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B0FF21A4-8C22-456F-AA19-8C83D706E8F3}"/>
              </a:ext>
            </a:extLst>
          </p:cNvPr>
          <p:cNvSpPr txBox="1">
            <a:spLocks/>
          </p:cNvSpPr>
          <p:nvPr/>
        </p:nvSpPr>
        <p:spPr>
          <a:xfrm>
            <a:off x="626519" y="707824"/>
            <a:ext cx="11011988" cy="11978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7200" dirty="0">
                <a:latin typeface="+mn-lt"/>
              </a:rPr>
              <a:t>Co je kritické myšlení?</a:t>
            </a:r>
          </a:p>
        </p:txBody>
      </p:sp>
      <p:sp>
        <p:nvSpPr>
          <p:cNvPr id="2" name="Obdélník 1">
            <a:extLst>
              <a:ext uri="{FF2B5EF4-FFF2-40B4-BE49-F238E27FC236}">
                <a16:creationId xmlns:a16="http://schemas.microsoft.com/office/drawing/2014/main" id="{9A1D295F-136E-45FE-ADC1-D2C764EBBB02}"/>
              </a:ext>
            </a:extLst>
          </p:cNvPr>
          <p:cNvSpPr/>
          <p:nvPr/>
        </p:nvSpPr>
        <p:spPr>
          <a:xfrm>
            <a:off x="788566" y="3136612"/>
            <a:ext cx="10652532" cy="584775"/>
          </a:xfrm>
          <a:prstGeom prst="rect">
            <a:avLst/>
          </a:prstGeom>
        </p:spPr>
        <p:txBody>
          <a:bodyPr wrap="none">
            <a:spAutoFit/>
          </a:bodyPr>
          <a:lstStyle/>
          <a:p>
            <a:r>
              <a:rPr lang="cs-CZ" sz="3200" dirty="0">
                <a:hlinkClick r:id="rId2"/>
              </a:rPr>
              <a:t>https://www.youtube.com/watch?v=WfZCvBP9eXI</a:t>
            </a:r>
            <a:r>
              <a:rPr lang="cs-CZ" sz="3200" dirty="0"/>
              <a:t> (0 až 3 min)</a:t>
            </a:r>
          </a:p>
        </p:txBody>
      </p:sp>
      <p:sp>
        <p:nvSpPr>
          <p:cNvPr id="5" name="Obdélník 4">
            <a:extLst>
              <a:ext uri="{FF2B5EF4-FFF2-40B4-BE49-F238E27FC236}">
                <a16:creationId xmlns:a16="http://schemas.microsoft.com/office/drawing/2014/main" id="{CB0F7E3C-81FD-4599-94E9-F6D91B3B76BB}"/>
              </a:ext>
            </a:extLst>
          </p:cNvPr>
          <p:cNvSpPr/>
          <p:nvPr/>
        </p:nvSpPr>
        <p:spPr>
          <a:xfrm>
            <a:off x="806050" y="5780844"/>
            <a:ext cx="7431522" cy="369332"/>
          </a:xfrm>
          <a:prstGeom prst="rect">
            <a:avLst/>
          </a:prstGeom>
        </p:spPr>
        <p:txBody>
          <a:bodyPr wrap="none">
            <a:spAutoFit/>
          </a:bodyPr>
          <a:lstStyle/>
          <a:p>
            <a:r>
              <a:rPr lang="cs-CZ" dirty="0">
                <a:hlinkClick r:id="rId3"/>
              </a:rPr>
              <a:t>https://www.youtube.com/watch?v=HjPyRFv7HKA</a:t>
            </a:r>
            <a:r>
              <a:rPr lang="cs-CZ" dirty="0"/>
              <a:t> – Kritické myšlení a </a:t>
            </a:r>
            <a:r>
              <a:rPr lang="cs-CZ" dirty="0" err="1"/>
              <a:t>COVID</a:t>
            </a:r>
            <a:endParaRPr lang="cs-CZ" dirty="0"/>
          </a:p>
        </p:txBody>
      </p:sp>
    </p:spTree>
    <p:extLst>
      <p:ext uri="{BB962C8B-B14F-4D97-AF65-F5344CB8AC3E}">
        <p14:creationId xmlns:p14="http://schemas.microsoft.com/office/powerpoint/2010/main" val="3864868921"/>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E2E0A7A7B620446A979E633644DCCD0" ma:contentTypeVersion="7" ma:contentTypeDescription="Vytvoří nový dokument" ma:contentTypeScope="" ma:versionID="6d2314555da8d427660888c98ce331e1">
  <xsd:schema xmlns:xsd="http://www.w3.org/2001/XMLSchema" xmlns:xs="http://www.w3.org/2001/XMLSchema" xmlns:p="http://schemas.microsoft.com/office/2006/metadata/properties" xmlns:ns2="8cbd0427-62c5-4191-89f9-0fdde6d6eeb3" targetNamespace="http://schemas.microsoft.com/office/2006/metadata/properties" ma:root="true" ma:fieldsID="4da236dd16d3cc3ac3976349bf9af93b" ns2:_="">
    <xsd:import namespace="8cbd0427-62c5-4191-89f9-0fdde6d6eeb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bd0427-62c5-4191-89f9-0fdde6d6ee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0805C6-88FF-4418-ACC9-150F18069D9A}"/>
</file>

<file path=customXml/itemProps2.xml><?xml version="1.0" encoding="utf-8"?>
<ds:datastoreItem xmlns:ds="http://schemas.openxmlformats.org/officeDocument/2006/customXml" ds:itemID="{DF11BB95-8AE8-4B90-A045-B83DBAA0E9CE}"/>
</file>

<file path=customXml/itemProps3.xml><?xml version="1.0" encoding="utf-8"?>
<ds:datastoreItem xmlns:ds="http://schemas.openxmlformats.org/officeDocument/2006/customXml" ds:itemID="{5F0704AE-AF2D-4739-BF51-00A7A0FCCC08}"/>
</file>

<file path=docProps/app.xml><?xml version="1.0" encoding="utf-8"?>
<Properties xmlns="http://schemas.openxmlformats.org/officeDocument/2006/extended-properties" xmlns:vt="http://schemas.openxmlformats.org/officeDocument/2006/docPropsVTypes">
  <TotalTime>1058</TotalTime>
  <Words>2238</Words>
  <Application>Microsoft Office PowerPoint</Application>
  <PresentationFormat>Širokoúhlá obrazovka</PresentationFormat>
  <Paragraphs>212</Paragraphs>
  <Slides>31</Slides>
  <Notes>8</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31</vt:i4>
      </vt:variant>
    </vt:vector>
  </HeadingPairs>
  <TitlesOfParts>
    <vt:vector size="36" baseType="lpstr">
      <vt:lpstr>Arial</vt:lpstr>
      <vt:lpstr>Calibri</vt:lpstr>
      <vt:lpstr>Calibri Light</vt:lpstr>
      <vt:lpstr>Open Sans</vt:lpstr>
      <vt:lpstr>Motiv Office</vt:lpstr>
      <vt:lpstr>Didaktika biochemie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Vím – chci vědět – dozvěděl jsem se</vt:lpstr>
      <vt:lpstr>INSERT </vt:lpstr>
      <vt:lpstr>INSERT  - tabulka </vt:lpstr>
      <vt:lpstr>Práce  s textem  ANO/NE</vt:lpstr>
      <vt:lpstr>Kostka</vt:lpstr>
      <vt:lpstr>Kostka - Tuky</vt:lpstr>
      <vt:lpstr>Skládankové učení</vt:lpstr>
      <vt:lpstr>Párové učení</vt:lpstr>
      <vt:lpstr>Kooperativní bingo</vt:lpstr>
      <vt:lpstr>Pětilístek</vt:lpstr>
      <vt:lpstr>Diamant</vt:lpstr>
      <vt:lpstr>Prezentace aplikace PowerPoint</vt:lpstr>
      <vt:lpstr>Klíčová slova</vt:lpstr>
      <vt:lpstr>Prezentace aplikace PowerPoint</vt:lpstr>
      <vt:lpstr>Vennovy diagramy</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Didaktika organické chemie</dc:title>
  <dc:creator>Teplá Milada</dc:creator>
  <cp:lastModifiedBy>Distler, Petr</cp:lastModifiedBy>
  <cp:revision>94</cp:revision>
  <cp:lastPrinted>2020-11-13T10:50:09Z</cp:lastPrinted>
  <dcterms:created xsi:type="dcterms:W3CDTF">2020-10-22T17:41:40Z</dcterms:created>
  <dcterms:modified xsi:type="dcterms:W3CDTF">2020-11-13T11:46:44Z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0x010100EE2E0A7A7B620446A979E633644DCCD0</vt:lpwstr>
  </property>
</Properties>
</file>