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1" r:id="rId4"/>
    <p:sldId id="258" r:id="rId5"/>
    <p:sldId id="277" r:id="rId6"/>
    <p:sldId id="282" r:id="rId7"/>
    <p:sldId id="377" r:id="rId8"/>
    <p:sldId id="382" r:id="rId9"/>
    <p:sldId id="383" r:id="rId10"/>
    <p:sldId id="384" r:id="rId11"/>
    <p:sldId id="379" r:id="rId12"/>
    <p:sldId id="289" r:id="rId13"/>
    <p:sldId id="365" r:id="rId14"/>
    <p:sldId id="260" r:id="rId15"/>
    <p:sldId id="283" r:id="rId16"/>
    <p:sldId id="378" r:id="rId17"/>
    <p:sldId id="284" r:id="rId18"/>
    <p:sldId id="287" r:id="rId19"/>
    <p:sldId id="286" r:id="rId20"/>
    <p:sldId id="285" r:id="rId21"/>
    <p:sldId id="363" r:id="rId22"/>
    <p:sldId id="290" r:id="rId23"/>
    <p:sldId id="366" r:id="rId24"/>
    <p:sldId id="361" r:id="rId25"/>
    <p:sldId id="371" r:id="rId26"/>
    <p:sldId id="372" r:id="rId27"/>
    <p:sldId id="374" r:id="rId28"/>
    <p:sldId id="375" r:id="rId29"/>
    <p:sldId id="370" r:id="rId30"/>
    <p:sldId id="367" r:id="rId31"/>
    <p:sldId id="368" r:id="rId32"/>
    <p:sldId id="369" r:id="rId33"/>
    <p:sldId id="37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82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E078-F6BB-4B2F-882F-6551C4E20A21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EFEC0-E4A6-418C-BC8A-F1CB20976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C874-B584-4D54-8420-8C3AA810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7F2A81-3CC7-4FC7-9C2A-DFCEC32A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CC9D3-50E4-4553-9AA1-3DDDE9F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262BD-6C4D-412B-9A7E-84D6AC32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71377-5745-4BFE-A332-35B1B21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6E644-F88D-4374-9AAD-129F7754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5054C6-8F9C-44BE-AA96-DC48AAD3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683A98-1B5A-418A-8D12-2CB4DD4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9C8F6F-9071-4B91-9F3B-0589C41D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303B63-C4A9-416D-9434-07565E8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DC4300-419E-4DD2-BF5D-9C66EB3A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703F7-5E83-42AA-B017-91F85C41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AB473-7E90-4C4E-86E0-8A643BC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41507-855B-4187-B433-A36FE1C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8B2169-6480-4B69-9375-36AEB16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38465-0328-4702-8FE7-FDBAD31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76BB03-1787-4D65-A4D8-68FE8B51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D7F4C-F4EF-4EF2-A70E-B40B1312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C363B-E493-4580-9079-552B90A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FAF60C-4CCA-45F2-A933-A43B376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D5F6-2FDF-440F-9C14-6106A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A6B20E-67B2-4829-9A25-40365B9C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224B2-19A3-44F3-8310-6CC95540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F37DB-759E-4966-9A6F-1EFB53A0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695AC-B6E4-40A7-8D6D-21D9FB4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53412-A3D4-4F61-8D09-E5FB71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B263E-4D14-4C04-AF5B-A5A47DE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2C9556-1BEF-4259-AC63-B152AFC1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7D6C90-C83A-484C-9155-F2BF471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A6D47E-29C1-428D-9542-CDAB906E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F9FB5D-2689-43E6-83CF-3177EA0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CAC8-83EF-4E54-BCE4-F5AFA88F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8669C7-BCE1-448D-96EE-519C82AF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10EC83-3E1A-427C-8456-DF9B944C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E308EC4-B087-4386-B652-14E4E6BC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D8CE46-EE62-4160-85A5-617AF0B58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2E576E-4CBE-4CDE-81A2-54641F9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4EA622-DBA4-4D1B-8A4F-DF4E605D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9A4645-ECBA-4C1A-A0DA-7F6102E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4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BF707-A18E-485C-809B-A6E6883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1EC56D-4556-4510-9755-75A8813B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6DBFB8-38D6-461E-A195-0033529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711660-2147-448E-B45D-2FB49A4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8B0C91-F7FC-42D4-9AB4-7E44FB5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B99998-8880-449E-AF98-20CEDF1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235758-DB0E-4E0A-80A5-1A22C441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35091-4D06-4B4D-993B-483B6FB7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3D6CD5-01DB-4914-B40A-EEB19AF0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32F877-6DD7-432F-94B8-C1D493BD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96FF4-0CFA-410A-880D-2DC18373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E99058-D02A-461E-B972-6596F8C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F37082-572D-41C8-AB09-4072034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5E80-DEC2-41E2-8379-294188A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1B9A30-EF10-496B-962F-1695915E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99C74D-F2A1-419E-A9BD-06E09161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7EF0AF-E286-4436-B11D-3C63D8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48BF2D-8683-480D-ACEA-D666BEEE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86BA32-EEA2-426F-B9D8-7C7AFB1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3DA87-2746-46AB-95B1-C3ECCA8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401906-1F85-4F91-A392-80CB2182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F0150-05F8-4D96-80E9-881BAD65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6C6A-5BD2-4CC2-AABE-C6A46AC0762B}" type="datetimeFigureOut">
              <a:rPr lang="cs-CZ" smtClean="0"/>
              <a:t>7. 11. 2020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1D994-981B-4584-9893-9A1212B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5952D-E84C-4807-B9B6-A15C1141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ikabiochemie.natur.cuni.cz/" TargetMode="External"/><Relationship Id="rId2" Type="http://schemas.openxmlformats.org/officeDocument/2006/relationships/hyperlink" Target="http://didaktikabiochemie.natur.cuni.cz/doch2017_2019/db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rostejns/2eaxesg3mafv8wc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19" y="1001281"/>
            <a:ext cx="11011988" cy="1197837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Didaktika biochemie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252EB-4A3B-4193-885C-D9BCA262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13" y="4058040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cs-CZ" sz="4000" dirty="0"/>
              <a:t>Milada Teplá</a:t>
            </a:r>
          </a:p>
          <a:p>
            <a:r>
              <a:rPr lang="cs-CZ" sz="4000" dirty="0"/>
              <a:t>Petr Distler</a:t>
            </a:r>
          </a:p>
          <a:p>
            <a:endParaRPr lang="cs-CZ" sz="4000" dirty="0"/>
          </a:p>
          <a:p>
            <a:r>
              <a:rPr lang="cs-CZ" sz="4000" dirty="0"/>
              <a:t>1. setkání – 6. listopadu 2020</a:t>
            </a:r>
          </a:p>
        </p:txBody>
      </p:sp>
    </p:spTree>
    <p:extLst>
      <p:ext uri="{BB962C8B-B14F-4D97-AF65-F5344CB8AC3E}">
        <p14:creationId xmlns:p14="http://schemas.microsoft.com/office/powerpoint/2010/main" val="14829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RVP G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EA64A3-A3A1-4EA3-AFA4-55CE2D87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832" y="2733049"/>
            <a:ext cx="9144000" cy="23876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84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CC29B-D758-4E48-A354-EEBD0F3E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1A931-A5A6-4AA4-B4F1-E2B64C8C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6238B3-FE94-4E2F-8B0C-1C70DF33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81" y="887547"/>
            <a:ext cx="10912966" cy="50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Proč aktivizační metody?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E7560E-71EE-4F77-B062-E1C570EF7B5A}"/>
              </a:ext>
            </a:extLst>
          </p:cNvPr>
          <p:cNvSpPr txBox="1"/>
          <p:nvPr/>
        </p:nvSpPr>
        <p:spPr>
          <a:xfrm>
            <a:off x="959182" y="2828835"/>
            <a:ext cx="10560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/>
              <a:t>Napište si na papír činnost, ve které jste opravdu dobří. </a:t>
            </a:r>
          </a:p>
          <a:p>
            <a:pPr algn="ctr"/>
            <a:r>
              <a:rPr lang="cs-CZ" sz="3600" dirty="0"/>
              <a:t>(činnost nám nemusíte sdělit)</a:t>
            </a:r>
          </a:p>
        </p:txBody>
      </p:sp>
    </p:spTree>
    <p:extLst>
      <p:ext uri="{BB962C8B-B14F-4D97-AF65-F5344CB8AC3E}">
        <p14:creationId xmlns:p14="http://schemas.microsoft.com/office/powerpoint/2010/main" val="175827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005BF2-5BEA-4F1C-83A0-702BDFF5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3" t="20971" r="31335" b="15081"/>
          <a:stretch/>
        </p:blipFill>
        <p:spPr>
          <a:xfrm>
            <a:off x="1831282" y="1745861"/>
            <a:ext cx="8602462" cy="533163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Proč aktivizační metody?</a:t>
            </a:r>
          </a:p>
        </p:txBody>
      </p:sp>
    </p:spTree>
    <p:extLst>
      <p:ext uri="{BB962C8B-B14F-4D97-AF65-F5344CB8AC3E}">
        <p14:creationId xmlns:p14="http://schemas.microsoft.com/office/powerpoint/2010/main" val="346854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513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Převrácená </a:t>
            </a:r>
            <a:r>
              <a:rPr lang="cs-CZ" sz="6700" dirty="0"/>
              <a:t>třída</a:t>
            </a:r>
            <a:br>
              <a:rPr lang="cs-CZ" dirty="0"/>
            </a:br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Teaching</a:t>
            </a:r>
            <a:br>
              <a:rPr lang="cs-CZ" dirty="0"/>
            </a:br>
            <a:r>
              <a:rPr lang="cs-CZ" dirty="0"/>
              <a:t>Peer </a:t>
            </a:r>
            <a:r>
              <a:rPr lang="cs-CZ" dirty="0" err="1"/>
              <a:t>instruction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UČÍME distančně</a:t>
            </a:r>
          </a:p>
        </p:txBody>
      </p:sp>
    </p:spTree>
    <p:extLst>
      <p:ext uri="{BB962C8B-B14F-4D97-AF65-F5344CB8AC3E}">
        <p14:creationId xmlns:p14="http://schemas.microsoft.com/office/powerpoint/2010/main" val="6705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3841"/>
            <a:ext cx="9144000" cy="1129190"/>
          </a:xfrm>
        </p:spPr>
        <p:txBody>
          <a:bodyPr>
            <a:noAutofit/>
          </a:bodyPr>
          <a:lstStyle/>
          <a:p>
            <a:r>
              <a:rPr lang="cs-CZ" sz="4400" dirty="0"/>
              <a:t>Whiteboard.fi</a:t>
            </a:r>
            <a:br>
              <a:rPr lang="cs-CZ" sz="4400" dirty="0"/>
            </a:br>
            <a:r>
              <a:rPr lang="cs-CZ" sz="4400" dirty="0"/>
              <a:t>(Napište, kterou metodu:</a:t>
            </a:r>
            <a:br>
              <a:rPr lang="cs-CZ" sz="4400" dirty="0"/>
            </a:br>
            <a:r>
              <a:rPr lang="cs-CZ" sz="4400" dirty="0"/>
              <a:t>a) znáte</a:t>
            </a:r>
            <a:br>
              <a:rPr lang="cs-CZ" sz="4400" dirty="0"/>
            </a:br>
            <a:r>
              <a:rPr lang="cs-CZ" sz="4400" dirty="0"/>
              <a:t>b) jste již ve své výuce využili)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UČÍME distančně</a:t>
            </a:r>
          </a:p>
        </p:txBody>
      </p:sp>
    </p:spTree>
    <p:extLst>
      <p:ext uri="{BB962C8B-B14F-4D97-AF65-F5344CB8AC3E}">
        <p14:creationId xmlns:p14="http://schemas.microsoft.com/office/powerpoint/2010/main" val="17712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457843" y="3655210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dirty="0">
                <a:latin typeface="+mn-lt"/>
              </a:rPr>
              <a:t>Mám-li video shlédnuté – </a:t>
            </a:r>
          </a:p>
          <a:p>
            <a:endParaRPr lang="cs-CZ" sz="6600" dirty="0">
              <a:latin typeface="+mn-lt"/>
            </a:endParaRPr>
          </a:p>
          <a:p>
            <a:r>
              <a:rPr lang="cs-CZ" sz="6600" dirty="0">
                <a:latin typeface="+mn-lt"/>
              </a:rPr>
              <a:t>ručičkou se přihlásím</a:t>
            </a:r>
          </a:p>
        </p:txBody>
      </p:sp>
    </p:spTree>
    <p:extLst>
      <p:ext uri="{BB962C8B-B14F-4D97-AF65-F5344CB8AC3E}">
        <p14:creationId xmlns:p14="http://schemas.microsoft.com/office/powerpoint/2010/main" val="4130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Peer </a:t>
            </a:r>
            <a:r>
              <a:rPr lang="cs-CZ" sz="7200" dirty="0" err="1">
                <a:latin typeface="+mn-lt"/>
              </a:rPr>
              <a:t>instruction</a:t>
            </a:r>
            <a:endParaRPr lang="cs-CZ" sz="7200" dirty="0">
              <a:latin typeface="+mn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FE7F2C5-3886-41FD-9932-B0FC6B061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88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Video: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http://fyzweb.cz/materialy/peer-instruction/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52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Peer </a:t>
            </a:r>
            <a:r>
              <a:rPr lang="cs-CZ" sz="7200" dirty="0" err="1">
                <a:latin typeface="+mn-lt"/>
              </a:rPr>
              <a:t>instruction</a:t>
            </a:r>
            <a:endParaRPr lang="cs-CZ" sz="7200" dirty="0"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F0E6392-9F94-4B46-BD06-F64D2787C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7E2C68-16C8-46B3-8607-1A140396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6" t="1142" r="5651" b="9925"/>
          <a:stretch/>
        </p:blipFill>
        <p:spPr>
          <a:xfrm>
            <a:off x="902563" y="460483"/>
            <a:ext cx="10386874" cy="60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Peer </a:t>
            </a:r>
            <a:r>
              <a:rPr lang="cs-CZ" sz="7200" dirty="0" err="1">
                <a:latin typeface="+mn-lt"/>
              </a:rPr>
              <a:t>instruction</a:t>
            </a:r>
            <a:endParaRPr lang="cs-CZ" sz="7200" dirty="0">
              <a:latin typeface="+mn-l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FE7F2C5-3886-41FD-9932-B0FC6B061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38" y="204047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Zdeňka </a:t>
            </a:r>
            <a:br>
              <a:rPr lang="cs-CZ" sz="3600" dirty="0"/>
            </a:br>
            <a:r>
              <a:rPr lang="cs-CZ" sz="3600" dirty="0"/>
              <a:t>Koupilová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017788-815D-453D-A781-60C4DE331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2" t="20582" r="28641" b="6279"/>
          <a:stretch/>
        </p:blipFill>
        <p:spPr>
          <a:xfrm>
            <a:off x="2127681" y="1700074"/>
            <a:ext cx="7244179" cy="501588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18416E-A03F-4670-9C9A-64FD48539C64}"/>
              </a:ext>
            </a:extLst>
          </p:cNvPr>
          <p:cNvSpPr txBox="1"/>
          <p:nvPr/>
        </p:nvSpPr>
        <p:spPr>
          <a:xfrm>
            <a:off x="8664231" y="6150176"/>
            <a:ext cx="29742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Jak v online prostředí?</a:t>
            </a:r>
          </a:p>
        </p:txBody>
      </p:sp>
    </p:spTree>
    <p:extLst>
      <p:ext uri="{BB962C8B-B14F-4D97-AF65-F5344CB8AC3E}">
        <p14:creationId xmlns:p14="http://schemas.microsoft.com/office/powerpoint/2010/main" val="135594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14182FC-5FC8-43A8-8EFE-A88973AC0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29291"/>
              </p:ext>
            </p:extLst>
          </p:nvPr>
        </p:nvGraphicFramePr>
        <p:xfrm>
          <a:off x="614039" y="256565"/>
          <a:ext cx="10963922" cy="542988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99327">
                  <a:extLst>
                    <a:ext uri="{9D8B030D-6E8A-4147-A177-3AD203B41FA5}">
                      <a16:colId xmlns:a16="http://schemas.microsoft.com/office/drawing/2014/main" val="1569471588"/>
                    </a:ext>
                  </a:extLst>
                </a:gridCol>
                <a:gridCol w="8304327">
                  <a:extLst>
                    <a:ext uri="{9D8B030D-6E8A-4147-A177-3AD203B41FA5}">
                      <a16:colId xmlns:a16="http://schemas.microsoft.com/office/drawing/2014/main" val="2052425990"/>
                    </a:ext>
                  </a:extLst>
                </a:gridCol>
                <a:gridCol w="960268">
                  <a:extLst>
                    <a:ext uri="{9D8B030D-6E8A-4147-A177-3AD203B41FA5}">
                      <a16:colId xmlns:a16="http://schemas.microsoft.com/office/drawing/2014/main" val="339379067"/>
                    </a:ext>
                  </a:extLst>
                </a:gridCol>
              </a:tblGrid>
              <a:tr h="450613">
                <a:tc gridSpan="3">
                  <a:txBody>
                    <a:bodyPr/>
                    <a:lstStyle/>
                    <a:p>
                      <a:r>
                        <a:rPr lang="cs-CZ" sz="2200" dirty="0">
                          <a:solidFill>
                            <a:srgbClr val="FF0000"/>
                          </a:solidFill>
                        </a:rPr>
                        <a:t>Harmonogram Didaktika biochemie 2020 (5*</a:t>
                      </a:r>
                      <a:r>
                        <a:rPr lang="cs-CZ" sz="2200" dirty="0" err="1">
                          <a:solidFill>
                            <a:srgbClr val="FF0000"/>
                          </a:solidFill>
                        </a:rPr>
                        <a:t>4VH</a:t>
                      </a:r>
                      <a:r>
                        <a:rPr lang="cs-CZ" sz="2200" dirty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cs-CZ" sz="2200" dirty="0" err="1">
                          <a:solidFill>
                            <a:srgbClr val="FF0000"/>
                          </a:solidFill>
                        </a:rPr>
                        <a:t>4VH</a:t>
                      </a:r>
                      <a:r>
                        <a:rPr lang="cs-CZ" sz="2200" dirty="0">
                          <a:solidFill>
                            <a:srgbClr val="FF0000"/>
                          </a:solidFill>
                        </a:rPr>
                        <a:t> samostatná práce)</a:t>
                      </a:r>
                    </a:p>
                    <a:p>
                      <a:endParaRPr lang="cs-CZ" sz="2200" dirty="0">
                        <a:solidFill>
                          <a:srgbClr val="FF0000"/>
                        </a:solidFill>
                      </a:endParaRP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925637320"/>
                  </a:ext>
                </a:extLst>
              </a:tr>
              <a:tr h="538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1) 6.11.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13-16 hod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 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dirty="0">
                          <a:effectLst/>
                        </a:rPr>
                        <a:t>Informace o předmětu: zápočet, zkouška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dirty="0">
                          <a:effectLst/>
                        </a:rPr>
                        <a:t>Návaznost na </a:t>
                      </a:r>
                      <a:r>
                        <a:rPr lang="cs-CZ" sz="2200" b="1" dirty="0" err="1">
                          <a:effectLst/>
                        </a:rPr>
                        <a:t>DOCH</a:t>
                      </a:r>
                      <a:r>
                        <a:rPr lang="cs-CZ" sz="2200" b="1" dirty="0">
                          <a:effectLst/>
                        </a:rPr>
                        <a:t> (co již známe / budeme znát)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učit distančně? Převrácená třída, </a:t>
                      </a:r>
                      <a:r>
                        <a:rPr lang="cs-CZ" sz="2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JiTT</a:t>
                      </a:r>
                      <a:r>
                        <a:rPr lang="cs-CZ" sz="2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Vrstevnické učení</a:t>
                      </a:r>
                      <a:endParaRPr lang="cs-CZ" sz="22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22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200" dirty="0">
                          <a:effectLst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cs-CZ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2608906823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2) 13.11.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13-16 hod 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RWCT</a:t>
                      </a: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metody, cyklus E-U-R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 1 a 2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22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2200" dirty="0">
                        <a:effectLst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184977341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3) 27.11.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13-16 hod 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Testování ve třídě, učební úlohy, </a:t>
                      </a:r>
                      <a:r>
                        <a:rPr lang="cs-CZ" sz="2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Bloomova</a:t>
                      </a: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taxonomie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cs-CZ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Kahoot</a:t>
                      </a:r>
                      <a:r>
                        <a:rPr lang="cs-CZ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– reflexe z </a:t>
                      </a:r>
                      <a:r>
                        <a:rPr lang="cs-CZ" sz="2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DOCH</a:t>
                      </a:r>
                      <a:endParaRPr lang="cs-CZ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 3 a 4</a:t>
                      </a:r>
                      <a:endParaRPr lang="cs-CZ" sz="2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22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3230060642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4) 11.12.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13-16 hod 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Komunikace ve třídě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 5 a 6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208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 </a:t>
                      </a:r>
                      <a:endParaRPr lang="cs-CZ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811113996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5) 8.1.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0" dirty="0">
                          <a:effectLst/>
                        </a:rPr>
                        <a:t>13-16 hod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Závěrečná reflexe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200" b="1" i="0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 7 a 8</a:t>
                      </a:r>
                      <a:endParaRPr lang="cs-CZ" sz="2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208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val="11721245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10BE3B80-4921-42DD-AD1E-B46486BE492F}"/>
              </a:ext>
            </a:extLst>
          </p:cNvPr>
          <p:cNvSpPr txBox="1"/>
          <p:nvPr/>
        </p:nvSpPr>
        <p:spPr>
          <a:xfrm flipH="1">
            <a:off x="614039" y="5934670"/>
            <a:ext cx="1096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Zatím nezařazené: Vzdělávací cíl a jeho význam / Badatelsky orientovaná výuka / Virtuální hodina/ Formativní a </a:t>
            </a:r>
            <a:r>
              <a:rPr lang="cs-CZ" dirty="0" err="1"/>
              <a:t>Sumativní</a:t>
            </a:r>
            <a:r>
              <a:rPr lang="cs-CZ" dirty="0"/>
              <a:t> hodnocení / Rozvoj řečových dovedností v hodinách chemie</a:t>
            </a:r>
          </a:p>
        </p:txBody>
      </p:sp>
    </p:spTree>
    <p:extLst>
      <p:ext uri="{BB962C8B-B14F-4D97-AF65-F5344CB8AC3E}">
        <p14:creationId xmlns:p14="http://schemas.microsoft.com/office/powerpoint/2010/main" val="269015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15:10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FE7F2C5-3886-41FD-9932-B0FC6B061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101" y="3244126"/>
            <a:ext cx="9144000" cy="2387600"/>
          </a:xfrm>
        </p:spPr>
        <p:txBody>
          <a:bodyPr>
            <a:noAutofit/>
          </a:bodyPr>
          <a:lstStyle/>
          <a:p>
            <a:br>
              <a:rPr lang="cs-CZ" sz="4000" dirty="0"/>
            </a:br>
            <a:br>
              <a:rPr lang="cs-CZ" sz="4000" dirty="0"/>
            </a:br>
            <a:r>
              <a:rPr lang="cs-CZ" sz="4000" b="1" dirty="0"/>
              <a:t>Výhody</a:t>
            </a:r>
            <a:r>
              <a:rPr lang="cs-CZ" sz="4000" dirty="0"/>
              <a:t>: rozvoj komunikace, zapojení všech, žáci si </a:t>
            </a:r>
            <a:r>
              <a:rPr lang="cs-CZ" sz="4000" dirty="0" err="1"/>
              <a:t>pomahájí</a:t>
            </a:r>
            <a:r>
              <a:rPr lang="cs-CZ" sz="4000" dirty="0"/>
              <a:t>, „</a:t>
            </a:r>
            <a:r>
              <a:rPr lang="cs-CZ" sz="4000" dirty="0" err="1"/>
              <a:t>polopatě</a:t>
            </a:r>
            <a:r>
              <a:rPr lang="cs-CZ" sz="4000" dirty="0"/>
              <a:t>“ vysvětlení problémů </a:t>
            </a:r>
            <a:br>
              <a:rPr lang="cs-CZ" sz="4000" dirty="0"/>
            </a:br>
            <a:r>
              <a:rPr lang="cs-CZ" sz="4000" b="1" dirty="0"/>
              <a:t>Nevýhody</a:t>
            </a:r>
            <a:r>
              <a:rPr lang="cs-CZ" sz="4000" dirty="0"/>
              <a:t>: čas, organizace ze strany U, volba vhodné koncepční otázky, udržení pořádku ve třídě?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39226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39A429-5363-4B6E-9E38-5FB2629E8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t="20970" r="34102" b="12741"/>
          <a:stretch/>
        </p:blipFill>
        <p:spPr>
          <a:xfrm>
            <a:off x="559291" y="390026"/>
            <a:ext cx="9783193" cy="68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3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8" y="61904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>
                <a:latin typeface="+mn-lt"/>
              </a:rPr>
              <a:t>Převrácená třída</a:t>
            </a:r>
            <a:endParaRPr lang="cs-CZ" sz="7200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987E8D2-E889-4271-8F2B-5A6A3C731D62}"/>
              </a:ext>
            </a:extLst>
          </p:cNvPr>
          <p:cNvSpPr/>
          <p:nvPr/>
        </p:nvSpPr>
        <p:spPr>
          <a:xfrm>
            <a:off x="89746" y="3613250"/>
            <a:ext cx="487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https://www.youtube.com/watch?v=qdKzSq_t8k8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304DB9-677B-40C7-94D8-B055648E606C}"/>
              </a:ext>
            </a:extLst>
          </p:cNvPr>
          <p:cNvSpPr/>
          <p:nvPr/>
        </p:nvSpPr>
        <p:spPr>
          <a:xfrm>
            <a:off x="89746" y="4153023"/>
            <a:ext cx="493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/>
              <a:t>https://www.youtube.com/watch?v=iQWvc6qhTds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AEAFE6-007C-41E7-96FD-9EEA35AED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7" y="1907666"/>
            <a:ext cx="6608937" cy="47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1584356A-BAC4-49CB-9336-F4C623238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9D28F53-7E79-4A6F-9BBB-DDD8A7DC9A2C}"/>
              </a:ext>
            </a:extLst>
          </p:cNvPr>
          <p:cNvSpPr txBox="1"/>
          <p:nvPr/>
        </p:nvSpPr>
        <p:spPr>
          <a:xfrm>
            <a:off x="2569029" y="3004457"/>
            <a:ext cx="9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Učitel</a:t>
            </a:r>
          </a:p>
        </p:txBody>
      </p:sp>
    </p:spTree>
    <p:extLst>
      <p:ext uri="{BB962C8B-B14F-4D97-AF65-F5344CB8AC3E}">
        <p14:creationId xmlns:p14="http://schemas.microsoft.com/office/powerpoint/2010/main" val="385361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A0F7FDAC-BD52-4813-AB25-2596B0C85094}"/>
              </a:ext>
            </a:extLst>
          </p:cNvPr>
          <p:cNvSpPr txBox="1"/>
          <p:nvPr/>
        </p:nvSpPr>
        <p:spPr>
          <a:xfrm>
            <a:off x="5494859" y="5664662"/>
            <a:ext cx="13054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+ otázky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9660274-4749-4E19-9F38-ACAFC27FFD35}"/>
              </a:ext>
            </a:extLst>
          </p:cNvPr>
          <p:cNvSpPr txBox="1"/>
          <p:nvPr/>
        </p:nvSpPr>
        <p:spPr>
          <a:xfrm flipH="1">
            <a:off x="4876711" y="6089389"/>
            <a:ext cx="285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Koncepční otázky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CA1210-F20D-40D8-AD3D-76A9B1E21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19" t="16699" r="22524" b="5113"/>
          <a:stretch/>
        </p:blipFill>
        <p:spPr>
          <a:xfrm>
            <a:off x="4459168" y="2082712"/>
            <a:ext cx="3273664" cy="3621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992412-6FBC-431B-8CC0-FCE954A20B05}"/>
              </a:ext>
            </a:extLst>
          </p:cNvPr>
          <p:cNvSpPr txBox="1"/>
          <p:nvPr/>
        </p:nvSpPr>
        <p:spPr>
          <a:xfrm>
            <a:off x="2569029" y="3004457"/>
            <a:ext cx="9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Učitel</a:t>
            </a:r>
          </a:p>
        </p:txBody>
      </p:sp>
    </p:spTree>
    <p:extLst>
      <p:ext uri="{BB962C8B-B14F-4D97-AF65-F5344CB8AC3E}">
        <p14:creationId xmlns:p14="http://schemas.microsoft.com/office/powerpoint/2010/main" val="359682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16" name="Oblouk 15">
            <a:extLst>
              <a:ext uri="{FF2B5EF4-FFF2-40B4-BE49-F238E27FC236}">
                <a16:creationId xmlns:a16="http://schemas.microsoft.com/office/drawing/2014/main" id="{4335C514-557B-4400-8531-25B2F31F450C}"/>
              </a:ext>
            </a:extLst>
          </p:cNvPr>
          <p:cNvSpPr/>
          <p:nvPr/>
        </p:nvSpPr>
        <p:spPr>
          <a:xfrm>
            <a:off x="3537939" y="2896521"/>
            <a:ext cx="1887722" cy="1153837"/>
          </a:xfrm>
          <a:prstGeom prst="arc">
            <a:avLst>
              <a:gd name="adj1" fmla="val 11074435"/>
              <a:gd name="adj2" fmla="val 15922585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975768D-CA59-4DB8-8B7B-CDEC4C7F2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8734" r="73186" b="42442"/>
          <a:stretch/>
        </p:blipFill>
        <p:spPr>
          <a:xfrm>
            <a:off x="4557085" y="2153446"/>
            <a:ext cx="3304732" cy="171317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76EA8A-2D9C-4E08-9886-AF996B4B6B96}"/>
              </a:ext>
            </a:extLst>
          </p:cNvPr>
          <p:cNvSpPr txBox="1"/>
          <p:nvPr/>
        </p:nvSpPr>
        <p:spPr>
          <a:xfrm flipH="1">
            <a:off x="4730831" y="3866616"/>
            <a:ext cx="285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Koncepční otázky</a:t>
            </a:r>
          </a:p>
        </p:txBody>
      </p:sp>
    </p:spTree>
    <p:extLst>
      <p:ext uri="{BB962C8B-B14F-4D97-AF65-F5344CB8AC3E}">
        <p14:creationId xmlns:p14="http://schemas.microsoft.com/office/powerpoint/2010/main" val="3627502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>
            <a:extLst>
              <a:ext uri="{FF2B5EF4-FFF2-40B4-BE49-F238E27FC236}">
                <a16:creationId xmlns:a16="http://schemas.microsoft.com/office/drawing/2014/main" id="{4668DD1D-9C78-4258-B8BF-0257BBBB1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8734" r="73186" b="42442"/>
          <a:stretch/>
        </p:blipFill>
        <p:spPr>
          <a:xfrm>
            <a:off x="4557085" y="2153446"/>
            <a:ext cx="3304732" cy="171317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16" name="Oblouk 15">
            <a:extLst>
              <a:ext uri="{FF2B5EF4-FFF2-40B4-BE49-F238E27FC236}">
                <a16:creationId xmlns:a16="http://schemas.microsoft.com/office/drawing/2014/main" id="{4335C514-557B-4400-8531-25B2F31F450C}"/>
              </a:ext>
            </a:extLst>
          </p:cNvPr>
          <p:cNvSpPr/>
          <p:nvPr/>
        </p:nvSpPr>
        <p:spPr>
          <a:xfrm>
            <a:off x="3537939" y="2896521"/>
            <a:ext cx="1887722" cy="1153837"/>
          </a:xfrm>
          <a:prstGeom prst="arc">
            <a:avLst>
              <a:gd name="adj1" fmla="val 11074435"/>
              <a:gd name="adj2" fmla="val 15922585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E27BA76-BAD8-4655-9010-45DFB4D3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3" t="22853" r="39495" b="53362"/>
          <a:stretch/>
        </p:blipFill>
        <p:spPr>
          <a:xfrm>
            <a:off x="4598000" y="4774421"/>
            <a:ext cx="3166429" cy="183107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09C443-CE9A-4FC9-8C24-0ACBFD8F9E23}"/>
              </a:ext>
            </a:extLst>
          </p:cNvPr>
          <p:cNvCxnSpPr>
            <a:cxnSpLocks/>
          </p:cNvCxnSpPr>
          <p:nvPr/>
        </p:nvCxnSpPr>
        <p:spPr>
          <a:xfrm>
            <a:off x="6126808" y="3792791"/>
            <a:ext cx="0" cy="922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D556095-9D35-48D2-8123-0DCA60ED3A56}"/>
              </a:ext>
            </a:extLst>
          </p:cNvPr>
          <p:cNvCxnSpPr>
            <a:cxnSpLocks/>
          </p:cNvCxnSpPr>
          <p:nvPr/>
        </p:nvCxnSpPr>
        <p:spPr>
          <a:xfrm>
            <a:off x="7764429" y="5434333"/>
            <a:ext cx="2887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6287C50-8A17-4323-A75C-325E3344ED37}"/>
              </a:ext>
            </a:extLst>
          </p:cNvPr>
          <p:cNvSpPr txBox="1"/>
          <p:nvPr/>
        </p:nvSpPr>
        <p:spPr>
          <a:xfrm>
            <a:off x="8181852" y="5037190"/>
            <a:ext cx="216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Úprava obsahu výuky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7988EB3-ECC4-41CA-A762-CDE323C87B47}"/>
              </a:ext>
            </a:extLst>
          </p:cNvPr>
          <p:cNvSpPr txBox="1"/>
          <p:nvPr/>
        </p:nvSpPr>
        <p:spPr>
          <a:xfrm>
            <a:off x="4702579" y="3783432"/>
            <a:ext cx="1446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Google </a:t>
            </a:r>
            <a:r>
              <a:rPr lang="cs-CZ" dirty="0" err="1"/>
              <a:t>forms</a:t>
            </a:r>
            <a:endParaRPr lang="cs-CZ" dirty="0"/>
          </a:p>
          <a:p>
            <a:r>
              <a:rPr lang="cs-CZ" dirty="0" err="1"/>
              <a:t>Kahoot</a:t>
            </a:r>
            <a:r>
              <a:rPr lang="cs-CZ" dirty="0"/>
              <a:t>!</a:t>
            </a:r>
          </a:p>
          <a:p>
            <a:r>
              <a:rPr lang="cs-CZ" dirty="0"/>
              <a:t>MS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0A3B1C0-ED15-4E90-8160-AA3F3AEF7B9A}"/>
              </a:ext>
            </a:extLst>
          </p:cNvPr>
          <p:cNvSpPr txBox="1"/>
          <p:nvPr/>
        </p:nvSpPr>
        <p:spPr>
          <a:xfrm>
            <a:off x="8231891" y="6052827"/>
            <a:ext cx="34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Just in </a:t>
            </a:r>
            <a:r>
              <a:rPr lang="cs-CZ" sz="2800" b="1" dirty="0" err="1">
                <a:solidFill>
                  <a:srgbClr val="FF0000"/>
                </a:solidFill>
              </a:rPr>
              <a:t>time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teaching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81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895F0B-B101-4B10-B2DA-4DA67C44E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9407" r="4247" b="7702"/>
          <a:stretch/>
        </p:blipFill>
        <p:spPr>
          <a:xfrm>
            <a:off x="612559" y="547809"/>
            <a:ext cx="10697592" cy="61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B9BBE24-1D89-4980-9807-D19ADF208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7" t="9630" r="1990" b="13009"/>
          <a:stretch/>
        </p:blipFill>
        <p:spPr>
          <a:xfrm>
            <a:off x="363984" y="85842"/>
            <a:ext cx="11055181" cy="65368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E75CC6E-C65D-4816-80BE-5B755DE86BE0}"/>
              </a:ext>
            </a:extLst>
          </p:cNvPr>
          <p:cNvSpPr txBox="1"/>
          <p:nvPr/>
        </p:nvSpPr>
        <p:spPr>
          <a:xfrm>
            <a:off x="9201973" y="4733218"/>
            <a:ext cx="275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>
                <a:solidFill>
                  <a:srgbClr val="FF0000"/>
                </a:solidFill>
              </a:rPr>
              <a:t>Hodnotím snahu, ne správnost</a:t>
            </a:r>
          </a:p>
        </p:txBody>
      </p:sp>
    </p:spTree>
    <p:extLst>
      <p:ext uri="{BB962C8B-B14F-4D97-AF65-F5344CB8AC3E}">
        <p14:creationId xmlns:p14="http://schemas.microsoft.com/office/powerpoint/2010/main" val="3940722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4C87F60-3B88-4C53-A7BC-1F586845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21" y="0"/>
            <a:ext cx="12407641" cy="69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AC518AC-9C51-4DF9-9CD3-71FD09C95D64}"/>
              </a:ext>
            </a:extLst>
          </p:cNvPr>
          <p:cNvSpPr txBox="1"/>
          <p:nvPr/>
        </p:nvSpPr>
        <p:spPr>
          <a:xfrm>
            <a:off x="626519" y="2198001"/>
            <a:ext cx="1010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Obsah:</a:t>
            </a:r>
          </a:p>
          <a:p>
            <a:pPr marL="514350" indent="-514350">
              <a:buAutoNum type="arabicParenR"/>
            </a:pPr>
            <a:r>
              <a:rPr lang="cs-CZ" sz="3200" dirty="0"/>
              <a:t>Informace o předmětu (Z/</a:t>
            </a:r>
            <a:r>
              <a:rPr lang="cs-CZ" sz="3200" dirty="0" err="1"/>
              <a:t>Zk</a:t>
            </a:r>
            <a:r>
              <a:rPr lang="cs-CZ" sz="3200" dirty="0"/>
              <a:t>)</a:t>
            </a:r>
          </a:p>
          <a:p>
            <a:pPr marL="514350" indent="-514350">
              <a:buFontTx/>
              <a:buAutoNum type="arabicParenR"/>
            </a:pPr>
            <a:r>
              <a:rPr lang="cs-CZ" sz="3200" dirty="0"/>
              <a:t>Co již známe (budeme znát) z </a:t>
            </a:r>
            <a:r>
              <a:rPr lang="cs-CZ" sz="3200" dirty="0" err="1"/>
              <a:t>DOCH</a:t>
            </a:r>
            <a:r>
              <a:rPr lang="cs-CZ" sz="3200" dirty="0"/>
              <a:t> </a:t>
            </a:r>
          </a:p>
          <a:p>
            <a:pPr marL="514350" indent="-514350">
              <a:buFontTx/>
              <a:buAutoNum type="arabicParenR"/>
            </a:pPr>
            <a:r>
              <a:rPr lang="cs-CZ" sz="3200" dirty="0"/>
              <a:t>To důležité z biochemie</a:t>
            </a:r>
          </a:p>
          <a:p>
            <a:pPr marL="514350" indent="-514350">
              <a:buFontTx/>
              <a:buAutoNum type="arabicParenR"/>
            </a:pPr>
            <a:r>
              <a:rPr lang="cs-CZ" sz="3200" dirty="0"/>
              <a:t>Učíme distančně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3200" dirty="0"/>
              <a:t>Převrácená třída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3200" dirty="0" err="1"/>
              <a:t>JiTT</a:t>
            </a:r>
            <a:endParaRPr lang="cs-CZ" sz="32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3200" dirty="0"/>
              <a:t>Vrstevnické učení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CFA7CA0-5807-4FBE-AAB9-0238B1627E7F}"/>
              </a:ext>
            </a:extLst>
          </p:cNvPr>
          <p:cNvSpPr txBox="1">
            <a:spLocks/>
          </p:cNvSpPr>
          <p:nvPr/>
        </p:nvSpPr>
        <p:spPr>
          <a:xfrm>
            <a:off x="626519" y="71495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solidFill>
                  <a:srgbClr val="00B0F0"/>
                </a:solidFill>
                <a:latin typeface="+mn-lt"/>
              </a:rPr>
              <a:t>Dnešní harmonogram</a:t>
            </a:r>
          </a:p>
        </p:txBody>
      </p:sp>
    </p:spTree>
    <p:extLst>
      <p:ext uri="{BB962C8B-B14F-4D97-AF65-F5344CB8AC3E}">
        <p14:creationId xmlns:p14="http://schemas.microsoft.com/office/powerpoint/2010/main" val="392058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19515C6-A1A7-4017-A664-A39921AD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8734" r="73186" b="42442"/>
          <a:stretch/>
        </p:blipFill>
        <p:spPr>
          <a:xfrm>
            <a:off x="4557085" y="2153446"/>
            <a:ext cx="3304732" cy="1713170"/>
          </a:xfrm>
          <a:prstGeom prst="rect">
            <a:avLst/>
          </a:prstGeom>
        </p:spPr>
      </p:pic>
      <p:sp>
        <p:nvSpPr>
          <p:cNvPr id="31" name="Oblouk 30">
            <a:extLst>
              <a:ext uri="{FF2B5EF4-FFF2-40B4-BE49-F238E27FC236}">
                <a16:creationId xmlns:a16="http://schemas.microsoft.com/office/drawing/2014/main" id="{2AA5C785-1578-429B-A85F-A87DCC95EE37}"/>
              </a:ext>
            </a:extLst>
          </p:cNvPr>
          <p:cNvSpPr/>
          <p:nvPr/>
        </p:nvSpPr>
        <p:spPr>
          <a:xfrm>
            <a:off x="6766341" y="2892850"/>
            <a:ext cx="1887722" cy="1153837"/>
          </a:xfrm>
          <a:prstGeom prst="arc">
            <a:avLst>
              <a:gd name="adj1" fmla="val 16422628"/>
              <a:gd name="adj2" fmla="val 21364446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16" name="Oblouk 15">
            <a:extLst>
              <a:ext uri="{FF2B5EF4-FFF2-40B4-BE49-F238E27FC236}">
                <a16:creationId xmlns:a16="http://schemas.microsoft.com/office/drawing/2014/main" id="{4335C514-557B-4400-8531-25B2F31F450C}"/>
              </a:ext>
            </a:extLst>
          </p:cNvPr>
          <p:cNvSpPr/>
          <p:nvPr/>
        </p:nvSpPr>
        <p:spPr>
          <a:xfrm>
            <a:off x="3537939" y="2896521"/>
            <a:ext cx="1887722" cy="1153837"/>
          </a:xfrm>
          <a:prstGeom prst="arc">
            <a:avLst>
              <a:gd name="adj1" fmla="val 11074435"/>
              <a:gd name="adj2" fmla="val 15922585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104011E-A382-4652-A372-6DEC080D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1" t="72365" r="233" b="-2248"/>
          <a:stretch/>
        </p:blipFill>
        <p:spPr>
          <a:xfrm>
            <a:off x="7065012" y="3851662"/>
            <a:ext cx="3609381" cy="2071567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4B85A2BE-7CD8-40DB-9CFD-21B430DCDFB5}"/>
              </a:ext>
            </a:extLst>
          </p:cNvPr>
          <p:cNvSpPr txBox="1"/>
          <p:nvPr/>
        </p:nvSpPr>
        <p:spPr>
          <a:xfrm>
            <a:off x="8296035" y="2385586"/>
            <a:ext cx="1497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Just in </a:t>
            </a:r>
            <a:r>
              <a:rPr lang="cs-CZ" sz="2000" b="1" dirty="0" err="1"/>
              <a:t>time</a:t>
            </a:r>
            <a:r>
              <a:rPr lang="cs-CZ" sz="2000" b="1" dirty="0"/>
              <a:t> </a:t>
            </a:r>
          </a:p>
          <a:p>
            <a:r>
              <a:rPr lang="cs-CZ" sz="2000" b="1" dirty="0" err="1"/>
              <a:t>teaching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322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2F90271D-BA9C-4573-ACA9-EC70F5061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8734" r="73186" b="42442"/>
          <a:stretch/>
        </p:blipFill>
        <p:spPr>
          <a:xfrm>
            <a:off x="4557085" y="2153446"/>
            <a:ext cx="3304732" cy="171317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16" name="Oblouk 15">
            <a:extLst>
              <a:ext uri="{FF2B5EF4-FFF2-40B4-BE49-F238E27FC236}">
                <a16:creationId xmlns:a16="http://schemas.microsoft.com/office/drawing/2014/main" id="{4335C514-557B-4400-8531-25B2F31F450C}"/>
              </a:ext>
            </a:extLst>
          </p:cNvPr>
          <p:cNvSpPr/>
          <p:nvPr/>
        </p:nvSpPr>
        <p:spPr>
          <a:xfrm>
            <a:off x="3537939" y="2896521"/>
            <a:ext cx="1887722" cy="1153837"/>
          </a:xfrm>
          <a:prstGeom prst="arc">
            <a:avLst>
              <a:gd name="adj1" fmla="val 11074435"/>
              <a:gd name="adj2" fmla="val 15922585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0A3B1C0-ED15-4E90-8160-AA3F3AEF7B9A}"/>
              </a:ext>
            </a:extLst>
          </p:cNvPr>
          <p:cNvSpPr txBox="1"/>
          <p:nvPr/>
        </p:nvSpPr>
        <p:spPr>
          <a:xfrm>
            <a:off x="8296035" y="2385586"/>
            <a:ext cx="14977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Just in </a:t>
            </a:r>
            <a:r>
              <a:rPr lang="cs-CZ" sz="2000" b="1" dirty="0" err="1"/>
              <a:t>time</a:t>
            </a:r>
            <a:r>
              <a:rPr lang="cs-CZ" sz="2000" b="1" dirty="0"/>
              <a:t> </a:t>
            </a:r>
          </a:p>
          <a:p>
            <a:r>
              <a:rPr lang="cs-CZ" sz="2000" b="1" dirty="0" err="1"/>
              <a:t>teaching</a:t>
            </a:r>
            <a:endParaRPr lang="cs-CZ" sz="2000" b="1" dirty="0"/>
          </a:p>
        </p:txBody>
      </p:sp>
      <p:sp>
        <p:nvSpPr>
          <p:cNvPr id="31" name="Oblouk 30">
            <a:extLst>
              <a:ext uri="{FF2B5EF4-FFF2-40B4-BE49-F238E27FC236}">
                <a16:creationId xmlns:a16="http://schemas.microsoft.com/office/drawing/2014/main" id="{2AA5C785-1578-429B-A85F-A87DCC95EE37}"/>
              </a:ext>
            </a:extLst>
          </p:cNvPr>
          <p:cNvSpPr/>
          <p:nvPr/>
        </p:nvSpPr>
        <p:spPr>
          <a:xfrm>
            <a:off x="6766341" y="2892850"/>
            <a:ext cx="1887722" cy="1153837"/>
          </a:xfrm>
          <a:prstGeom prst="arc">
            <a:avLst>
              <a:gd name="adj1" fmla="val 16422628"/>
              <a:gd name="adj2" fmla="val 21364446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104011E-A382-4652-A372-6DEC080D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1" t="72365" r="233" b="-2248"/>
          <a:stretch/>
        </p:blipFill>
        <p:spPr>
          <a:xfrm>
            <a:off x="7065012" y="3851662"/>
            <a:ext cx="3609381" cy="207156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A329AA-EAF9-4B55-BE41-F46B5F927537}"/>
              </a:ext>
            </a:extLst>
          </p:cNvPr>
          <p:cNvSpPr txBox="1"/>
          <p:nvPr/>
        </p:nvSpPr>
        <p:spPr>
          <a:xfrm>
            <a:off x="9044926" y="6089243"/>
            <a:ext cx="279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Převrácená třída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A12675F-D63D-4355-B989-142663BC60FA}"/>
              </a:ext>
            </a:extLst>
          </p:cNvPr>
          <p:cNvSpPr txBox="1"/>
          <p:nvPr/>
        </p:nvSpPr>
        <p:spPr>
          <a:xfrm>
            <a:off x="4007542" y="4336281"/>
            <a:ext cx="3355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Prostor na řešení otázek / problémů / úkolů…</a:t>
            </a:r>
          </a:p>
          <a:p>
            <a:pPr algn="ctr"/>
            <a:r>
              <a:rPr lang="cs-CZ" sz="2400" b="1" dirty="0"/>
              <a:t>Prostor na diskuzi…</a:t>
            </a:r>
          </a:p>
          <a:p>
            <a:pPr algn="ctr"/>
            <a:r>
              <a:rPr lang="cs-CZ" sz="2400" b="1" dirty="0"/>
              <a:t>Aktivizační metody</a:t>
            </a:r>
          </a:p>
        </p:txBody>
      </p:sp>
    </p:spTree>
    <p:extLst>
      <p:ext uri="{BB962C8B-B14F-4D97-AF65-F5344CB8AC3E}">
        <p14:creationId xmlns:p14="http://schemas.microsoft.com/office/powerpoint/2010/main" val="488821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B4FAA1D9-FE51-482E-BD10-D019A1A81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" t="38734" r="73186" b="42442"/>
          <a:stretch/>
        </p:blipFill>
        <p:spPr>
          <a:xfrm>
            <a:off x="4557085" y="2153446"/>
            <a:ext cx="3304732" cy="171317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E87EEE3-01E2-4BEE-A984-F5977EF99AC7}"/>
              </a:ext>
            </a:extLst>
          </p:cNvPr>
          <p:cNvSpPr txBox="1"/>
          <p:nvPr/>
        </p:nvSpPr>
        <p:spPr>
          <a:xfrm>
            <a:off x="2338104" y="245537"/>
            <a:ext cx="7455712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Didaktický přístup v době online výuky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45EA98-31CB-4E7B-A340-47D0658A4428}"/>
              </a:ext>
            </a:extLst>
          </p:cNvPr>
          <p:cNvSpPr txBox="1"/>
          <p:nvPr/>
        </p:nvSpPr>
        <p:spPr>
          <a:xfrm>
            <a:off x="4769163" y="1589077"/>
            <a:ext cx="25935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Asynchronní výuka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A0A62-FDA8-48E5-8DD2-10C551FA827A}"/>
              </a:ext>
            </a:extLst>
          </p:cNvPr>
          <p:cNvSpPr txBox="1"/>
          <p:nvPr/>
        </p:nvSpPr>
        <p:spPr>
          <a:xfrm>
            <a:off x="7701471" y="1590426"/>
            <a:ext cx="24304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38C74936-06F8-489E-826D-68D3F07F6255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7362758" y="1819910"/>
            <a:ext cx="338713" cy="1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CB8BA4E-D460-470B-870C-7D67BA6DBA21}"/>
              </a:ext>
            </a:extLst>
          </p:cNvPr>
          <p:cNvCxnSpPr>
            <a:cxnSpLocks/>
          </p:cNvCxnSpPr>
          <p:nvPr/>
        </p:nvCxnSpPr>
        <p:spPr>
          <a:xfrm flipV="1">
            <a:off x="10131879" y="1848741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22844037-E1A4-4B1A-ADDA-63CD1B8C90B7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4345008" y="1819909"/>
            <a:ext cx="424154" cy="2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49B7F42-C5B6-499F-B96C-635CF0396ED2}"/>
              </a:ext>
            </a:extLst>
          </p:cNvPr>
          <p:cNvSpPr txBox="1"/>
          <p:nvPr/>
        </p:nvSpPr>
        <p:spPr>
          <a:xfrm>
            <a:off x="1914600" y="1591265"/>
            <a:ext cx="2430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/>
              <a:t>Synchronní výuka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723A57D5-C96D-4FA8-B189-CD5EA79E6DD1}"/>
              </a:ext>
            </a:extLst>
          </p:cNvPr>
          <p:cNvCxnSpPr>
            <a:cxnSpLocks/>
          </p:cNvCxnSpPr>
          <p:nvPr/>
        </p:nvCxnSpPr>
        <p:spPr>
          <a:xfrm flipV="1">
            <a:off x="1460988" y="1819908"/>
            <a:ext cx="424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FB7AA80C-734D-41C8-8269-31075756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4049" r="85341"/>
          <a:stretch/>
        </p:blipFill>
        <p:spPr>
          <a:xfrm>
            <a:off x="1904981" y="3643469"/>
            <a:ext cx="1806704" cy="1451774"/>
          </a:xfrm>
          <a:prstGeom prst="rect">
            <a:avLst/>
          </a:prstGeom>
        </p:spPr>
      </p:pic>
      <p:sp>
        <p:nvSpPr>
          <p:cNvPr id="16" name="Oblouk 15">
            <a:extLst>
              <a:ext uri="{FF2B5EF4-FFF2-40B4-BE49-F238E27FC236}">
                <a16:creationId xmlns:a16="http://schemas.microsoft.com/office/drawing/2014/main" id="{4335C514-557B-4400-8531-25B2F31F450C}"/>
              </a:ext>
            </a:extLst>
          </p:cNvPr>
          <p:cNvSpPr/>
          <p:nvPr/>
        </p:nvSpPr>
        <p:spPr>
          <a:xfrm>
            <a:off x="3537939" y="2896521"/>
            <a:ext cx="1887722" cy="1153837"/>
          </a:xfrm>
          <a:prstGeom prst="arc">
            <a:avLst>
              <a:gd name="adj1" fmla="val 11074435"/>
              <a:gd name="adj2" fmla="val 15922585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0A3B1C0-ED15-4E90-8160-AA3F3AEF7B9A}"/>
              </a:ext>
            </a:extLst>
          </p:cNvPr>
          <p:cNvSpPr txBox="1"/>
          <p:nvPr/>
        </p:nvSpPr>
        <p:spPr>
          <a:xfrm>
            <a:off x="8296035" y="2385586"/>
            <a:ext cx="14977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Just in </a:t>
            </a:r>
            <a:r>
              <a:rPr lang="cs-CZ" sz="2000" b="1" dirty="0" err="1"/>
              <a:t>time</a:t>
            </a:r>
            <a:r>
              <a:rPr lang="cs-CZ" sz="2000" b="1" dirty="0"/>
              <a:t> </a:t>
            </a:r>
          </a:p>
          <a:p>
            <a:r>
              <a:rPr lang="cs-CZ" sz="2000" b="1" dirty="0" err="1"/>
              <a:t>teaching</a:t>
            </a:r>
            <a:endParaRPr lang="cs-CZ" sz="2000" b="1" dirty="0"/>
          </a:p>
        </p:txBody>
      </p:sp>
      <p:sp>
        <p:nvSpPr>
          <p:cNvPr id="31" name="Oblouk 30">
            <a:extLst>
              <a:ext uri="{FF2B5EF4-FFF2-40B4-BE49-F238E27FC236}">
                <a16:creationId xmlns:a16="http://schemas.microsoft.com/office/drawing/2014/main" id="{2AA5C785-1578-429B-A85F-A87DCC95EE37}"/>
              </a:ext>
            </a:extLst>
          </p:cNvPr>
          <p:cNvSpPr/>
          <p:nvPr/>
        </p:nvSpPr>
        <p:spPr>
          <a:xfrm>
            <a:off x="6766341" y="2892850"/>
            <a:ext cx="1887722" cy="1153837"/>
          </a:xfrm>
          <a:prstGeom prst="arc">
            <a:avLst>
              <a:gd name="adj1" fmla="val 16422628"/>
              <a:gd name="adj2" fmla="val 21364446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104011E-A382-4652-A372-6DEC080D5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1" t="72365" r="233" b="-2248"/>
          <a:stretch/>
        </p:blipFill>
        <p:spPr>
          <a:xfrm>
            <a:off x="7065012" y="3851662"/>
            <a:ext cx="3609381" cy="2071567"/>
          </a:xfrm>
          <a:prstGeom prst="rect">
            <a:avLst/>
          </a:prstGeom>
        </p:spPr>
      </p:pic>
      <p:sp>
        <p:nvSpPr>
          <p:cNvPr id="2" name="Oblouk 1">
            <a:extLst>
              <a:ext uri="{FF2B5EF4-FFF2-40B4-BE49-F238E27FC236}">
                <a16:creationId xmlns:a16="http://schemas.microsoft.com/office/drawing/2014/main" id="{E0E4065C-1631-46A2-9BB9-EA929B25421F}"/>
              </a:ext>
            </a:extLst>
          </p:cNvPr>
          <p:cNvSpPr/>
          <p:nvPr/>
        </p:nvSpPr>
        <p:spPr>
          <a:xfrm>
            <a:off x="3429748" y="4012323"/>
            <a:ext cx="5901769" cy="2071567"/>
          </a:xfrm>
          <a:prstGeom prst="arc">
            <a:avLst>
              <a:gd name="adj1" fmla="val 1585799"/>
              <a:gd name="adj2" fmla="val 1060770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A3CD87-4E3F-4A11-ADB6-46EEDF9DA10F}"/>
              </a:ext>
            </a:extLst>
          </p:cNvPr>
          <p:cNvSpPr txBox="1"/>
          <p:nvPr/>
        </p:nvSpPr>
        <p:spPr>
          <a:xfrm>
            <a:off x="9044926" y="6089243"/>
            <a:ext cx="279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Převrácená třída</a:t>
            </a:r>
          </a:p>
        </p:txBody>
      </p:sp>
    </p:spTree>
    <p:extLst>
      <p:ext uri="{BB962C8B-B14F-4D97-AF65-F5344CB8AC3E}">
        <p14:creationId xmlns:p14="http://schemas.microsoft.com/office/powerpoint/2010/main" val="60697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8" y="61904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Převrácená třída</a:t>
            </a:r>
          </a:p>
        </p:txBody>
      </p:sp>
      <p:pic>
        <p:nvPicPr>
          <p:cNvPr id="1026" name="Picture 2" descr="What, Why, and How to Implement a Flipped Classroom Model">
            <a:extLst>
              <a:ext uri="{FF2B5EF4-FFF2-40B4-BE49-F238E27FC236}">
                <a16:creationId xmlns:a16="http://schemas.microsoft.com/office/drawing/2014/main" id="{ACF4A38E-26F3-4C52-9571-9524575D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2012303"/>
            <a:ext cx="55721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3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2868666-CF10-47F4-8FFA-EC8E95A70AD5}"/>
              </a:ext>
            </a:extLst>
          </p:cNvPr>
          <p:cNvSpPr txBox="1"/>
          <p:nvPr/>
        </p:nvSpPr>
        <p:spPr>
          <a:xfrm>
            <a:off x="221943" y="412381"/>
            <a:ext cx="1240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Zk</a:t>
            </a:r>
            <a:r>
              <a:rPr lang="cs-CZ" sz="3200" dirty="0"/>
              <a:t>: Výstupy - </a:t>
            </a:r>
            <a:r>
              <a:rPr lang="cs-CZ" sz="3200" b="1" dirty="0"/>
              <a:t>Didakticky zpracovat vybrané téma ze SŠ biochemie: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16C9EA-6B23-4FE0-A790-08A33B59E2B3}"/>
              </a:ext>
            </a:extLst>
          </p:cNvPr>
          <p:cNvSpPr txBox="1"/>
          <p:nvPr/>
        </p:nvSpPr>
        <p:spPr>
          <a:xfrm>
            <a:off x="258456" y="1041007"/>
            <a:ext cx="1174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/>
              <a:t>Zápis do sdílené tabulky (https://docs.google.com/</a:t>
            </a:r>
            <a:r>
              <a:rPr lang="cs-CZ" sz="1400" dirty="0" err="1"/>
              <a:t>spreadsheets</a:t>
            </a:r>
            <a:r>
              <a:rPr lang="cs-CZ" sz="1400" dirty="0"/>
              <a:t>/d/</a:t>
            </a:r>
            <a:r>
              <a:rPr lang="cs-CZ" sz="1400" dirty="0" err="1"/>
              <a:t>1xiwxzlFBw2-msipi73tMqS3EAA5SXJZ9f1ndJ4Owpn0</a:t>
            </a:r>
            <a:r>
              <a:rPr lang="cs-CZ" sz="1400" dirty="0"/>
              <a:t>/</a:t>
            </a:r>
            <a:r>
              <a:rPr lang="cs-CZ" sz="1400" dirty="0" err="1"/>
              <a:t>edit#gid</a:t>
            </a:r>
            <a:r>
              <a:rPr lang="cs-CZ" sz="1400" dirty="0"/>
              <a:t>=1916694625)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</a:rPr>
              <a:t>Inspirace</a:t>
            </a:r>
            <a:r>
              <a:rPr lang="cs-CZ" sz="1400" dirty="0"/>
              <a:t> (Blaško/Hrubá/</a:t>
            </a:r>
            <a:r>
              <a:rPr lang="cs-CZ" sz="1400" dirty="0" err="1"/>
              <a:t>Josífková</a:t>
            </a:r>
            <a:r>
              <a:rPr lang="cs-CZ" sz="1400" dirty="0"/>
              <a:t>/</a:t>
            </a:r>
            <a:r>
              <a:rPr lang="cs-CZ" sz="1400" dirty="0" err="1"/>
              <a:t>Ranšová</a:t>
            </a:r>
            <a:r>
              <a:rPr lang="cs-CZ" sz="1400" dirty="0"/>
              <a:t>/</a:t>
            </a:r>
            <a:r>
              <a:rPr lang="cs-CZ" sz="1400" dirty="0" err="1"/>
              <a:t>Volklová</a:t>
            </a:r>
            <a:r>
              <a:rPr lang="cs-CZ" sz="1400" dirty="0"/>
              <a:t>) </a:t>
            </a:r>
            <a:r>
              <a:rPr lang="cs-CZ" sz="1400" dirty="0">
                <a:hlinkClick r:id="rId2"/>
              </a:rPr>
              <a:t>http://didaktikabiochemie.natur.cuni.cz/doch2017_2019/db.html</a:t>
            </a:r>
            <a:r>
              <a:rPr lang="cs-CZ" sz="1400" dirty="0"/>
              <a:t>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62C643A-F3DE-4B57-B18F-6B27BD243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1111"/>
              </p:ext>
            </p:extLst>
          </p:nvPr>
        </p:nvGraphicFramePr>
        <p:xfrm>
          <a:off x="379783" y="2001063"/>
          <a:ext cx="11168107" cy="4746762"/>
        </p:xfrm>
        <a:graphic>
          <a:graphicData uri="http://schemas.openxmlformats.org/drawingml/2006/table">
            <a:tbl>
              <a:tblPr/>
              <a:tblGrid>
                <a:gridCol w="11168107">
                  <a:extLst>
                    <a:ext uri="{9D8B030D-6E8A-4147-A177-3AD203B41FA5}">
                      <a16:colId xmlns:a16="http://schemas.microsoft.com/office/drawing/2014/main" val="2664184788"/>
                    </a:ext>
                  </a:extLst>
                </a:gridCol>
              </a:tblGrid>
              <a:tr h="240514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Připravit např. PP prezentaci o</a:t>
                      </a:r>
                      <a:r>
                        <a:rPr lang="cs-CZ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celkovém konceptu výuky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daného tématu – co učit, kdy učit, jak učit (i ve vztahu k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RVP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doporučujeme i analýzu několika </a:t>
                      </a:r>
                      <a:r>
                        <a:rPr lang="cs-CZ" sz="1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ŠVP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učebnic).</a:t>
                      </a:r>
                      <a:endParaRPr lang="cs-CZ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01650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•Nechceme jen obsah (jaké reakce/děje vybrat do výuky, jaké detaily (ne)zmínit), ale především didaktické zpracování celého úseku.</a:t>
                      </a: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576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•Důraz klást na propojení s praktickým životem! Zajímavosti...</a:t>
                      </a: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087648"/>
                  </a:ext>
                </a:extLst>
              </a:tr>
              <a:tr h="274068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•Umožní-li to téma - zařadit min. 1 pokus vztahující se k danému tématu. (Kam pokusy zařadit, stručná metodika práce, dostupnost chemikálií).</a:t>
                      </a: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A0A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A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30101"/>
                  </a:ext>
                </a:extLst>
              </a:tr>
              <a:tr h="149400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Výběr konkrétního úseku tématu, ten zpracovat do cca </a:t>
                      </a:r>
                      <a:r>
                        <a:rPr lang="cs-CZ" sz="18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min aktivity (aktivizační metody)</a:t>
                      </a:r>
                      <a:r>
                        <a:rPr lang="cs-CZ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tuto aktivitu prezentovat na semináři (Prezentují = učitel, ostatní = žáci).</a:t>
                      </a:r>
                      <a:endParaRPr lang="cs-CZ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5736"/>
                  </a:ext>
                </a:extLst>
              </a:tr>
              <a:tr h="649721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i="0" dirty="0">
                          <a:effectLst/>
                          <a:latin typeface="+mn-lt"/>
                        </a:rPr>
                        <a:t>Všechny materiály potřebné pro aktivizační metody </a:t>
                      </a:r>
                      <a:r>
                        <a:rPr lang="cs-CZ" sz="18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opravdu vytvořit, opravdu poskytnout reálné odkazy na videa, na další materiály</a:t>
                      </a:r>
                      <a:r>
                        <a:rPr lang="cs-CZ" sz="180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i="0" dirty="0">
                          <a:effectLst/>
                          <a:latin typeface="+mn-lt"/>
                        </a:rPr>
                        <a:t>(ne pouze já bych...) Viz inspirace </a:t>
                      </a:r>
                      <a:r>
                        <a:rPr lang="cs-CZ" sz="1800" dirty="0">
                          <a:hlinkClick r:id="rId2"/>
                        </a:rPr>
                        <a:t>http://didaktikabiochemie.natur.cuni.cz/doch2017_2019/db.html</a:t>
                      </a:r>
                      <a:r>
                        <a:rPr lang="cs-CZ" sz="1800" dirty="0"/>
                        <a:t> </a:t>
                      </a:r>
                      <a:endParaRPr lang="cs-CZ" sz="1800" i="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dirty="0">
                          <a:solidFill>
                            <a:srgbClr val="34A853"/>
                          </a:solidFill>
                          <a:effectLst/>
                          <a:latin typeface="+mn-lt"/>
                        </a:rPr>
                        <a:t>Materiály poskytnout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nechceme materiály vytvářet do šuplíku, chceme aby mohly sloužit i ostatním spolužákům (vzájemně se inspirujeme a pomáháme si!). Materiály budou k dispozici na webových stránkách </a:t>
                      </a:r>
                      <a:r>
                        <a:rPr lang="cs-CZ" sz="1800" b="0" i="0" u="sng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3"/>
                        </a:rPr>
                        <a:t>didaktikabiochemie.natur.cuni.cz </a:t>
                      </a:r>
                      <a:endParaRPr lang="cs-CZ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29" marB="4629" anchor="b">
                    <a:lnL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999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cs-CZ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Pracujeme ve dvojici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cs-CZ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4" marR="6944" marT="4629" marB="4629" anchor="b">
                    <a:lnL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A7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3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cs-CZ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Hodnotíme </a:t>
                      </a:r>
                      <a:r>
                        <a:rPr lang="cs-CZ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chemickou správnost, didaktické zpracování a „učitelův projev“</a:t>
                      </a:r>
                      <a:endParaRPr lang="cs-CZ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4" marR="6944" marT="4629" marB="4629" anchor="b">
                    <a:lnL w="7620" cap="flat" cmpd="sng" algn="ctr">
                      <a:solidFill>
                        <a:srgbClr val="A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AB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426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944" marR="6944" marT="4629" marB="4629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B6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4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17">
            <a:extLst>
              <a:ext uri="{FF2B5EF4-FFF2-40B4-BE49-F238E27FC236}">
                <a16:creationId xmlns:a16="http://schemas.microsoft.com/office/drawing/2014/main" id="{681AF2E6-DBCB-423F-8628-7C0DEC3BBF28}"/>
              </a:ext>
            </a:extLst>
          </p:cNvPr>
          <p:cNvGrpSpPr/>
          <p:nvPr/>
        </p:nvGrpSpPr>
        <p:grpSpPr>
          <a:xfrm>
            <a:off x="356726" y="1417342"/>
            <a:ext cx="728689" cy="3980700"/>
            <a:chOff x="888750" y="776775"/>
            <a:chExt cx="503700" cy="3980700"/>
          </a:xfrm>
        </p:grpSpPr>
        <p:grpSp>
          <p:nvGrpSpPr>
            <p:cNvPr id="3" name="Google Shape;125;p17">
              <a:extLst>
                <a:ext uri="{FF2B5EF4-FFF2-40B4-BE49-F238E27FC236}">
                  <a16:creationId xmlns:a16="http://schemas.microsoft.com/office/drawing/2014/main" id="{C9CD7969-968C-4D8C-87C5-9297BB1F6293}"/>
                </a:ext>
              </a:extLst>
            </p:cNvPr>
            <p:cNvGrpSpPr/>
            <p:nvPr/>
          </p:nvGrpSpPr>
          <p:grpSpPr>
            <a:xfrm>
              <a:off x="888750" y="776775"/>
              <a:ext cx="503700" cy="853500"/>
              <a:chOff x="888750" y="776775"/>
              <a:chExt cx="503700" cy="853500"/>
            </a:xfrm>
          </p:grpSpPr>
          <p:sp>
            <p:nvSpPr>
              <p:cNvPr id="14" name="Google Shape;126;p17">
                <a:extLst>
                  <a:ext uri="{FF2B5EF4-FFF2-40B4-BE49-F238E27FC236}">
                    <a16:creationId xmlns:a16="http://schemas.microsoft.com/office/drawing/2014/main" id="{8607F46C-E57A-459F-869B-5C2E9ADBAFB9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I</a:t>
                </a:r>
                <a:endParaRPr sz="2400" b="1"/>
              </a:p>
            </p:txBody>
          </p:sp>
          <p:sp>
            <p:nvSpPr>
              <p:cNvPr id="15" name="Google Shape;127;p17">
                <a:extLst>
                  <a:ext uri="{FF2B5EF4-FFF2-40B4-BE49-F238E27FC236}">
                    <a16:creationId xmlns:a16="http://schemas.microsoft.com/office/drawing/2014/main" id="{8E5C1871-FEDA-4597-ADDC-81161870449B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" name="Google Shape;128;p17">
              <a:extLst>
                <a:ext uri="{FF2B5EF4-FFF2-40B4-BE49-F238E27FC236}">
                  <a16:creationId xmlns:a16="http://schemas.microsoft.com/office/drawing/2014/main" id="{5BD04761-2D8D-4E21-B4FD-0C78CC7B6801}"/>
                </a:ext>
              </a:extLst>
            </p:cNvPr>
            <p:cNvGrpSpPr/>
            <p:nvPr/>
          </p:nvGrpSpPr>
          <p:grpSpPr>
            <a:xfrm>
              <a:off x="888750" y="1630275"/>
              <a:ext cx="503700" cy="853500"/>
              <a:chOff x="888750" y="776775"/>
              <a:chExt cx="503700" cy="853500"/>
            </a:xfrm>
          </p:grpSpPr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id="{C8DC1DF6-A701-4BBE-8627-B93AA80F967C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N</a:t>
                </a:r>
                <a:endParaRPr sz="2400" b="1"/>
              </a:p>
            </p:txBody>
          </p:sp>
          <p:sp>
            <p:nvSpPr>
              <p:cNvPr id="13" name="Google Shape;130;p17">
                <a:extLst>
                  <a:ext uri="{FF2B5EF4-FFF2-40B4-BE49-F238E27FC236}">
                    <a16:creationId xmlns:a16="http://schemas.microsoft.com/office/drawing/2014/main" id="{9C4197DF-F4CF-4B11-87FF-717243B07C3E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" name="Google Shape;131;p17">
              <a:extLst>
                <a:ext uri="{FF2B5EF4-FFF2-40B4-BE49-F238E27FC236}">
                  <a16:creationId xmlns:a16="http://schemas.microsoft.com/office/drawing/2014/main" id="{19EB1CD2-D198-439D-A958-A6FCA161E62C}"/>
                </a:ext>
              </a:extLst>
            </p:cNvPr>
            <p:cNvGrpSpPr/>
            <p:nvPr/>
          </p:nvGrpSpPr>
          <p:grpSpPr>
            <a:xfrm>
              <a:off x="888750" y="2483775"/>
              <a:ext cx="503700" cy="853500"/>
              <a:chOff x="888750" y="776775"/>
              <a:chExt cx="503700" cy="853500"/>
            </a:xfrm>
          </p:grpSpPr>
          <p:sp>
            <p:nvSpPr>
              <p:cNvPr id="10" name="Google Shape;132;p17">
                <a:extLst>
                  <a:ext uri="{FF2B5EF4-FFF2-40B4-BE49-F238E27FC236}">
                    <a16:creationId xmlns:a16="http://schemas.microsoft.com/office/drawing/2014/main" id="{24DAC81E-4696-45FA-80E4-7A90189C9291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T</a:t>
                </a:r>
                <a:endParaRPr sz="2400" b="1"/>
              </a:p>
            </p:txBody>
          </p:sp>
          <p:sp>
            <p:nvSpPr>
              <p:cNvPr id="11" name="Google Shape;133;p17">
                <a:extLst>
                  <a:ext uri="{FF2B5EF4-FFF2-40B4-BE49-F238E27FC236}">
                    <a16:creationId xmlns:a16="http://schemas.microsoft.com/office/drawing/2014/main" id="{251AE48B-3861-4B2E-A7E1-ECACB8EC5322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" name="Google Shape;134;p17">
              <a:extLst>
                <a:ext uri="{FF2B5EF4-FFF2-40B4-BE49-F238E27FC236}">
                  <a16:creationId xmlns:a16="http://schemas.microsoft.com/office/drawing/2014/main" id="{5E13F16C-ACFA-4BDB-983D-68261CABB55D}"/>
                </a:ext>
              </a:extLst>
            </p:cNvPr>
            <p:cNvGrpSpPr/>
            <p:nvPr/>
          </p:nvGrpSpPr>
          <p:grpSpPr>
            <a:xfrm>
              <a:off x="888750" y="3337275"/>
              <a:ext cx="503700" cy="853500"/>
              <a:chOff x="888750" y="776775"/>
              <a:chExt cx="503700" cy="853500"/>
            </a:xfrm>
          </p:grpSpPr>
          <p:sp>
            <p:nvSpPr>
              <p:cNvPr id="8" name="Google Shape;135;p17">
                <a:extLst>
                  <a:ext uri="{FF2B5EF4-FFF2-40B4-BE49-F238E27FC236}">
                    <a16:creationId xmlns:a16="http://schemas.microsoft.com/office/drawing/2014/main" id="{B065B5CC-45E8-4A7A-BAD7-D1DFF9B66F98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R</a:t>
                </a:r>
                <a:endParaRPr sz="2400" b="1"/>
              </a:p>
            </p:txBody>
          </p:sp>
          <p:sp>
            <p:nvSpPr>
              <p:cNvPr id="9" name="Google Shape;136;p17">
                <a:extLst>
                  <a:ext uri="{FF2B5EF4-FFF2-40B4-BE49-F238E27FC236}">
                    <a16:creationId xmlns:a16="http://schemas.microsoft.com/office/drawing/2014/main" id="{89D329DD-2AB4-4832-9E23-92A5CEEA24F0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" name="Google Shape;137;p17">
              <a:extLst>
                <a:ext uri="{FF2B5EF4-FFF2-40B4-BE49-F238E27FC236}">
                  <a16:creationId xmlns:a16="http://schemas.microsoft.com/office/drawing/2014/main" id="{C61D4793-B3D1-45C2-BAF6-2EB0D402A751}"/>
                </a:ext>
              </a:extLst>
            </p:cNvPr>
            <p:cNvSpPr/>
            <p:nvPr/>
          </p:nvSpPr>
          <p:spPr>
            <a:xfrm>
              <a:off x="888750" y="4190775"/>
              <a:ext cx="503700" cy="566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/>
                <a:t>O</a:t>
              </a:r>
              <a:endParaRPr sz="2400" b="1"/>
            </a:p>
          </p:txBody>
        </p:sp>
      </p:grpSp>
      <p:sp>
        <p:nvSpPr>
          <p:cNvPr id="16" name="Google Shape;122;p17">
            <a:extLst>
              <a:ext uri="{FF2B5EF4-FFF2-40B4-BE49-F238E27FC236}">
                <a16:creationId xmlns:a16="http://schemas.microsoft.com/office/drawing/2014/main" id="{99D3E753-7904-463F-AB2E-A78A116D3708}"/>
              </a:ext>
            </a:extLst>
          </p:cNvPr>
          <p:cNvSpPr txBox="1">
            <a:spLocks/>
          </p:cNvSpPr>
          <p:nvPr/>
        </p:nvSpPr>
        <p:spPr>
          <a:xfrm>
            <a:off x="3726258" y="1317292"/>
            <a:ext cx="8625348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I - </a:t>
            </a:r>
            <a:r>
              <a:rPr lang="cs-CZ" sz="2800" b="1" dirty="0">
                <a:solidFill>
                  <a:srgbClr val="FF0000"/>
                </a:solidFill>
              </a:rPr>
              <a:t>téma</a:t>
            </a:r>
            <a:r>
              <a:rPr lang="cs-CZ" sz="2800" dirty="0">
                <a:solidFill>
                  <a:schemeClr val="tx1"/>
                </a:solidFill>
              </a:rPr>
              <a:t>, co bude obsahem </a:t>
            </a:r>
            <a:r>
              <a:rPr lang="cs-CZ" sz="2800" dirty="0" err="1">
                <a:solidFill>
                  <a:schemeClr val="tx1"/>
                </a:solidFill>
              </a:rPr>
              <a:t>VH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N - </a:t>
            </a:r>
            <a:r>
              <a:rPr lang="cs-CZ" sz="2800" b="1" u="sng" dirty="0">
                <a:solidFill>
                  <a:srgbClr val="FF0000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je to pro žáky zajímavé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T - </a:t>
            </a:r>
            <a:r>
              <a:rPr lang="cs-CZ" sz="2800" b="1" dirty="0">
                <a:solidFill>
                  <a:srgbClr val="FF0000"/>
                </a:solidFill>
              </a:rPr>
              <a:t>kolik</a:t>
            </a:r>
            <a:r>
              <a:rPr lang="cs-CZ" sz="2800" dirty="0">
                <a:solidFill>
                  <a:schemeClr val="tx1"/>
                </a:solidFill>
              </a:rPr>
              <a:t> času to potrvá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R - jak mohou žáci </a:t>
            </a:r>
            <a:r>
              <a:rPr lang="cs-CZ" sz="2800" b="1" dirty="0">
                <a:solidFill>
                  <a:srgbClr val="FF0000"/>
                </a:solidFill>
              </a:rPr>
              <a:t>reagovat</a:t>
            </a:r>
            <a:r>
              <a:rPr lang="cs-CZ" sz="2800" dirty="0">
                <a:solidFill>
                  <a:schemeClr val="tx1"/>
                </a:solidFill>
              </a:rPr>
              <a:t>, ptát se </a:t>
            </a:r>
            <a:r>
              <a:rPr lang="cs-CZ" sz="1800" dirty="0">
                <a:solidFill>
                  <a:srgbClr val="00B0F0"/>
                </a:solidFill>
              </a:rPr>
              <a:t>(skupinová/individuální práce)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O - </a:t>
            </a:r>
            <a:r>
              <a:rPr lang="cs-CZ" sz="2800" b="1" dirty="0">
                <a:solidFill>
                  <a:srgbClr val="FF0000"/>
                </a:solidFill>
              </a:rPr>
              <a:t>cíle</a:t>
            </a:r>
            <a:r>
              <a:rPr lang="cs-CZ" sz="2800" dirty="0">
                <a:solidFill>
                  <a:schemeClr val="tx1"/>
                </a:solidFill>
              </a:rPr>
              <a:t> výuky (po skončení </a:t>
            </a:r>
            <a:r>
              <a:rPr lang="cs-CZ" sz="2800" dirty="0" err="1">
                <a:solidFill>
                  <a:schemeClr val="tx1"/>
                </a:solidFill>
              </a:rPr>
              <a:t>VH</a:t>
            </a:r>
            <a:r>
              <a:rPr lang="cs-CZ" sz="2800" dirty="0">
                <a:solidFill>
                  <a:schemeClr val="tx1"/>
                </a:solidFill>
              </a:rPr>
              <a:t> budete znát …)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+ Jaké metody a formy výuky zvolím?</a:t>
            </a:r>
          </a:p>
        </p:txBody>
      </p:sp>
      <p:sp>
        <p:nvSpPr>
          <p:cNvPr id="17" name="Google Shape;139;p17">
            <a:extLst>
              <a:ext uri="{FF2B5EF4-FFF2-40B4-BE49-F238E27FC236}">
                <a16:creationId xmlns:a16="http://schemas.microsoft.com/office/drawing/2014/main" id="{8F39347E-8C7F-415D-A6FF-0BC5F32EEC82}"/>
              </a:ext>
            </a:extLst>
          </p:cNvPr>
          <p:cNvSpPr txBox="1"/>
          <p:nvPr/>
        </p:nvSpPr>
        <p:spPr>
          <a:xfrm>
            <a:off x="1363271" y="1417342"/>
            <a:ext cx="1811957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Issue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(Response)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99E0E26-B70D-4170-92F4-F169195EC9D9}"/>
              </a:ext>
            </a:extLst>
          </p:cNvPr>
          <p:cNvSpPr txBox="1"/>
          <p:nvPr/>
        </p:nvSpPr>
        <p:spPr>
          <a:xfrm>
            <a:off x="356726" y="349162"/>
            <a:ext cx="1145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Jedna z možností, jak přemýšlet nad obsahem/didaktickým zpracováním </a:t>
            </a:r>
            <a:r>
              <a:rPr lang="cs-CZ" sz="2800" b="1" dirty="0" err="1">
                <a:solidFill>
                  <a:schemeClr val="accent1"/>
                </a:solidFill>
              </a:rPr>
              <a:t>VH</a:t>
            </a:r>
            <a:endParaRPr lang="cs-CZ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4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564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https://padlet.com/rostejns/2eaxesg3mafv8wcq</a:t>
            </a:r>
            <a:br>
              <a:rPr lang="cs-CZ" dirty="0"/>
            </a:br>
            <a:br>
              <a:rPr lang="cs-CZ" dirty="0"/>
            </a:br>
            <a:r>
              <a:rPr lang="cs-CZ" dirty="0"/>
              <a:t>http://didaktikabiochemie.natur.cuni.cz/db2020/db.html</a:t>
            </a:r>
            <a:br>
              <a:rPr lang="cs-CZ" dirty="0"/>
            </a:b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1001281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Co již známe z </a:t>
            </a:r>
            <a:r>
              <a:rPr lang="cs-CZ" sz="7200" dirty="0" err="1">
                <a:latin typeface="+mn-lt"/>
              </a:rPr>
              <a:t>DOCH</a:t>
            </a:r>
            <a:endParaRPr lang="cs-CZ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5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RVP ZV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EA64A3-A3A1-4EA3-AFA4-55CE2D87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832" y="2733049"/>
            <a:ext cx="9144000" cy="23876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16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CC29B-D758-4E48-A354-EEBD0F3E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1A931-A5A6-4AA4-B4F1-E2B64C8C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8FC7AB-C149-49ED-9B0B-FD50F1B8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0897"/>
            <a:ext cx="10391134" cy="61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CC29B-D758-4E48-A354-EEBD0F3E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1A931-A5A6-4AA4-B4F1-E2B64C8CC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570B35-CF0A-42CE-A1AC-A23490FDE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0" y="1027906"/>
            <a:ext cx="10984672" cy="26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3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E0A7A7B620446A979E633644DCCD0" ma:contentTypeVersion="7" ma:contentTypeDescription="Vytvoří nový dokument" ma:contentTypeScope="" ma:versionID="6d2314555da8d427660888c98ce331e1">
  <xsd:schema xmlns:xsd="http://www.w3.org/2001/XMLSchema" xmlns:xs="http://www.w3.org/2001/XMLSchema" xmlns:p="http://schemas.microsoft.com/office/2006/metadata/properties" xmlns:ns2="8cbd0427-62c5-4191-89f9-0fdde6d6eeb3" targetNamespace="http://schemas.microsoft.com/office/2006/metadata/properties" ma:root="true" ma:fieldsID="4da236dd16d3cc3ac3976349bf9af93b" ns2:_="">
    <xsd:import namespace="8cbd0427-62c5-4191-89f9-0fdde6d6e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d0427-62c5-4191-89f9-0fdde6d6e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7BF78-BC7F-410E-9BBD-55CD95CC7074}"/>
</file>

<file path=customXml/itemProps2.xml><?xml version="1.0" encoding="utf-8"?>
<ds:datastoreItem xmlns:ds="http://schemas.openxmlformats.org/officeDocument/2006/customXml" ds:itemID="{2AFA3342-E3C7-4714-AD26-B48C8A7A88E0}"/>
</file>

<file path=customXml/itemProps3.xml><?xml version="1.0" encoding="utf-8"?>
<ds:datastoreItem xmlns:ds="http://schemas.openxmlformats.org/officeDocument/2006/customXml" ds:itemID="{78723C8B-4089-4CD6-8918-43FA64EF7612}"/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927</Words>
  <Application>Microsoft Office PowerPoint</Application>
  <PresentationFormat>Širokoúhlá obrazovka</PresentationFormat>
  <Paragraphs>157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Didaktika biochemie</vt:lpstr>
      <vt:lpstr>Prezentace aplikace PowerPoint</vt:lpstr>
      <vt:lpstr>Prezentace aplikace PowerPoint</vt:lpstr>
      <vt:lpstr>Prezentace aplikace PowerPoint</vt:lpstr>
      <vt:lpstr>Prezentace aplikace PowerPoint</vt:lpstr>
      <vt:lpstr>https://padlet.com/rostejns/2eaxesg3mafv8wcq  http://didaktikabiochemie.natur.cuni.cz/db2020/db.html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Převrácená třída Just in Time Teaching Peer instruction</vt:lpstr>
      <vt:lpstr>Whiteboard.fi (Napište, kterou metodu: a) znáte b) jste již ve své výuce využili)</vt:lpstr>
      <vt:lpstr>Prezentace aplikace PowerPoint</vt:lpstr>
      <vt:lpstr>Video:  http://fyzweb.cz/materialy/peer-instruction/ </vt:lpstr>
      <vt:lpstr>Prezentace aplikace PowerPoint</vt:lpstr>
      <vt:lpstr>Zdeňka  Koupilová</vt:lpstr>
      <vt:lpstr>  Výhody: rozvoj komunikace, zapojení všech, žáci si pomahájí, „polopatě“ vysvětlení problémů  Nevýhody: čas, organizace ze strany U, volba vhodné koncepční otázky, udržení pořádku ve třídě?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organické chemie</dc:title>
  <dc:creator>Teplá Milada</dc:creator>
  <cp:lastModifiedBy>Distler, Petr</cp:lastModifiedBy>
  <cp:revision>57</cp:revision>
  <dcterms:created xsi:type="dcterms:W3CDTF">2020-10-22T17:41:40Z</dcterms:created>
  <dcterms:modified xsi:type="dcterms:W3CDTF">2020-11-07T19:40:31Z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0x010100EE2E0A7A7B620446A979E633644DCCD0</vt:lpwstr>
  </property>
</Properties>
</file>