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0" r:id="rId3"/>
    <p:sldId id="270" r:id="rId4"/>
    <p:sldId id="271" r:id="rId5"/>
    <p:sldId id="266" r:id="rId6"/>
    <p:sldId id="274" r:id="rId7"/>
    <p:sldId id="278" r:id="rId8"/>
    <p:sldId id="275" r:id="rId9"/>
    <p:sldId id="277" r:id="rId10"/>
    <p:sldId id="258" r:id="rId11"/>
    <p:sldId id="276" r:id="rId12"/>
    <p:sldId id="272" r:id="rId13"/>
    <p:sldId id="279" r:id="rId14"/>
    <p:sldId id="264" r:id="rId15"/>
  </p:sldIdLst>
  <p:sldSz cx="12192000" cy="6858000"/>
  <p:notesSz cx="9947275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  <a:srgbClr val="AE78D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4329B-BBD5-4484-81CB-2230DDEB799A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60109-977D-485B-92A0-E25DE67E6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88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5E1D-AE6A-4C01-8A74-8C9F290FE9A6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56C34-B2FF-44F0-9D58-678F80E39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4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99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41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2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78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11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12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40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29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3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1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27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3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0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1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29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3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93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66BF-2AAD-48DE-B7EB-3500EAA06829}" type="datetimeFigureOut">
              <a:rPr lang="cs-CZ" smtClean="0"/>
              <a:t>28.1.2020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4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HXViZTxLX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XViZTxLX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mtube3d.com/orbitalsethene.htm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XViZTxLXo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chemtube3d.com/orbitalsacetylene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42367" r="23057" b="25414"/>
          <a:stretch/>
        </p:blipFill>
        <p:spPr>
          <a:xfrm>
            <a:off x="4077325" y="1899873"/>
            <a:ext cx="2683026" cy="22342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Jaké 3 typy acyklických uhlovodíků známe?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Alkany</a:t>
            </a:r>
          </a:p>
          <a:p>
            <a:r>
              <a:rPr lang="cs-CZ" dirty="0" smtClean="0"/>
              <a:t>Alkeny</a:t>
            </a:r>
          </a:p>
          <a:p>
            <a:r>
              <a:rPr lang="cs-CZ" dirty="0" err="1" smtClean="0"/>
              <a:t>Alkyny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Obrázek 26" descr="Screenshot_20190319-0029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0971" r="23306" b="29561"/>
          <a:stretch>
            <a:fillRect/>
          </a:stretch>
        </p:blipFill>
        <p:spPr bwMode="auto">
          <a:xfrm>
            <a:off x="775490" y="3808514"/>
            <a:ext cx="2156105" cy="2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27" descr="Screenshot_20190319-003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30750" r="15717" b="28157"/>
          <a:stretch>
            <a:fillRect/>
          </a:stretch>
        </p:blipFill>
        <p:spPr bwMode="auto">
          <a:xfrm rot="-5400000">
            <a:off x="5113256" y="4460908"/>
            <a:ext cx="2076899" cy="21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14300" y="2390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14300" y="401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85157" y="2890240"/>
            <a:ext cx="3021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Alkany</a:t>
            </a:r>
          </a:p>
          <a:p>
            <a:pPr algn="ctr"/>
            <a:r>
              <a:rPr lang="cs-CZ" sz="2800" dirty="0" err="1" smtClean="0"/>
              <a:t>Ethan</a:t>
            </a:r>
            <a:endParaRPr lang="cs-CZ" sz="2800" dirty="0" smtClean="0"/>
          </a:p>
          <a:p>
            <a:pPr algn="ctr"/>
            <a:r>
              <a:rPr lang="cs-CZ" sz="2800" dirty="0"/>
              <a:t>Jednoduchá </a:t>
            </a:r>
            <a:r>
              <a:rPr lang="cs-CZ" sz="2800" dirty="0" smtClean="0"/>
              <a:t>vazba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34675" y="5291432"/>
            <a:ext cx="2512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Alkyny</a:t>
            </a:r>
            <a:endParaRPr lang="cs-CZ" sz="2800" dirty="0" smtClean="0"/>
          </a:p>
          <a:p>
            <a:pPr algn="ctr"/>
            <a:r>
              <a:rPr lang="cs-CZ" sz="2800" dirty="0" smtClean="0"/>
              <a:t>Ethyn</a:t>
            </a:r>
          </a:p>
          <a:p>
            <a:pPr algn="ctr"/>
            <a:r>
              <a:rPr lang="cs-CZ" sz="2800" dirty="0"/>
              <a:t>Trojná </a:t>
            </a:r>
            <a:r>
              <a:rPr lang="cs-CZ" sz="2800" dirty="0" smtClean="0"/>
              <a:t>vazba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027369" y="4620300"/>
            <a:ext cx="2901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Alkeny</a:t>
            </a:r>
          </a:p>
          <a:p>
            <a:pPr algn="ctr"/>
            <a:r>
              <a:rPr lang="cs-CZ" sz="2800" dirty="0" err="1" smtClean="0"/>
              <a:t>Ethen</a:t>
            </a:r>
            <a:endParaRPr lang="cs-CZ" sz="2800" dirty="0" smtClean="0"/>
          </a:p>
          <a:p>
            <a:pPr algn="ctr"/>
            <a:r>
              <a:rPr lang="cs-CZ" sz="2800" dirty="0"/>
              <a:t>Dvojná </a:t>
            </a:r>
            <a:r>
              <a:rPr lang="cs-CZ" sz="2800" dirty="0" smtClean="0"/>
              <a:t>vazba</a:t>
            </a:r>
            <a:endParaRPr lang="cs-CZ" sz="2800" dirty="0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8911920" y="3249356"/>
            <a:ext cx="2927980" cy="2390746"/>
          </a:xfrm>
          <a:prstGeom prst="wedgeRoundRectCallout">
            <a:avLst>
              <a:gd name="adj1" fmla="val 43679"/>
              <a:gd name="adj2" fmla="val 7429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sz="4400">
              <a:solidFill>
                <a:schemeClr val="dk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182554" y="3386914"/>
            <a:ext cx="2582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Jaký je mezi jednotlivými typy vazeb rozdíl a co je jeho příčinou?</a:t>
            </a:r>
          </a:p>
        </p:txBody>
      </p:sp>
      <p:sp>
        <p:nvSpPr>
          <p:cNvPr id="12" name="Tlačítko akce: Nápověda 11">
            <a:hlinkClick r:id="" action="ppaction://noaction" highlightClick="1"/>
          </p:cNvPr>
          <p:cNvSpPr/>
          <p:nvPr/>
        </p:nvSpPr>
        <p:spPr>
          <a:xfrm>
            <a:off x="8911920" y="3612341"/>
            <a:ext cx="599080" cy="618283"/>
          </a:xfrm>
          <a:prstGeom prst="actionButtonHelp">
            <a:avLst/>
          </a:prstGeom>
          <a:gradFill flip="none" rotWithShape="1">
            <a:gsLst>
              <a:gs pos="0">
                <a:srgbClr val="660066">
                  <a:tint val="66000"/>
                  <a:satMod val="160000"/>
                </a:srgbClr>
              </a:gs>
              <a:gs pos="50000">
                <a:srgbClr val="660066">
                  <a:tint val="44500"/>
                  <a:satMod val="160000"/>
                </a:srgbClr>
              </a:gs>
              <a:gs pos="100000">
                <a:srgbClr val="6600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7030A0"/>
            </a:solidFill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sz="4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9" grpId="0"/>
      <p:bldP spid="14" grpId="0"/>
      <p:bldP spid="15" grpId="0"/>
      <p:bldP spid="10" grpId="0" animBg="1"/>
      <p:bldP spid="19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2092082"/>
            <a:ext cx="11281893" cy="3296992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9" y="2162194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378155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… za vším hledejme uhlík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733996"/>
            <a:ext cx="10515600" cy="1121340"/>
          </a:xfrm>
        </p:spPr>
        <p:txBody>
          <a:bodyPr/>
          <a:lstStyle/>
          <a:p>
            <a:r>
              <a:rPr lang="cs-CZ" dirty="0" smtClean="0"/>
              <a:t>Zapište elektronovou konfiguraci uhlíku: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561052" y="3277974"/>
            <a:ext cx="1895472" cy="618371"/>
            <a:chOff x="3505468" y="961924"/>
            <a:chExt cx="2493983" cy="803545"/>
          </a:xfrm>
        </p:grpSpPr>
        <p:sp>
          <p:nvSpPr>
            <p:cNvPr id="37" name="Obdélník 36"/>
            <p:cNvSpPr/>
            <p:nvPr/>
          </p:nvSpPr>
          <p:spPr>
            <a:xfrm>
              <a:off x="3505468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336796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168124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1" name="Obdélník 30"/>
          <p:cNvSpPr/>
          <p:nvPr/>
        </p:nvSpPr>
        <p:spPr>
          <a:xfrm>
            <a:off x="4674342" y="3281784"/>
            <a:ext cx="609602" cy="61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2" name="TextovéPole 22"/>
          <p:cNvSpPr txBox="1"/>
          <p:nvPr/>
        </p:nvSpPr>
        <p:spPr>
          <a:xfrm>
            <a:off x="2843632" y="3395990"/>
            <a:ext cx="986160" cy="767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40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4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ovéPole 24"/>
          <p:cNvSpPr txBox="1"/>
          <p:nvPr/>
        </p:nvSpPr>
        <p:spPr>
          <a:xfrm>
            <a:off x="3829792" y="3896345"/>
            <a:ext cx="3216275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        </a:t>
            </a: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              2p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817264" y="3282419"/>
            <a:ext cx="626973" cy="613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5" name="Levá složená závorka 34"/>
          <p:cNvSpPr/>
          <p:nvPr/>
        </p:nvSpPr>
        <p:spPr>
          <a:xfrm rot="16200000">
            <a:off x="6052697" y="3018903"/>
            <a:ext cx="280355" cy="2926247"/>
          </a:xfrm>
          <a:prstGeom prst="leftBrace">
            <a:avLst>
              <a:gd name="adj1" fmla="val 1793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6" name="TextovéPole 26"/>
          <p:cNvSpPr txBox="1"/>
          <p:nvPr/>
        </p:nvSpPr>
        <p:spPr>
          <a:xfrm>
            <a:off x="4444237" y="4808685"/>
            <a:ext cx="417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valenční</a:t>
            </a: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vrstva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996575" y="3340705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rot="10800000" flipV="1">
            <a:off x="4273684" y="3355663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829088" y="3340705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rot="10800000" flipV="1">
            <a:off x="5106197" y="3355663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743488" y="3355663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rot="10800000">
            <a:off x="6402735" y="3340705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Šipka doprava 21">
            <a:hlinkClick r:id="rId3" action="ppaction://hlinksldjump"/>
          </p:cNvPr>
          <p:cNvSpPr/>
          <p:nvPr/>
        </p:nvSpPr>
        <p:spPr>
          <a:xfrm>
            <a:off x="10563367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ovéPole 22">
            <a:hlinkClick r:id="rId4" action="ppaction://hlinksldjump" highlightClick="1"/>
          </p:cNvPr>
          <p:cNvSpPr txBox="1"/>
          <p:nvPr/>
        </p:nvSpPr>
        <p:spPr>
          <a:xfrm>
            <a:off x="10563367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  <p:sp>
        <p:nvSpPr>
          <p:cNvPr id="24" name="Bublinový popisek ve tvaru obláčku 23"/>
          <p:cNvSpPr/>
          <p:nvPr/>
        </p:nvSpPr>
        <p:spPr>
          <a:xfrm>
            <a:off x="9689911" y="117576"/>
            <a:ext cx="1701190" cy="1075603"/>
          </a:xfrm>
          <a:prstGeom prst="cloudCallout">
            <a:avLst>
              <a:gd name="adj1" fmla="val 81423"/>
              <a:gd name="adj2" fmla="val -434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9989074" y="389569"/>
            <a:ext cx="10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ŘEŠENÍ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003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61472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006847"/>
            <a:ext cx="11030051" cy="4155413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  1 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3 </a:t>
            </a:r>
            <a:r>
              <a:rPr lang="cs-CZ" dirty="0" smtClean="0"/>
              <a:t> orbitalu </a:t>
            </a:r>
            <a:r>
              <a:rPr lang="cs-CZ" u="sng" dirty="0"/>
              <a:t>p</a:t>
            </a:r>
            <a:r>
              <a:rPr lang="cs-CZ" dirty="0"/>
              <a:t> vzniknou 4 hybridní </a:t>
            </a:r>
            <a:r>
              <a:rPr lang="cs-CZ" dirty="0" smtClean="0"/>
              <a:t>orbitaly 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3</a:t>
            </a:r>
            <a:endParaRPr lang="cs-CZ" b="1" u="dotted" dirty="0">
              <a:solidFill>
                <a:srgbClr val="FF0000"/>
              </a:solidFill>
            </a:endParaRPr>
          </a:p>
          <a:p>
            <a:r>
              <a:rPr lang="cs-CZ" dirty="0" smtClean="0"/>
              <a:t>Jedná </a:t>
            </a:r>
            <a:r>
              <a:rPr lang="cs-CZ" dirty="0"/>
              <a:t>se o hybridizaci </a:t>
            </a:r>
            <a:r>
              <a:rPr lang="cs-CZ" b="1" u="dotted" dirty="0">
                <a:solidFill>
                  <a:srgbClr val="FF0000"/>
                </a:solidFill>
              </a:rPr>
              <a:t> sp</a:t>
            </a:r>
            <a:r>
              <a:rPr lang="cs-CZ" b="1" u="dotted" baseline="30000" dirty="0">
                <a:solidFill>
                  <a:srgbClr val="FF0000"/>
                </a:solidFill>
              </a:rPr>
              <a:t>3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Tuto </a:t>
            </a:r>
            <a:r>
              <a:rPr lang="cs-CZ" dirty="0"/>
              <a:t>hybridizaci nalezneme v molekulách </a:t>
            </a:r>
            <a:r>
              <a:rPr lang="cs-CZ" b="1" u="dotted" dirty="0" err="1" smtClean="0">
                <a:solidFill>
                  <a:srgbClr val="FF0000"/>
                </a:solidFill>
              </a:rPr>
              <a:t>methanu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u="dotted" dirty="0" err="1" smtClean="0">
                <a:solidFill>
                  <a:srgbClr val="FF0000"/>
                </a:solidFill>
              </a:rPr>
              <a:t>ethanu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73" y="3127222"/>
            <a:ext cx="2631674" cy="21617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85" y="3164259"/>
            <a:ext cx="3251663" cy="2162514"/>
          </a:xfrm>
          <a:prstGeom prst="rect">
            <a:avLst/>
          </a:prstGeom>
        </p:spPr>
      </p:pic>
      <p:sp>
        <p:nvSpPr>
          <p:cNvPr id="91" name="Šipka doprava 90"/>
          <p:cNvSpPr/>
          <p:nvPr/>
        </p:nvSpPr>
        <p:spPr>
          <a:xfrm>
            <a:off x="5325838" y="4014809"/>
            <a:ext cx="664263" cy="6004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sp</a:t>
            </a:r>
            <a:r>
              <a:rPr lang="cs-CZ" baseline="30000" dirty="0">
                <a:latin typeface="+mn-lt"/>
              </a:rPr>
              <a:t>3</a:t>
            </a:r>
            <a:endParaRPr lang="cs-CZ" dirty="0">
              <a:latin typeface="+mn-lt"/>
            </a:endParaRPr>
          </a:p>
        </p:txBody>
      </p:sp>
      <p:sp>
        <p:nvSpPr>
          <p:cNvPr id="92" name="TextovéPole 24"/>
          <p:cNvSpPr txBox="1"/>
          <p:nvPr/>
        </p:nvSpPr>
        <p:spPr>
          <a:xfrm>
            <a:off x="3653361" y="4743129"/>
            <a:ext cx="616226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TextovéPole 24"/>
          <p:cNvSpPr txBox="1"/>
          <p:nvPr/>
        </p:nvSpPr>
        <p:spPr>
          <a:xfrm>
            <a:off x="4711591" y="3335774"/>
            <a:ext cx="576604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TextovéPole 24"/>
          <p:cNvSpPr txBox="1"/>
          <p:nvPr/>
        </p:nvSpPr>
        <p:spPr>
          <a:xfrm>
            <a:off x="9838106" y="3972603"/>
            <a:ext cx="871465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2800" b="1" u="dotted" dirty="0">
                <a:solidFill>
                  <a:srgbClr val="FF0000"/>
                </a:solidFill>
              </a:rPr>
              <a:t>sp</a:t>
            </a:r>
            <a:r>
              <a:rPr lang="cs-CZ" sz="2800" b="1" u="dotted" baseline="30000" dirty="0">
                <a:solidFill>
                  <a:srgbClr val="FF0000"/>
                </a:solidFill>
              </a:rPr>
              <a:t>3</a:t>
            </a:r>
            <a:r>
              <a:rPr lang="cs-CZ" sz="2800" b="1" u="dotted" dirty="0">
                <a:solidFill>
                  <a:srgbClr val="FF0000"/>
                </a:solidFill>
              </a:rPr>
              <a:t> </a:t>
            </a:r>
            <a:endParaRPr lang="cs-CZ" sz="28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3212746" y="4784981"/>
            <a:ext cx="238136" cy="395450"/>
            <a:chOff x="3286019" y="3396885"/>
            <a:chExt cx="91785" cy="484715"/>
          </a:xfrm>
        </p:grpSpPr>
        <p:cxnSp>
          <p:nvCxnSpPr>
            <p:cNvPr id="12" name="Přímá spojnice se šipkou 11"/>
            <p:cNvCxnSpPr/>
            <p:nvPr/>
          </p:nvCxnSpPr>
          <p:spPr>
            <a:xfrm flipV="1">
              <a:off x="3286019" y="3396885"/>
              <a:ext cx="0" cy="48471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rot="10800000" flipV="1">
              <a:off x="3377804" y="3396885"/>
              <a:ext cx="0" cy="48471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Přímá spojnice se šipkou 16"/>
          <p:cNvCxnSpPr/>
          <p:nvPr/>
        </p:nvCxnSpPr>
        <p:spPr>
          <a:xfrm flipV="1">
            <a:off x="3212746" y="343838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3756692" y="343838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7691486" y="401036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8253319" y="4013700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8785581" y="401036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9317845" y="401036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Šipka doprava 23">
            <a:hlinkClick r:id="rId5" action="ppaction://hlinksldjump"/>
          </p:cNvPr>
          <p:cNvSpPr/>
          <p:nvPr/>
        </p:nvSpPr>
        <p:spPr>
          <a:xfrm>
            <a:off x="10563367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ovéPole 24">
            <a:hlinkClick r:id="rId5" action="ppaction://hlinksldjump" highlightClick="1"/>
          </p:cNvPr>
          <p:cNvSpPr txBox="1"/>
          <p:nvPr/>
        </p:nvSpPr>
        <p:spPr>
          <a:xfrm>
            <a:off x="10563367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  <p:sp>
        <p:nvSpPr>
          <p:cNvPr id="23" name="Bublinový popisek ve tvaru obláčku 22"/>
          <p:cNvSpPr/>
          <p:nvPr/>
        </p:nvSpPr>
        <p:spPr>
          <a:xfrm>
            <a:off x="9689911" y="103928"/>
            <a:ext cx="1701190" cy="1075603"/>
          </a:xfrm>
          <a:prstGeom prst="cloudCallout">
            <a:avLst>
              <a:gd name="adj1" fmla="val 81423"/>
              <a:gd name="adj2" fmla="val -434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9989074" y="375921"/>
            <a:ext cx="10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ŘEŠENÍ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9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200" y="1611607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 </a:t>
            </a:r>
            <a:r>
              <a:rPr lang="cs-CZ" b="1" u="dotted" dirty="0">
                <a:solidFill>
                  <a:srgbClr val="FF0000"/>
                </a:solidFill>
              </a:rPr>
              <a:t>  </a:t>
            </a:r>
            <a:r>
              <a:rPr lang="cs-CZ" b="1" u="dotted" dirty="0" smtClean="0">
                <a:solidFill>
                  <a:srgbClr val="FF0000"/>
                </a:solidFill>
              </a:rPr>
              <a:t>1 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 2  </a:t>
            </a:r>
            <a:r>
              <a:rPr lang="cs-CZ" dirty="0" smtClean="0"/>
              <a:t>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3 </a:t>
            </a:r>
            <a:r>
              <a:rPr lang="cs-CZ" dirty="0"/>
              <a:t>hybridní </a:t>
            </a:r>
            <a:r>
              <a:rPr lang="cs-CZ" dirty="0" smtClean="0"/>
              <a:t>orbitaly </a:t>
            </a:r>
            <a:r>
              <a:rPr lang="cs-CZ" b="1" u="dotted" dirty="0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2</a:t>
            </a:r>
            <a:endParaRPr lang="cs-CZ" b="1" u="dotted" dirty="0">
              <a:solidFill>
                <a:srgbClr val="FF0000"/>
              </a:solidFill>
            </a:endParaRPr>
          </a:p>
          <a:p>
            <a:r>
              <a:rPr lang="cs-CZ" dirty="0" smtClean="0"/>
              <a:t>Jedná </a:t>
            </a:r>
            <a:r>
              <a:rPr lang="cs-CZ" dirty="0"/>
              <a:t>se o hybridizaci </a:t>
            </a:r>
            <a:r>
              <a:rPr lang="cs-CZ" b="1" u="dotted" dirty="0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2</a:t>
            </a:r>
            <a:endParaRPr lang="cs-CZ" dirty="0" smtClean="0"/>
          </a:p>
          <a:p>
            <a:r>
              <a:rPr lang="cs-CZ" dirty="0"/>
              <a:t>Tuto hybridizaci nalezneme v molekule </a:t>
            </a:r>
            <a:r>
              <a:rPr lang="cs-CZ" b="1" u="dotted" dirty="0" err="1" smtClean="0">
                <a:solidFill>
                  <a:srgbClr val="FF0000"/>
                </a:solidFill>
              </a:rPr>
              <a:t>ethenu</a:t>
            </a:r>
            <a:endParaRPr lang="cs-CZ" b="1" u="dotted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</a:t>
            </a:r>
            <a:r>
              <a:rPr lang="cs-CZ" dirty="0" smtClean="0">
                <a:latin typeface="+mn-lt"/>
              </a:rPr>
              <a:t>sp</a:t>
            </a:r>
            <a:r>
              <a:rPr lang="cs-CZ" baseline="30000" dirty="0" smtClean="0">
                <a:latin typeface="+mn-lt"/>
              </a:rPr>
              <a:t>2</a:t>
            </a:r>
            <a:endParaRPr lang="cs-CZ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41" y="3899434"/>
            <a:ext cx="8743321" cy="2131554"/>
          </a:xfrm>
          <a:prstGeom prst="rect">
            <a:avLst/>
          </a:prstGeom>
        </p:spPr>
      </p:pic>
      <p:sp>
        <p:nvSpPr>
          <p:cNvPr id="7" name="Šipka doprava 6">
            <a:hlinkClick r:id="rId4" action="ppaction://hlinksldjump"/>
          </p:cNvPr>
          <p:cNvSpPr/>
          <p:nvPr/>
        </p:nvSpPr>
        <p:spPr>
          <a:xfrm>
            <a:off x="10563367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ovéPole 7">
            <a:hlinkClick r:id="rId5" action="ppaction://hlinksldjump" highlightClick="1"/>
          </p:cNvPr>
          <p:cNvSpPr txBox="1"/>
          <p:nvPr/>
        </p:nvSpPr>
        <p:spPr>
          <a:xfrm>
            <a:off x="10563367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  <p:sp>
        <p:nvSpPr>
          <p:cNvPr id="5" name="Bublinový popisek ve tvaru obláčku 4"/>
          <p:cNvSpPr/>
          <p:nvPr/>
        </p:nvSpPr>
        <p:spPr>
          <a:xfrm>
            <a:off x="9689911" y="103928"/>
            <a:ext cx="1701190" cy="1075603"/>
          </a:xfrm>
          <a:prstGeom prst="cloudCallout">
            <a:avLst>
              <a:gd name="adj1" fmla="val 81423"/>
              <a:gd name="adj2" fmla="val -434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989074" y="375921"/>
            <a:ext cx="10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ŘEŠENÍ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277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 </a:t>
            </a:r>
            <a:r>
              <a:rPr lang="cs-CZ" b="1" u="dotted" dirty="0">
                <a:solidFill>
                  <a:srgbClr val="FF0000"/>
                </a:solidFill>
              </a:rPr>
              <a:t>  </a:t>
            </a:r>
            <a:r>
              <a:rPr lang="cs-CZ" b="1" u="dotted" dirty="0" smtClean="0">
                <a:solidFill>
                  <a:srgbClr val="FF0000"/>
                </a:solidFill>
              </a:rPr>
              <a:t>1  </a:t>
            </a:r>
            <a:r>
              <a:rPr lang="cs-CZ" dirty="0" smtClean="0"/>
              <a:t>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</a:t>
            </a:r>
            <a:r>
              <a:rPr lang="cs-CZ" dirty="0" smtClean="0"/>
              <a:t>a </a:t>
            </a:r>
            <a:r>
              <a:rPr lang="cs-CZ" u="dotted" dirty="0" smtClean="0">
                <a:solidFill>
                  <a:srgbClr val="FF0000"/>
                </a:solidFill>
              </a:rPr>
              <a:t>  </a:t>
            </a:r>
            <a:r>
              <a:rPr lang="cs-CZ" b="1" u="dotted" dirty="0" smtClean="0">
                <a:solidFill>
                  <a:srgbClr val="FF0000"/>
                </a:solidFill>
              </a:rPr>
              <a:t>1  </a:t>
            </a:r>
            <a:r>
              <a:rPr lang="cs-CZ" dirty="0" smtClean="0"/>
              <a:t>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2 </a:t>
            </a:r>
            <a:r>
              <a:rPr lang="cs-CZ" dirty="0"/>
              <a:t>hybridní </a:t>
            </a:r>
            <a:r>
              <a:rPr lang="cs-CZ" dirty="0" smtClean="0"/>
              <a:t>orbitaly </a:t>
            </a:r>
            <a:r>
              <a:rPr lang="cs-CZ" b="1" u="dotted" dirty="0" err="1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 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b="1" u="dotted" dirty="0" err="1">
                <a:solidFill>
                  <a:srgbClr val="FF0000"/>
                </a:solidFill>
              </a:rPr>
              <a:t>sp</a:t>
            </a:r>
            <a:r>
              <a:rPr lang="cs-CZ" b="1" u="dotted" baseline="30000" dirty="0">
                <a:solidFill>
                  <a:srgbClr val="FF0000"/>
                </a:solidFill>
              </a:rPr>
              <a:t> </a:t>
            </a:r>
            <a:endParaRPr lang="cs-CZ" dirty="0" smtClean="0"/>
          </a:p>
          <a:p>
            <a:r>
              <a:rPr lang="cs-CZ" dirty="0"/>
              <a:t>Tuto hybridizaci nalezneme v molekule </a:t>
            </a:r>
            <a:r>
              <a:rPr lang="cs-CZ" b="1" u="dotted" dirty="0" err="1" smtClean="0">
                <a:solidFill>
                  <a:srgbClr val="FF0000"/>
                </a:solidFill>
              </a:rPr>
              <a:t>ethynu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</a:t>
            </a:r>
            <a:r>
              <a:rPr lang="cs-CZ" dirty="0" err="1" smtClean="0">
                <a:latin typeface="+mn-lt"/>
              </a:rPr>
              <a:t>sp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35" y="3783603"/>
            <a:ext cx="7060933" cy="2247385"/>
          </a:xfrm>
          <a:prstGeom prst="rect">
            <a:avLst/>
          </a:prstGeom>
        </p:spPr>
      </p:pic>
      <p:sp>
        <p:nvSpPr>
          <p:cNvPr id="7" name="Šipka doprava 6">
            <a:hlinkClick r:id="rId4" action="ppaction://hlinksldjump"/>
          </p:cNvPr>
          <p:cNvSpPr/>
          <p:nvPr/>
        </p:nvSpPr>
        <p:spPr>
          <a:xfrm>
            <a:off x="10549719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ovéPole 7">
            <a:hlinkClick r:id="rId5" action="ppaction://hlinksldjump" highlightClick="1"/>
          </p:cNvPr>
          <p:cNvSpPr txBox="1"/>
          <p:nvPr/>
        </p:nvSpPr>
        <p:spPr>
          <a:xfrm>
            <a:off x="10549719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4289" t="26355" r="42315" b="30349"/>
          <a:stretch/>
        </p:blipFill>
        <p:spPr bwMode="auto">
          <a:xfrm>
            <a:off x="0" y="92529"/>
            <a:ext cx="6236664" cy="349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3"/>
          <a:srcRect l="13583" t="30119" r="46725" b="33173"/>
          <a:stretch/>
        </p:blipFill>
        <p:spPr bwMode="auto">
          <a:xfrm>
            <a:off x="5588400" y="99711"/>
            <a:ext cx="6708921" cy="3487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4"/>
          <a:srcRect l="13936" t="27923" r="41256" b="28781"/>
          <a:stretch/>
        </p:blipFill>
        <p:spPr bwMode="auto">
          <a:xfrm>
            <a:off x="2671417" y="3789893"/>
            <a:ext cx="6453959" cy="3507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37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2092082"/>
            <a:ext cx="11281893" cy="3296992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9" y="2162194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378155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… za vším hledejme uhlík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733996"/>
            <a:ext cx="10515600" cy="1121340"/>
          </a:xfrm>
        </p:spPr>
        <p:txBody>
          <a:bodyPr/>
          <a:lstStyle/>
          <a:p>
            <a:r>
              <a:rPr lang="cs-CZ" dirty="0" smtClean="0"/>
              <a:t>Zapište elektronovou konfiguraci uhlíku: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561052" y="3277974"/>
            <a:ext cx="1895472" cy="618371"/>
            <a:chOff x="3505468" y="961924"/>
            <a:chExt cx="2493983" cy="803545"/>
          </a:xfrm>
        </p:grpSpPr>
        <p:sp>
          <p:nvSpPr>
            <p:cNvPr id="37" name="Obdélník 36"/>
            <p:cNvSpPr/>
            <p:nvPr/>
          </p:nvSpPr>
          <p:spPr>
            <a:xfrm>
              <a:off x="3505468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336796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168124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1" name="Obdélník 30"/>
          <p:cNvSpPr/>
          <p:nvPr/>
        </p:nvSpPr>
        <p:spPr>
          <a:xfrm>
            <a:off x="4674342" y="3281784"/>
            <a:ext cx="609602" cy="61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2" name="TextovéPole 22"/>
          <p:cNvSpPr txBox="1"/>
          <p:nvPr/>
        </p:nvSpPr>
        <p:spPr>
          <a:xfrm>
            <a:off x="2843632" y="3395990"/>
            <a:ext cx="986160" cy="767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40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4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ovéPole 24"/>
          <p:cNvSpPr txBox="1"/>
          <p:nvPr/>
        </p:nvSpPr>
        <p:spPr>
          <a:xfrm>
            <a:off x="3829792" y="3896345"/>
            <a:ext cx="3216275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        </a:t>
            </a: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              2p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817264" y="3282419"/>
            <a:ext cx="626973" cy="613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5" name="Levá složená závorka 34"/>
          <p:cNvSpPr/>
          <p:nvPr/>
        </p:nvSpPr>
        <p:spPr>
          <a:xfrm rot="16200000">
            <a:off x="6052697" y="3018903"/>
            <a:ext cx="280355" cy="2926247"/>
          </a:xfrm>
          <a:prstGeom prst="leftBrace">
            <a:avLst>
              <a:gd name="adj1" fmla="val 1793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6" name="TextovéPole 26"/>
          <p:cNvSpPr txBox="1"/>
          <p:nvPr/>
        </p:nvSpPr>
        <p:spPr>
          <a:xfrm>
            <a:off x="4444237" y="4808685"/>
            <a:ext cx="417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 vrstva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10846556" y="6139812"/>
            <a:ext cx="1105196" cy="655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ovéPole 16">
            <a:hlinkClick r:id="rId3" action="ppaction://hlinksldjump"/>
          </p:cNvPr>
          <p:cNvSpPr txBox="1"/>
          <p:nvPr/>
        </p:nvSpPr>
        <p:spPr>
          <a:xfrm>
            <a:off x="10846556" y="6294068"/>
            <a:ext cx="11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4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709186" y="1518209"/>
            <a:ext cx="11281893" cy="3296992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378155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… za vším hledejme uhlík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3949"/>
          </a:xfrm>
        </p:spPr>
        <p:txBody>
          <a:bodyPr/>
          <a:lstStyle/>
          <a:p>
            <a:r>
              <a:rPr lang="cs-CZ" dirty="0" smtClean="0"/>
              <a:t>Elektronová konfigurace uhlíku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9214399" y="2652612"/>
            <a:ext cx="2493983" cy="803545"/>
            <a:chOff x="9433728" y="1985040"/>
            <a:chExt cx="2493983" cy="803545"/>
          </a:xfrm>
        </p:grpSpPr>
        <p:grpSp>
          <p:nvGrpSpPr>
            <p:cNvPr id="5" name="Skupina 4"/>
            <p:cNvGrpSpPr/>
            <p:nvPr/>
          </p:nvGrpSpPr>
          <p:grpSpPr>
            <a:xfrm>
              <a:off x="9433728" y="1985040"/>
              <a:ext cx="831327" cy="803545"/>
              <a:chOff x="4656785" y="4897147"/>
              <a:chExt cx="1223493" cy="1146220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4656785" y="4897147"/>
                <a:ext cx="1223493" cy="1146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1" name="Přímá spojnice se šipkou 10"/>
              <p:cNvCxnSpPr/>
              <p:nvPr/>
            </p:nvCxnSpPr>
            <p:spPr>
              <a:xfrm flipV="1">
                <a:off x="5074276" y="5103208"/>
                <a:ext cx="0" cy="6914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Skupina 5"/>
            <p:cNvGrpSpPr/>
            <p:nvPr/>
          </p:nvGrpSpPr>
          <p:grpSpPr>
            <a:xfrm>
              <a:off x="10265056" y="1985040"/>
              <a:ext cx="831327" cy="803545"/>
              <a:chOff x="4656785" y="4897147"/>
              <a:chExt cx="1223493" cy="1146220"/>
            </a:xfrm>
          </p:grpSpPr>
          <p:sp>
            <p:nvSpPr>
              <p:cNvPr id="8" name="Obdélník 7"/>
              <p:cNvSpPr/>
              <p:nvPr/>
            </p:nvSpPr>
            <p:spPr>
              <a:xfrm>
                <a:off x="4656785" y="4897147"/>
                <a:ext cx="1223493" cy="1146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" name="Přímá spojnice se šipkou 8"/>
              <p:cNvCxnSpPr/>
              <p:nvPr/>
            </p:nvCxnSpPr>
            <p:spPr>
              <a:xfrm flipV="1">
                <a:off x="5074276" y="5103208"/>
                <a:ext cx="0" cy="6914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Obdélník 6"/>
            <p:cNvSpPr/>
            <p:nvPr/>
          </p:nvSpPr>
          <p:spPr>
            <a:xfrm>
              <a:off x="11096384" y="1985040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8230310" y="2637653"/>
            <a:ext cx="831327" cy="803545"/>
            <a:chOff x="4656785" y="4897147"/>
            <a:chExt cx="1223493" cy="1146220"/>
          </a:xfrm>
        </p:grpSpPr>
        <p:sp>
          <p:nvSpPr>
            <p:cNvPr id="17" name="Obdélník 16"/>
            <p:cNvSpPr/>
            <p:nvPr/>
          </p:nvSpPr>
          <p:spPr>
            <a:xfrm>
              <a:off x="4656785" y="4897147"/>
              <a:ext cx="1223493" cy="1146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 flipV="1">
              <a:off x="5074276" y="5103208"/>
              <a:ext cx="0" cy="691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rot="10800000" flipV="1">
              <a:off x="5482107" y="5124545"/>
              <a:ext cx="0" cy="691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ovéPole 22"/>
          <p:cNvSpPr txBox="1"/>
          <p:nvPr/>
        </p:nvSpPr>
        <p:spPr>
          <a:xfrm>
            <a:off x="5708931" y="1690688"/>
            <a:ext cx="982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aseline="-25000" dirty="0" smtClean="0"/>
              <a:t>6</a:t>
            </a:r>
            <a:r>
              <a:rPr lang="cs-CZ" sz="5400" dirty="0" smtClean="0"/>
              <a:t>C</a:t>
            </a:r>
            <a:endParaRPr lang="cs-CZ" sz="5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03043" y="2493390"/>
            <a:ext cx="155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[He]</a:t>
            </a:r>
            <a:endParaRPr lang="cs-CZ" sz="5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216354" y="1690688"/>
            <a:ext cx="3595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1s</a:t>
            </a:r>
            <a:r>
              <a:rPr lang="cs-CZ" sz="5400" baseline="30000" dirty="0" smtClean="0"/>
              <a:t>2</a:t>
            </a:r>
            <a:r>
              <a:rPr lang="cs-CZ" sz="5400" dirty="0" smtClean="0"/>
              <a:t> 2s</a:t>
            </a:r>
            <a:r>
              <a:rPr lang="cs-CZ" sz="5400" baseline="30000" dirty="0" smtClean="0"/>
              <a:t>2</a:t>
            </a:r>
            <a:r>
              <a:rPr lang="cs-CZ" sz="5400" dirty="0" smtClean="0"/>
              <a:t> 2p</a:t>
            </a:r>
            <a:r>
              <a:rPr lang="cs-CZ" sz="5400" baseline="30000" dirty="0" smtClean="0"/>
              <a:t>2</a:t>
            </a:r>
            <a:endParaRPr lang="cs-CZ" sz="5400" baseline="30000" dirty="0"/>
          </a:p>
        </p:txBody>
      </p:sp>
      <p:sp>
        <p:nvSpPr>
          <p:cNvPr id="26" name="Levá složená závorka 25"/>
          <p:cNvSpPr/>
          <p:nvPr/>
        </p:nvSpPr>
        <p:spPr>
          <a:xfrm rot="16200000">
            <a:off x="9722599" y="1802527"/>
            <a:ext cx="492940" cy="3723990"/>
          </a:xfrm>
          <a:prstGeom prst="leftBrace">
            <a:avLst>
              <a:gd name="adj1" fmla="val 5093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8645973" y="3990763"/>
            <a:ext cx="267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VALENČNÍ VRSTVA</a:t>
            </a:r>
            <a:endParaRPr lang="cs-CZ" sz="2400" dirty="0"/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3"/>
          <a:srcRect l="11867" t="8139" r="10335" b="3460"/>
          <a:stretch/>
        </p:blipFill>
        <p:spPr>
          <a:xfrm>
            <a:off x="766862" y="2983414"/>
            <a:ext cx="5894343" cy="3765594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6791501" y="6084966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hlinkClick r:id="rId4"/>
              </a:rPr>
              <a:t>https://</a:t>
            </a:r>
            <a:r>
              <a:rPr lang="cs-CZ" sz="1600" dirty="0" smtClean="0">
                <a:hlinkClick r:id="rId4"/>
              </a:rPr>
              <a:t>www.youtube.com/watch?v=vHXViZTxLXo</a:t>
            </a:r>
            <a:endParaRPr lang="cs-CZ" sz="1600" dirty="0" smtClean="0"/>
          </a:p>
          <a:p>
            <a:r>
              <a:rPr lang="cs-CZ" sz="1600" dirty="0" smtClean="0"/>
              <a:t>1:02 – 4:06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715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628371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006847"/>
            <a:ext cx="11030051" cy="4155413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…….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dirty="0" smtClean="0"/>
              <a:t>……. orbitalu </a:t>
            </a:r>
            <a:r>
              <a:rPr lang="cs-CZ" u="sng" dirty="0"/>
              <a:t>p</a:t>
            </a:r>
            <a:r>
              <a:rPr lang="cs-CZ" dirty="0"/>
              <a:t> vzniknou 4 hybridní </a:t>
            </a:r>
            <a:r>
              <a:rPr lang="cs-CZ" dirty="0" smtClean="0"/>
              <a:t>orbitaly ……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dirty="0" smtClean="0"/>
              <a:t>……..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Tuto </a:t>
            </a:r>
            <a:r>
              <a:rPr lang="cs-CZ" dirty="0"/>
              <a:t>hybridizaci nalezneme v molekulách …………………… a </a:t>
            </a:r>
            <a:r>
              <a:rPr lang="cs-CZ" dirty="0" smtClean="0"/>
              <a:t>……………………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73" y="3127222"/>
            <a:ext cx="2631674" cy="21617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85" y="3164259"/>
            <a:ext cx="3251663" cy="2162514"/>
          </a:xfrm>
          <a:prstGeom prst="rect">
            <a:avLst/>
          </a:prstGeom>
        </p:spPr>
      </p:pic>
      <p:sp>
        <p:nvSpPr>
          <p:cNvPr id="91" name="Šipka doprava 90"/>
          <p:cNvSpPr/>
          <p:nvPr/>
        </p:nvSpPr>
        <p:spPr>
          <a:xfrm>
            <a:off x="5325838" y="4014809"/>
            <a:ext cx="664263" cy="6004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sp</a:t>
            </a:r>
            <a:r>
              <a:rPr lang="cs-CZ" baseline="30000" dirty="0">
                <a:latin typeface="+mn-lt"/>
              </a:rPr>
              <a:t>3</a:t>
            </a:r>
            <a:endParaRPr lang="cs-CZ" dirty="0">
              <a:latin typeface="+mn-lt"/>
            </a:endParaRPr>
          </a:p>
        </p:txBody>
      </p:sp>
      <p:sp>
        <p:nvSpPr>
          <p:cNvPr id="92" name="TextovéPole 24"/>
          <p:cNvSpPr txBox="1"/>
          <p:nvPr/>
        </p:nvSpPr>
        <p:spPr>
          <a:xfrm>
            <a:off x="3653361" y="4743129"/>
            <a:ext cx="616226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TextovéPole 24"/>
          <p:cNvSpPr txBox="1"/>
          <p:nvPr/>
        </p:nvSpPr>
        <p:spPr>
          <a:xfrm>
            <a:off x="4711591" y="3335774"/>
            <a:ext cx="576604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TextovéPole 24"/>
          <p:cNvSpPr txBox="1"/>
          <p:nvPr/>
        </p:nvSpPr>
        <p:spPr>
          <a:xfrm>
            <a:off x="9887703" y="4069472"/>
            <a:ext cx="871465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0846556" y="6139812"/>
            <a:ext cx="1105196" cy="655092"/>
            <a:chOff x="10846556" y="6139812"/>
            <a:chExt cx="1105196" cy="655092"/>
          </a:xfrm>
        </p:grpSpPr>
        <p:sp>
          <p:nvSpPr>
            <p:cNvPr id="4" name="Šipka doprava 3"/>
            <p:cNvSpPr/>
            <p:nvPr/>
          </p:nvSpPr>
          <p:spPr>
            <a:xfrm>
              <a:off x="10846556" y="6139812"/>
              <a:ext cx="1105196" cy="65509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" name="TextovéPole 1">
              <a:hlinkClick r:id="rId5" action="ppaction://hlinksldjump"/>
            </p:cNvPr>
            <p:cNvSpPr txBox="1"/>
            <p:nvPr/>
          </p:nvSpPr>
          <p:spPr>
            <a:xfrm>
              <a:off x="10846556" y="6294068"/>
              <a:ext cx="1105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Řešení 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4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8553" y="678889"/>
            <a:ext cx="1994647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Ethan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2611723"/>
            <a:ext cx="5915839" cy="332603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/>
          <a:srcRect t="9799" b="6255"/>
          <a:stretch/>
        </p:blipFill>
        <p:spPr>
          <a:xfrm>
            <a:off x="7109011" y="2599765"/>
            <a:ext cx="4536141" cy="333487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790287" y="944512"/>
            <a:ext cx="1997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err="1"/>
              <a:t>Methan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712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71" y="950541"/>
            <a:ext cx="2626377" cy="2626377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31591" cy="4351338"/>
          </a:xfrm>
        </p:spPr>
        <p:txBody>
          <a:bodyPr/>
          <a:lstStyle/>
          <a:p>
            <a:r>
              <a:rPr lang="cs-CZ" dirty="0"/>
              <a:t>3 sp</a:t>
            </a:r>
            <a:r>
              <a:rPr lang="cs-CZ" baseline="30000" dirty="0"/>
              <a:t>2</a:t>
            </a:r>
            <a:r>
              <a:rPr lang="cs-CZ" dirty="0"/>
              <a:t> </a:t>
            </a:r>
            <a:r>
              <a:rPr lang="cs-CZ" dirty="0" err="1"/>
              <a:t>hybridizované</a:t>
            </a:r>
            <a:r>
              <a:rPr lang="cs-CZ" dirty="0"/>
              <a:t> orbitaly</a:t>
            </a:r>
          </a:p>
          <a:p>
            <a:r>
              <a:rPr lang="el-GR" dirty="0"/>
              <a:t>π</a:t>
            </a:r>
            <a:r>
              <a:rPr lang="cs-CZ" dirty="0"/>
              <a:t> </a:t>
            </a:r>
            <a:r>
              <a:rPr lang="cs-CZ" dirty="0" smtClean="0"/>
              <a:t>vazba </a:t>
            </a:r>
          </a:p>
          <a:p>
            <a:r>
              <a:rPr lang="cs-CZ" dirty="0" err="1" smtClean="0"/>
              <a:t>ethen</a:t>
            </a:r>
            <a:endParaRPr lang="cs-CZ" dirty="0"/>
          </a:p>
        </p:txBody>
      </p:sp>
      <p:sp>
        <p:nvSpPr>
          <p:cNvPr id="10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</a:t>
            </a:r>
            <a:r>
              <a:rPr lang="cs-CZ" dirty="0" smtClean="0">
                <a:latin typeface="+mn-lt"/>
              </a:rPr>
              <a:t>sp</a:t>
            </a:r>
            <a:r>
              <a:rPr lang="cs-CZ" baseline="30000" dirty="0" smtClean="0">
                <a:latin typeface="+mn-lt"/>
              </a:rPr>
              <a:t>2</a:t>
            </a:r>
            <a:endParaRPr lang="cs-CZ" baseline="30000" dirty="0">
              <a:latin typeface="+mn-lt"/>
            </a:endParaRPr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187113" y="6389425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73716" y="6256595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hlinkClick r:id="rId3"/>
              </a:rPr>
              <a:t>https://www.youtube.com/watch?v=vHXViZTxLXo</a:t>
            </a:r>
            <a:endParaRPr lang="cs-CZ" sz="1600" dirty="0" smtClean="0"/>
          </a:p>
          <a:p>
            <a:r>
              <a:rPr lang="cs-CZ" sz="1600" dirty="0" smtClean="0"/>
              <a:t>5:27 – 10:20 </a:t>
            </a:r>
            <a:endParaRPr lang="cs-CZ" sz="1600" dirty="0"/>
          </a:p>
        </p:txBody>
      </p:sp>
      <p:pic>
        <p:nvPicPr>
          <p:cNvPr id="1028" name="Picture 4" descr="ethylene orbit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05" y="3442447"/>
            <a:ext cx="10130854" cy="25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602639" y="497743"/>
            <a:ext cx="358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://www.chemtube3d.com/orbitalsethene.htm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02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…….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dirty="0" smtClean="0"/>
              <a:t>…….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3 </a:t>
            </a:r>
            <a:r>
              <a:rPr lang="cs-CZ" dirty="0"/>
              <a:t>hybridní </a:t>
            </a:r>
            <a:r>
              <a:rPr lang="cs-CZ" dirty="0" smtClean="0"/>
              <a:t>orbitaly ……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dirty="0" smtClean="0"/>
              <a:t>……..</a:t>
            </a:r>
          </a:p>
          <a:p>
            <a:r>
              <a:rPr lang="cs-CZ" dirty="0"/>
              <a:t>Tuto hybridizaci nalezneme v molekule ……………………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</a:t>
            </a:r>
            <a:r>
              <a:rPr lang="cs-CZ" dirty="0" smtClean="0">
                <a:latin typeface="+mn-lt"/>
              </a:rPr>
              <a:t>sp</a:t>
            </a:r>
            <a:r>
              <a:rPr lang="cs-CZ" baseline="30000" dirty="0" smtClean="0">
                <a:latin typeface="+mn-lt"/>
              </a:rPr>
              <a:t>2</a:t>
            </a:r>
            <a:endParaRPr lang="cs-CZ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41" y="3899434"/>
            <a:ext cx="8743321" cy="21315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1611607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0846556" y="6139812"/>
            <a:ext cx="1105196" cy="655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10846556" y="6294068"/>
            <a:ext cx="11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3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01" y="316814"/>
            <a:ext cx="4137334" cy="4137334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31591" cy="4351338"/>
          </a:xfrm>
        </p:spPr>
        <p:txBody>
          <a:bodyPr/>
          <a:lstStyle/>
          <a:p>
            <a:r>
              <a:rPr lang="cs-CZ" dirty="0" smtClean="0"/>
              <a:t>2 </a:t>
            </a:r>
            <a:r>
              <a:rPr lang="cs-CZ" dirty="0" err="1" smtClean="0"/>
              <a:t>sp</a:t>
            </a:r>
            <a:r>
              <a:rPr lang="cs-CZ" dirty="0" smtClean="0"/>
              <a:t> </a:t>
            </a:r>
            <a:r>
              <a:rPr lang="cs-CZ" dirty="0" err="1" smtClean="0"/>
              <a:t>hybridizované</a:t>
            </a:r>
            <a:r>
              <a:rPr lang="cs-CZ" dirty="0" smtClean="0"/>
              <a:t> orbitaly</a:t>
            </a:r>
          </a:p>
          <a:p>
            <a:r>
              <a:rPr lang="cs-CZ" dirty="0" smtClean="0"/>
              <a:t>2 </a:t>
            </a:r>
            <a:r>
              <a:rPr lang="el-GR" dirty="0" smtClean="0"/>
              <a:t>π</a:t>
            </a:r>
            <a:r>
              <a:rPr lang="cs-CZ" dirty="0" smtClean="0"/>
              <a:t> vazby </a:t>
            </a:r>
          </a:p>
          <a:p>
            <a:r>
              <a:rPr lang="cs-CZ" dirty="0" smtClean="0"/>
              <a:t>ethyn</a:t>
            </a:r>
            <a:endParaRPr lang="cs-CZ" dirty="0"/>
          </a:p>
        </p:txBody>
      </p:sp>
      <p:sp>
        <p:nvSpPr>
          <p:cNvPr id="10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</a:t>
            </a:r>
            <a:r>
              <a:rPr lang="cs-CZ" dirty="0" err="1" smtClean="0">
                <a:latin typeface="+mn-lt"/>
              </a:rPr>
              <a:t>sp</a:t>
            </a:r>
            <a:endParaRPr lang="cs-CZ" dirty="0">
              <a:latin typeface="+mn-lt"/>
            </a:endParaRPr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183229" y="6367104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69832" y="6237938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www.youtube.com/watch?v=vHXViZTxLXo</a:t>
            </a:r>
            <a:endParaRPr lang="cs-CZ" sz="1600" dirty="0" smtClean="0"/>
          </a:p>
          <a:p>
            <a:r>
              <a:rPr lang="cs-CZ" sz="1600" dirty="0" smtClean="0"/>
              <a:t>8:16 – 10:20 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61612" y="267767"/>
            <a:ext cx="358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://www.chemtube3d.com/orbitalsacetylene.htm</a:t>
            </a:r>
            <a:endParaRPr lang="cs-CZ" sz="1200" dirty="0"/>
          </a:p>
        </p:txBody>
      </p:sp>
      <p:pic>
        <p:nvPicPr>
          <p:cNvPr id="2052" name="Picture 4" descr="acetylene orbit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2" y="3522409"/>
            <a:ext cx="10233436" cy="28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…….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dirty="0" smtClean="0"/>
              <a:t>…….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2 </a:t>
            </a:r>
            <a:r>
              <a:rPr lang="cs-CZ" dirty="0"/>
              <a:t>hybridní </a:t>
            </a:r>
            <a:r>
              <a:rPr lang="cs-CZ" dirty="0" smtClean="0"/>
              <a:t>orbitaly ……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dirty="0" smtClean="0"/>
              <a:t>……..</a:t>
            </a:r>
          </a:p>
          <a:p>
            <a:r>
              <a:rPr lang="cs-CZ" dirty="0"/>
              <a:t>Tuto hybridizaci nalezneme v molekule ……………………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Hybridizované</a:t>
            </a:r>
            <a:r>
              <a:rPr lang="cs-CZ" dirty="0">
                <a:latin typeface="+mn-lt"/>
              </a:rPr>
              <a:t> orbitaly </a:t>
            </a:r>
            <a:r>
              <a:rPr lang="cs-CZ" dirty="0" err="1" smtClean="0">
                <a:latin typeface="+mn-lt"/>
              </a:rPr>
              <a:t>sp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35" y="3783603"/>
            <a:ext cx="7060933" cy="2247385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10846556" y="6139812"/>
            <a:ext cx="1105196" cy="655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10846556" y="6294068"/>
            <a:ext cx="11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9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218</Words>
  <Application>Microsoft Office PowerPoint</Application>
  <PresentationFormat>Širokoúhlá obrazovka</PresentationFormat>
  <Paragraphs>142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Jaké 3 typy acyklických uhlovodíků známe?</vt:lpstr>
      <vt:lpstr>… za vším hledejme uhlík</vt:lpstr>
      <vt:lpstr>… za vším hledejme uhlík</vt:lpstr>
      <vt:lpstr>Hybridizované orbitaly sp3</vt:lpstr>
      <vt:lpstr>Ethan</vt:lpstr>
      <vt:lpstr>Hybridizované orbitaly sp2</vt:lpstr>
      <vt:lpstr>Hybridizované orbitaly sp2</vt:lpstr>
      <vt:lpstr>Hybridizované orbitaly sp</vt:lpstr>
      <vt:lpstr>Hybridizované orbitaly sp</vt:lpstr>
      <vt:lpstr>… za vším hledejme uhlík</vt:lpstr>
      <vt:lpstr>Hybridizované orbitaly sp3</vt:lpstr>
      <vt:lpstr>Hybridizované orbitaly sp2</vt:lpstr>
      <vt:lpstr>Hybridizované orbitaly sp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Organická chemie: Tvary molekul a vazby v nich</dc:title>
  <dc:creator>Věra Andrlíková</dc:creator>
  <cp:lastModifiedBy>user</cp:lastModifiedBy>
  <cp:revision>65</cp:revision>
  <cp:lastPrinted>2019-04-27T00:49:21Z</cp:lastPrinted>
  <dcterms:created xsi:type="dcterms:W3CDTF">2019-04-16T07:52:18Z</dcterms:created>
  <dcterms:modified xsi:type="dcterms:W3CDTF">2020-01-28T14:15:43Z</dcterms:modified>
</cp:coreProperties>
</file>