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6" r:id="rId4"/>
    <p:sldId id="267" r:id="rId5"/>
    <p:sldId id="257" r:id="rId6"/>
    <p:sldId id="258" r:id="rId7"/>
    <p:sldId id="259" r:id="rId8"/>
    <p:sldId id="265" r:id="rId9"/>
    <p:sldId id="261" r:id="rId10"/>
    <p:sldId id="262" r:id="rId11"/>
    <p:sldId id="263" r:id="rId12"/>
    <p:sldId id="268" r:id="rId13"/>
    <p:sldId id="264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14.01.2020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14.01.2020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14.01.2020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14.01.2020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14.01.2020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14.01.2020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14.01.2020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14.01.2020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14.01.2020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14.01.2020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14.01.2020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14.01.2020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Vybrané výukové aplikace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Běla M. Hrubá</a:t>
            </a:r>
          </a:p>
          <a:p>
            <a:r>
              <a:rPr lang="cs-CZ" dirty="0" smtClean="0"/>
              <a:t>UNCHB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Anorganická chemie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Beaker</a:t>
            </a:r>
            <a:endParaRPr lang="cs-CZ" dirty="0" smtClean="0"/>
          </a:p>
          <a:p>
            <a:r>
              <a:rPr lang="cs-CZ" dirty="0" smtClean="0"/>
              <a:t>Chemie hrou</a:t>
            </a:r>
          </a:p>
          <a:p>
            <a:r>
              <a:rPr lang="cs-CZ" dirty="0" smtClean="0"/>
              <a:t>Chemické vzorce</a:t>
            </a:r>
            <a:br>
              <a:rPr lang="cs-CZ" dirty="0" smtClean="0"/>
            </a:br>
            <a:r>
              <a:rPr lang="cs-CZ" dirty="0" smtClean="0"/>
              <a:t>kvíz</a:t>
            </a:r>
            <a:endParaRPr lang="cs-CZ" dirty="0"/>
          </a:p>
        </p:txBody>
      </p:sp>
      <p:pic>
        <p:nvPicPr>
          <p:cNvPr id="11266" name="Picture 2" descr="F:\škola - mgr\2. ročník\Didaktika biochemie\Gmail\Screenshot_20200110-0911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000" y="1268760"/>
            <a:ext cx="2700000" cy="5400000"/>
          </a:xfrm>
          <a:prstGeom prst="rect">
            <a:avLst/>
          </a:prstGeom>
          <a:noFill/>
        </p:spPr>
      </p:pic>
      <p:pic>
        <p:nvPicPr>
          <p:cNvPr id="11267" name="Picture 3" descr="F:\škola - mgr\2. ročník\Didaktika biochemie\Gmail\Screenshot_20200110-0911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2200" y="1268760"/>
            <a:ext cx="2700000" cy="54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Organická chemie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rgbClr val="FF0000"/>
                </a:solidFill>
              </a:rPr>
              <a:t>Mechanisms</a:t>
            </a:r>
            <a:r>
              <a:rPr lang="cs-CZ" b="1" dirty="0" smtClean="0">
                <a:solidFill>
                  <a:srgbClr val="FF0000"/>
                </a:solidFill>
              </a:rPr>
              <a:t>, </a:t>
            </a:r>
          </a:p>
          <a:p>
            <a:r>
              <a:rPr lang="cs-CZ" b="1" dirty="0" err="1" smtClean="0">
                <a:solidFill>
                  <a:srgbClr val="FF0000"/>
                </a:solidFill>
              </a:rPr>
              <a:t>ChemTube</a:t>
            </a:r>
            <a:r>
              <a:rPr lang="cs-CZ" b="1" dirty="0" smtClean="0">
                <a:solidFill>
                  <a:srgbClr val="FF0000"/>
                </a:solidFill>
              </a:rPr>
              <a:t> – spíš</a:t>
            </a:r>
            <a:br>
              <a:rPr lang="cs-CZ" b="1" dirty="0" smtClean="0">
                <a:solidFill>
                  <a:srgbClr val="FF0000"/>
                </a:solidFill>
              </a:rPr>
            </a:br>
            <a:r>
              <a:rPr lang="cs-CZ" b="1" dirty="0" smtClean="0">
                <a:solidFill>
                  <a:srgbClr val="FF0000"/>
                </a:solidFill>
              </a:rPr>
              <a:t>internetové stránky</a:t>
            </a:r>
            <a:endParaRPr lang="cs-CZ" b="1" dirty="0" smtClean="0">
              <a:solidFill>
                <a:srgbClr val="FF0000"/>
              </a:solidFill>
            </a:endParaRPr>
          </a:p>
          <a:p>
            <a:r>
              <a:rPr lang="cs-CZ" dirty="0" smtClean="0"/>
              <a:t>Chemické vzorce kvíz</a:t>
            </a:r>
          </a:p>
          <a:p>
            <a:r>
              <a:rPr lang="cs-CZ" dirty="0" smtClean="0"/>
              <a:t>IUPAC </a:t>
            </a:r>
            <a:r>
              <a:rPr lang="cs-CZ" dirty="0" err="1" smtClean="0"/>
              <a:t>nomenclature</a:t>
            </a:r>
            <a:r>
              <a:rPr lang="cs-CZ" dirty="0" smtClean="0"/>
              <a:t> </a:t>
            </a:r>
            <a:r>
              <a:rPr lang="cs-CZ" dirty="0" err="1" smtClean="0"/>
              <a:t>Class</a:t>
            </a:r>
            <a:r>
              <a:rPr lang="cs-CZ" dirty="0" smtClean="0"/>
              <a:t> XII</a:t>
            </a:r>
          </a:p>
          <a:p>
            <a:r>
              <a:rPr lang="cs-CZ" dirty="0" err="1" smtClean="0"/>
              <a:t>OrganicReactions</a:t>
            </a:r>
            <a:endParaRPr lang="cs-CZ" dirty="0"/>
          </a:p>
        </p:txBody>
      </p:sp>
      <p:pic>
        <p:nvPicPr>
          <p:cNvPr id="8194" name="Picture 2" descr="F:\škola - mgr\2. ročník\Didaktika biochemie\Gmail\Screenshot_20200110-090716.jpg"/>
          <p:cNvPicPr>
            <a:picLocks noChangeAspect="1" noChangeArrowheads="1"/>
          </p:cNvPicPr>
          <p:nvPr/>
        </p:nvPicPr>
        <p:blipFill>
          <a:blip r:embed="rId2" cstate="print"/>
          <a:srcRect l="46255"/>
          <a:stretch>
            <a:fillRect/>
          </a:stretch>
        </p:blipFill>
        <p:spPr bwMode="auto">
          <a:xfrm>
            <a:off x="5652120" y="4005064"/>
            <a:ext cx="2664296" cy="2478653"/>
          </a:xfrm>
          <a:prstGeom prst="rect">
            <a:avLst/>
          </a:prstGeom>
          <a:noFill/>
        </p:spPr>
      </p:pic>
      <p:pic>
        <p:nvPicPr>
          <p:cNvPr id="8195" name="Picture 3" descr="F:\škola - mgr\2. ročník\Didaktika biochemie\Gmail\Screenshot_20200110-090727.jpg"/>
          <p:cNvPicPr>
            <a:picLocks noChangeAspect="1" noChangeArrowheads="1"/>
          </p:cNvPicPr>
          <p:nvPr/>
        </p:nvPicPr>
        <p:blipFill>
          <a:blip r:embed="rId3" cstate="print"/>
          <a:srcRect l="11874" t="17502" r="9367" b="17491"/>
          <a:stretch>
            <a:fillRect/>
          </a:stretch>
        </p:blipFill>
        <p:spPr bwMode="auto">
          <a:xfrm>
            <a:off x="4788024" y="1556792"/>
            <a:ext cx="3888432" cy="1604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2" name="Picture 4" descr="F:\škola - mgr\2. ročník\Didaktika biochemie\Gmail\Screenshot_20200110-090816.jpg"/>
          <p:cNvPicPr>
            <a:picLocks noChangeAspect="1" noChangeArrowheads="1"/>
          </p:cNvPicPr>
          <p:nvPr/>
        </p:nvPicPr>
        <p:blipFill>
          <a:blip r:embed="rId2" cstate="print"/>
          <a:srcRect t="9381" b="6990"/>
          <a:stretch>
            <a:fillRect/>
          </a:stretch>
        </p:blipFill>
        <p:spPr bwMode="auto">
          <a:xfrm>
            <a:off x="467544" y="260648"/>
            <a:ext cx="3600000" cy="6021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Biochemie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Funkční skupiny</a:t>
            </a:r>
            <a:endParaRPr lang="cs-CZ" dirty="0"/>
          </a:p>
        </p:txBody>
      </p:sp>
      <p:pic>
        <p:nvPicPr>
          <p:cNvPr id="9218" name="Picture 2" descr="F:\škola - mgr\2. ročník\Didaktika biochemie\Gmail\Screenshot_20200110-090839.jpg"/>
          <p:cNvPicPr>
            <a:picLocks noChangeAspect="1" noChangeArrowheads="1"/>
          </p:cNvPicPr>
          <p:nvPr/>
        </p:nvPicPr>
        <p:blipFill>
          <a:blip r:embed="rId2" cstate="print"/>
          <a:srcRect b="37624"/>
          <a:stretch>
            <a:fillRect/>
          </a:stretch>
        </p:blipFill>
        <p:spPr bwMode="auto">
          <a:xfrm>
            <a:off x="5076056" y="1052736"/>
            <a:ext cx="3600000" cy="4491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rgbClr val="FF0000"/>
                </a:solidFill>
              </a:rPr>
              <a:t>Chemical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Suite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F:\škola - mgr\2. ročník\Didaktika biochemie\Gmail\Screenshot_20200110-084228.jpg"/>
          <p:cNvPicPr>
            <a:picLocks noChangeAspect="1" noChangeArrowheads="1"/>
          </p:cNvPicPr>
          <p:nvPr/>
        </p:nvPicPr>
        <p:blipFill>
          <a:blip r:embed="rId2" cstate="print"/>
          <a:srcRect t="5001" b="12490"/>
          <a:stretch>
            <a:fillRect/>
          </a:stretch>
        </p:blipFill>
        <p:spPr bwMode="auto">
          <a:xfrm>
            <a:off x="395536" y="1412776"/>
            <a:ext cx="2880000" cy="4752528"/>
          </a:xfrm>
          <a:prstGeom prst="rect">
            <a:avLst/>
          </a:prstGeom>
          <a:noFill/>
        </p:spPr>
      </p:pic>
      <p:pic>
        <p:nvPicPr>
          <p:cNvPr id="4099" name="Picture 3" descr="F:\škola - mgr\2. ročník\Didaktika biochemie\Gmail\Screenshot_20200110-084329.jpg"/>
          <p:cNvPicPr>
            <a:picLocks noChangeAspect="1" noChangeArrowheads="1"/>
          </p:cNvPicPr>
          <p:nvPr/>
        </p:nvPicPr>
        <p:blipFill>
          <a:blip r:embed="rId3" cstate="print"/>
          <a:srcRect t="14565" b="46596"/>
          <a:stretch>
            <a:fillRect/>
          </a:stretch>
        </p:blipFill>
        <p:spPr bwMode="auto">
          <a:xfrm>
            <a:off x="3203848" y="1412776"/>
            <a:ext cx="3708000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122" name="Picture 2" descr="F:\škola - mgr\2. ročník\Didaktika biochemie\Gmail\Screenshot_20200110-084418.jpg"/>
          <p:cNvPicPr>
            <a:picLocks noChangeAspect="1" noChangeArrowheads="1"/>
          </p:cNvPicPr>
          <p:nvPr/>
        </p:nvPicPr>
        <p:blipFill>
          <a:blip r:embed="rId2" cstate="print"/>
          <a:srcRect t="5661" r="11311"/>
          <a:stretch>
            <a:fillRect/>
          </a:stretch>
        </p:blipFill>
        <p:spPr bwMode="auto">
          <a:xfrm>
            <a:off x="251520" y="224992"/>
            <a:ext cx="5888853" cy="3132000"/>
          </a:xfrm>
          <a:prstGeom prst="rect">
            <a:avLst/>
          </a:prstGeom>
          <a:noFill/>
        </p:spPr>
      </p:pic>
      <p:pic>
        <p:nvPicPr>
          <p:cNvPr id="5123" name="Picture 3" descr="F:\škola - mgr\2. ročník\Didaktika biochemie\Gmail\Screenshot_20200110-084441.jpg"/>
          <p:cNvPicPr>
            <a:picLocks noChangeAspect="1" noChangeArrowheads="1"/>
          </p:cNvPicPr>
          <p:nvPr/>
        </p:nvPicPr>
        <p:blipFill>
          <a:blip r:embed="rId3" cstate="print"/>
          <a:srcRect t="17652" b="29962"/>
          <a:stretch>
            <a:fillRect/>
          </a:stretch>
        </p:blipFill>
        <p:spPr bwMode="auto">
          <a:xfrm>
            <a:off x="1187624" y="3177352"/>
            <a:ext cx="3264226" cy="3420000"/>
          </a:xfrm>
          <a:prstGeom prst="rect">
            <a:avLst/>
          </a:prstGeom>
          <a:noFill/>
        </p:spPr>
      </p:pic>
      <p:pic>
        <p:nvPicPr>
          <p:cNvPr id="5124" name="Picture 4" descr="F:\škola - mgr\2. ročník\Didaktika biochemie\Gmail\Screenshot_20200110-084518.jpg"/>
          <p:cNvPicPr>
            <a:picLocks noChangeAspect="1" noChangeArrowheads="1"/>
          </p:cNvPicPr>
          <p:nvPr/>
        </p:nvPicPr>
        <p:blipFill>
          <a:blip r:embed="rId4" cstate="print"/>
          <a:srcRect t="11621" b="11370"/>
          <a:stretch>
            <a:fillRect/>
          </a:stretch>
        </p:blipFill>
        <p:spPr bwMode="auto">
          <a:xfrm>
            <a:off x="5220072" y="332656"/>
            <a:ext cx="3600000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146" name="Picture 2" descr="F:\škola - mgr\2. ročník\Didaktika biochemie\Gmail\Screenshot_20200110-084530.jpg"/>
          <p:cNvPicPr>
            <a:picLocks noChangeAspect="1" noChangeArrowheads="1"/>
          </p:cNvPicPr>
          <p:nvPr/>
        </p:nvPicPr>
        <p:blipFill>
          <a:blip r:embed="rId2" cstate="print"/>
          <a:srcRect b="11990"/>
          <a:stretch>
            <a:fillRect/>
          </a:stretch>
        </p:blipFill>
        <p:spPr bwMode="auto">
          <a:xfrm>
            <a:off x="323528" y="188640"/>
            <a:ext cx="3600000" cy="6336704"/>
          </a:xfrm>
          <a:prstGeom prst="rect">
            <a:avLst/>
          </a:prstGeom>
          <a:noFill/>
        </p:spPr>
      </p:pic>
      <p:pic>
        <p:nvPicPr>
          <p:cNvPr id="6147" name="Picture 3" descr="F:\škola - mgr\2. ročník\Didaktika biochemie\Gmail\Screenshot_20200110-084538.jpg"/>
          <p:cNvPicPr>
            <a:picLocks noChangeAspect="1" noChangeArrowheads="1"/>
          </p:cNvPicPr>
          <p:nvPr/>
        </p:nvPicPr>
        <p:blipFill>
          <a:blip r:embed="rId3" cstate="print"/>
          <a:srcRect b="11458"/>
          <a:stretch>
            <a:fillRect/>
          </a:stretch>
        </p:blipFill>
        <p:spPr bwMode="auto">
          <a:xfrm>
            <a:off x="4572000" y="150316"/>
            <a:ext cx="3600000" cy="63750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Kreslení molekul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rgbClr val="FF0000"/>
                </a:solidFill>
              </a:rPr>
              <a:t>KingDraw</a:t>
            </a:r>
            <a:endParaRPr lang="cs-CZ" b="1" dirty="0" smtClean="0">
              <a:solidFill>
                <a:srgbClr val="FF0000"/>
              </a:solidFill>
            </a:endParaRPr>
          </a:p>
          <a:p>
            <a:r>
              <a:rPr lang="cs-CZ" dirty="0" err="1" smtClean="0"/>
              <a:t>iMolview</a:t>
            </a:r>
            <a:endParaRPr lang="cs-CZ" dirty="0" smtClean="0"/>
          </a:p>
          <a:p>
            <a:r>
              <a:rPr lang="cs-CZ" dirty="0" err="1" smtClean="0"/>
              <a:t>MolPrime</a:t>
            </a:r>
            <a:endParaRPr lang="cs-CZ" dirty="0" smtClean="0"/>
          </a:p>
          <a:p>
            <a:r>
              <a:rPr lang="cs-CZ" dirty="0" err="1" smtClean="0"/>
              <a:t>Molecular</a:t>
            </a:r>
            <a:r>
              <a:rPr lang="cs-CZ" dirty="0" smtClean="0"/>
              <a:t> </a:t>
            </a:r>
            <a:r>
              <a:rPr lang="cs-CZ" dirty="0" err="1" smtClean="0"/>
              <a:t>constructor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Pomůcky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SolutionCalculator</a:t>
            </a:r>
            <a:r>
              <a:rPr lang="cs-CZ" dirty="0" smtClean="0"/>
              <a:t> Lite</a:t>
            </a:r>
          </a:p>
          <a:p>
            <a:r>
              <a:rPr lang="cs-CZ" dirty="0" err="1" smtClean="0"/>
              <a:t>ChemiCalc</a:t>
            </a:r>
            <a:endParaRPr lang="cs-CZ" dirty="0" smtClean="0"/>
          </a:p>
          <a:p>
            <a:r>
              <a:rPr lang="cs-CZ" b="1" dirty="0" err="1" smtClean="0">
                <a:solidFill>
                  <a:srgbClr val="FF0000"/>
                </a:solidFill>
              </a:rPr>
              <a:t>Chemical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Suite</a:t>
            </a:r>
            <a:endParaRPr lang="cs-CZ" b="1" dirty="0" smtClean="0">
              <a:solidFill>
                <a:srgbClr val="FF0000"/>
              </a:solidFill>
            </a:endParaRPr>
          </a:p>
          <a:p>
            <a:r>
              <a:rPr lang="cs-CZ" dirty="0" smtClean="0"/>
              <a:t>MEL </a:t>
            </a:r>
            <a:r>
              <a:rPr lang="cs-CZ" dirty="0" err="1" smtClean="0"/>
              <a:t>Chemistry</a:t>
            </a:r>
            <a:r>
              <a:rPr lang="cs-CZ" dirty="0" smtClean="0"/>
              <a:t> (+VR)</a:t>
            </a:r>
            <a:br>
              <a:rPr lang="cs-CZ" dirty="0" smtClean="0"/>
            </a:br>
            <a:r>
              <a:rPr lang="cs-CZ" dirty="0" smtClean="0"/>
              <a:t>(náměty na pokusy)</a:t>
            </a:r>
          </a:p>
          <a:p>
            <a:pPr>
              <a:buNone/>
            </a:pPr>
            <a:endParaRPr lang="cs-CZ" dirty="0" smtClean="0"/>
          </a:p>
        </p:txBody>
      </p:sp>
      <p:pic>
        <p:nvPicPr>
          <p:cNvPr id="3074" name="Picture 2" descr="F:\škola - mgr\2. ročník\Didaktika biochemie\Gmail\Screenshot_20200110-0841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765344"/>
            <a:ext cx="2880000" cy="576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Periodické tabulky prvků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Chemie</a:t>
            </a:r>
          </a:p>
          <a:p>
            <a:r>
              <a:rPr lang="cs-CZ" dirty="0" smtClean="0"/>
              <a:t>Chemické prvky</a:t>
            </a:r>
          </a:p>
          <a:p>
            <a:r>
              <a:rPr lang="cs-CZ" dirty="0" err="1" smtClean="0"/>
              <a:t>ChemEx</a:t>
            </a:r>
            <a:r>
              <a:rPr lang="cs-CZ" dirty="0" smtClean="0"/>
              <a:t> 3D</a:t>
            </a:r>
          </a:p>
          <a:p>
            <a:r>
              <a:rPr lang="cs-CZ" b="1" dirty="0" err="1" smtClean="0">
                <a:solidFill>
                  <a:srgbClr val="FF0000"/>
                </a:solidFill>
              </a:rPr>
              <a:t>Periodic</a:t>
            </a:r>
            <a:r>
              <a:rPr lang="cs-CZ" b="1" dirty="0" smtClean="0">
                <a:solidFill>
                  <a:srgbClr val="FF0000"/>
                </a:solidFill>
              </a:rPr>
              <a:t> Table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škola - mgr\2. ročník\Didaktika biochemie\Gmail\Screenshot_20200110-084013.jpg"/>
          <p:cNvPicPr>
            <a:picLocks noChangeAspect="1" noChangeArrowheads="1"/>
          </p:cNvPicPr>
          <p:nvPr/>
        </p:nvPicPr>
        <p:blipFill>
          <a:blip r:embed="rId2" cstate="print"/>
          <a:srcRect r="17991"/>
          <a:stretch>
            <a:fillRect/>
          </a:stretch>
        </p:blipFill>
        <p:spPr bwMode="auto">
          <a:xfrm>
            <a:off x="323528" y="1124744"/>
            <a:ext cx="2952328" cy="1800000"/>
          </a:xfrm>
          <a:prstGeom prst="rect">
            <a:avLst/>
          </a:prstGeom>
          <a:noFill/>
        </p:spPr>
      </p:pic>
      <p:pic>
        <p:nvPicPr>
          <p:cNvPr id="2051" name="Picture 3" descr="F:\škola - mgr\2. ročník\Didaktika biochemie\Gmail\Screenshot_20200110-0840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4001" y="3068960"/>
            <a:ext cx="7199999" cy="3600000"/>
          </a:xfrm>
          <a:prstGeom prst="rect">
            <a:avLst/>
          </a:prstGeom>
          <a:noFill/>
        </p:spPr>
      </p:pic>
      <p:pic>
        <p:nvPicPr>
          <p:cNvPr id="2052" name="Picture 4" descr="F:\škola - mgr\2. ročník\Didaktika biochemie\Gmail\Screenshot_20200110-0840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260968"/>
            <a:ext cx="5760000" cy="28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Obecná a fyzikální chemie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ChemTube</a:t>
            </a:r>
            <a:endParaRPr lang="cs-CZ" dirty="0" smtClean="0"/>
          </a:p>
          <a:p>
            <a:r>
              <a:rPr lang="cs-CZ" dirty="0" err="1" smtClean="0"/>
              <a:t>Chemistry</a:t>
            </a:r>
            <a:r>
              <a:rPr lang="cs-CZ" dirty="0" smtClean="0"/>
              <a:t> XI</a:t>
            </a:r>
          </a:p>
          <a:p>
            <a:r>
              <a:rPr lang="cs-CZ" dirty="0" err="1" smtClean="0"/>
              <a:t>ChemistryLab</a:t>
            </a:r>
            <a:endParaRPr lang="cs-CZ" dirty="0" smtClean="0"/>
          </a:p>
          <a:p>
            <a:r>
              <a:rPr lang="cs-CZ" b="1" dirty="0" err="1" smtClean="0">
                <a:solidFill>
                  <a:srgbClr val="FF0000"/>
                </a:solidFill>
              </a:rPr>
              <a:t>PhET</a:t>
            </a:r>
            <a:r>
              <a:rPr lang="cs-CZ" b="1" dirty="0" smtClean="0">
                <a:solidFill>
                  <a:srgbClr val="FF0000"/>
                </a:solidFill>
              </a:rPr>
              <a:t> – spíš tablety</a:t>
            </a:r>
            <a:endParaRPr lang="cs-CZ" b="1" dirty="0" smtClean="0">
              <a:solidFill>
                <a:srgbClr val="FF0000"/>
              </a:solidFill>
            </a:endParaRPr>
          </a:p>
          <a:p>
            <a:r>
              <a:rPr lang="cs-CZ" dirty="0" err="1" smtClean="0"/>
              <a:t>Chemistry</a:t>
            </a:r>
            <a:r>
              <a:rPr lang="cs-CZ" dirty="0" smtClean="0"/>
              <a:t> LAB</a:t>
            </a:r>
            <a:endParaRPr lang="cs-CZ" dirty="0"/>
          </a:p>
        </p:txBody>
      </p:sp>
      <p:pic>
        <p:nvPicPr>
          <p:cNvPr id="10242" name="Picture 2" descr="F:\škola - mgr\2. ročník\Didaktika biochemie\Gmail\Screenshot_20200110-091037.jpg"/>
          <p:cNvPicPr>
            <a:picLocks noChangeAspect="1" noChangeArrowheads="1"/>
          </p:cNvPicPr>
          <p:nvPr/>
        </p:nvPicPr>
        <p:blipFill>
          <a:blip r:embed="rId2" cstate="print"/>
          <a:srcRect t="28003" b="38393"/>
          <a:stretch>
            <a:fillRect/>
          </a:stretch>
        </p:blipFill>
        <p:spPr bwMode="auto">
          <a:xfrm>
            <a:off x="4427984" y="1412776"/>
            <a:ext cx="4500000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69</Words>
  <Application>Microsoft Office PowerPoint</Application>
  <PresentationFormat>Předvádění na obrazovce (4:3)</PresentationFormat>
  <Paragraphs>37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sady Office</vt:lpstr>
      <vt:lpstr>Vybrané výukové aplikace</vt:lpstr>
      <vt:lpstr>Chemical Suite</vt:lpstr>
      <vt:lpstr>Snímek 3</vt:lpstr>
      <vt:lpstr>Snímek 4</vt:lpstr>
      <vt:lpstr>Kreslení molekul</vt:lpstr>
      <vt:lpstr>Pomůcky</vt:lpstr>
      <vt:lpstr>Periodické tabulky prvků</vt:lpstr>
      <vt:lpstr>Snímek 8</vt:lpstr>
      <vt:lpstr>Obecná a fyzikální chemie</vt:lpstr>
      <vt:lpstr>Anorganická chemie</vt:lpstr>
      <vt:lpstr>Organická chemie</vt:lpstr>
      <vt:lpstr>Snímek 12</vt:lpstr>
      <vt:lpstr>Biochemie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Vybrané výukové aplikace</dc:title>
  <dc:creator>Pc</dc:creator>
  <cp:lastModifiedBy>Pc</cp:lastModifiedBy>
  <cp:revision>9</cp:revision>
  <dcterms:created xsi:type="dcterms:W3CDTF">2020-01-08T10:24:05Z</dcterms:created>
  <dcterms:modified xsi:type="dcterms:W3CDTF">2020-01-14T09:10:14Z</dcterms:modified>
</cp:coreProperties>
</file>