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thouská" initials="R" lastIdx="1" clrIdx="0">
    <p:extLst>
      <p:ext uri="{19B8F6BF-5375-455C-9EA6-DF929625EA0E}">
        <p15:presenceInfo xmlns:p15="http://schemas.microsoft.com/office/powerpoint/2012/main" userId="Rathousk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2-09T18:27:03.962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557EF-16D6-45C0-A3D9-E79F6DCF63C2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AA4E1B4-09F9-4173-81FF-698E7ED1EA1C}">
      <dgm:prSet phldrT="[Text]"/>
      <dgm:spPr/>
      <dgm:t>
        <a:bodyPr/>
        <a:lstStyle/>
        <a:p>
          <a:r>
            <a:rPr lang="cs-CZ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Natolik složitá definice, že si na jejím základě </a:t>
          </a:r>
          <a:r>
            <a:rPr lang="en-US" b="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vys</a:t>
          </a:r>
          <a:r>
            <a:rPr lang="cs-CZ" b="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větlíme</a:t>
          </a:r>
          <a:r>
            <a:rPr lang="cs-CZ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jednotlivé termíny a poté vymyslíme se studenty svojí vlastní originální definici. ;)  </a:t>
          </a:r>
          <a:endParaRPr lang="cs-C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6216F0C-BE22-40AE-A52D-7C7113BF5035}" type="parTrans" cxnId="{9F041003-7AED-4CF9-885E-884BA49D6697}">
      <dgm:prSet/>
      <dgm:spPr/>
      <dgm:t>
        <a:bodyPr/>
        <a:lstStyle/>
        <a:p>
          <a:endParaRPr lang="cs-C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415F23E-4DAB-40CB-B4C3-B830474DDEED}" type="sibTrans" cxnId="{9F041003-7AED-4CF9-885E-884BA49D6697}">
      <dgm:prSet/>
      <dgm:spPr/>
      <dgm:t>
        <a:bodyPr/>
        <a:lstStyle/>
        <a:p>
          <a:endParaRPr lang="cs-C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E791053-5450-4702-B39C-E7249D4930E0}" type="pres">
      <dgm:prSet presAssocID="{D64557EF-16D6-45C0-A3D9-E79F6DCF63C2}" presName="Name0" presStyleCnt="0">
        <dgm:presLayoutVars>
          <dgm:dir/>
          <dgm:animLvl val="lvl"/>
          <dgm:resizeHandles val="exact"/>
        </dgm:presLayoutVars>
      </dgm:prSet>
      <dgm:spPr/>
    </dgm:pt>
    <dgm:pt modelId="{9996D060-B1F9-4CAB-AD30-80E478F1795C}" type="pres">
      <dgm:prSet presAssocID="{D64557EF-16D6-45C0-A3D9-E79F6DCF63C2}" presName="dummy" presStyleCnt="0"/>
      <dgm:spPr/>
    </dgm:pt>
    <dgm:pt modelId="{18F5EF5A-9BB4-4E75-AACB-EB232E22227F}" type="pres">
      <dgm:prSet presAssocID="{D64557EF-16D6-45C0-A3D9-E79F6DCF63C2}" presName="linH" presStyleCnt="0"/>
      <dgm:spPr/>
    </dgm:pt>
    <dgm:pt modelId="{D8C8CA0D-9EB3-4FDE-8D11-5AF4FD00C026}" type="pres">
      <dgm:prSet presAssocID="{D64557EF-16D6-45C0-A3D9-E79F6DCF63C2}" presName="padding1" presStyleCnt="0"/>
      <dgm:spPr/>
    </dgm:pt>
    <dgm:pt modelId="{141709F5-2073-43FD-8E3B-3571CD7D284A}" type="pres">
      <dgm:prSet presAssocID="{8AA4E1B4-09F9-4173-81FF-698E7ED1EA1C}" presName="linV" presStyleCnt="0"/>
      <dgm:spPr/>
    </dgm:pt>
    <dgm:pt modelId="{0C10461E-7C39-4ADC-A300-B81A57D1BBA0}" type="pres">
      <dgm:prSet presAssocID="{8AA4E1B4-09F9-4173-81FF-698E7ED1EA1C}" presName="spVertical1" presStyleCnt="0"/>
      <dgm:spPr/>
    </dgm:pt>
    <dgm:pt modelId="{3881EF79-D083-45D3-98C3-8DB9D394D74E}" type="pres">
      <dgm:prSet presAssocID="{8AA4E1B4-09F9-4173-81FF-698E7ED1EA1C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837733-F56B-4DBC-9446-D2E92C08C67F}" type="pres">
      <dgm:prSet presAssocID="{8AA4E1B4-09F9-4173-81FF-698E7ED1EA1C}" presName="spVertical2" presStyleCnt="0"/>
      <dgm:spPr/>
    </dgm:pt>
    <dgm:pt modelId="{9AE2AE22-184C-4D2C-B4BB-286E2A84A4DC}" type="pres">
      <dgm:prSet presAssocID="{8AA4E1B4-09F9-4173-81FF-698E7ED1EA1C}" presName="spVertical3" presStyleCnt="0"/>
      <dgm:spPr/>
    </dgm:pt>
    <dgm:pt modelId="{8707792C-6F41-4ADA-8259-33B554BED363}" type="pres">
      <dgm:prSet presAssocID="{D64557EF-16D6-45C0-A3D9-E79F6DCF63C2}" presName="padding2" presStyleCnt="0"/>
      <dgm:spPr/>
    </dgm:pt>
    <dgm:pt modelId="{488BE44B-81C1-49C3-A6C7-9C986B3DB47D}" type="pres">
      <dgm:prSet presAssocID="{D64557EF-16D6-45C0-A3D9-E79F6DCF63C2}" presName="negArrow" presStyleCnt="0"/>
      <dgm:spPr/>
    </dgm:pt>
    <dgm:pt modelId="{C2A5479D-5062-4006-9CDD-066A4040573F}" type="pres">
      <dgm:prSet presAssocID="{D64557EF-16D6-45C0-A3D9-E79F6DCF63C2}" presName="backgroundArrow" presStyleLbl="node1" presStyleIdx="0" presStyleCnt="1"/>
      <dgm:spPr/>
      <dgm:t>
        <a:bodyPr/>
        <a:lstStyle/>
        <a:p>
          <a:endParaRPr lang="cs-CZ"/>
        </a:p>
      </dgm:t>
    </dgm:pt>
  </dgm:ptLst>
  <dgm:cxnLst>
    <dgm:cxn modelId="{DABADE69-EC14-4C06-B1C2-370522FBF475}" type="presOf" srcId="{8AA4E1B4-09F9-4173-81FF-698E7ED1EA1C}" destId="{3881EF79-D083-45D3-98C3-8DB9D394D74E}" srcOrd="0" destOrd="0" presId="urn:microsoft.com/office/officeart/2005/8/layout/hProcess3"/>
    <dgm:cxn modelId="{CDB8CBBC-A454-40DF-B991-BF234BE536CB}" type="presOf" srcId="{D64557EF-16D6-45C0-A3D9-E79F6DCF63C2}" destId="{6E791053-5450-4702-B39C-E7249D4930E0}" srcOrd="0" destOrd="0" presId="urn:microsoft.com/office/officeart/2005/8/layout/hProcess3"/>
    <dgm:cxn modelId="{9F041003-7AED-4CF9-885E-884BA49D6697}" srcId="{D64557EF-16D6-45C0-A3D9-E79F6DCF63C2}" destId="{8AA4E1B4-09F9-4173-81FF-698E7ED1EA1C}" srcOrd="0" destOrd="0" parTransId="{96216F0C-BE22-40AE-A52D-7C7113BF5035}" sibTransId="{5415F23E-4DAB-40CB-B4C3-B830474DDEED}"/>
    <dgm:cxn modelId="{C0A940CA-7136-44F0-A0D1-6F60C12A40E2}" type="presParOf" srcId="{6E791053-5450-4702-B39C-E7249D4930E0}" destId="{9996D060-B1F9-4CAB-AD30-80E478F1795C}" srcOrd="0" destOrd="0" presId="urn:microsoft.com/office/officeart/2005/8/layout/hProcess3"/>
    <dgm:cxn modelId="{16790907-5FD6-4C67-9640-9E565224211B}" type="presParOf" srcId="{6E791053-5450-4702-B39C-E7249D4930E0}" destId="{18F5EF5A-9BB4-4E75-AACB-EB232E22227F}" srcOrd="1" destOrd="0" presId="urn:microsoft.com/office/officeart/2005/8/layout/hProcess3"/>
    <dgm:cxn modelId="{4966FE0B-81B4-470B-9450-370AE98DF171}" type="presParOf" srcId="{18F5EF5A-9BB4-4E75-AACB-EB232E22227F}" destId="{D8C8CA0D-9EB3-4FDE-8D11-5AF4FD00C026}" srcOrd="0" destOrd="0" presId="urn:microsoft.com/office/officeart/2005/8/layout/hProcess3"/>
    <dgm:cxn modelId="{4E00B62C-E7E4-4C41-AC36-1B857B6A41C4}" type="presParOf" srcId="{18F5EF5A-9BB4-4E75-AACB-EB232E22227F}" destId="{141709F5-2073-43FD-8E3B-3571CD7D284A}" srcOrd="1" destOrd="0" presId="urn:microsoft.com/office/officeart/2005/8/layout/hProcess3"/>
    <dgm:cxn modelId="{8103726A-54CC-4853-AC3A-3F77EB84E370}" type="presParOf" srcId="{141709F5-2073-43FD-8E3B-3571CD7D284A}" destId="{0C10461E-7C39-4ADC-A300-B81A57D1BBA0}" srcOrd="0" destOrd="0" presId="urn:microsoft.com/office/officeart/2005/8/layout/hProcess3"/>
    <dgm:cxn modelId="{3BC7DF2B-2393-4D95-89C2-F3FD6EBA5CEF}" type="presParOf" srcId="{141709F5-2073-43FD-8E3B-3571CD7D284A}" destId="{3881EF79-D083-45D3-98C3-8DB9D394D74E}" srcOrd="1" destOrd="0" presId="urn:microsoft.com/office/officeart/2005/8/layout/hProcess3"/>
    <dgm:cxn modelId="{10E119B4-56D4-4DE2-A451-039A7DC3F751}" type="presParOf" srcId="{141709F5-2073-43FD-8E3B-3571CD7D284A}" destId="{7A837733-F56B-4DBC-9446-D2E92C08C67F}" srcOrd="2" destOrd="0" presId="urn:microsoft.com/office/officeart/2005/8/layout/hProcess3"/>
    <dgm:cxn modelId="{1722FDFA-AA99-46B0-9DF2-A2D5931C0FEA}" type="presParOf" srcId="{141709F5-2073-43FD-8E3B-3571CD7D284A}" destId="{9AE2AE22-184C-4D2C-B4BB-286E2A84A4DC}" srcOrd="3" destOrd="0" presId="urn:microsoft.com/office/officeart/2005/8/layout/hProcess3"/>
    <dgm:cxn modelId="{1F836482-627A-4EC1-8736-0B3F71A7D950}" type="presParOf" srcId="{18F5EF5A-9BB4-4E75-AACB-EB232E22227F}" destId="{8707792C-6F41-4ADA-8259-33B554BED363}" srcOrd="2" destOrd="0" presId="urn:microsoft.com/office/officeart/2005/8/layout/hProcess3"/>
    <dgm:cxn modelId="{63F64E64-1B25-43EB-8295-A5B5ACE4CDE4}" type="presParOf" srcId="{18F5EF5A-9BB4-4E75-AACB-EB232E22227F}" destId="{488BE44B-81C1-49C3-A6C7-9C986B3DB47D}" srcOrd="3" destOrd="0" presId="urn:microsoft.com/office/officeart/2005/8/layout/hProcess3"/>
    <dgm:cxn modelId="{E7C79D8F-28C7-44F6-AB66-C5E6D6D3E08E}" type="presParOf" srcId="{18F5EF5A-9BB4-4E75-AACB-EB232E22227F}" destId="{C2A5479D-5062-4006-9CDD-066A4040573F}" srcOrd="4" destOrd="0" presId="urn:microsoft.com/office/officeart/2005/8/layout/hProcess3"/>
  </dgm:cxnLst>
  <dgm:bg>
    <a:solidFill>
      <a:schemeClr val="bg1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5479D-5062-4006-9CDD-066A4040573F}">
      <dsp:nvSpPr>
        <dsp:cNvPr id="0" name=""/>
        <dsp:cNvSpPr/>
      </dsp:nvSpPr>
      <dsp:spPr>
        <a:xfrm>
          <a:off x="0" y="191289"/>
          <a:ext cx="5738950" cy="2264343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1EF79-D083-45D3-98C3-8DB9D394D74E}">
      <dsp:nvSpPr>
        <dsp:cNvPr id="0" name=""/>
        <dsp:cNvSpPr/>
      </dsp:nvSpPr>
      <dsp:spPr>
        <a:xfrm>
          <a:off x="462927" y="757375"/>
          <a:ext cx="4702127" cy="1132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Natolik složitá definice, že si na jejím základě </a:t>
          </a:r>
          <a:r>
            <a:rPr lang="en-US" sz="1800" b="0" kern="120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vys</a:t>
          </a:r>
          <a:r>
            <a:rPr lang="cs-CZ" sz="1800" b="0" kern="120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větlíme</a:t>
          </a:r>
          <a:r>
            <a:rPr lang="cs-CZ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jednotlivé termíny a poté vymyslíme se studenty svojí vlastní originální definici. ;)  </a:t>
          </a:r>
          <a:endParaRPr lang="cs-CZ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62927" y="757375"/>
        <a:ext cx="4702127" cy="1132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49337-8F40-49CE-BA18-3D5274C519AA}" type="datetimeFigureOut">
              <a:rPr lang="cs-CZ" smtClean="0"/>
              <a:t>9.12.2018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702C4-7C9D-456A-99E4-76E866D87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702C4-7C9D-456A-99E4-76E866D8703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5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2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74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9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8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9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8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824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6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3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47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52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hyperlink" Target="http://didaktikabiochemie.natur.cuni.cz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664" y="952541"/>
            <a:ext cx="7471719" cy="515904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8339" y="758952"/>
            <a:ext cx="10058400" cy="3566160"/>
          </a:xfrm>
        </p:spPr>
        <p:txBody>
          <a:bodyPr/>
          <a:lstStyle/>
          <a:p>
            <a:r>
              <a:rPr lang="cs-CZ" dirty="0" smtClean="0"/>
              <a:t>VITAMINY</a:t>
            </a:r>
            <a:endParaRPr lang="cs-CZ" dirty="0"/>
          </a:p>
        </p:txBody>
      </p:sp>
      <p:sp>
        <p:nvSpPr>
          <p:cNvPr id="5" name="AutoShape 4" descr="Related image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718339" y="4603902"/>
            <a:ext cx="4493441" cy="117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r>
              <a:rPr lang="cs-CZ" dirty="0" smtClean="0"/>
              <a:t>L. P. Rathouská</a:t>
            </a:r>
          </a:p>
          <a:p>
            <a:r>
              <a:rPr lang="cs-CZ" dirty="0" smtClean="0"/>
              <a:t>didaktika biochemie</a:t>
            </a:r>
          </a:p>
          <a:p>
            <a:r>
              <a:rPr lang="cs-CZ" dirty="0" smtClean="0"/>
              <a:t>DPS</a:t>
            </a:r>
            <a:endParaRPr lang="cs-CZ" dirty="0"/>
          </a:p>
        </p:txBody>
      </p:sp>
      <p:sp>
        <p:nvSpPr>
          <p:cNvPr id="4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66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vitaminů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cs-CZ" sz="4800" dirty="0" smtClean="0"/>
              <a:t>ORGANICKÉ EXOGENNÍ ESENCIÁLNÍ KATALYZÁTORY HETEROTROFNÍCH ORGANISMŮ</a:t>
            </a:r>
            <a:endParaRPr lang="cs-CZ" sz="48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08842358"/>
              </p:ext>
            </p:extLst>
          </p:nvPr>
        </p:nvGraphicFramePr>
        <p:xfrm>
          <a:off x="4641669" y="3222171"/>
          <a:ext cx="5738950" cy="2646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241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itaminy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LIPOFILNÍ – a, d, e, 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ozpustné v tucích</a:t>
            </a:r>
          </a:p>
          <a:p>
            <a:r>
              <a:rPr lang="cs-CZ" dirty="0"/>
              <a:t>n</a:t>
            </a:r>
            <a:r>
              <a:rPr lang="cs-CZ" dirty="0" smtClean="0"/>
              <a:t>epolární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HYDROFILNÍ – B, C, H, PP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ozpustné ve vodě</a:t>
            </a:r>
          </a:p>
          <a:p>
            <a:r>
              <a:rPr lang="cs-CZ" dirty="0"/>
              <a:t>p</a:t>
            </a:r>
            <a:r>
              <a:rPr lang="cs-CZ" dirty="0" smtClean="0"/>
              <a:t>olární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410" y="2954519"/>
            <a:ext cx="1047750" cy="32480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610" y="4035606"/>
            <a:ext cx="1066800" cy="10858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9549" y="3021193"/>
            <a:ext cx="2143125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75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2400" dirty="0" smtClean="0"/>
              <a:t>• HYPOVITAMINOSA		organismus </a:t>
            </a:r>
            <a:r>
              <a:rPr lang="cs-CZ" sz="2400" dirty="0"/>
              <a:t>získává v potravě </a:t>
            </a:r>
            <a:r>
              <a:rPr lang="cs-CZ" sz="2400" dirty="0" smtClean="0"/>
              <a:t>	menší </a:t>
            </a:r>
            <a:r>
              <a:rPr lang="cs-CZ" sz="2400" dirty="0"/>
              <a:t>množství </a:t>
            </a:r>
            <a:r>
              <a:rPr lang="cs-CZ" sz="2400" dirty="0" smtClean="0"/>
              <a:t>					určitého vitaminu, než potřebuje</a:t>
            </a:r>
          </a:p>
          <a:p>
            <a:endParaRPr lang="cs-CZ" sz="2400" dirty="0" smtClean="0"/>
          </a:p>
          <a:p>
            <a:r>
              <a:rPr lang="cs-CZ" sz="2400" dirty="0" smtClean="0"/>
              <a:t>• AVITAMINOSA		</a:t>
            </a:r>
            <a:r>
              <a:rPr lang="fi-FI" sz="2400" dirty="0" smtClean="0"/>
              <a:t>organismus </a:t>
            </a:r>
            <a:r>
              <a:rPr lang="fi-FI" sz="2400" dirty="0"/>
              <a:t>postrádá určitý </a:t>
            </a:r>
            <a:r>
              <a:rPr lang="fi-FI" sz="2400" dirty="0" smtClean="0"/>
              <a:t>vitamin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• HYPERVITAMINOSA</a:t>
            </a:r>
            <a:r>
              <a:rPr lang="cs-CZ" sz="2400" dirty="0"/>
              <a:t>	</a:t>
            </a:r>
            <a:r>
              <a:rPr lang="cs-CZ" sz="2400" dirty="0"/>
              <a:t> </a:t>
            </a:r>
            <a:r>
              <a:rPr lang="cs-CZ" sz="2400" dirty="0" smtClean="0"/>
              <a:t>	organismus </a:t>
            </a:r>
            <a:r>
              <a:rPr lang="cs-CZ" sz="2400" dirty="0"/>
              <a:t>má nadbytek určitého vitaminu</a:t>
            </a:r>
            <a:endParaRPr lang="cs-CZ" sz="2400" dirty="0"/>
          </a:p>
        </p:txBody>
      </p:sp>
      <p:sp>
        <p:nvSpPr>
          <p:cNvPr id="4" name="Šipka doprava 3"/>
          <p:cNvSpPr/>
          <p:nvPr/>
        </p:nvSpPr>
        <p:spPr>
          <a:xfrm>
            <a:off x="3953691" y="2453642"/>
            <a:ext cx="679268" cy="22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953691" y="3746380"/>
            <a:ext cx="679268" cy="22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953691" y="4696703"/>
            <a:ext cx="679268" cy="22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30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VITAMINY – obsah VH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 jednotlivých vitaminů objasním:</a:t>
            </a:r>
          </a:p>
          <a:p>
            <a:endParaRPr lang="cs-CZ" sz="800" dirty="0" smtClean="0"/>
          </a:p>
          <a:p>
            <a:pPr lvl="1"/>
            <a:r>
              <a:rPr lang="cs-CZ" dirty="0" smtClean="0"/>
              <a:t>zdroje + propojení s denním životem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unkci a význam v organismu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ůležité projevy při jejich nedostatku a nadbytku</a:t>
            </a:r>
          </a:p>
          <a:p>
            <a:pPr lvl="1"/>
            <a:r>
              <a:rPr lang="cs-CZ" dirty="0" smtClean="0"/>
              <a:t>zajímavost</a:t>
            </a:r>
          </a:p>
          <a:p>
            <a:pPr lvl="1"/>
            <a:r>
              <a:rPr lang="cs-CZ" dirty="0" smtClean="0"/>
              <a:t>název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truktura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832835" y="3523117"/>
            <a:ext cx="5738950" cy="2264343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TextovéPole 5"/>
          <p:cNvSpPr txBox="1"/>
          <p:nvPr/>
        </p:nvSpPr>
        <p:spPr>
          <a:xfrm>
            <a:off x="4950822" y="4193624"/>
            <a:ext cx="4519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Následující „</a:t>
            </a:r>
            <a:r>
              <a:rPr lang="cs-CZ" dirty="0" err="1" smtClean="0"/>
              <a:t>slide</a:t>
            </a:r>
            <a:r>
              <a:rPr lang="cs-CZ" dirty="0" smtClean="0"/>
              <a:t>“ č. 6 a 7 demonstruje modelový příklad jakým způsobem budou prezentovány všechny ostatní vitaminy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88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RETINOL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rkev, salát, špenát, mléko, maso</a:t>
            </a:r>
          </a:p>
          <a:p>
            <a:pPr marL="201168" lvl="1" indent="0">
              <a:buNone/>
            </a:pPr>
            <a:endParaRPr lang="cs-CZ" dirty="0" smtClean="0"/>
          </a:p>
          <a:p>
            <a:pPr marL="201168" lvl="1" indent="0">
              <a:buNone/>
            </a:pPr>
            <a:r>
              <a:rPr lang="cs-CZ" dirty="0" smtClean="0"/>
              <a:t>VÝZNAM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vorba rodopsinu – zrakového pigmentu používaného za nízkého osvětlení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edostatek způsobuje šeroslepost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adbytek v těhotenství </a:t>
            </a:r>
            <a:r>
              <a:rPr lang="cs-CZ" dirty="0"/>
              <a:t>(4.-9. týden</a:t>
            </a:r>
            <a:r>
              <a:rPr lang="cs-CZ" dirty="0" smtClean="0"/>
              <a:t>) - rozštěp</a:t>
            </a:r>
          </a:p>
          <a:p>
            <a:pPr lvl="1"/>
            <a:r>
              <a:rPr lang="cs-CZ" dirty="0" smtClean="0"/>
              <a:t>důležitý antioxidant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8" name="Picture 2" descr="StrukturnÃ­ vzore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629" y="3966316"/>
            <a:ext cx="5254641" cy="180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184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KAROTENY</a:t>
            </a:r>
          </a:p>
          <a:p>
            <a:pPr lvl="1"/>
            <a:r>
              <a:rPr lang="cs-CZ" altLang="cs-CZ" dirty="0"/>
              <a:t>polyenová přírodní barviva</a:t>
            </a:r>
          </a:p>
          <a:p>
            <a:pPr lvl="1"/>
            <a:r>
              <a:rPr lang="cs-CZ" altLang="cs-CZ" dirty="0"/>
              <a:t>získávají se buď z rostlin nebo z řas extrakcí nepolárním </a:t>
            </a:r>
            <a:endParaRPr lang="cs-CZ" altLang="cs-CZ" dirty="0" smtClean="0"/>
          </a:p>
          <a:p>
            <a:pPr marL="201168" lvl="1" indent="0">
              <a:buNone/>
            </a:pPr>
            <a:r>
              <a:rPr lang="cs-CZ" altLang="cs-CZ" dirty="0" smtClean="0"/>
              <a:t>   rozpouštědlem </a:t>
            </a:r>
            <a:r>
              <a:rPr lang="cs-CZ" altLang="cs-CZ" dirty="0"/>
              <a:t>(např. </a:t>
            </a:r>
            <a:r>
              <a:rPr lang="cs-CZ" altLang="cs-CZ" dirty="0" err="1"/>
              <a:t>petroletherem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 lvl="1"/>
            <a:r>
              <a:rPr lang="cs-CZ" altLang="cs-CZ" dirty="0"/>
              <a:t>nejznámější </a:t>
            </a:r>
            <a:r>
              <a:rPr lang="cs-CZ" altLang="cs-CZ" dirty="0">
                <a:sym typeface="Symbol" panose="05050102010706020507" pitchFamily="18" charset="2"/>
              </a:rPr>
              <a:t> - karoten má vysoký obsah v mrkvi </a:t>
            </a:r>
            <a:endParaRPr lang="en-US" altLang="cs-CZ" dirty="0" smtClean="0">
              <a:sym typeface="Symbol" panose="05050102010706020507" pitchFamily="18" charset="2"/>
            </a:endParaRPr>
          </a:p>
          <a:p>
            <a:pPr marL="201168" lvl="1" indent="0">
              <a:buNone/>
            </a:pPr>
            <a:r>
              <a:rPr lang="en-US" altLang="cs-CZ" dirty="0">
                <a:sym typeface="Symbol" panose="05050102010706020507" pitchFamily="18" charset="2"/>
              </a:rPr>
              <a:t> </a:t>
            </a:r>
            <a:r>
              <a:rPr lang="en-US" altLang="cs-CZ" dirty="0" smtClean="0">
                <a:sym typeface="Symbol" panose="05050102010706020507" pitchFamily="18" charset="2"/>
              </a:rPr>
              <a:t>  </a:t>
            </a:r>
            <a:r>
              <a:rPr lang="cs-CZ" altLang="cs-CZ" dirty="0" smtClean="0">
                <a:sym typeface="Symbol" panose="05050102010706020507" pitchFamily="18" charset="2"/>
              </a:rPr>
              <a:t>a </a:t>
            </a:r>
            <a:r>
              <a:rPr lang="cs-CZ" altLang="cs-CZ" dirty="0">
                <a:sym typeface="Symbol" panose="05050102010706020507" pitchFamily="18" charset="2"/>
              </a:rPr>
              <a:t>meruňkách, </a:t>
            </a:r>
            <a:r>
              <a:rPr lang="cs-CZ" altLang="cs-CZ" dirty="0" smtClean="0">
                <a:sym typeface="Symbol" panose="05050102010706020507" pitchFamily="18" charset="2"/>
              </a:rPr>
              <a:t>je </a:t>
            </a:r>
            <a:r>
              <a:rPr lang="cs-CZ" altLang="cs-CZ" dirty="0">
                <a:sym typeface="Symbol" panose="05050102010706020507" pitchFamily="18" charset="2"/>
              </a:rPr>
              <a:t>to provitamín </a:t>
            </a:r>
            <a:r>
              <a:rPr lang="cs-CZ" altLang="cs-CZ" dirty="0" smtClean="0">
                <a:sym typeface="Symbol" panose="05050102010706020507" pitchFamily="18" charset="2"/>
              </a:rPr>
              <a:t>vit</a:t>
            </a:r>
            <a:r>
              <a:rPr lang="cs-CZ" altLang="cs-CZ" dirty="0">
                <a:sym typeface="Symbol" panose="05050102010706020507" pitchFamily="18" charset="2"/>
              </a:rPr>
              <a:t>. </a:t>
            </a:r>
            <a:r>
              <a:rPr lang="cs-CZ" altLang="cs-CZ" dirty="0" smtClean="0">
                <a:sym typeface="Symbol" panose="05050102010706020507" pitchFamily="18" charset="2"/>
              </a:rPr>
              <a:t>A</a:t>
            </a:r>
            <a:endParaRPr lang="cs-CZ" altLang="cs-CZ" dirty="0">
              <a:sym typeface="Symbol" panose="05050102010706020507" pitchFamily="18" charset="2"/>
            </a:endParaRPr>
          </a:p>
          <a:p>
            <a:pPr lvl="1"/>
            <a:r>
              <a:rPr lang="cs-CZ" altLang="cs-CZ" dirty="0">
                <a:sym typeface="Symbol" panose="05050102010706020507" pitchFamily="18" charset="2"/>
              </a:rPr>
              <a:t>používá se k přibarvení cukrovinek, másla, margarínů, sýrů, </a:t>
            </a:r>
            <a:endParaRPr lang="cs-CZ" altLang="cs-CZ" dirty="0" smtClean="0">
              <a:sym typeface="Symbol" panose="05050102010706020507" pitchFamily="18" charset="2"/>
            </a:endParaRPr>
          </a:p>
          <a:p>
            <a:pPr marL="201168" lvl="1" indent="0">
              <a:buNone/>
            </a:pP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dirty="0" smtClean="0">
                <a:sym typeface="Symbol" panose="05050102010706020507" pitchFamily="18" charset="2"/>
              </a:rPr>
              <a:t>   želatin</a:t>
            </a:r>
            <a:r>
              <a:rPr lang="cs-CZ" altLang="cs-CZ" dirty="0">
                <a:sym typeface="Symbol" panose="05050102010706020507" pitchFamily="18" charset="2"/>
              </a:rPr>
              <a:t>, džemů (např. meruňkových), zmrzlin, </a:t>
            </a:r>
            <a:r>
              <a:rPr lang="cs-CZ" altLang="cs-CZ" dirty="0" smtClean="0">
                <a:sym typeface="Symbol" panose="05050102010706020507" pitchFamily="18" charset="2"/>
              </a:rPr>
              <a:t>jogurtů</a:t>
            </a:r>
          </a:p>
          <a:p>
            <a:pPr marL="201168" lvl="1" indent="0">
              <a:buNone/>
            </a:pPr>
            <a:r>
              <a:rPr lang="cs-CZ" altLang="cs-CZ" dirty="0" smtClean="0"/>
              <a:t>    E160a</a:t>
            </a:r>
            <a:endParaRPr lang="cs-CZ" altLang="cs-CZ" dirty="0" smtClean="0">
              <a:sym typeface="Symbol" panose="05050102010706020507" pitchFamily="18" charset="2"/>
            </a:endParaRPr>
          </a:p>
          <a:p>
            <a:pPr marL="201168" lvl="1" indent="0">
              <a:buNone/>
            </a:pPr>
            <a:endParaRPr lang="cs-CZ" altLang="cs-CZ" dirty="0">
              <a:sym typeface="Symbol" panose="05050102010706020507" pitchFamily="18" charset="2"/>
            </a:endParaRPr>
          </a:p>
          <a:p>
            <a:pPr lvl="1"/>
            <a:endParaRPr lang="cs-CZ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0094" y="2162550"/>
            <a:ext cx="5281906" cy="381491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686" y="4635527"/>
            <a:ext cx="5647817" cy="110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34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pro VH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KLOUDA, P.: </a:t>
            </a:r>
            <a:r>
              <a:rPr lang="cs-CZ" altLang="cs-CZ" i="1" dirty="0"/>
              <a:t>Základy biochemie</a:t>
            </a:r>
            <a:r>
              <a:rPr lang="cs-CZ" altLang="cs-CZ" dirty="0"/>
              <a:t>. </a:t>
            </a:r>
            <a:r>
              <a:rPr lang="cs-CZ" altLang="cs-CZ" dirty="0" smtClean="0"/>
              <a:t>Ostrava, 2000.</a:t>
            </a:r>
          </a:p>
          <a:p>
            <a:r>
              <a:rPr lang="cs-CZ" altLang="cs-CZ" dirty="0" smtClean="0"/>
              <a:t>KARLSON, P.: </a:t>
            </a:r>
            <a:r>
              <a:rPr lang="cs-CZ" altLang="cs-CZ" i="1" dirty="0" smtClean="0"/>
              <a:t>Základy biochemie</a:t>
            </a:r>
            <a:r>
              <a:rPr lang="cs-CZ" altLang="cs-CZ" dirty="0" smtClean="0"/>
              <a:t>. Praha, 1981.</a:t>
            </a:r>
          </a:p>
          <a:p>
            <a:r>
              <a:rPr lang="cs-CZ" dirty="0"/>
              <a:t>Mareček A., Honza J.: </a:t>
            </a:r>
            <a:r>
              <a:rPr lang="cs-CZ" i="1" dirty="0"/>
              <a:t>Chemie pro čtyřletá gymnázia 3. díl</a:t>
            </a:r>
            <a:r>
              <a:rPr lang="cs-CZ" dirty="0"/>
              <a:t>, Nakladatelství Olomouc, </a:t>
            </a:r>
            <a:r>
              <a:rPr lang="cs-CZ" dirty="0" smtClean="0"/>
              <a:t>2000.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didaktikabiochemie.natur.cuni.cz/index.html</a:t>
            </a:r>
            <a:r>
              <a:rPr lang="cs-CZ" dirty="0" smtClean="0"/>
              <a:t> </a:t>
            </a:r>
            <a:r>
              <a:rPr lang="en-US" dirty="0" smtClean="0"/>
              <a:t>[09.12.2018]</a:t>
            </a:r>
          </a:p>
          <a:p>
            <a:r>
              <a:rPr lang="cs-CZ" dirty="0" smtClean="0">
                <a:hlinkClick r:id="rId3"/>
              </a:rPr>
              <a:t>www.rvp.cz</a:t>
            </a:r>
            <a:r>
              <a:rPr lang="en-US" dirty="0" smtClean="0"/>
              <a:t> </a:t>
            </a:r>
            <a:r>
              <a:rPr lang="en-US" dirty="0"/>
              <a:t>[09.12.2018]</a:t>
            </a:r>
          </a:p>
          <a:p>
            <a:endParaRPr lang="cs-CZ" dirty="0"/>
          </a:p>
          <a:p>
            <a:endParaRPr lang="cs-CZ" dirty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9059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</TotalTime>
  <Words>284</Words>
  <Application>Microsoft Office PowerPoint</Application>
  <PresentationFormat>Širokoúhlá obrazovka</PresentationFormat>
  <Paragraphs>64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Retrospektiva</vt:lpstr>
      <vt:lpstr>VITAMINY</vt:lpstr>
      <vt:lpstr>Definice vitaminů</vt:lpstr>
      <vt:lpstr>Vitaminy</vt:lpstr>
      <vt:lpstr>VITAMINY </vt:lpstr>
      <vt:lpstr>VITAMINY – obsah VH</vt:lpstr>
      <vt:lpstr>VITAMIN A </vt:lpstr>
      <vt:lpstr>VITAMIN A</vt:lpstr>
      <vt:lpstr>Použité zdroje pro VH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VITAMINY</dc:title>
  <dc:creator>Rathouská</dc:creator>
  <cp:lastModifiedBy>Rathouská</cp:lastModifiedBy>
  <cp:revision>24</cp:revision>
  <dcterms:created xsi:type="dcterms:W3CDTF">2018-12-09T17:04:48Z</dcterms:created>
  <dcterms:modified xsi:type="dcterms:W3CDTF">2018-12-09T18:39:36Z</dcterms:modified>
</cp:coreProperties>
</file>