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4A5-A638-474B-BF2F-7379F6BC8724}" type="datetimeFigureOut">
              <a:rPr lang="cs-CZ" smtClean="0"/>
              <a:pPr/>
              <a:t>09.12.2018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C15-8726-48A0-AA80-3990E08C6C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4A5-A638-474B-BF2F-7379F6BC8724}" type="datetimeFigureOut">
              <a:rPr lang="cs-CZ" smtClean="0"/>
              <a:pPr/>
              <a:t>09.12.2018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C15-8726-48A0-AA80-3990E08C6C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4A5-A638-474B-BF2F-7379F6BC8724}" type="datetimeFigureOut">
              <a:rPr lang="cs-CZ" smtClean="0"/>
              <a:pPr/>
              <a:t>09.12.2018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C15-8726-48A0-AA80-3990E08C6C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4A5-A638-474B-BF2F-7379F6BC8724}" type="datetimeFigureOut">
              <a:rPr lang="cs-CZ" smtClean="0"/>
              <a:pPr/>
              <a:t>09.12.2018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C15-8726-48A0-AA80-3990E08C6C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4A5-A638-474B-BF2F-7379F6BC8724}" type="datetimeFigureOut">
              <a:rPr lang="cs-CZ" smtClean="0"/>
              <a:pPr/>
              <a:t>09.12.2018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C15-8726-48A0-AA80-3990E08C6C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4A5-A638-474B-BF2F-7379F6BC8724}" type="datetimeFigureOut">
              <a:rPr lang="cs-CZ" smtClean="0"/>
              <a:pPr/>
              <a:t>09.12.2018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C15-8726-48A0-AA80-3990E08C6C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4A5-A638-474B-BF2F-7379F6BC8724}" type="datetimeFigureOut">
              <a:rPr lang="cs-CZ" smtClean="0"/>
              <a:pPr/>
              <a:t>09.12.2018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C15-8726-48A0-AA80-3990E08C6C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4A5-A638-474B-BF2F-7379F6BC8724}" type="datetimeFigureOut">
              <a:rPr lang="cs-CZ" smtClean="0"/>
              <a:pPr/>
              <a:t>09.12.2018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C15-8726-48A0-AA80-3990E08C6C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4A5-A638-474B-BF2F-7379F6BC8724}" type="datetimeFigureOut">
              <a:rPr lang="cs-CZ" smtClean="0"/>
              <a:pPr/>
              <a:t>09.12.2018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C15-8726-48A0-AA80-3990E08C6C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4A5-A638-474B-BF2F-7379F6BC8724}" type="datetimeFigureOut">
              <a:rPr lang="cs-CZ" smtClean="0"/>
              <a:pPr/>
              <a:t>09.12.2018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C15-8726-48A0-AA80-3990E08C6C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4A5-A638-474B-BF2F-7379F6BC8724}" type="datetimeFigureOut">
              <a:rPr lang="cs-CZ" smtClean="0"/>
              <a:pPr/>
              <a:t>09.12.2018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C15-8726-48A0-AA80-3990E08C6C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39999">
              <a:schemeClr val="accent5">
                <a:lumMod val="60000"/>
                <a:lumOff val="40000"/>
              </a:schemeClr>
            </a:gs>
            <a:gs pos="7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4A5-A638-474B-BF2F-7379F6BC8724}" type="datetimeFigureOut">
              <a:rPr lang="cs-CZ" smtClean="0"/>
              <a:pPr/>
              <a:t>09.12.2018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2EC15-8726-48A0-AA80-3990E08C6C3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KQIfNx-0N5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Bílkoviny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Jednoduché – pouze AMK</a:t>
            </a:r>
          </a:p>
          <a:p>
            <a:r>
              <a:rPr lang="cs-CZ" dirty="0" smtClean="0"/>
              <a:t>Složené – bílkovinná složka + </a:t>
            </a:r>
            <a:r>
              <a:rPr lang="cs-CZ" dirty="0" err="1" smtClean="0"/>
              <a:t>prostetická</a:t>
            </a:r>
            <a:r>
              <a:rPr lang="cs-CZ" dirty="0" smtClean="0"/>
              <a:t> skupina</a:t>
            </a:r>
          </a:p>
          <a:p>
            <a:pPr lvl="1"/>
            <a:r>
              <a:rPr lang="cs-CZ" dirty="0" smtClean="0"/>
              <a:t>Fosfoproteiny</a:t>
            </a:r>
          </a:p>
          <a:p>
            <a:pPr lvl="1"/>
            <a:r>
              <a:rPr lang="cs-CZ" dirty="0" smtClean="0"/>
              <a:t>Lipoproteiny</a:t>
            </a:r>
          </a:p>
          <a:p>
            <a:pPr lvl="1"/>
            <a:r>
              <a:rPr lang="cs-CZ" dirty="0" err="1" smtClean="0"/>
              <a:t>Metaloproteiny</a:t>
            </a:r>
            <a:endParaRPr lang="cs-CZ" dirty="0" smtClean="0"/>
          </a:p>
          <a:p>
            <a:pPr lvl="1"/>
            <a:r>
              <a:rPr lang="cs-CZ" dirty="0" smtClean="0"/>
              <a:t>Glykoproteiny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22530" name="Picture 2" descr="https://upload.wikimedia.org/wikipedia/commons/thumb/b/be/Heme_b.svg/800px-Heme_b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12976"/>
            <a:ext cx="2952328" cy="3262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Primární </a:t>
            </a:r>
          </a:p>
          <a:p>
            <a:pPr lvl="1"/>
            <a:r>
              <a:rPr lang="cs-CZ" dirty="0" smtClean="0"/>
              <a:t>Pořadí AMK v </a:t>
            </a:r>
            <a:r>
              <a:rPr lang="cs-CZ" dirty="0" err="1" smtClean="0"/>
              <a:t>polypeptidovém</a:t>
            </a:r>
            <a:r>
              <a:rPr lang="cs-CZ" dirty="0" smtClean="0"/>
              <a:t> řetězci</a:t>
            </a:r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9120"/>
            <a:ext cx="491374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s://eluc.kr-olomoucky.cz/uploads/images/13277/primarni_strukt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3730" y="2636912"/>
            <a:ext cx="503027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cs-CZ" dirty="0" smtClean="0"/>
              <a:t>Sekundární</a:t>
            </a:r>
          </a:p>
          <a:p>
            <a:pPr lvl="1"/>
            <a:r>
              <a:rPr lang="cs-CZ" dirty="0"/>
              <a:t>geometrické uspořádání </a:t>
            </a:r>
            <a:r>
              <a:rPr lang="cs-CZ" dirty="0" err="1"/>
              <a:t>polypeptidového</a:t>
            </a:r>
            <a:r>
              <a:rPr lang="cs-CZ" dirty="0"/>
              <a:t> </a:t>
            </a:r>
            <a:r>
              <a:rPr lang="cs-CZ" dirty="0" smtClean="0"/>
              <a:t>řetězce</a:t>
            </a:r>
          </a:p>
          <a:p>
            <a:pPr lvl="1"/>
            <a:r>
              <a:rPr lang="cs-CZ" dirty="0" smtClean="0"/>
              <a:t>α-</a:t>
            </a:r>
            <a:r>
              <a:rPr lang="cs-CZ" dirty="0" err="1" smtClean="0"/>
              <a:t>helix</a:t>
            </a:r>
            <a:endParaRPr lang="cs-CZ" dirty="0" smtClean="0"/>
          </a:p>
          <a:p>
            <a:pPr lvl="1"/>
            <a:r>
              <a:rPr lang="cs-CZ" dirty="0" smtClean="0"/>
              <a:t>β-struktura (skládaný list)</a:t>
            </a:r>
            <a:endParaRPr lang="cs-CZ" dirty="0"/>
          </a:p>
          <a:p>
            <a:pPr lvl="1">
              <a:buNone/>
            </a:pP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06844"/>
            <a:ext cx="5544616" cy="435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 descr="https://biochemistry3rst.files.wordpress.com/2014/03/alpha-helix-beta-pleated-ch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1"/>
            <a:ext cx="837618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dirty="0" smtClean="0"/>
              <a:t>Terciární </a:t>
            </a:r>
          </a:p>
          <a:p>
            <a:pPr lvl="1"/>
            <a:r>
              <a:rPr lang="cs-CZ" dirty="0"/>
              <a:t>uspořádání </a:t>
            </a:r>
            <a:r>
              <a:rPr lang="cs-CZ" dirty="0" smtClean="0"/>
              <a:t>α-</a:t>
            </a:r>
            <a:r>
              <a:rPr lang="cs-CZ" dirty="0" err="1" smtClean="0"/>
              <a:t>helixu</a:t>
            </a:r>
            <a:r>
              <a:rPr lang="cs-CZ" dirty="0" smtClean="0"/>
              <a:t> </a:t>
            </a:r>
            <a:r>
              <a:rPr lang="cs-CZ" dirty="0"/>
              <a:t>a skládaného listu v </a:t>
            </a:r>
            <a:r>
              <a:rPr lang="cs-CZ" dirty="0" smtClean="0"/>
              <a:t>prostoru</a:t>
            </a:r>
          </a:p>
          <a:p>
            <a:pPr lvl="1"/>
            <a:r>
              <a:rPr lang="cs-CZ" dirty="0" err="1" smtClean="0"/>
              <a:t>Globulární</a:t>
            </a:r>
            <a:r>
              <a:rPr lang="cs-CZ" dirty="0" smtClean="0"/>
              <a:t> proteiny (</a:t>
            </a:r>
            <a:r>
              <a:rPr lang="cs-CZ" dirty="0" err="1" smtClean="0"/>
              <a:t>sféroproteiny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Fibrilární proteiny (skleroproteiny)</a:t>
            </a:r>
            <a:endParaRPr lang="cs-CZ" dirty="0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51520" y="3068960"/>
            <a:ext cx="8892480" cy="3600400"/>
            <a:chOff x="295" y="2166"/>
            <a:chExt cx="5307" cy="2043"/>
          </a:xfrm>
        </p:grpSpPr>
        <p:pic>
          <p:nvPicPr>
            <p:cNvPr id="6" name="Picture 40" descr="figure 2-43"/>
            <p:cNvPicPr>
              <a:picLocks noChangeAspect="1" noChangeArrowheads="1"/>
            </p:cNvPicPr>
            <p:nvPr/>
          </p:nvPicPr>
          <p:blipFill>
            <a:blip r:embed="rId2" cstate="print"/>
            <a:srcRect b="59851"/>
            <a:stretch>
              <a:fillRect/>
            </a:stretch>
          </p:blipFill>
          <p:spPr bwMode="auto">
            <a:xfrm>
              <a:off x="2245" y="2931"/>
              <a:ext cx="3357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42" descr="figure 2-48"/>
            <p:cNvPicPr>
              <a:picLocks noChangeAspect="1" noChangeArrowheads="1"/>
            </p:cNvPicPr>
            <p:nvPr/>
          </p:nvPicPr>
          <p:blipFill>
            <a:blip r:embed="rId3" cstate="print"/>
            <a:srcRect l="48009" t="1326" b="8252"/>
            <a:stretch>
              <a:fillRect/>
            </a:stretch>
          </p:blipFill>
          <p:spPr bwMode="auto">
            <a:xfrm>
              <a:off x="295" y="2296"/>
              <a:ext cx="1742" cy="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43"/>
            <p:cNvSpPr txBox="1">
              <a:spLocks noChangeArrowheads="1"/>
            </p:cNvSpPr>
            <p:nvPr/>
          </p:nvSpPr>
          <p:spPr bwMode="auto">
            <a:xfrm>
              <a:off x="1506" y="2166"/>
              <a:ext cx="1218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CA"/>
                <a:t>Globular proteins</a:t>
              </a:r>
              <a:endParaRPr lang="en-US"/>
            </a:p>
          </p:txBody>
        </p:sp>
        <p:sp>
          <p:nvSpPr>
            <p:cNvPr id="9" name="Text Box 44"/>
            <p:cNvSpPr txBox="1">
              <a:spLocks noChangeArrowheads="1"/>
            </p:cNvSpPr>
            <p:nvPr/>
          </p:nvSpPr>
          <p:spPr bwMode="auto">
            <a:xfrm>
              <a:off x="3658" y="3511"/>
              <a:ext cx="1754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CA" dirty="0"/>
                <a:t>Fibrillar (</a:t>
              </a:r>
              <a:r>
                <a:rPr lang="fr-CA" i="1" dirty="0"/>
                <a:t>rod-like</a:t>
              </a:r>
              <a:r>
                <a:rPr lang="fr-CA" dirty="0"/>
                <a:t>) proteins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cs-CZ" dirty="0" smtClean="0"/>
              <a:t>Kvartérní</a:t>
            </a:r>
          </a:p>
          <a:p>
            <a:pPr lvl="1"/>
            <a:r>
              <a:rPr lang="cs-CZ" dirty="0" smtClean="0"/>
              <a:t>Výstavba molekul bílkovin z jednotlivých </a:t>
            </a:r>
            <a:r>
              <a:rPr lang="cs-CZ" dirty="0" err="1" smtClean="0"/>
              <a:t>polypeptidových</a:t>
            </a:r>
            <a:r>
              <a:rPr lang="cs-CZ" dirty="0" smtClean="0"/>
              <a:t> řetězců (z tzv. </a:t>
            </a:r>
            <a:r>
              <a:rPr lang="cs-CZ" dirty="0" err="1" smtClean="0"/>
              <a:t>podjednotek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</p:txBody>
      </p:sp>
      <p:pic>
        <p:nvPicPr>
          <p:cNvPr id="26626" name="Picture 2" descr="https://eluc.kr-olomoucky.cz/uploads/images/13282/kvarterni_struktura_hemoglobi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4608512" cy="3546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Dány strukturou</a:t>
            </a:r>
          </a:p>
          <a:p>
            <a:r>
              <a:rPr lang="cs-CZ" dirty="0" smtClean="0"/>
              <a:t>Pevné látky</a:t>
            </a:r>
          </a:p>
          <a:p>
            <a:r>
              <a:rPr lang="cs-CZ" dirty="0" smtClean="0"/>
              <a:t>Rozpustnost ve vodných roztocích závisí na struktuře</a:t>
            </a:r>
          </a:p>
          <a:p>
            <a:pPr lvl="1"/>
            <a:r>
              <a:rPr lang="cs-CZ" dirty="0" smtClean="0"/>
              <a:t>Rozpustné – tvoří koloidní roztoky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433467"/>
          </a:xfrm>
        </p:spPr>
        <p:txBody>
          <a:bodyPr/>
          <a:lstStyle/>
          <a:p>
            <a:r>
              <a:rPr lang="cs-CZ" dirty="0" smtClean="0"/>
              <a:t>Denaturace</a:t>
            </a:r>
          </a:p>
          <a:p>
            <a:pPr lvl="1"/>
            <a:r>
              <a:rPr lang="cs-CZ" dirty="0" smtClean="0"/>
              <a:t>Porušení prostorového uspořádání bílkovin a biologické funkce</a:t>
            </a:r>
          </a:p>
          <a:p>
            <a:r>
              <a:rPr lang="cs-CZ" dirty="0" smtClean="0"/>
              <a:t>Vysolování</a:t>
            </a:r>
          </a:p>
          <a:p>
            <a:pPr lvl="1"/>
            <a:r>
              <a:rPr lang="cs-CZ" dirty="0" smtClean="0"/>
              <a:t>Prostorové uspořádání bílkovin i biologická funkce zůstávají zachovány</a:t>
            </a:r>
          </a:p>
          <a:p>
            <a:pPr lvl="1">
              <a:buNone/>
            </a:pPr>
            <a:r>
              <a:rPr lang="cs-CZ" dirty="0" smtClean="0">
                <a:hlinkClick r:id="rId2"/>
              </a:rPr>
              <a:t>https://www.youtube.com/watch?v=KQIfNx-0N5g</a:t>
            </a:r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  <p:pic>
        <p:nvPicPr>
          <p:cNvPr id="28674" name="Picture 2" descr="VÃ½sledek obrÃ¡zku pro denatur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912711"/>
            <a:ext cx="6120680" cy="2945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dirty="0" smtClean="0"/>
              <a:t>Základní stavební jednotky živé hmoty</a:t>
            </a:r>
          </a:p>
          <a:p>
            <a:r>
              <a:rPr lang="cs-CZ" dirty="0" smtClean="0"/>
              <a:t>Biopolymery</a:t>
            </a:r>
          </a:p>
          <a:p>
            <a:r>
              <a:rPr lang="cs-CZ" dirty="0" smtClean="0"/>
              <a:t>Složeny z </a:t>
            </a:r>
            <a:r>
              <a:rPr lang="cs-CZ" dirty="0" smtClean="0"/>
              <a:t>AMK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ÄeskÃ½ kulinÃ¡Å Ä.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476641" cy="3096344"/>
          </a:xfrm>
          <a:prstGeom prst="rect">
            <a:avLst/>
          </a:prstGeom>
          <a:noFill/>
        </p:spPr>
      </p:pic>
      <p:pic>
        <p:nvPicPr>
          <p:cNvPr id="1028" name="Picture 4" descr="Quinoa bÃ­lÃ¡, ÄervenÃ¡ a ÄernÃ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284984"/>
            <a:ext cx="4286250" cy="282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 descr="Amino Ac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516216" cy="6877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Stavební </a:t>
            </a:r>
            <a:endParaRPr lang="cs-CZ" dirty="0"/>
          </a:p>
        </p:txBody>
      </p:sp>
      <p:pic>
        <p:nvPicPr>
          <p:cNvPr id="15362" name="Picture 2" descr="VÃ½sledek obrÃ¡zku pro vla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84784"/>
            <a:ext cx="4248472" cy="2731768"/>
          </a:xfrm>
          <a:prstGeom prst="rect">
            <a:avLst/>
          </a:prstGeom>
          <a:noFill/>
        </p:spPr>
      </p:pic>
      <p:pic>
        <p:nvPicPr>
          <p:cNvPr id="15364" name="Picture 4" descr="VÃ½sledek obrÃ¡zku pro neh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365104"/>
            <a:ext cx="4067944" cy="2289081"/>
          </a:xfrm>
          <a:prstGeom prst="rect">
            <a:avLst/>
          </a:prstGeom>
          <a:noFill/>
        </p:spPr>
      </p:pic>
      <p:pic>
        <p:nvPicPr>
          <p:cNvPr id="15366" name="Picture 6" descr="http://www.azzano.cz/fotky37902/fotos/_vyr_149model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Stavební</a:t>
            </a:r>
          </a:p>
          <a:p>
            <a:r>
              <a:rPr lang="cs-CZ" dirty="0" smtClean="0"/>
              <a:t>Katalytická </a:t>
            </a:r>
            <a:endParaRPr lang="cs-CZ" dirty="0"/>
          </a:p>
        </p:txBody>
      </p:sp>
      <p:pic>
        <p:nvPicPr>
          <p:cNvPr id="16386" name="Picture 2" descr="https://upload.wikimedia.org/wikipedia/commons/a/a8/GLO1_Homo_sapien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20888"/>
            <a:ext cx="5334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Stavební</a:t>
            </a:r>
          </a:p>
          <a:p>
            <a:r>
              <a:rPr lang="cs-CZ" dirty="0" smtClean="0"/>
              <a:t>Katalytická</a:t>
            </a:r>
          </a:p>
          <a:p>
            <a:r>
              <a:rPr lang="cs-CZ" dirty="0" smtClean="0"/>
              <a:t>Regulační </a:t>
            </a:r>
            <a:endParaRPr lang="cs-CZ" dirty="0"/>
          </a:p>
        </p:txBody>
      </p:sp>
      <p:pic>
        <p:nvPicPr>
          <p:cNvPr id="17412" name="Picture 4" descr="Dokrewny gruczoÅ i hormo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836712"/>
            <a:ext cx="5497902" cy="6021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Stavební</a:t>
            </a:r>
          </a:p>
          <a:p>
            <a:r>
              <a:rPr lang="cs-CZ" dirty="0" smtClean="0"/>
              <a:t>Katalytická</a:t>
            </a:r>
          </a:p>
          <a:p>
            <a:r>
              <a:rPr lang="cs-CZ" dirty="0" smtClean="0"/>
              <a:t>Regulační</a:t>
            </a:r>
          </a:p>
          <a:p>
            <a:r>
              <a:rPr lang="cs-CZ" dirty="0" smtClean="0"/>
              <a:t>Obranná </a:t>
            </a:r>
            <a:endParaRPr lang="cs-CZ" dirty="0"/>
          </a:p>
        </p:txBody>
      </p:sp>
      <p:pic>
        <p:nvPicPr>
          <p:cNvPr id="18434" name="Picture 2" descr="https://www.wikiskripta.eu/images/4/46/Protilatka_c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268760"/>
            <a:ext cx="3810000" cy="511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Stavební</a:t>
            </a:r>
          </a:p>
          <a:p>
            <a:r>
              <a:rPr lang="cs-CZ" dirty="0" smtClean="0"/>
              <a:t>Katalytická</a:t>
            </a:r>
          </a:p>
          <a:p>
            <a:r>
              <a:rPr lang="cs-CZ" dirty="0" smtClean="0"/>
              <a:t>Regulační</a:t>
            </a:r>
          </a:p>
          <a:p>
            <a:r>
              <a:rPr lang="cs-CZ" dirty="0" smtClean="0"/>
              <a:t>Obranná </a:t>
            </a:r>
          </a:p>
          <a:p>
            <a:r>
              <a:rPr lang="cs-CZ" dirty="0" smtClean="0"/>
              <a:t>Transportní </a:t>
            </a:r>
          </a:p>
          <a:p>
            <a:endParaRPr lang="cs-CZ" dirty="0"/>
          </a:p>
        </p:txBody>
      </p:sp>
      <p:pic>
        <p:nvPicPr>
          <p:cNvPr id="19458" name="Picture 2" descr="Hemoglobin, Hematokrit, Trombosit, Leukos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36912"/>
            <a:ext cx="552061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Stavební</a:t>
            </a:r>
          </a:p>
          <a:p>
            <a:r>
              <a:rPr lang="cs-CZ" dirty="0" smtClean="0"/>
              <a:t>Katalytická</a:t>
            </a:r>
          </a:p>
          <a:p>
            <a:r>
              <a:rPr lang="cs-CZ" dirty="0" smtClean="0"/>
              <a:t>Regulační</a:t>
            </a:r>
          </a:p>
          <a:p>
            <a:r>
              <a:rPr lang="cs-CZ" dirty="0" smtClean="0"/>
              <a:t>Obranná </a:t>
            </a:r>
          </a:p>
          <a:p>
            <a:r>
              <a:rPr lang="cs-CZ" dirty="0" smtClean="0"/>
              <a:t>Transportní </a:t>
            </a:r>
          </a:p>
          <a:p>
            <a:r>
              <a:rPr lang="cs-CZ" dirty="0" smtClean="0"/>
              <a:t>Pohyb</a:t>
            </a:r>
            <a:endParaRPr lang="cs-CZ" dirty="0"/>
          </a:p>
        </p:txBody>
      </p:sp>
      <p:pic>
        <p:nvPicPr>
          <p:cNvPr id="20482" name="Picture 2" descr="LymfatickÃ½ systÃ©m a pohy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345403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</TotalTime>
  <Words>136</Words>
  <Application>Microsoft Office PowerPoint</Application>
  <PresentationFormat>Předvádění na obrazovce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Bílkoviny</vt:lpstr>
      <vt:lpstr>Snímek 2</vt:lpstr>
      <vt:lpstr>Snímek 3</vt:lpstr>
      <vt:lpstr>Funkce</vt:lpstr>
      <vt:lpstr>Funkce</vt:lpstr>
      <vt:lpstr>Funkce</vt:lpstr>
      <vt:lpstr>Funkce</vt:lpstr>
      <vt:lpstr>Funkce</vt:lpstr>
      <vt:lpstr>Funkce</vt:lpstr>
      <vt:lpstr>Dělení</vt:lpstr>
      <vt:lpstr>Struktura</vt:lpstr>
      <vt:lpstr>Snímek 12</vt:lpstr>
      <vt:lpstr>Snímek 13</vt:lpstr>
      <vt:lpstr>Snímek 14</vt:lpstr>
      <vt:lpstr>Snímek 15</vt:lpstr>
      <vt:lpstr>Vlastnosti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Bílkoviny</dc:title>
  <dc:creator>Barbora Pospíšilová</dc:creator>
  <cp:lastModifiedBy>Barbora Pospíšilová</cp:lastModifiedBy>
  <cp:revision>24</cp:revision>
  <dcterms:created xsi:type="dcterms:W3CDTF">2018-12-07T18:09:33Z</dcterms:created>
  <dcterms:modified xsi:type="dcterms:W3CDTF">2018-12-09T22:47:40Z</dcterms:modified>
</cp:coreProperties>
</file>