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883118-014E-4812-9E1F-D5144AC43F55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B56BBC-E21C-4183-B5F6-C524A84808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hl=cs&amp;biw=1366&amp;bih=653&amp;tbm=isch&amp;sa=1&amp;ei=MhANXJzlG4qWsAGVp6iYAw&amp;q=s%C3%A1dlo&amp;oq=s%C3%A1dlo&amp;gs_l=img.3..0l10.61021.62813..63046...0.0..0.91.635.8......0....1..gws-wiz-img.....0..0i67.ebIdtIHeHLI" TargetMode="External"/><Relationship Id="rId2" Type="http://schemas.openxmlformats.org/officeDocument/2006/relationships/hyperlink" Target="https://www.google.cz/search?hl=cs&amp;tbm=isch&amp;source=hp&amp;biw=1366&amp;bih=653&amp;ei=MBANXJL9CYmtsAHGpojwBQ&amp;q=olej&amp;oq=olej&amp;gs_l=img.3..0l10.1010.1532..1757...0.0..0.82.302.4......0....1..gws-wiz-img.....0.tSnRpNKF8e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udiumbiochemie.cz/prirodni_latky_lipidy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Lipidy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573016"/>
            <a:ext cx="7772400" cy="1199704"/>
          </a:xfrm>
        </p:spPr>
        <p:txBody>
          <a:bodyPr/>
          <a:lstStyle/>
          <a:p>
            <a:r>
              <a:rPr lang="cs-CZ" dirty="0" smtClean="0"/>
              <a:t>Ing. Simona </a:t>
            </a:r>
            <a:r>
              <a:rPr lang="cs-CZ" dirty="0" err="1" smtClean="0"/>
              <a:t>Dominiková</a:t>
            </a:r>
            <a:endParaRPr lang="cs-CZ" dirty="0" smtClean="0"/>
          </a:p>
          <a:p>
            <a:r>
              <a:rPr lang="cs-CZ" dirty="0" smtClean="0"/>
              <a:t>29.11.2018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Rozštěpení lipidů na glycerol a MK</a:t>
            </a:r>
          </a:p>
          <a:p>
            <a:endParaRPr lang="cs-CZ" dirty="0"/>
          </a:p>
          <a:p>
            <a:r>
              <a:rPr lang="cs-CZ" dirty="0" smtClean="0"/>
              <a:t>Vznik mýdla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Zmýdelnění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708920"/>
            <a:ext cx="3816424" cy="34347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395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Působením tepla, světla a vzdušného kyslíku a mikroorganismů se glyceridy rozkládají</a:t>
            </a:r>
          </a:p>
          <a:p>
            <a:endParaRPr lang="cs-CZ" dirty="0"/>
          </a:p>
          <a:p>
            <a:r>
              <a:rPr lang="cs-CZ" dirty="0" smtClean="0"/>
              <a:t>Vznikají páchnoucí aldehydy a nižší kyseliny např. k. máselná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Žluknutí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9040"/>
            <a:ext cx="4032448" cy="24919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538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Děkuji za pozornost!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>
                <a:hlinkClick r:id="rId2"/>
              </a:rPr>
              <a:t>https://www.google.cz/search?hl=cs&amp;tbm=isch&amp;source=hp&amp;biw=1366&amp;bih=653&amp;ei=MBANXJL9CYmtsAHGpojwBQ&amp;q=olej&amp;oq=olej&amp;gs_l=img.3..0l10.1010.1532..1757...0.0..0.82.302.4......0....1..gws-wiz-img.....0.tSnRpNKF8eU#imgrc=ydBuZ1ea1pgntM</a:t>
            </a:r>
            <a:r>
              <a:rPr lang="cs-CZ" sz="1600" dirty="0" smtClean="0"/>
              <a:t>:</a:t>
            </a:r>
          </a:p>
          <a:p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https://www.google.cz/search?hl=cs&amp;biw=1366&amp;bih=653&amp;tbm=isch&amp;sa=1&amp;ei=MhANXJzlG4qWsAGVp6iYAw&amp;q=s%C3%A1dlo&amp;oq=s%C3%A1dlo&amp;gs_l=img.3..0l10.61021.62813..63046...0.0..0.91.635.8......0....1..gws-wiz-img.....0..</a:t>
            </a:r>
            <a:r>
              <a:rPr lang="cs-CZ" sz="1600" dirty="0" smtClean="0">
                <a:hlinkClick r:id="rId3"/>
              </a:rPr>
              <a:t>0i67.ebIdtIHeHLI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www.</a:t>
            </a:r>
            <a:r>
              <a:rPr lang="cs-CZ" sz="1600" dirty="0" err="1" smtClean="0">
                <a:hlinkClick r:id="rId4"/>
              </a:rPr>
              <a:t>studiumbiochemie.cz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prirodni</a:t>
            </a:r>
            <a:r>
              <a:rPr lang="cs-CZ" sz="1600" dirty="0" smtClean="0">
                <a:hlinkClick r:id="rId4"/>
              </a:rPr>
              <a:t>_</a:t>
            </a:r>
            <a:r>
              <a:rPr lang="cs-CZ" sz="1600" dirty="0" err="1" smtClean="0">
                <a:hlinkClick r:id="rId4"/>
              </a:rPr>
              <a:t>latky</a:t>
            </a:r>
            <a:r>
              <a:rPr lang="cs-CZ" sz="1600" dirty="0" smtClean="0">
                <a:hlinkClick r:id="rId4"/>
              </a:rPr>
              <a:t>_lipidy.</a:t>
            </a:r>
            <a:r>
              <a:rPr lang="cs-CZ" sz="1600" dirty="0" err="1" smtClean="0">
                <a:hlinkClick r:id="rId4"/>
              </a:rPr>
              <a:t>html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  <a:t>Vlastní zápisky z vysoké školy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Estery glycerolu a vyšších mastných kyselin</a:t>
            </a:r>
          </a:p>
          <a:p>
            <a:endParaRPr lang="cs-CZ" dirty="0"/>
          </a:p>
          <a:p>
            <a:r>
              <a:rPr lang="cs-CZ" dirty="0" smtClean="0"/>
              <a:t>Přírodní látky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Lipidy</a:t>
            </a:r>
            <a:endParaRPr lang="cs-CZ" dirty="0"/>
          </a:p>
        </p:txBody>
      </p:sp>
      <p:pic>
        <p:nvPicPr>
          <p:cNvPr id="4" name="Obrázek 3" descr="ole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636912"/>
            <a:ext cx="3805560" cy="3805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sadl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501008"/>
            <a:ext cx="3816424" cy="2569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alkoholu a karboxylové kyseliny za vzniku esteru a vody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Esterifikace – vznik lipidů</a:t>
            </a:r>
            <a:endParaRPr lang="cs-CZ" dirty="0"/>
          </a:p>
        </p:txBody>
      </p:sp>
      <p:pic>
        <p:nvPicPr>
          <p:cNvPr id="4" name="Obrázek 3" descr="content_VkoAAAAASU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852936"/>
            <a:ext cx="7971830" cy="15880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CHJ_12_esterifik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5243" y="2060848"/>
            <a:ext cx="7776857" cy="2621814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Esterifikace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Rozpustné v organických rozpouštědlech</a:t>
            </a:r>
          </a:p>
          <a:p>
            <a:endParaRPr lang="cs-CZ" dirty="0"/>
          </a:p>
          <a:p>
            <a:r>
              <a:rPr lang="cs-CZ" dirty="0" smtClean="0"/>
              <a:t>„ podobné v podobném rozpouštěj „ </a:t>
            </a:r>
          </a:p>
          <a:p>
            <a:endParaRPr lang="cs-CZ" dirty="0"/>
          </a:p>
          <a:p>
            <a:r>
              <a:rPr lang="cs-CZ" dirty="0" smtClean="0"/>
              <a:t>Energeticky bohaté</a:t>
            </a:r>
          </a:p>
          <a:p>
            <a:endParaRPr lang="cs-CZ" dirty="0"/>
          </a:p>
          <a:p>
            <a:r>
              <a:rPr lang="cs-CZ" dirty="0" smtClean="0"/>
              <a:t>Mají termoregulační funkci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lipidů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Zásobní látky ( podkožní tuková tkáň, olejnatá semena)</a:t>
            </a:r>
          </a:p>
          <a:p>
            <a:endParaRPr lang="cs-CZ" dirty="0"/>
          </a:p>
          <a:p>
            <a:r>
              <a:rPr lang="cs-CZ" dirty="0" smtClean="0"/>
              <a:t>Ochranná – obalují orgány, ochrana před chladem a poškozením</a:t>
            </a:r>
          </a:p>
          <a:p>
            <a:endParaRPr lang="cs-CZ" dirty="0"/>
          </a:p>
          <a:p>
            <a:r>
              <a:rPr lang="cs-CZ" dirty="0" smtClean="0"/>
              <a:t>Stavební látky – součástí </a:t>
            </a:r>
            <a:r>
              <a:rPr lang="cs-CZ" dirty="0" err="1" smtClean="0"/>
              <a:t>biomembrán</a:t>
            </a:r>
            <a:r>
              <a:rPr lang="cs-CZ" dirty="0" smtClean="0"/>
              <a:t>, podílí se na přenosu nervových vzruchů</a:t>
            </a:r>
          </a:p>
          <a:p>
            <a:endParaRPr lang="cs-CZ" dirty="0"/>
          </a:p>
          <a:p>
            <a:r>
              <a:rPr lang="cs-CZ" dirty="0" smtClean="0"/>
              <a:t>Izolují proti vodě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lipidů v organismu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Pevné (tuky) </a:t>
            </a:r>
          </a:p>
          <a:p>
            <a:r>
              <a:rPr lang="cs-CZ" dirty="0" smtClean="0"/>
              <a:t>Převážně nasycené MK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Kapalné (oleje) </a:t>
            </a:r>
          </a:p>
          <a:p>
            <a:r>
              <a:rPr lang="cs-CZ" dirty="0" smtClean="0"/>
              <a:t>Převážně nenasycené MK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D</a:t>
            </a:r>
            <a:r>
              <a:rPr lang="cs-CZ" dirty="0" smtClean="0"/>
              <a:t>ělení lipidů</a:t>
            </a:r>
            <a:endParaRPr lang="cs-CZ" dirty="0"/>
          </a:p>
        </p:txBody>
      </p:sp>
      <p:pic>
        <p:nvPicPr>
          <p:cNvPr id="4" name="Obrázek 3" descr="75d34982e2_82705255_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88640"/>
            <a:ext cx="2677798" cy="3600400"/>
          </a:xfrm>
          <a:prstGeom prst="rect">
            <a:avLst/>
          </a:prstGeom>
        </p:spPr>
      </p:pic>
      <p:pic>
        <p:nvPicPr>
          <p:cNvPr id="5" name="Obrázek 4" descr="ShotType1_328x3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905672"/>
            <a:ext cx="2952328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lang="cs-CZ" dirty="0" smtClean="0"/>
              <a:t>Jednoduché -  </a:t>
            </a:r>
            <a:r>
              <a:rPr lang="cs-CZ" dirty="0" err="1" smtClean="0"/>
              <a:t>triacylglyceroly</a:t>
            </a:r>
            <a:r>
              <a:rPr lang="cs-CZ" dirty="0" smtClean="0"/>
              <a:t>, vosky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Složené – fosfolipidy, glykolipidy, lipoproteiny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3342" y="188640"/>
            <a:ext cx="8229600" cy="1143000"/>
          </a:xfrm>
        </p:spPr>
        <p:txBody>
          <a:bodyPr/>
          <a:lstStyle/>
          <a:p>
            <a:r>
              <a:rPr lang="cs-CZ" dirty="0"/>
              <a:t>Dělení lipidů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28801"/>
            <a:ext cx="1440160" cy="20790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1628800"/>
            <a:ext cx="2355851" cy="215167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628800"/>
            <a:ext cx="3078088" cy="205205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447" y="4342507"/>
            <a:ext cx="3507072" cy="23955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683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Rostlinné – olej lněný, slunečnicový, olivový, řepkový</a:t>
            </a:r>
          </a:p>
          <a:p>
            <a:r>
              <a:rPr lang="cs-CZ" dirty="0" smtClean="0"/>
              <a:t>Zisk: lisováním a extrakcí</a:t>
            </a:r>
          </a:p>
          <a:p>
            <a:r>
              <a:rPr lang="cs-CZ" dirty="0" smtClean="0"/>
              <a:t>Produkt: potraviny, parfémy, bionafta</a:t>
            </a:r>
          </a:p>
          <a:p>
            <a:endParaRPr lang="cs-CZ" dirty="0"/>
          </a:p>
          <a:p>
            <a:r>
              <a:rPr lang="cs-CZ" dirty="0" err="1" smtClean="0"/>
              <a:t>Živočišnné</a:t>
            </a:r>
            <a:r>
              <a:rPr lang="cs-CZ" dirty="0" smtClean="0"/>
              <a:t> – sádlo, máslo, lůj, rybí tuk</a:t>
            </a:r>
          </a:p>
          <a:p>
            <a:r>
              <a:rPr lang="cs-CZ" dirty="0" smtClean="0"/>
              <a:t>Zisk: vyškvařováním</a:t>
            </a:r>
          </a:p>
          <a:p>
            <a:r>
              <a:rPr lang="cs-CZ" dirty="0" smtClean="0"/>
              <a:t>Zdroj vitaminu A, 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lipidů</a:t>
            </a:r>
          </a:p>
        </p:txBody>
      </p:sp>
    </p:spTree>
    <p:extLst>
      <p:ext uri="{BB962C8B-B14F-4D97-AF65-F5344CB8AC3E}">
        <p14:creationId xmlns="" xmlns:p14="http://schemas.microsoft.com/office/powerpoint/2010/main" val="249353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506</TotalTime>
  <Words>249</Words>
  <Application>Microsoft Office PowerPoint</Application>
  <PresentationFormat>Předvádění na obrazovce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Lipidy</vt:lpstr>
      <vt:lpstr>Lipidy</vt:lpstr>
      <vt:lpstr>Esterifikace – vznik lipidů</vt:lpstr>
      <vt:lpstr>Esterifikace</vt:lpstr>
      <vt:lpstr>Vlastnosti lipidů</vt:lpstr>
      <vt:lpstr>Funkce lipidů v organismu</vt:lpstr>
      <vt:lpstr> Dělení lipidů</vt:lpstr>
      <vt:lpstr>Dělení lipidů</vt:lpstr>
      <vt:lpstr>Dělení lipidů</vt:lpstr>
      <vt:lpstr>Zmýdelnění</vt:lpstr>
      <vt:lpstr>Žluknutí</vt:lpstr>
      <vt:lpstr>Snímek 12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Učitel1</dc:creator>
  <cp:lastModifiedBy>Učitel1</cp:lastModifiedBy>
  <cp:revision>33</cp:revision>
  <dcterms:created xsi:type="dcterms:W3CDTF">2018-11-29T09:39:51Z</dcterms:created>
  <dcterms:modified xsi:type="dcterms:W3CDTF">2018-12-09T13:00:13Z</dcterms:modified>
</cp:coreProperties>
</file>