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4" r:id="rId6"/>
    <p:sldId id="265" r:id="rId7"/>
    <p:sldId id="271" r:id="rId8"/>
    <p:sldId id="266" r:id="rId9"/>
    <p:sldId id="272" r:id="rId10"/>
    <p:sldId id="273" r:id="rId11"/>
    <p:sldId id="267" r:id="rId12"/>
    <p:sldId id="274" r:id="rId13"/>
    <p:sldId id="270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9" r:id="rId25"/>
    <p:sldId id="284" r:id="rId26"/>
    <p:sldId id="285" r:id="rId27"/>
    <p:sldId id="286" r:id="rId28"/>
    <p:sldId id="287" r:id="rId29"/>
    <p:sldId id="292" r:id="rId30"/>
    <p:sldId id="293" r:id="rId31"/>
    <p:sldId id="294" r:id="rId32"/>
    <p:sldId id="288" r:id="rId33"/>
    <p:sldId id="289" r:id="rId34"/>
    <p:sldId id="291" r:id="rId35"/>
    <p:sldId id="290" r:id="rId36"/>
    <p:sldId id="260" r:id="rId37"/>
    <p:sldId id="261" r:id="rId38"/>
    <p:sldId id="26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64_s5zvR3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-Lo2LNHqDt8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ostnimedicina.cz/kyselina-mlecna.htm" TargetMode="External"/><Relationship Id="rId2" Type="http://schemas.openxmlformats.org/officeDocument/2006/relationships/hyperlink" Target="https://www.jidloaradost.ambi.cz/clanky/fermen-co-fermenta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iumbiochemie.cz/metabolismus_sacharidy.html" TargetMode="External"/><Relationship Id="rId4" Type="http://schemas.openxmlformats.org/officeDocument/2006/relationships/hyperlink" Target="https://www.dama.cz/clanek/nemuzete-se-po-cviceni-ani-hnout-na-vine-je-svalova-horecka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4_s5zvR3s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Lo2LNHqDt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Lo2LNHqDt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E101B-3ECE-4791-9C67-D616A722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1274C-539B-481B-B666-C1209E44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58584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742604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Výroba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680" y="521855"/>
            <a:ext cx="3437466" cy="8811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A5AD8A-FFDF-4B0E-90ED-5EAC8B054D31}"/>
              </a:ext>
            </a:extLst>
          </p:cNvPr>
          <p:cNvSpPr txBox="1"/>
          <p:nvPr/>
        </p:nvSpPr>
        <p:spPr>
          <a:xfrm>
            <a:off x="1920240" y="5478088"/>
            <a:ext cx="4865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anaerobně (nedostatek kyslíku)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FE39CE-A0EC-4337-9C95-94F145CFE9DB}"/>
              </a:ext>
            </a:extLst>
          </p:cNvPr>
          <p:cNvSpPr txBox="1"/>
          <p:nvPr/>
        </p:nvSpPr>
        <p:spPr>
          <a:xfrm>
            <a:off x="378701" y="4133128"/>
            <a:ext cx="1317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pyruvát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5812680-C992-4729-837A-C04C55E9CDE7}"/>
              </a:ext>
            </a:extLst>
          </p:cNvPr>
          <p:cNvSpPr txBox="1"/>
          <p:nvPr/>
        </p:nvSpPr>
        <p:spPr>
          <a:xfrm>
            <a:off x="4701944" y="4133127"/>
            <a:ext cx="2010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acetaldehyd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504D05-5849-44F6-9491-A494878B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9" y="2058369"/>
            <a:ext cx="11960401" cy="244409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3D76EE-3892-4F4A-90EF-BC6B72394382}"/>
              </a:ext>
            </a:extLst>
          </p:cNvPr>
          <p:cNvSpPr txBox="1"/>
          <p:nvPr/>
        </p:nvSpPr>
        <p:spPr>
          <a:xfrm>
            <a:off x="9015453" y="4133127"/>
            <a:ext cx="1314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ethanol</a:t>
            </a:r>
          </a:p>
        </p:txBody>
      </p:sp>
    </p:spTree>
    <p:extLst>
      <p:ext uri="{BB962C8B-B14F-4D97-AF65-F5344CB8AC3E}">
        <p14:creationId xmlns:p14="http://schemas.microsoft.com/office/powerpoint/2010/main" val="11782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41" y="816638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Kvašení (fermentace)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273" y="2137438"/>
            <a:ext cx="5343904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Kde jinde?</a:t>
            </a:r>
          </a:p>
        </p:txBody>
      </p:sp>
    </p:spTree>
    <p:extLst>
      <p:ext uri="{BB962C8B-B14F-4D97-AF65-F5344CB8AC3E}">
        <p14:creationId xmlns:p14="http://schemas.microsoft.com/office/powerpoint/2010/main" val="4071130501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41" y="816638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Kvašení (fermentace)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555" y="2098760"/>
            <a:ext cx="5343904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Kde jinde?</a:t>
            </a:r>
          </a:p>
        </p:txBody>
      </p:sp>
      <p:pic>
        <p:nvPicPr>
          <p:cNvPr id="2050" name="Picture 2" descr="VÃ½sledek obrÃ¡zku pro jogurt">
            <a:extLst>
              <a:ext uri="{FF2B5EF4-FFF2-40B4-BE49-F238E27FC236}">
                <a16:creationId xmlns:a16="http://schemas.microsoft.com/office/drawing/2014/main" id="{F9E1CF4B-F5E8-483F-9C95-C415FC3A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49" y="507076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kvaÅ¡enÃ© zelÃ­">
            <a:extLst>
              <a:ext uri="{FF2B5EF4-FFF2-40B4-BE49-F238E27FC236}">
                <a16:creationId xmlns:a16="http://schemas.microsoft.com/office/drawing/2014/main" id="{3EEC6DF0-3EB5-42ED-8D0D-04E5FD5F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07" y="3978193"/>
            <a:ext cx="3430531" cy="211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vÃ­no">
            <a:extLst>
              <a:ext uri="{FF2B5EF4-FFF2-40B4-BE49-F238E27FC236}">
                <a16:creationId xmlns:a16="http://schemas.microsoft.com/office/drawing/2014/main" id="{FEC2CDA8-9EC6-467B-B25A-9B6454EB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07" y="1830637"/>
            <a:ext cx="3430531" cy="1879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ocet">
            <a:extLst>
              <a:ext uri="{FF2B5EF4-FFF2-40B4-BE49-F238E27FC236}">
                <a16:creationId xmlns:a16="http://schemas.microsoft.com/office/drawing/2014/main" id="{3B57062C-E7B7-46A1-9E80-E6D3A445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6" y="1934869"/>
            <a:ext cx="1687752" cy="35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chlÃ©b">
            <a:extLst>
              <a:ext uri="{FF2B5EF4-FFF2-40B4-BE49-F238E27FC236}">
                <a16:creationId xmlns:a16="http://schemas.microsoft.com/office/drawing/2014/main" id="{CA8D4C4C-3855-4953-B4B5-2DC7CBDA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62" y="4307553"/>
            <a:ext cx="3539587" cy="235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07" y="933796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Soutěž :D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61" y="2135651"/>
            <a:ext cx="8596668" cy="3880773"/>
          </a:xfrm>
        </p:spPr>
        <p:txBody>
          <a:bodyPr>
            <a:normAutofit/>
          </a:bodyPr>
          <a:lstStyle/>
          <a:p>
            <a:r>
              <a:rPr lang="cs-CZ" sz="2600" dirty="0"/>
              <a:t>3 varianty </a:t>
            </a:r>
          </a:p>
        </p:txBody>
      </p:sp>
    </p:spTree>
    <p:extLst>
      <p:ext uri="{BB962C8B-B14F-4D97-AF65-F5344CB8AC3E}">
        <p14:creationId xmlns:p14="http://schemas.microsoft.com/office/powerpoint/2010/main" val="378742987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svaly</a:t>
            </a:r>
          </a:p>
        </p:txBody>
      </p:sp>
    </p:spTree>
    <p:extLst>
      <p:ext uri="{BB962C8B-B14F-4D97-AF65-F5344CB8AC3E}">
        <p14:creationId xmlns:p14="http://schemas.microsoft.com/office/powerpoint/2010/main" val="3284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laktát</a:t>
            </a:r>
          </a:p>
        </p:txBody>
      </p:sp>
    </p:spTree>
    <p:extLst>
      <p:ext uri="{BB962C8B-B14F-4D97-AF65-F5344CB8AC3E}">
        <p14:creationId xmlns:p14="http://schemas.microsoft.com/office/powerpoint/2010/main" val="19780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Autofit/>
          </a:bodyPr>
          <a:lstStyle/>
          <a:p>
            <a:r>
              <a:rPr lang="cs-CZ" sz="4800" dirty="0"/>
              <a:t>NAD</a:t>
            </a:r>
            <a:r>
              <a:rPr lang="cs-CZ" sz="4800" baseline="30000" dirty="0"/>
              <a:t>+</a:t>
            </a:r>
            <a:br>
              <a:rPr lang="cs-CZ" sz="4800" dirty="0"/>
            </a:br>
            <a:br>
              <a:rPr lang="cs-CZ" sz="4800" dirty="0"/>
            </a:b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8498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kvašení</a:t>
            </a:r>
          </a:p>
        </p:txBody>
      </p:sp>
    </p:spTree>
    <p:extLst>
      <p:ext uri="{BB962C8B-B14F-4D97-AF65-F5344CB8AC3E}">
        <p14:creationId xmlns:p14="http://schemas.microsoft.com/office/powerpoint/2010/main" val="12133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anaerobně</a:t>
            </a:r>
          </a:p>
        </p:txBody>
      </p:sp>
    </p:spTree>
    <p:extLst>
      <p:ext uri="{BB962C8B-B14F-4D97-AF65-F5344CB8AC3E}">
        <p14:creationId xmlns:p14="http://schemas.microsoft.com/office/powerpoint/2010/main" val="26416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pivo</a:t>
            </a:r>
          </a:p>
        </p:txBody>
      </p:sp>
    </p:spTree>
    <p:extLst>
      <p:ext uri="{BB962C8B-B14F-4D97-AF65-F5344CB8AC3E}">
        <p14:creationId xmlns:p14="http://schemas.microsoft.com/office/powerpoint/2010/main" val="12058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08624-C391-45DF-ACF4-CE4418571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572" y="613369"/>
            <a:ext cx="7766936" cy="1646302"/>
          </a:xfrm>
        </p:spPr>
        <p:txBody>
          <a:bodyPr/>
          <a:lstStyle/>
          <a:p>
            <a:pPr algn="l"/>
            <a:r>
              <a:rPr lang="cs-CZ" sz="6600" dirty="0"/>
              <a:t>TÉMA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67AFD8-03AA-4679-9243-0C2CBE7C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572" y="2606802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tx1"/>
                </a:solidFill>
              </a:rPr>
              <a:t>VYNECHTE MÍSTO PRO NADPIS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0BC82AC-55E0-4DC3-A001-F74C9B00EEF1}"/>
              </a:ext>
            </a:extLst>
          </p:cNvPr>
          <p:cNvSpPr txBox="1">
            <a:spLocks/>
          </p:cNvSpPr>
          <p:nvPr/>
        </p:nvSpPr>
        <p:spPr>
          <a:xfrm>
            <a:off x="1047070" y="561751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200" dirty="0">
                <a:solidFill>
                  <a:schemeClr val="tx1"/>
                </a:solidFill>
              </a:rPr>
              <a:t>VH 14. 12. 2018</a:t>
            </a:r>
          </a:p>
        </p:txBody>
      </p:sp>
    </p:spTree>
    <p:extLst>
      <p:ext uri="{BB962C8B-B14F-4D97-AF65-F5344CB8AC3E}">
        <p14:creationId xmlns:p14="http://schemas.microsoft.com/office/powerpoint/2010/main" val="3611991075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pyruvát</a:t>
            </a:r>
          </a:p>
        </p:txBody>
      </p:sp>
    </p:spTree>
    <p:extLst>
      <p:ext uri="{BB962C8B-B14F-4D97-AF65-F5344CB8AC3E}">
        <p14:creationId xmlns:p14="http://schemas.microsoft.com/office/powerpoint/2010/main" val="41124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kyselina mléčná</a:t>
            </a:r>
          </a:p>
        </p:txBody>
      </p:sp>
    </p:spTree>
    <p:extLst>
      <p:ext uri="{BB962C8B-B14F-4D97-AF65-F5344CB8AC3E}">
        <p14:creationId xmlns:p14="http://schemas.microsoft.com/office/powerpoint/2010/main" val="27866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kvasinky</a:t>
            </a:r>
          </a:p>
        </p:txBody>
      </p:sp>
    </p:spTree>
    <p:extLst>
      <p:ext uri="{BB962C8B-B14F-4D97-AF65-F5344CB8AC3E}">
        <p14:creationId xmlns:p14="http://schemas.microsoft.com/office/powerpoint/2010/main" val="37767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2288771"/>
            <a:ext cx="8596668" cy="1320800"/>
          </a:xfrm>
        </p:spPr>
        <p:txBody>
          <a:bodyPr>
            <a:normAutofit/>
          </a:bodyPr>
          <a:lstStyle/>
          <a:p>
            <a:r>
              <a:rPr lang="cs-CZ" sz="4800" dirty="0"/>
              <a:t>fermentace</a:t>
            </a:r>
          </a:p>
        </p:txBody>
      </p:sp>
    </p:spTree>
    <p:extLst>
      <p:ext uri="{BB962C8B-B14F-4D97-AF65-F5344CB8AC3E}">
        <p14:creationId xmlns:p14="http://schemas.microsoft.com/office/powerpoint/2010/main" val="18077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2E1C71AC-11D8-4965-A835-6AD5ADA681D5}"/>
              </a:ext>
            </a:extLst>
          </p:cNvPr>
          <p:cNvSpPr/>
          <p:nvPr/>
        </p:nvSpPr>
        <p:spPr>
          <a:xfrm>
            <a:off x="3241963" y="2626822"/>
            <a:ext cx="3009208" cy="997528"/>
          </a:xfrm>
          <a:prstGeom prst="ellips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754DF70-D46E-4659-86DB-0A17EE8C3D4E}"/>
              </a:ext>
            </a:extLst>
          </p:cNvPr>
          <p:cNvSpPr txBox="1"/>
          <p:nvPr/>
        </p:nvSpPr>
        <p:spPr>
          <a:xfrm>
            <a:off x="3516284" y="2782669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SACHARIDY</a:t>
            </a:r>
          </a:p>
        </p:txBody>
      </p:sp>
    </p:spTree>
    <p:extLst>
      <p:ext uri="{BB962C8B-B14F-4D97-AF65-F5344CB8AC3E}">
        <p14:creationId xmlns:p14="http://schemas.microsoft.com/office/powerpoint/2010/main" val="2185368738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délník 49">
            <a:extLst>
              <a:ext uri="{FF2B5EF4-FFF2-40B4-BE49-F238E27FC236}">
                <a16:creationId xmlns:a16="http://schemas.microsoft.com/office/drawing/2014/main" id="{CE254243-A957-4192-8FC1-7A22A05C1EC6}"/>
              </a:ext>
            </a:extLst>
          </p:cNvPr>
          <p:cNvSpPr/>
          <p:nvPr/>
        </p:nvSpPr>
        <p:spPr>
          <a:xfrm>
            <a:off x="5051646" y="532094"/>
            <a:ext cx="1620982" cy="5735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E1C71AC-11D8-4965-A835-6AD5ADA681D5}"/>
              </a:ext>
            </a:extLst>
          </p:cNvPr>
          <p:cNvSpPr/>
          <p:nvPr/>
        </p:nvSpPr>
        <p:spPr>
          <a:xfrm>
            <a:off x="3241963" y="2626822"/>
            <a:ext cx="3009208" cy="997528"/>
          </a:xfrm>
          <a:prstGeom prst="ellips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754DF70-D46E-4659-86DB-0A17EE8C3D4E}"/>
              </a:ext>
            </a:extLst>
          </p:cNvPr>
          <p:cNvSpPr txBox="1"/>
          <p:nvPr/>
        </p:nvSpPr>
        <p:spPr>
          <a:xfrm>
            <a:off x="3516284" y="2782669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SACHARIDY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8069E10-5704-4523-97DD-573273B4F1D6}"/>
              </a:ext>
            </a:extLst>
          </p:cNvPr>
          <p:cNvCxnSpPr>
            <a:cxnSpLocks/>
          </p:cNvCxnSpPr>
          <p:nvPr/>
        </p:nvCxnSpPr>
        <p:spPr>
          <a:xfrm flipH="1" flipV="1">
            <a:off x="3277292" y="1678462"/>
            <a:ext cx="477983" cy="92271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DD9B9FF-34B4-4A52-822A-6CA358878582}"/>
              </a:ext>
            </a:extLst>
          </p:cNvPr>
          <p:cNvCxnSpPr>
            <a:cxnSpLocks/>
          </p:cNvCxnSpPr>
          <p:nvPr/>
        </p:nvCxnSpPr>
        <p:spPr>
          <a:xfrm flipH="1" flipV="1">
            <a:off x="4364182" y="1678462"/>
            <a:ext cx="133362" cy="8032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266E012-AF54-46A6-A4ED-7C58BD7305FE}"/>
              </a:ext>
            </a:extLst>
          </p:cNvPr>
          <p:cNvCxnSpPr>
            <a:cxnSpLocks/>
          </p:cNvCxnSpPr>
          <p:nvPr/>
        </p:nvCxnSpPr>
        <p:spPr>
          <a:xfrm flipH="1" flipV="1">
            <a:off x="2346243" y="2671156"/>
            <a:ext cx="700372" cy="26046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0B0D853-6E79-43C2-9E48-9C39278DA830}"/>
              </a:ext>
            </a:extLst>
          </p:cNvPr>
          <p:cNvCxnSpPr>
            <a:cxnSpLocks/>
          </p:cNvCxnSpPr>
          <p:nvPr/>
        </p:nvCxnSpPr>
        <p:spPr>
          <a:xfrm flipH="1">
            <a:off x="2691247" y="3846022"/>
            <a:ext cx="1064028" cy="11218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4A55493-7799-40A0-9144-610BB4B2F580}"/>
              </a:ext>
            </a:extLst>
          </p:cNvPr>
          <p:cNvCxnSpPr>
            <a:cxnSpLocks/>
          </p:cNvCxnSpPr>
          <p:nvPr/>
        </p:nvCxnSpPr>
        <p:spPr>
          <a:xfrm flipH="1">
            <a:off x="2338298" y="3549536"/>
            <a:ext cx="751265" cy="44888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F67A7D9-CC43-4EA1-B9C7-B8437A4204D1}"/>
              </a:ext>
            </a:extLst>
          </p:cNvPr>
          <p:cNvCxnSpPr/>
          <p:nvPr/>
        </p:nvCxnSpPr>
        <p:spPr>
          <a:xfrm flipV="1">
            <a:off x="5990038" y="1604356"/>
            <a:ext cx="631767" cy="102246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C419130-B762-415E-8A95-239EDD1F5AD7}"/>
              </a:ext>
            </a:extLst>
          </p:cNvPr>
          <p:cNvCxnSpPr>
            <a:cxnSpLocks/>
          </p:cNvCxnSpPr>
          <p:nvPr/>
        </p:nvCxnSpPr>
        <p:spPr>
          <a:xfrm>
            <a:off x="5281354" y="3998422"/>
            <a:ext cx="338050" cy="132120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C027848-AA5A-49AF-8E9E-CC996DB079AE}"/>
              </a:ext>
            </a:extLst>
          </p:cNvPr>
          <p:cNvCxnSpPr>
            <a:cxnSpLocks/>
          </p:cNvCxnSpPr>
          <p:nvPr/>
        </p:nvCxnSpPr>
        <p:spPr>
          <a:xfrm flipH="1">
            <a:off x="4375265" y="3998422"/>
            <a:ext cx="76200" cy="7716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5149B3C-4A0E-45EE-94BB-ACC5B7528B99}"/>
              </a:ext>
            </a:extLst>
          </p:cNvPr>
          <p:cNvCxnSpPr>
            <a:cxnSpLocks/>
          </p:cNvCxnSpPr>
          <p:nvPr/>
        </p:nvCxnSpPr>
        <p:spPr>
          <a:xfrm flipV="1">
            <a:off x="5330895" y="1141615"/>
            <a:ext cx="288509" cy="128985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3556909-DC4E-485F-9676-6156111C2253}"/>
              </a:ext>
            </a:extLst>
          </p:cNvPr>
          <p:cNvCxnSpPr>
            <a:cxnSpLocks/>
          </p:cNvCxnSpPr>
          <p:nvPr/>
        </p:nvCxnSpPr>
        <p:spPr>
          <a:xfrm flipV="1">
            <a:off x="6454833" y="2725188"/>
            <a:ext cx="692727" cy="2507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0092AE9-4363-46C8-B6DF-E0C9D5F8E055}"/>
              </a:ext>
            </a:extLst>
          </p:cNvPr>
          <p:cNvCxnSpPr>
            <a:cxnSpLocks/>
          </p:cNvCxnSpPr>
          <p:nvPr/>
        </p:nvCxnSpPr>
        <p:spPr>
          <a:xfrm>
            <a:off x="6393875" y="3491348"/>
            <a:ext cx="1314104" cy="65878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A2AAA05-FE86-4AE0-9808-92A98070A8EB}"/>
              </a:ext>
            </a:extLst>
          </p:cNvPr>
          <p:cNvCxnSpPr>
            <a:cxnSpLocks/>
          </p:cNvCxnSpPr>
          <p:nvPr/>
        </p:nvCxnSpPr>
        <p:spPr>
          <a:xfrm>
            <a:off x="5892338" y="3862649"/>
            <a:ext cx="358833" cy="60284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BAE489B-7661-44EF-80D7-1113CFB658F9}"/>
              </a:ext>
            </a:extLst>
          </p:cNvPr>
          <p:cNvSpPr txBox="1"/>
          <p:nvPr/>
        </p:nvSpPr>
        <p:spPr>
          <a:xfrm>
            <a:off x="4022873" y="1142691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cukr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0FB77BF-5195-44B8-A51E-57241113A436}"/>
              </a:ext>
            </a:extLst>
          </p:cNvPr>
          <p:cNvSpPr txBox="1"/>
          <p:nvPr/>
        </p:nvSpPr>
        <p:spPr>
          <a:xfrm>
            <a:off x="7245619" y="230793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chitin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0A10D71-C850-4814-842E-295EEC18E688}"/>
              </a:ext>
            </a:extLst>
          </p:cNvPr>
          <p:cNvSpPr txBox="1"/>
          <p:nvPr/>
        </p:nvSpPr>
        <p:spPr>
          <a:xfrm>
            <a:off x="6435847" y="1030441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amylopektin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5288582-DC4C-43DB-81C6-6E2FB3F7F2AC}"/>
              </a:ext>
            </a:extLst>
          </p:cNvPr>
          <p:cNvSpPr txBox="1"/>
          <p:nvPr/>
        </p:nvSpPr>
        <p:spPr>
          <a:xfrm>
            <a:off x="5245616" y="581584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glukosa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001D62F-80A7-45C2-95D3-69C6C43B000B}"/>
              </a:ext>
            </a:extLst>
          </p:cNvPr>
          <p:cNvSpPr txBox="1"/>
          <p:nvPr/>
        </p:nvSpPr>
        <p:spPr>
          <a:xfrm>
            <a:off x="1896408" y="4990315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maltosa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14EC305-513C-4CC0-8D69-B993A5C6C443}"/>
              </a:ext>
            </a:extLst>
          </p:cNvPr>
          <p:cNvSpPr txBox="1"/>
          <p:nvPr/>
        </p:nvSpPr>
        <p:spPr>
          <a:xfrm>
            <a:off x="3880651" y="496788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škrob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F54B9B4-9104-4447-8B9D-BC63FCB8F9E2}"/>
              </a:ext>
            </a:extLst>
          </p:cNvPr>
          <p:cNvSpPr txBox="1"/>
          <p:nvPr/>
        </p:nvSpPr>
        <p:spPr>
          <a:xfrm>
            <a:off x="6038151" y="4552989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laktosa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AA7183B-3147-46D8-AAE6-B522D1FAF7AE}"/>
              </a:ext>
            </a:extLst>
          </p:cNvPr>
          <p:cNvSpPr txBox="1"/>
          <p:nvPr/>
        </p:nvSpPr>
        <p:spPr>
          <a:xfrm>
            <a:off x="5281354" y="546287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fruktosa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B77552-D262-44D7-9A12-885320963C0E}"/>
              </a:ext>
            </a:extLst>
          </p:cNvPr>
          <p:cNvSpPr txBox="1"/>
          <p:nvPr/>
        </p:nvSpPr>
        <p:spPr>
          <a:xfrm>
            <a:off x="7850683" y="3998422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celulosa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C93A9AA5-1AF7-4625-9E5B-D2438FCA92A0}"/>
              </a:ext>
            </a:extLst>
          </p:cNvPr>
          <p:cNvSpPr txBox="1"/>
          <p:nvPr/>
        </p:nvSpPr>
        <p:spPr>
          <a:xfrm>
            <a:off x="2088094" y="1152806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sacharosa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0CF6F2D5-632D-4F1E-B436-993AC6A6DBBB}"/>
              </a:ext>
            </a:extLst>
          </p:cNvPr>
          <p:cNvSpPr txBox="1"/>
          <p:nvPr/>
        </p:nvSpPr>
        <p:spPr>
          <a:xfrm>
            <a:off x="931745" y="232100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amylosa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5B06092-D636-4D44-BE37-7FE2CAE668FC}"/>
              </a:ext>
            </a:extLst>
          </p:cNvPr>
          <p:cNvSpPr txBox="1"/>
          <p:nvPr/>
        </p:nvSpPr>
        <p:spPr>
          <a:xfrm>
            <a:off x="921197" y="3964864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glykogen</a:t>
            </a:r>
          </a:p>
        </p:txBody>
      </p:sp>
    </p:spTree>
    <p:extLst>
      <p:ext uri="{BB962C8B-B14F-4D97-AF65-F5344CB8AC3E}">
        <p14:creationId xmlns:p14="http://schemas.microsoft.com/office/powerpoint/2010/main" val="2606868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64DB4-AFE3-468E-A694-8E00F618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792" y="816638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Glukosa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31357E-2700-4F6D-834C-E2FAE5BA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886" y="431542"/>
            <a:ext cx="2298622" cy="14388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918459-91A7-4EF9-827B-108EEC03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76" y="1947890"/>
            <a:ext cx="7816189" cy="39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7433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77CE8-A915-4935-B58F-C791FA9A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06" y="83978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Glykolýza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18BC1-F54C-4B0D-AE37-20E9F762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224" y="2002647"/>
            <a:ext cx="5640339" cy="815367"/>
          </a:xfrm>
        </p:spPr>
        <p:txBody>
          <a:bodyPr>
            <a:noAutofit/>
          </a:bodyPr>
          <a:lstStyle/>
          <a:p>
            <a:r>
              <a:rPr lang="cs-CZ" sz="2600" dirty="0"/>
              <a:t>Co je vám ve schématu známé?</a:t>
            </a:r>
          </a:p>
        </p:txBody>
      </p:sp>
    </p:spTree>
    <p:extLst>
      <p:ext uri="{BB962C8B-B14F-4D97-AF65-F5344CB8AC3E}">
        <p14:creationId xmlns:p14="http://schemas.microsoft.com/office/powerpoint/2010/main" val="2482792015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586CC2D-2C48-4438-AA46-CBE834C2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47405" y="393570"/>
            <a:ext cx="4890655" cy="1180204"/>
          </a:xfrm>
        </p:spPr>
        <p:txBody>
          <a:bodyPr>
            <a:normAutofit/>
          </a:bodyPr>
          <a:lstStyle/>
          <a:p>
            <a:r>
              <a:rPr lang="cs-CZ" sz="4000" dirty="0"/>
              <a:t>Glykolýza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A5FED1-A399-4FCD-BBD5-773E9251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12" y="58732"/>
            <a:ext cx="6159731" cy="84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8946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77CE8-A915-4935-B58F-C791FA9A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68" y="848102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Glykolýza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18BC1-F54C-4B0D-AE37-20E9F762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224" y="2002647"/>
            <a:ext cx="5640339" cy="142635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sz="2600" dirty="0"/>
              <a:t>odbourávání glukosy</a:t>
            </a:r>
          </a:p>
          <a:p>
            <a:r>
              <a:rPr lang="cs-CZ" sz="2600" dirty="0"/>
              <a:t>cytosol buňky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1182E6-743B-49F1-B70D-B1FB97893035}"/>
              </a:ext>
            </a:extLst>
          </p:cNvPr>
          <p:cNvSpPr txBox="1"/>
          <p:nvPr/>
        </p:nvSpPr>
        <p:spPr>
          <a:xfrm>
            <a:off x="3009207" y="4337323"/>
            <a:ext cx="4742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K čemu je tento proces dobrý?</a:t>
            </a:r>
          </a:p>
        </p:txBody>
      </p:sp>
    </p:spTree>
    <p:extLst>
      <p:ext uri="{BB962C8B-B14F-4D97-AF65-F5344CB8AC3E}">
        <p14:creationId xmlns:p14="http://schemas.microsoft.com/office/powerpoint/2010/main" val="145645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7747288A-502F-4995-99C4-495BFEA6B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95" y="74619"/>
            <a:ext cx="5364047" cy="319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>
            <a:hlinkClick r:id="rId4"/>
            <a:extLst>
              <a:ext uri="{FF2B5EF4-FFF2-40B4-BE49-F238E27FC236}">
                <a16:creationId xmlns:a16="http://schemas.microsoft.com/office/drawing/2014/main" id="{903D3B50-8531-452C-9975-F6DEE6982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120" y="3266227"/>
            <a:ext cx="5931846" cy="349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56BC5C-89E1-4FB5-B285-016E86C4A59B}"/>
              </a:ext>
            </a:extLst>
          </p:cNvPr>
          <p:cNvSpPr txBox="1"/>
          <p:nvPr/>
        </p:nvSpPr>
        <p:spPr>
          <a:xfrm>
            <a:off x="3330932" y="199507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AD7A95-015A-4F10-BEB7-476BD54D565A}"/>
              </a:ext>
            </a:extLst>
          </p:cNvPr>
          <p:cNvSpPr txBox="1"/>
          <p:nvPr/>
        </p:nvSpPr>
        <p:spPr>
          <a:xfrm>
            <a:off x="1888966" y="3266227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D75823-3557-42C8-ADFC-7E5C83C098F3}"/>
              </a:ext>
            </a:extLst>
          </p:cNvPr>
          <p:cNvSpPr txBox="1"/>
          <p:nvPr/>
        </p:nvSpPr>
        <p:spPr>
          <a:xfrm>
            <a:off x="484059" y="1953491"/>
            <a:ext cx="40559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Napište, co vás napadne…</a:t>
            </a:r>
          </a:p>
        </p:txBody>
      </p:sp>
    </p:spTree>
    <p:extLst>
      <p:ext uri="{BB962C8B-B14F-4D97-AF65-F5344CB8AC3E}">
        <p14:creationId xmlns:p14="http://schemas.microsoft.com/office/powerpoint/2010/main" val="3739556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77CE8-A915-4935-B58F-C791FA9A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06" y="83978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Glykolýza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AB020C-0B36-4BFD-A3DD-12E182B2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7" y="2573035"/>
            <a:ext cx="11501421" cy="17119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6867032-AF77-44D2-B159-56808455A993}"/>
              </a:ext>
            </a:extLst>
          </p:cNvPr>
          <p:cNvSpPr txBox="1"/>
          <p:nvPr/>
        </p:nvSpPr>
        <p:spPr>
          <a:xfrm>
            <a:off x="2385752" y="4697411"/>
            <a:ext cx="330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zisk 2 molekul ATP</a:t>
            </a:r>
          </a:p>
        </p:txBody>
      </p:sp>
    </p:spTree>
    <p:extLst>
      <p:ext uri="{BB962C8B-B14F-4D97-AF65-F5344CB8AC3E}">
        <p14:creationId xmlns:p14="http://schemas.microsoft.com/office/powerpoint/2010/main" val="34553830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77CE8-A915-4935-B58F-C791FA9A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06" y="83978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Glykolýza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18BC1-F54C-4B0D-AE37-20E9F762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224" y="2002647"/>
            <a:ext cx="5640339" cy="2245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i="1" u="sng" dirty="0"/>
              <a:t>Úloha:</a:t>
            </a:r>
          </a:p>
          <a:p>
            <a:pPr marL="0" indent="0">
              <a:buNone/>
            </a:pPr>
            <a:r>
              <a:rPr lang="cs-CZ" sz="2600" dirty="0"/>
              <a:t>Přiřaďte názvy meziproduktů glykolýzy k jednotlivým vzorcům. </a:t>
            </a:r>
          </a:p>
          <a:p>
            <a:pPr marL="0" indent="0">
              <a:buNone/>
            </a:pPr>
            <a:r>
              <a:rPr lang="cs-CZ" sz="2600" dirty="0"/>
              <a:t>Pracujte ve dvojicích. </a:t>
            </a:r>
          </a:p>
        </p:txBody>
      </p:sp>
    </p:spTree>
    <p:extLst>
      <p:ext uri="{BB962C8B-B14F-4D97-AF65-F5344CB8AC3E}">
        <p14:creationId xmlns:p14="http://schemas.microsoft.com/office/powerpoint/2010/main" val="370151016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3B05961-7A6A-4EC3-AF1E-B38F2D1A2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87931"/>
              </p:ext>
            </p:extLst>
          </p:nvPr>
        </p:nvGraphicFramePr>
        <p:xfrm>
          <a:off x="867138" y="1105592"/>
          <a:ext cx="11043152" cy="581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emSketch" r:id="rId3" imgW="4063680" imgH="2139120" progId="ACD.ChemSketch.20">
                  <p:embed/>
                </p:oleObj>
              </mc:Choice>
              <mc:Fallback>
                <p:oleObj name="ChemSketch" r:id="rId3" imgW="4063680" imgH="2139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7138" y="1105592"/>
                        <a:ext cx="11043152" cy="5810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539022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E4E7DB-FC88-4219-96FC-A41F42E6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52" y="59388"/>
            <a:ext cx="6267797" cy="849546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B32DF11-DE64-4F63-A3CA-D621471B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2649" y="1434048"/>
            <a:ext cx="3200402" cy="1180204"/>
          </a:xfrm>
        </p:spPr>
        <p:txBody>
          <a:bodyPr>
            <a:normAutofit/>
          </a:bodyPr>
          <a:lstStyle/>
          <a:p>
            <a:r>
              <a:rPr lang="cs-CZ" sz="4000" dirty="0"/>
              <a:t>Glykolýza</a:t>
            </a:r>
          </a:p>
        </p:txBody>
      </p:sp>
    </p:spTree>
    <p:extLst>
      <p:ext uri="{BB962C8B-B14F-4D97-AF65-F5344CB8AC3E}">
        <p14:creationId xmlns:p14="http://schemas.microsoft.com/office/powerpoint/2010/main" val="3844219187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A4F4B-F0AF-4FBA-A08B-E2331E23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69" y="742604"/>
            <a:ext cx="5257953" cy="1320800"/>
          </a:xfrm>
        </p:spPr>
        <p:txBody>
          <a:bodyPr/>
          <a:lstStyle/>
          <a:p>
            <a:r>
              <a:rPr lang="cs-CZ" sz="4000" dirty="0"/>
              <a:t>Pyruvát</a:t>
            </a:r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6E23B05-E36C-471B-A7D0-A607FA815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271911"/>
              </p:ext>
            </p:extLst>
          </p:nvPr>
        </p:nvGraphicFramePr>
        <p:xfrm>
          <a:off x="1951917" y="2063404"/>
          <a:ext cx="1459343" cy="280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emSketch" r:id="rId3" imgW="467640" imgH="900720" progId="ACD.ChemSketch.20">
                  <p:embed/>
                </p:oleObj>
              </mc:Choice>
              <mc:Fallback>
                <p:oleObj name="ChemSketch" r:id="rId3" imgW="467640" imgH="900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917" y="2063404"/>
                        <a:ext cx="1459343" cy="280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8EAAB6F-8A21-43FC-B970-C10E953E8E4B}"/>
              </a:ext>
            </a:extLst>
          </p:cNvPr>
          <p:cNvSpPr txBox="1"/>
          <p:nvPr/>
        </p:nvSpPr>
        <p:spPr>
          <a:xfrm>
            <a:off x="1951917" y="5203767"/>
            <a:ext cx="4144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aerobně (dostatek kyslíku)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AE1CC94-8062-4E2C-8699-D2BAB90BB7A5}"/>
              </a:ext>
            </a:extLst>
          </p:cNvPr>
          <p:cNvSpPr txBox="1"/>
          <p:nvPr/>
        </p:nvSpPr>
        <p:spPr>
          <a:xfrm>
            <a:off x="4912821" y="2784417"/>
            <a:ext cx="3685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oxidační dekarboxylace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8C9632-EE91-406A-9527-BB635E930E24}"/>
              </a:ext>
            </a:extLst>
          </p:cNvPr>
          <p:cNvSpPr txBox="1"/>
          <p:nvPr/>
        </p:nvSpPr>
        <p:spPr>
          <a:xfrm>
            <a:off x="5311968" y="3219634"/>
            <a:ext cx="2534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citrátový cyklus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3827F85-E1CA-42A8-B7E8-A062DB1E97FE}"/>
              </a:ext>
            </a:extLst>
          </p:cNvPr>
          <p:cNvCxnSpPr>
            <a:cxnSpLocks/>
          </p:cNvCxnSpPr>
          <p:nvPr/>
        </p:nvCxnSpPr>
        <p:spPr>
          <a:xfrm flipV="1">
            <a:off x="6907876" y="1945178"/>
            <a:ext cx="2677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9FB9C0B-CD08-4E5F-8D10-249583839A5B}"/>
              </a:ext>
            </a:extLst>
          </p:cNvPr>
          <p:cNvCxnSpPr>
            <a:cxnSpLocks/>
          </p:cNvCxnSpPr>
          <p:nvPr/>
        </p:nvCxnSpPr>
        <p:spPr>
          <a:xfrm>
            <a:off x="3622176" y="3225193"/>
            <a:ext cx="8035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61B0667E-785D-458F-ACB7-7667D47A5BC8}"/>
              </a:ext>
            </a:extLst>
          </p:cNvPr>
          <p:cNvSpPr/>
          <p:nvPr/>
        </p:nvSpPr>
        <p:spPr>
          <a:xfrm>
            <a:off x="6021851" y="1176423"/>
            <a:ext cx="2141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CO</a:t>
            </a:r>
            <a:r>
              <a:rPr lang="cs-CZ" sz="2600" baseline="-25000" dirty="0">
                <a:latin typeface="Arial" panose="020B0604020202020204" pitchFamily="34" charset="0"/>
              </a:rPr>
              <a:t>2</a:t>
            </a:r>
            <a:r>
              <a:rPr lang="cs-CZ" sz="2600" dirty="0">
                <a:latin typeface="Arial" panose="020B0604020202020204" pitchFamily="34" charset="0"/>
              </a:rPr>
              <a:t> + H</a:t>
            </a:r>
            <a:r>
              <a:rPr lang="cs-CZ" sz="2600" baseline="-25000" dirty="0">
                <a:latin typeface="Arial" panose="020B0604020202020204" pitchFamily="34" charset="0"/>
              </a:rPr>
              <a:t>2</a:t>
            </a:r>
            <a:r>
              <a:rPr lang="cs-CZ" sz="2600" dirty="0">
                <a:latin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51444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A4F4B-F0AF-4FBA-A08B-E2331E23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34" y="792480"/>
            <a:ext cx="8596668" cy="1320800"/>
          </a:xfrm>
        </p:spPr>
        <p:txBody>
          <a:bodyPr/>
          <a:lstStyle/>
          <a:p>
            <a:r>
              <a:rPr lang="cs-CZ" sz="4000" dirty="0"/>
              <a:t>Shrnutí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18A91B-69E4-4AA8-90E2-8AD26B43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08" y="1629293"/>
            <a:ext cx="9693384" cy="46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74502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E101B-3ECE-4791-9C67-D616A722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27" y="752137"/>
            <a:ext cx="6797257" cy="1320800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1274C-539B-481B-B666-C1209E44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726" y="1925697"/>
            <a:ext cx="8596668" cy="3880773"/>
          </a:xfrm>
        </p:spPr>
        <p:txBody>
          <a:bodyPr/>
          <a:lstStyle/>
          <a:p>
            <a:r>
              <a:rPr lang="cs-CZ" sz="2400" dirty="0"/>
              <a:t>SOFROVÁ, Danuše a kol. </a:t>
            </a:r>
            <a:r>
              <a:rPr lang="cs-CZ" sz="2400" i="1" dirty="0"/>
              <a:t>Biochemie. Základní kurz. </a:t>
            </a:r>
            <a:r>
              <a:rPr lang="cs-CZ" sz="2400" dirty="0"/>
              <a:t>Univerzita Karlova v Praze – Nakladatelství Karolinum, Praha 2005. ISBN 80-7184-936-7</a:t>
            </a:r>
          </a:p>
          <a:p>
            <a:r>
              <a:rPr lang="cs-CZ" sz="2400" dirty="0"/>
              <a:t>VODRÁŽKA, Zdeněk, Biochemie pro studenty středních škol a všechny, které láká tajemství živé přírody. </a:t>
            </a:r>
            <a:r>
              <a:rPr lang="cs-CZ" sz="2400" dirty="0" err="1"/>
              <a:t>Scientia</a:t>
            </a:r>
            <a:r>
              <a:rPr lang="cs-CZ" sz="2400" dirty="0"/>
              <a:t>, spol. s. r. o., pedagogické nakladatelství, Praha 1998. ISBN 80-7183-083-6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933359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E101B-3ECE-4791-9C67-D616A722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34" y="785573"/>
            <a:ext cx="6377807" cy="749417"/>
          </a:xfrm>
        </p:spPr>
        <p:txBody>
          <a:bodyPr/>
          <a:lstStyle/>
          <a:p>
            <a:r>
              <a:rPr lang="cs-CZ" dirty="0"/>
              <a:t>Internet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1274C-539B-481B-B666-C1209E44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115" y="1875363"/>
            <a:ext cx="8546895" cy="3880773"/>
          </a:xfrm>
        </p:spPr>
        <p:txBody>
          <a:bodyPr/>
          <a:lstStyle/>
          <a:p>
            <a:r>
              <a:rPr lang="cs-CZ" sz="2400" dirty="0">
                <a:hlinkClick r:id="rId2"/>
              </a:rPr>
              <a:t>https://www.jidloaradost.ambi.cz/clanky/fermen-co-fermentace/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https://www.celostnimedicina.cz/kyselina-mlecna.htm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https://www.dama.cz/clanek/nemuzete-se-po-cviceni-ani-hnout-na-vine-je-svalova-horecka</a:t>
            </a:r>
            <a:endParaRPr lang="cs-CZ" sz="2400" dirty="0"/>
          </a:p>
          <a:p>
            <a:r>
              <a:rPr lang="cs-CZ" sz="2400" dirty="0">
                <a:hlinkClick r:id="rId5"/>
              </a:rPr>
              <a:t>http://www.studiumbiochemie.cz/metabolismus_sacharidy.html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24990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E101B-3ECE-4791-9C67-D616A722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24" y="816638"/>
            <a:ext cx="8596668" cy="1320800"/>
          </a:xfrm>
        </p:spPr>
        <p:txBody>
          <a:bodyPr/>
          <a:lstStyle/>
          <a:p>
            <a:r>
              <a:rPr lang="cs-CZ" dirty="0"/>
              <a:t>Zpracovala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1274C-539B-481B-B666-C1209E44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218" y="2012672"/>
            <a:ext cx="8596668" cy="410350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Bc. Žofia Borzíková</a:t>
            </a:r>
          </a:p>
          <a:p>
            <a:pPr marL="0" indent="0">
              <a:buNone/>
            </a:pPr>
            <a:r>
              <a:rPr lang="cs-CZ" sz="2400" dirty="0"/>
              <a:t>	UNCHM, 5. 12. 2018</a:t>
            </a:r>
          </a:p>
        </p:txBody>
      </p:sp>
    </p:spTree>
    <p:extLst>
      <p:ext uri="{BB962C8B-B14F-4D97-AF65-F5344CB8AC3E}">
        <p14:creationId xmlns:p14="http://schemas.microsoft.com/office/powerpoint/2010/main" val="38292992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E101B-3ECE-4791-9C67-D616A722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72" y="722601"/>
            <a:ext cx="7827587" cy="1011382"/>
          </a:xfrm>
        </p:spPr>
        <p:txBody>
          <a:bodyPr>
            <a:normAutofit/>
          </a:bodyPr>
          <a:lstStyle/>
          <a:p>
            <a:r>
              <a:rPr lang="cs-CZ" sz="4000" dirty="0"/>
              <a:t>Svalová únava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1274C-539B-481B-B666-C1209E44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072" y="399010"/>
            <a:ext cx="3329401" cy="8292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528CC-F389-4A3A-B9FD-4D619A40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354" y="1881448"/>
            <a:ext cx="2432107" cy="25030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B14BBE6-E0B6-4005-8C46-46A316E17659}"/>
              </a:ext>
            </a:extLst>
          </p:cNvPr>
          <p:cNvSpPr txBox="1"/>
          <p:nvPr/>
        </p:nvSpPr>
        <p:spPr>
          <a:xfrm>
            <a:off x="6858000" y="4056515"/>
            <a:ext cx="10631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laktát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9A68AE-79A4-49DC-9B40-F819B2117419}"/>
              </a:ext>
            </a:extLst>
          </p:cNvPr>
          <p:cNvSpPr txBox="1"/>
          <p:nvPr/>
        </p:nvSpPr>
        <p:spPr>
          <a:xfrm>
            <a:off x="1920240" y="5478088"/>
            <a:ext cx="4865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anaerobně (nedostatek kyslíku)</a:t>
            </a:r>
          </a:p>
        </p:txBody>
      </p:sp>
      <p:pic>
        <p:nvPicPr>
          <p:cNvPr id="7" name="Obrázek 6">
            <a:hlinkClick r:id="rId3"/>
            <a:extLst>
              <a:ext uri="{FF2B5EF4-FFF2-40B4-BE49-F238E27FC236}">
                <a16:creationId xmlns:a16="http://schemas.microsoft.com/office/drawing/2014/main" id="{B80D311A-376C-4F17-BBB3-2759AC811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72" y="2107811"/>
            <a:ext cx="3688949" cy="219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12531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EF6112E-BCFB-4426-8849-EA070EB96ACC}"/>
              </a:ext>
            </a:extLst>
          </p:cNvPr>
          <p:cNvSpPr txBox="1"/>
          <p:nvPr/>
        </p:nvSpPr>
        <p:spPr>
          <a:xfrm>
            <a:off x="1862051" y="2793076"/>
            <a:ext cx="23679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tvorba energie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FE1830-DE70-4355-8748-85F26DBAB48B}"/>
              </a:ext>
            </a:extLst>
          </p:cNvPr>
          <p:cNvSpPr txBox="1"/>
          <p:nvPr/>
        </p:nvSpPr>
        <p:spPr>
          <a:xfrm>
            <a:off x="1479666" y="2103119"/>
            <a:ext cx="3300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metabolismus B, S, L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3722BF55-1B8F-4CE1-93C0-C47D161A40B6}"/>
              </a:ext>
            </a:extLst>
          </p:cNvPr>
          <p:cNvSpPr/>
          <p:nvPr/>
        </p:nvSpPr>
        <p:spPr>
          <a:xfrm>
            <a:off x="5037514" y="2092817"/>
            <a:ext cx="407324" cy="1336183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F5D7CD2-CF39-46A2-8228-72BC2E44A05D}"/>
              </a:ext>
            </a:extLst>
          </p:cNvPr>
          <p:cNvSpPr/>
          <p:nvPr/>
        </p:nvSpPr>
        <p:spPr>
          <a:xfrm>
            <a:off x="5778444" y="2514686"/>
            <a:ext cx="1121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NAD</a:t>
            </a:r>
            <a:r>
              <a:rPr lang="cs-CZ" sz="2600" baseline="30000" dirty="0">
                <a:latin typeface="Arial" panose="020B0604020202020204" pitchFamily="34" charset="0"/>
              </a:rPr>
              <a:t>+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B90D858-7BBD-4838-8EA1-798352615377}"/>
              </a:ext>
            </a:extLst>
          </p:cNvPr>
          <p:cNvCxnSpPr>
            <a:cxnSpLocks/>
          </p:cNvCxnSpPr>
          <p:nvPr/>
        </p:nvCxnSpPr>
        <p:spPr>
          <a:xfrm>
            <a:off x="7049192" y="2802470"/>
            <a:ext cx="4904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50DA18-4D42-415E-8AC7-DD6747FAE2F0}"/>
              </a:ext>
            </a:extLst>
          </p:cNvPr>
          <p:cNvSpPr/>
          <p:nvPr/>
        </p:nvSpPr>
        <p:spPr>
          <a:xfrm>
            <a:off x="7883054" y="2516577"/>
            <a:ext cx="1892712" cy="49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dirty="0">
                <a:latin typeface="Arial" panose="020B0604020202020204" pitchFamily="34" charset="0"/>
              </a:rPr>
              <a:t>NADH + H</a:t>
            </a:r>
            <a:r>
              <a:rPr lang="cs-CZ" sz="2600" baseline="30000" dirty="0">
                <a:latin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4075192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E101B-3ECE-4791-9C67-D616A722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72" y="722601"/>
            <a:ext cx="7827587" cy="1011382"/>
          </a:xfrm>
        </p:spPr>
        <p:txBody>
          <a:bodyPr>
            <a:normAutofit/>
          </a:bodyPr>
          <a:lstStyle/>
          <a:p>
            <a:r>
              <a:rPr lang="cs-CZ" sz="4000" dirty="0"/>
              <a:t>Svalová únava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31274C-539B-481B-B666-C1209E44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072" y="399010"/>
            <a:ext cx="3329401" cy="829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14BBE6-E0B6-4005-8C46-46A316E17659}"/>
              </a:ext>
            </a:extLst>
          </p:cNvPr>
          <p:cNvSpPr txBox="1"/>
          <p:nvPr/>
        </p:nvSpPr>
        <p:spPr>
          <a:xfrm>
            <a:off x="6951928" y="4325921"/>
            <a:ext cx="10631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laktát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9A68AE-79A4-49DC-9B40-F819B2117419}"/>
              </a:ext>
            </a:extLst>
          </p:cNvPr>
          <p:cNvSpPr txBox="1"/>
          <p:nvPr/>
        </p:nvSpPr>
        <p:spPr>
          <a:xfrm>
            <a:off x="1920240" y="5478088"/>
            <a:ext cx="4865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anaerobně (nedostatek kyslíku)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FD1180-4282-4965-A637-23731483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73" y="2057574"/>
            <a:ext cx="8311462" cy="259351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602D118-8EFE-49F9-A531-B66E38B34B24}"/>
              </a:ext>
            </a:extLst>
          </p:cNvPr>
          <p:cNvSpPr txBox="1"/>
          <p:nvPr/>
        </p:nvSpPr>
        <p:spPr>
          <a:xfrm>
            <a:off x="1652078" y="4325921"/>
            <a:ext cx="1317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pyruvát</a:t>
            </a:r>
          </a:p>
        </p:txBody>
      </p:sp>
    </p:spTree>
    <p:extLst>
      <p:ext uri="{BB962C8B-B14F-4D97-AF65-F5344CB8AC3E}">
        <p14:creationId xmlns:p14="http://schemas.microsoft.com/office/powerpoint/2010/main" val="315221032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742604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Výroba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680" y="521855"/>
            <a:ext cx="3437466" cy="88114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233B0FCF-9D4F-4E7F-AC2F-74E0AC9C4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47" y="2301952"/>
            <a:ext cx="3784629" cy="236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0001749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742604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Výroba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680" y="521855"/>
            <a:ext cx="3437466" cy="88114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233B0FCF-9D4F-4E7F-AC2F-74E0AC9C4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447" y="2301952"/>
            <a:ext cx="3784629" cy="236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990DB41-AFEA-42F7-9BF8-A4548F856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88090"/>
              </p:ext>
            </p:extLst>
          </p:nvPr>
        </p:nvGraphicFramePr>
        <p:xfrm>
          <a:off x="6231774" y="2553788"/>
          <a:ext cx="2227811" cy="150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hemSketch" r:id="rId5" imgW="870840" imgH="587160" progId="ACD.ChemSketch.20">
                  <p:embed/>
                </p:oleObj>
              </mc:Choice>
              <mc:Fallback>
                <p:oleObj name="ChemSketch" r:id="rId5" imgW="870840" imgH="587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1774" y="2553788"/>
                        <a:ext cx="2227811" cy="150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F83106F-6637-4F47-B957-9E776C2D33C8}"/>
              </a:ext>
            </a:extLst>
          </p:cNvPr>
          <p:cNvSpPr txBox="1"/>
          <p:nvPr/>
        </p:nvSpPr>
        <p:spPr>
          <a:xfrm>
            <a:off x="6688287" y="4055228"/>
            <a:ext cx="1314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ethanol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A5AD8A-FFDF-4B0E-90ED-5EAC8B054D31}"/>
              </a:ext>
            </a:extLst>
          </p:cNvPr>
          <p:cNvSpPr txBox="1"/>
          <p:nvPr/>
        </p:nvSpPr>
        <p:spPr>
          <a:xfrm>
            <a:off x="1920240" y="5478088"/>
            <a:ext cx="4865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anaerobně (nedostatek kyslíku)</a:t>
            </a:r>
          </a:p>
        </p:txBody>
      </p:sp>
    </p:spTree>
    <p:extLst>
      <p:ext uri="{BB962C8B-B14F-4D97-AF65-F5344CB8AC3E}">
        <p14:creationId xmlns:p14="http://schemas.microsoft.com/office/powerpoint/2010/main" val="33509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45561-6B7B-4CE1-AC92-58BEF4F9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742604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Výroba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341B5-7472-4598-A605-3E4BAF89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680" y="521855"/>
            <a:ext cx="3437466" cy="8811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A5AD8A-FFDF-4B0E-90ED-5EAC8B054D31}"/>
              </a:ext>
            </a:extLst>
          </p:cNvPr>
          <p:cNvSpPr txBox="1"/>
          <p:nvPr/>
        </p:nvSpPr>
        <p:spPr>
          <a:xfrm>
            <a:off x="1920240" y="5478088"/>
            <a:ext cx="4865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anaerobně (nedostatek kyslíku)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6DB0B1-B66F-402C-A810-39A06A3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28" y="2063404"/>
            <a:ext cx="7527625" cy="259541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2FE39CE-A0EC-4337-9C95-94F145CFE9DB}"/>
              </a:ext>
            </a:extLst>
          </p:cNvPr>
          <p:cNvSpPr txBox="1"/>
          <p:nvPr/>
        </p:nvSpPr>
        <p:spPr>
          <a:xfrm>
            <a:off x="1529357" y="4346099"/>
            <a:ext cx="1317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pyruvát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5812680-C992-4729-837A-C04C55E9CDE7}"/>
              </a:ext>
            </a:extLst>
          </p:cNvPr>
          <p:cNvSpPr txBox="1"/>
          <p:nvPr/>
        </p:nvSpPr>
        <p:spPr>
          <a:xfrm>
            <a:off x="6159732" y="4256239"/>
            <a:ext cx="2010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/>
              <a:t>acetaldehyd</a:t>
            </a:r>
          </a:p>
        </p:txBody>
      </p:sp>
    </p:spTree>
    <p:extLst>
      <p:ext uri="{BB962C8B-B14F-4D97-AF65-F5344CB8AC3E}">
        <p14:creationId xmlns:p14="http://schemas.microsoft.com/office/powerpoint/2010/main" val="81684947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</TotalTime>
  <Words>293</Words>
  <Application>Microsoft Office PowerPoint</Application>
  <PresentationFormat>Širokoúhlá obrazovka</PresentationFormat>
  <Paragraphs>94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 3</vt:lpstr>
      <vt:lpstr>Fazeta</vt:lpstr>
      <vt:lpstr>ChemSketch</vt:lpstr>
      <vt:lpstr>Prezentace aplikace PowerPoint</vt:lpstr>
      <vt:lpstr>TÉMA</vt:lpstr>
      <vt:lpstr>Prezentace aplikace PowerPoint</vt:lpstr>
      <vt:lpstr>Svalová únava</vt:lpstr>
      <vt:lpstr>Prezentace aplikace PowerPoint</vt:lpstr>
      <vt:lpstr>Svalová únava</vt:lpstr>
      <vt:lpstr>Výroba piva</vt:lpstr>
      <vt:lpstr>Výroba piva</vt:lpstr>
      <vt:lpstr>Výroba piva</vt:lpstr>
      <vt:lpstr>Výroba piva</vt:lpstr>
      <vt:lpstr>Kvašení (fermentace)</vt:lpstr>
      <vt:lpstr>Kvašení (fermentace)</vt:lpstr>
      <vt:lpstr>Soutěž :D</vt:lpstr>
      <vt:lpstr>svaly</vt:lpstr>
      <vt:lpstr>laktát</vt:lpstr>
      <vt:lpstr>NAD+  </vt:lpstr>
      <vt:lpstr>kvašení</vt:lpstr>
      <vt:lpstr>anaerobně</vt:lpstr>
      <vt:lpstr>pivo</vt:lpstr>
      <vt:lpstr>pyruvát</vt:lpstr>
      <vt:lpstr>kyselina mléčná</vt:lpstr>
      <vt:lpstr>kvasinky</vt:lpstr>
      <vt:lpstr>fermentace</vt:lpstr>
      <vt:lpstr>Prezentace aplikace PowerPoint</vt:lpstr>
      <vt:lpstr>Prezentace aplikace PowerPoint</vt:lpstr>
      <vt:lpstr>Glukosa</vt:lpstr>
      <vt:lpstr>Glykolýza</vt:lpstr>
      <vt:lpstr>Glykolýza</vt:lpstr>
      <vt:lpstr>Glykolýza</vt:lpstr>
      <vt:lpstr>Glykolýza</vt:lpstr>
      <vt:lpstr>Glykolýza</vt:lpstr>
      <vt:lpstr>Prezentace aplikace PowerPoint</vt:lpstr>
      <vt:lpstr>Glykolýza</vt:lpstr>
      <vt:lpstr>Pyruvát</vt:lpstr>
      <vt:lpstr>Shrnutí</vt:lpstr>
      <vt:lpstr>Literatura</vt:lpstr>
      <vt:lpstr>Internet </vt:lpstr>
      <vt:lpstr>Zpracovala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Sofinka Anežka Borzíková</dc:creator>
  <cp:lastModifiedBy>Sofinka Anežka Borzíková</cp:lastModifiedBy>
  <cp:revision>35</cp:revision>
  <dcterms:created xsi:type="dcterms:W3CDTF">2018-12-02T10:29:00Z</dcterms:created>
  <dcterms:modified xsi:type="dcterms:W3CDTF">2018-12-03T22:01:29Z</dcterms:modified>
</cp:coreProperties>
</file>