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99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80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8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82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53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38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20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2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26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0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5568-4653-429E-8ADB-CE493842992A}" type="datetimeFigureOut">
              <a:rPr lang="cs-CZ" smtClean="0"/>
              <a:t>8. 12. 2017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4B37-3216-43DD-8E97-AAC0E2F49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91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437"/>
            <a:ext cx="6948264" cy="72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8800" dirty="0" smtClean="0"/>
              <a:t>STRUKTURA BÍLKOVIN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6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Primární struktura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2"/>
                </a:solidFill>
              </a:rPr>
              <a:t>Pořadí </a:t>
            </a:r>
            <a:r>
              <a:rPr lang="cs-CZ" sz="4000" i="1" dirty="0" smtClean="0">
                <a:solidFill>
                  <a:schemeClr val="bg1"/>
                </a:solidFill>
              </a:rPr>
              <a:t>aminokyselin</a:t>
            </a:r>
            <a:r>
              <a:rPr lang="cs-CZ" sz="4000" i="1" dirty="0" smtClean="0">
                <a:solidFill>
                  <a:schemeClr val="bg2"/>
                </a:solidFill>
              </a:rPr>
              <a:t>  = </a:t>
            </a:r>
            <a:r>
              <a:rPr lang="cs-CZ" sz="4000" i="1" dirty="0" smtClean="0">
                <a:solidFill>
                  <a:srgbClr val="FF0000"/>
                </a:solidFill>
              </a:rPr>
              <a:t>sekvence AK</a:t>
            </a:r>
          </a:p>
          <a:p>
            <a:r>
              <a:rPr lang="cs-CZ" sz="4000" dirty="0" smtClean="0">
                <a:solidFill>
                  <a:schemeClr val="bg2"/>
                </a:solidFill>
              </a:rPr>
              <a:t>Je dána uspořádáním </a:t>
            </a:r>
            <a:r>
              <a:rPr lang="cs-CZ" sz="4000" i="1" dirty="0" smtClean="0">
                <a:solidFill>
                  <a:schemeClr val="bg2"/>
                </a:solidFill>
              </a:rPr>
              <a:t>peptidových vazeb</a:t>
            </a:r>
            <a:r>
              <a:rPr lang="cs-CZ" sz="4000" dirty="0" smtClean="0">
                <a:solidFill>
                  <a:schemeClr val="bg2"/>
                </a:solidFill>
              </a:rPr>
              <a:t> v řetězci</a:t>
            </a:r>
            <a:endParaRPr lang="cs-CZ" sz="4000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s://upload.wikimedia.org/wikipedia/commons/thumb/d/d6/Tripeptide_Val-Gly-Ala_Formula_V1.svg/475px-Tripeptide_Val-Gly-Ala_Formula_V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3136"/>
            <a:ext cx="4524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0243325\Downloads\pr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100"/>
            <a:ext cx="32512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0243325\Downloads\secun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44351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Sekundární struktura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Prostorové uspořádání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„CCN páteře“ 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Tvořena vodíkovými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vazbami mezi N-</a:t>
            </a:r>
            <a:r>
              <a:rPr lang="cs-CZ" dirty="0" smtClean="0">
                <a:solidFill>
                  <a:srgbClr val="FF0000"/>
                </a:solidFill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 a C=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Dva základní typy </a:t>
            </a:r>
            <a:r>
              <a:rPr lang="cs-CZ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-Helix</a:t>
            </a:r>
            <a:r>
              <a:rPr lang="cs-CZ" dirty="0" smtClean="0">
                <a:solidFill>
                  <a:schemeClr val="bg1"/>
                </a:solidFill>
              </a:rPr>
              <a:t> 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rgbClr val="FF0000"/>
                </a:solidFill>
              </a:rPr>
              <a:t>-skládaný list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chemeClr val="bg1"/>
                </a:solidFill>
              </a:rPr>
              <a:t>-struktura)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cs-CZ" dirty="0" smtClean="0">
                <a:solidFill>
                  <a:srgbClr val="C00000"/>
                </a:solidFill>
              </a:rPr>
              <a:t>-Helix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763251" cy="641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82941" y="1579517"/>
            <a:ext cx="59766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Pravotočivý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H-vazby jsou </a:t>
            </a:r>
            <a:r>
              <a:rPr lang="cs-CZ" sz="4000" dirty="0" smtClean="0">
                <a:solidFill>
                  <a:srgbClr val="C00000"/>
                </a:solidFill>
              </a:rPr>
              <a:t>rovnoběžné</a:t>
            </a:r>
            <a:r>
              <a:rPr lang="cs-CZ" sz="4000" dirty="0" smtClean="0"/>
              <a:t> s osou šroubovice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AK zbytky směřují </a:t>
            </a:r>
            <a:r>
              <a:rPr lang="cs-CZ" sz="4000" dirty="0" smtClean="0">
                <a:solidFill>
                  <a:srgbClr val="C00000"/>
                </a:solidFill>
              </a:rPr>
              <a:t>ven</a:t>
            </a:r>
            <a:r>
              <a:rPr lang="cs-CZ" sz="4000" dirty="0" smtClean="0"/>
              <a:t> ze šroubovice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Každá 4. AK tvoří H-vazbu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4000" dirty="0"/>
          </a:p>
          <a:p>
            <a:endParaRPr lang="cs-CZ" sz="4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12" y="700171"/>
            <a:ext cx="1055496" cy="18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5" y="4221088"/>
            <a:ext cx="3673565" cy="29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rgbClr val="C00000"/>
                </a:solidFill>
              </a:rPr>
              <a:t>- skládaný list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51837"/>
            <a:ext cx="3960441" cy="16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1268760"/>
            <a:ext cx="77768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H-vazby jsou kolmé na CCN páteř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AK zbytky směřují </a:t>
            </a:r>
            <a:r>
              <a:rPr lang="cs-CZ" sz="4000" dirty="0" smtClean="0">
                <a:solidFill>
                  <a:srgbClr val="C00000"/>
                </a:solidFill>
              </a:rPr>
              <a:t>střídavě pod a nad rovinu</a:t>
            </a:r>
            <a:r>
              <a:rPr lang="cs-CZ" sz="4000" dirty="0" smtClean="0"/>
              <a:t> listu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Peptidová vazba je </a:t>
            </a:r>
            <a:r>
              <a:rPr lang="cs-CZ" sz="4000" dirty="0" smtClean="0">
                <a:solidFill>
                  <a:srgbClr val="C00000"/>
                </a:solidFill>
              </a:rPr>
              <a:t>planární</a:t>
            </a:r>
            <a:r>
              <a:rPr lang="cs-CZ" sz="4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 smtClean="0"/>
              <a:t>B-struktura paralelní a antiparalelní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1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Terciální struktura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Uspořádání sekundárních struktur v prostoru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dána </a:t>
            </a:r>
            <a:r>
              <a:rPr lang="cs-CZ" dirty="0" smtClean="0">
                <a:solidFill>
                  <a:srgbClr val="C00000"/>
                </a:solidFill>
              </a:rPr>
              <a:t>interakcemi mezi postranními řetězci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Stabilizovány: </a:t>
            </a:r>
            <a:r>
              <a:rPr lang="cs-CZ" altLang="cs-CZ" sz="2000" dirty="0" smtClean="0">
                <a:solidFill>
                  <a:schemeClr val="bg1"/>
                </a:solidFill>
                <a:cs typeface="Arial" charset="0"/>
              </a:rPr>
              <a:t>H-můstky, elektrostatickými interakcemi (iontové síly, </a:t>
            </a:r>
            <a:r>
              <a:rPr lang="cs-CZ" altLang="cs-CZ" sz="2000" dirty="0" err="1" smtClean="0">
                <a:solidFill>
                  <a:schemeClr val="bg1"/>
                </a:solidFill>
                <a:cs typeface="Arial" charset="0"/>
              </a:rPr>
              <a:t>dip</a:t>
            </a:r>
            <a:r>
              <a:rPr lang="en-US" altLang="cs-CZ" sz="2000" dirty="0" smtClean="0">
                <a:solidFill>
                  <a:schemeClr val="bg1"/>
                </a:solidFill>
                <a:cs typeface="Arial" charset="0"/>
              </a:rPr>
              <a:t>ó</a:t>
            </a:r>
            <a:r>
              <a:rPr lang="cs-CZ" altLang="cs-CZ" sz="2000" dirty="0" smtClean="0">
                <a:solidFill>
                  <a:schemeClr val="bg1"/>
                </a:solidFill>
                <a:cs typeface="Arial" charset="0"/>
              </a:rPr>
              <a:t>l-</a:t>
            </a:r>
            <a:r>
              <a:rPr lang="cs-CZ" altLang="cs-CZ" sz="2000" dirty="0" err="1" smtClean="0">
                <a:solidFill>
                  <a:schemeClr val="bg1"/>
                </a:solidFill>
                <a:cs typeface="Arial" charset="0"/>
              </a:rPr>
              <a:t>dip</a:t>
            </a:r>
            <a:r>
              <a:rPr lang="en-US" altLang="cs-CZ" sz="2000" dirty="0" smtClean="0">
                <a:solidFill>
                  <a:schemeClr val="bg1"/>
                </a:solidFill>
                <a:cs typeface="Arial" charset="0"/>
              </a:rPr>
              <a:t>ó</a:t>
            </a:r>
            <a:r>
              <a:rPr lang="cs-CZ" altLang="cs-CZ" sz="2000" dirty="0" smtClean="0">
                <a:solidFill>
                  <a:schemeClr val="bg1"/>
                </a:solidFill>
                <a:cs typeface="Arial" charset="0"/>
              </a:rPr>
              <a:t>l), van der </a:t>
            </a:r>
            <a:r>
              <a:rPr lang="cs-CZ" altLang="cs-CZ" sz="2000" dirty="0" err="1" smtClean="0">
                <a:solidFill>
                  <a:schemeClr val="bg1"/>
                </a:solidFill>
                <a:cs typeface="Arial" charset="0"/>
              </a:rPr>
              <a:t>Waalsovými</a:t>
            </a:r>
            <a:r>
              <a:rPr lang="cs-CZ" altLang="cs-CZ" sz="2000" dirty="0" smtClean="0">
                <a:solidFill>
                  <a:schemeClr val="bg1"/>
                </a:solidFill>
                <a:cs typeface="Arial" charset="0"/>
              </a:rPr>
              <a:t> interakcemi, disulfidovými vazbami, hydrofobními interakcemi</a:t>
            </a:r>
            <a:endParaRPr lang="en-US" altLang="cs-CZ" sz="2000" dirty="0" smtClean="0">
              <a:solidFill>
                <a:schemeClr val="bg1"/>
              </a:solidFill>
              <a:cs typeface="Arial" charset="0"/>
            </a:endParaRPr>
          </a:p>
          <a:p>
            <a:endParaRPr lang="cs-CZ" dirty="0"/>
          </a:p>
        </p:txBody>
      </p:sp>
      <p:pic>
        <p:nvPicPr>
          <p:cNvPr id="7170" name="Picture 2" descr="C:\Users\E0243325\Downloads\te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450160" cy="25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Kvartérní struktura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6203032" cy="33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" y="1340768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Je dána uspořádáním více proteinových </a:t>
            </a:r>
            <a:r>
              <a:rPr lang="cs-CZ" sz="4000" dirty="0" smtClean="0"/>
              <a:t>řetězců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Podjednotky</a:t>
            </a:r>
            <a:endParaRPr lang="cs-CZ" sz="40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2952328" cy="30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Denaturace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105" y="1027064"/>
            <a:ext cx="8229600" cy="4525963"/>
          </a:xfrm>
        </p:spPr>
        <p:txBody>
          <a:bodyPr/>
          <a:lstStyle/>
          <a:p>
            <a:r>
              <a:rPr lang="cs-CZ" dirty="0" smtClean="0"/>
              <a:t>Ztráta sek./terc. Struktury vlivem působení např. </a:t>
            </a:r>
            <a:r>
              <a:rPr lang="cs-CZ" i="1" dirty="0" smtClean="0"/>
              <a:t>zvýšené </a:t>
            </a:r>
            <a:r>
              <a:rPr lang="cs-CZ" i="1" dirty="0"/>
              <a:t>teploty, </a:t>
            </a:r>
            <a:r>
              <a:rPr lang="cs-CZ" i="1" dirty="0" smtClean="0"/>
              <a:t>silných </a:t>
            </a:r>
            <a:r>
              <a:rPr lang="cs-CZ" i="1" dirty="0"/>
              <a:t>kyselin, zásad či iontů těžkých </a:t>
            </a:r>
            <a:r>
              <a:rPr lang="cs-CZ" i="1" dirty="0" smtClean="0"/>
              <a:t>kovů</a:t>
            </a:r>
          </a:p>
          <a:p>
            <a:r>
              <a:rPr lang="cs-CZ" i="1" dirty="0" smtClean="0"/>
              <a:t>Vratná/nevratná</a:t>
            </a:r>
          </a:p>
          <a:p>
            <a:r>
              <a:rPr lang="cs-CZ" i="1" dirty="0" smtClean="0"/>
              <a:t>Ztráta biologické aktivity</a:t>
            </a:r>
          </a:p>
          <a:p>
            <a:endParaRPr lang="cs-CZ" i="1" dirty="0"/>
          </a:p>
        </p:txBody>
      </p:sp>
      <p:pic>
        <p:nvPicPr>
          <p:cNvPr id="1026" name="Picture 2" descr="Výsledek obrázku pro egg denat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248472" cy="27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163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Motiv systému Office</vt:lpstr>
      <vt:lpstr>STRUKTURA BÍLKOVIN</vt:lpstr>
      <vt:lpstr>Primární struktura</vt:lpstr>
      <vt:lpstr>Sekundární struktura</vt:lpstr>
      <vt:lpstr>a-Helix</vt:lpstr>
      <vt:lpstr>b- skládaný list</vt:lpstr>
      <vt:lpstr>Terciální struktura</vt:lpstr>
      <vt:lpstr>Kvartérní struktura</vt:lpstr>
      <vt:lpstr>Denaturace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BÍLKOVIN</dc:title>
  <dc:creator>Imperium</dc:creator>
  <cp:lastModifiedBy>User</cp:lastModifiedBy>
  <cp:revision>16</cp:revision>
  <dcterms:created xsi:type="dcterms:W3CDTF">2017-12-06T10:15:49Z</dcterms:created>
  <dcterms:modified xsi:type="dcterms:W3CDTF">2017-12-08T22:13:17Z</dcterms:modified>
</cp:coreProperties>
</file>