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19" r:id="rId3"/>
    <p:sldId id="382" r:id="rId4"/>
    <p:sldId id="371" r:id="rId5"/>
    <p:sldId id="379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31" r:id="rId14"/>
    <p:sldId id="347" r:id="rId15"/>
    <p:sldId id="375" r:id="rId16"/>
    <p:sldId id="271" r:id="rId17"/>
    <p:sldId id="380" r:id="rId18"/>
    <p:sldId id="317" r:id="rId19"/>
    <p:sldId id="315" r:id="rId20"/>
    <p:sldId id="313" r:id="rId21"/>
    <p:sldId id="332" r:id="rId22"/>
    <p:sldId id="391" r:id="rId23"/>
    <p:sldId id="288" r:id="rId24"/>
    <p:sldId id="348" r:id="rId25"/>
    <p:sldId id="310" r:id="rId26"/>
    <p:sldId id="309" r:id="rId27"/>
    <p:sldId id="318" r:id="rId28"/>
    <p:sldId id="39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systému Windows" initials="Us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9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E4AD-7585-4940-B47B-F1074F58F4F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B1E5-E3F6-4520-A925-E7970510C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48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http://www.runnersworld.com/newswire/eliud-kipchoge-outduels-defending-champion-to-win-london-marathon</a:t>
            </a:r>
          </a:p>
          <a:p>
            <a:r>
              <a:rPr lang="cs-CZ" dirty="0" smtClean="0"/>
              <a:t>http://www.oelv.at/news/detail.php?id=4893</a:t>
            </a:r>
          </a:p>
          <a:p>
            <a:r>
              <a:rPr lang="cs-CZ" dirty="0" smtClean="0"/>
              <a:t>http://tc-kazan.ru/wp-content/uploads/2017/03/1479722286_shutterstock_135187706-e1413545553236-1030x592.jpg</a:t>
            </a:r>
          </a:p>
          <a:p>
            <a:r>
              <a:rPr lang="cs-CZ" dirty="0" smtClean="0"/>
              <a:t>http://nymbursky.denik.cz/zpravy_region/karel-ruso-sportovec-roku-2016-zacinal-na-tyrsaku-20170116.html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https://www.sutori.com/item/530-a-c-el-hombre-del-maraton-herodoto-por-tanto-no-relato-una-carrera-desde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3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https://cz.pinterest.com/edukeyszkolenia/humor/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6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https://www.sutori.com/item/530-a-c-el-hombre-del-maraton-herodoto-por-tanto-no-relato-una-carrera-desde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3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http://www.oetker.cz/cz-cs/nase-vyrobky/prisady-na-peceni/jedla-soda/jedla-soda.html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06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http://www.fitness13.cz/p1090-nutrend-amino-bcaa-mega-strong-500-ml.php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4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http://www.poradnaredukcevahy.cz/ziviny.html</a:t>
            </a:r>
          </a:p>
          <a:p>
            <a:r>
              <a:rPr lang="cs-CZ" dirty="0" smtClean="0"/>
              <a:t>http://gazettereview.com/2015/08/new-complications-found-from-excessive-vitamin-consumption/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71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http://www.runnersworld.com/newswire/eliud-kipchoge-outduels-defending-champion-to-win-london-marathon</a:t>
            </a:r>
          </a:p>
          <a:p>
            <a:r>
              <a:rPr lang="cs-CZ" dirty="0" smtClean="0"/>
              <a:t>http://www.oelv.at/news/detail.php?id=4893</a:t>
            </a:r>
          </a:p>
          <a:p>
            <a:r>
              <a:rPr lang="cs-CZ" smtClean="0"/>
              <a:t>http://tc-kazan.ru/wp-content/uploads/2017/03/1479722286_shutterstock_135187706-e1413545553236-1030x592.jpg</a:t>
            </a:r>
            <a:endParaRPr lang="cs-CZ" dirty="0" smtClean="0"/>
          </a:p>
          <a:p>
            <a:r>
              <a:rPr lang="cs-CZ" dirty="0" smtClean="0"/>
              <a:t>http://nymbursky.denik.cz/zpravy_region/karel-ruso-sportovec-roku-2016-zacinal-na-tyrsaku-20170116.html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http://www.zakladyanatomie.estranky.cz/img/mid/21/sval-stavba.jpg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http://www.zakladyanatomie.estranky.cz/img/mid/21/sval-stavba.jpg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4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https://is.muni.cz/elportal/estud/fsps/js07/fyzio/texty/ch02s02.html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5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http://www.zijeme.cz/doplnky-sportovni-vyzivy-2/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74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https://czechbadminton.cz/html/news/peking/staroveke-olympijske-hry.htm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9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https://www.viverdebrasil.com/tratamentos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0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https://eshop.aktin.cz/nutrend-enduro-gainer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1E5-E3F6-4520-A925-E7970510CEE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5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0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0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0C2185B-DA60-41F7-BF9E-6ECCB05060B8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68A19D4-32C6-40AC-B6CA-AD56F21EC63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Diana </a:t>
            </a:r>
            <a:r>
              <a:rPr lang="cs-CZ" dirty="0" err="1" smtClean="0"/>
              <a:t>Mezuliáníková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Podpůrné prostředky ve sportu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>
                <a:solidFill>
                  <a:srgbClr val="00B050"/>
                </a:solidFill>
              </a:rPr>
              <a:t>anaerobní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i </a:t>
            </a:r>
            <a:r>
              <a:rPr lang="cs-CZ" sz="2400" b="1" dirty="0">
                <a:solidFill>
                  <a:srgbClr val="CC00CC"/>
                </a:solidFill>
              </a:rPr>
              <a:t>aerobní odbourávání glukosy </a:t>
            </a:r>
            <a:r>
              <a:rPr lang="cs-CZ" sz="2400" dirty="0" smtClean="0"/>
              <a:t>(</a:t>
            </a:r>
            <a:r>
              <a:rPr lang="cs-CZ" sz="2400" dirty="0"/>
              <a:t>aerobní odbourávání </a:t>
            </a:r>
            <a:r>
              <a:rPr lang="cs-CZ" sz="2400" dirty="0" err="1" smtClean="0"/>
              <a:t>začína</a:t>
            </a:r>
            <a:r>
              <a:rPr lang="cs-CZ" sz="2400" dirty="0" smtClean="0"/>
              <a:t> převažovat </a:t>
            </a:r>
            <a:r>
              <a:rPr lang="cs-CZ" sz="2400" dirty="0"/>
              <a:t>nad </a:t>
            </a:r>
            <a:r>
              <a:rPr lang="cs-CZ" sz="2400" dirty="0" smtClean="0"/>
              <a:t>anaerobním, u vrcholových sportovců převažuje).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glykogenu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87145" y="991903"/>
            <a:ext cx="39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1500 a 3000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73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2 min až 13 min</a:t>
            </a:r>
            <a:endParaRPr lang="cs-CZ" sz="2400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747247" y="3039034"/>
            <a:ext cx="717177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 smtClean="0">
                <a:solidFill>
                  <a:srgbClr val="CC00CC"/>
                </a:solidFill>
              </a:rPr>
              <a:t>aerobní </a:t>
            </a:r>
            <a:r>
              <a:rPr lang="cs-CZ" sz="2400" b="1" dirty="0">
                <a:solidFill>
                  <a:srgbClr val="CC00CC"/>
                </a:solidFill>
              </a:rPr>
              <a:t>odbourávání glukosy </a:t>
            </a:r>
            <a:r>
              <a:rPr lang="cs-CZ" sz="2400" dirty="0"/>
              <a:t>avšak po 20-30 minutách </a:t>
            </a:r>
            <a:r>
              <a:rPr lang="cs-CZ" sz="2400" dirty="0" smtClean="0"/>
              <a:t>se začínají </a:t>
            </a:r>
            <a:r>
              <a:rPr lang="cs-CZ" sz="2400" dirty="0"/>
              <a:t>využívat </a:t>
            </a:r>
            <a:r>
              <a:rPr lang="cs-CZ" sz="2400" b="1" dirty="0">
                <a:solidFill>
                  <a:srgbClr val="FF0000"/>
                </a:solidFill>
              </a:rPr>
              <a:t>tuky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triacylglyceroly</a:t>
            </a:r>
            <a:r>
              <a:rPr lang="cs-CZ" sz="2400" dirty="0"/>
              <a:t>). Odbourávají se </a:t>
            </a:r>
            <a:r>
              <a:rPr lang="cs-CZ" sz="2400" b="1" dirty="0">
                <a:solidFill>
                  <a:srgbClr val="FF6600"/>
                </a:solidFill>
              </a:rPr>
              <a:t>lipolýzou</a:t>
            </a:r>
            <a:r>
              <a:rPr lang="cs-CZ" sz="2400" dirty="0">
                <a:solidFill>
                  <a:srgbClr val="FF6600"/>
                </a:solidFill>
              </a:rPr>
              <a:t> </a:t>
            </a:r>
            <a:r>
              <a:rPr lang="cs-CZ" sz="2400" dirty="0"/>
              <a:t>a dále </a:t>
            </a:r>
            <a:r>
              <a:rPr lang="el-GR" sz="2400" dirty="0"/>
              <a:t>β</a:t>
            </a:r>
            <a:r>
              <a:rPr lang="cs-CZ" sz="2400" dirty="0" smtClean="0"/>
              <a:t>-oxidací, tedy oxidací mastných kyselin.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Glykogenu</a:t>
            </a:r>
            <a:r>
              <a:rPr lang="cs-CZ" sz="2400" dirty="0" smtClean="0"/>
              <a:t>,</a:t>
            </a:r>
          </a:p>
          <a:p>
            <a:r>
              <a:rPr lang="cs-CZ" sz="2400" dirty="0" smtClean="0"/>
              <a:t>avšak v této </a:t>
            </a:r>
          </a:p>
          <a:p>
            <a:r>
              <a:rPr lang="cs-CZ" sz="2400" dirty="0" smtClean="0"/>
              <a:t>fázi může dojít </a:t>
            </a:r>
          </a:p>
          <a:p>
            <a:r>
              <a:rPr lang="cs-CZ" sz="2400" dirty="0" smtClean="0"/>
              <a:t>k vyčerpání </a:t>
            </a:r>
          </a:p>
          <a:p>
            <a:r>
              <a:rPr lang="cs-CZ" sz="2400" dirty="0" smtClean="0"/>
              <a:t>zásob.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06839" y="1012026"/>
            <a:ext cx="595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5000 m až půlmaraton (21 km)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7" y="997194"/>
            <a:ext cx="492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13 až 60 minut</a:t>
            </a:r>
            <a:endParaRPr lang="cs-CZ" sz="24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4025153" y="3065928"/>
            <a:ext cx="1936376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Zdroj energie = </a:t>
            </a:r>
            <a:r>
              <a:rPr lang="cs-CZ" sz="2400" b="1" dirty="0">
                <a:solidFill>
                  <a:srgbClr val="CC00CC"/>
                </a:solidFill>
              </a:rPr>
              <a:t>aerobní odbourávání </a:t>
            </a:r>
            <a:r>
              <a:rPr lang="cs-CZ" sz="2400" b="1" dirty="0" smtClean="0">
                <a:solidFill>
                  <a:srgbClr val="CC00CC"/>
                </a:solidFill>
              </a:rPr>
              <a:t>glukosy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9147"/>
                </a:solidFill>
              </a:rPr>
              <a:t>odbourávání tuků </a:t>
            </a:r>
            <a:r>
              <a:rPr lang="cs-CZ" sz="2400" dirty="0" smtClean="0"/>
              <a:t>(</a:t>
            </a:r>
            <a:r>
              <a:rPr lang="cs-CZ" sz="2400" dirty="0"/>
              <a:t>záleží na intenzitě zátěže, trénovanosti, dýchání). </a:t>
            </a:r>
            <a:r>
              <a:rPr lang="cs-CZ" sz="2400" dirty="0" smtClean="0"/>
              <a:t>Po </a:t>
            </a:r>
            <a:r>
              <a:rPr lang="cs-CZ" sz="2400" dirty="0"/>
              <a:t>90 min </a:t>
            </a:r>
            <a:r>
              <a:rPr lang="cs-CZ" sz="2400" dirty="0" smtClean="0"/>
              <a:t>=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odbourávání aminokyselin</a:t>
            </a:r>
            <a:r>
              <a:rPr lang="cs-CZ" sz="2400" dirty="0" smtClean="0"/>
              <a:t>.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Zásoba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svalového 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Glykogenu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je téměř </a:t>
            </a:r>
          </a:p>
          <a:p>
            <a:r>
              <a:rPr lang="cs-CZ" sz="2400" dirty="0" smtClean="0"/>
              <a:t>vyčerpána.</a:t>
            </a:r>
          </a:p>
          <a:p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06839" y="1012026"/>
            <a:ext cx="595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maratónský běh (42,5 km)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7" y="997194"/>
            <a:ext cx="492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několik hodin</a:t>
            </a:r>
            <a:endParaRPr lang="cs-CZ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5" y="2592766"/>
            <a:ext cx="5737412" cy="3920317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6696635" y="2985246"/>
            <a:ext cx="2814917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10917" y="2735159"/>
            <a:ext cx="2891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/>
              <a:t>Tuků je i u </a:t>
            </a:r>
            <a:r>
              <a:rPr lang="cs-CZ" sz="2400" dirty="0" smtClean="0"/>
              <a:t>sportovců relativně </a:t>
            </a:r>
            <a:r>
              <a:rPr lang="cs-CZ" sz="2400" dirty="0"/>
              <a:t>dost, </a:t>
            </a:r>
            <a:r>
              <a:rPr lang="cs-CZ" sz="2400" dirty="0" smtClean="0"/>
              <a:t>avšak </a:t>
            </a:r>
            <a:r>
              <a:rPr lang="cs-CZ" sz="2400" dirty="0"/>
              <a:t>organismus </a:t>
            </a:r>
            <a:r>
              <a:rPr lang="cs-CZ" sz="2400" dirty="0" smtClean="0"/>
              <a:t>nemá </a:t>
            </a:r>
            <a:r>
              <a:rPr lang="cs-CZ" sz="2400" dirty="0"/>
              <a:t>metabolickou </a:t>
            </a:r>
            <a:r>
              <a:rPr lang="cs-CZ" sz="2400" dirty="0" smtClean="0"/>
              <a:t>kapacitu </a:t>
            </a:r>
            <a:r>
              <a:rPr lang="cs-CZ" sz="2400" dirty="0"/>
              <a:t>k jejich </a:t>
            </a:r>
            <a:r>
              <a:rPr lang="cs-CZ" sz="2400" dirty="0" smtClean="0"/>
              <a:t>využití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5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9502" y="1751418"/>
            <a:ext cx="11210524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při vrcholovém sportu sportovec není schopen doplnit všechny potřebné prvky a vitaminy pouze z jídla, k ochraně sportovcova zdraví je obvykle potřeba užívat </a:t>
            </a:r>
            <a:r>
              <a:rPr lang="cs-CZ" sz="3200" b="1" dirty="0">
                <a:solidFill>
                  <a:srgbClr val="FF0000"/>
                </a:solidFill>
              </a:rPr>
              <a:t>výživových doplňků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sportovců</a:t>
            </a:r>
            <a:endParaRPr 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10027" y="3820809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X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doping</a:t>
            </a:r>
            <a:r>
              <a:rPr lang="cs-CZ" sz="3200" dirty="0">
                <a:solidFill>
                  <a:schemeClr val="tx1"/>
                </a:solidFill>
              </a:rPr>
              <a:t>: přítomnost zakázané látky nebo jejích metabolitů nebo indikátorů v těle sportovce; odmítnutí dopingové kontroly; podvádění v jakékoli části dopingové kontroly; držení zakázaných látek</a:t>
            </a:r>
          </a:p>
          <a:p>
            <a:pPr marL="45720" indent="0">
              <a:buNone/>
            </a:pP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nika Mezuliáníková\Desktop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32" l="0" r="100000">
                        <a14:foregroundMark x1="83904" y1="20824" x2="91438" y2="13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91" y="1902417"/>
            <a:ext cx="27813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7999" y="1719071"/>
            <a:ext cx="8311092" cy="4407408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podpůrné prostředky se používají od počátku lidstva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první zmínky o podpůrných prostředcích - Čína </a:t>
            </a:r>
            <a:endParaRPr lang="cs-CZ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3. tisíciletí př.n.l.), Mexiko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ve sportu první zmínky ze starověkého Řecka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velký rozvoj podpůrných prostředků - 2. sv. </a:t>
            </a:r>
            <a:r>
              <a:rPr lang="cs-CZ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válka</a:t>
            </a:r>
            <a:endParaRPr lang="cs-CZ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8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9357756" y="688768"/>
            <a:ext cx="2553195" cy="57595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Sacharidovo</a:t>
            </a:r>
            <a:r>
              <a:rPr lang="cs-CZ" dirty="0" smtClean="0"/>
              <a:t>-proteinové doplňky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Kofein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Soda bikarbona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Oxokyseliny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Vitamíny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Minerální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589" y="327206"/>
            <a:ext cx="8432800" cy="1645920"/>
          </a:xfrm>
        </p:spPr>
        <p:txBody>
          <a:bodyPr/>
          <a:lstStyle/>
          <a:p>
            <a:pPr algn="ctr"/>
            <a:r>
              <a:rPr lang="cs-CZ" dirty="0" smtClean="0"/>
              <a:t>Doplňky stravy</a:t>
            </a:r>
            <a:endParaRPr lang="cs-CZ" dirty="0"/>
          </a:p>
        </p:txBody>
      </p:sp>
      <p:pic>
        <p:nvPicPr>
          <p:cNvPr id="6" name="Picture 2" descr="C:\Users\Uzivatel\Desktop\20e97a_7bd7154a0b6546c085b43628781381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2565070"/>
            <a:ext cx="6117382" cy="35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999" y="1719071"/>
            <a:ext cx="7305965" cy="4407408"/>
          </a:xfrm>
        </p:spPr>
        <p:txBody>
          <a:bodyPr>
            <a:normAutofit/>
          </a:bodyPr>
          <a:lstStyle/>
          <a:p>
            <a:endParaRPr lang="cs-CZ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tzv. “</a:t>
            </a:r>
            <a:r>
              <a:rPr lang="cs-CZ" sz="3200" dirty="0" err="1">
                <a:solidFill>
                  <a:schemeClr val="tx1"/>
                </a:solidFill>
              </a:rPr>
              <a:t>gainery</a:t>
            </a:r>
            <a:r>
              <a:rPr lang="cs-CZ" sz="3200" dirty="0">
                <a:solidFill>
                  <a:schemeClr val="tx1"/>
                </a:solidFill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jedná se o </a:t>
            </a:r>
            <a:r>
              <a:rPr lang="cs-CZ" sz="3200" dirty="0" err="1">
                <a:solidFill>
                  <a:schemeClr val="tx1"/>
                </a:solidFill>
              </a:rPr>
              <a:t>sacharido</a:t>
            </a:r>
            <a:r>
              <a:rPr lang="cs-CZ" sz="3200" dirty="0">
                <a:solidFill>
                  <a:schemeClr val="tx1"/>
                </a:solidFill>
              </a:rPr>
              <a:t>-proteinové koncentráty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doplnění zásob svalového glykogenu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po sportu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Sacharidovo</a:t>
            </a:r>
            <a:r>
              <a:rPr lang="cs-CZ" dirty="0" smtClean="0"/>
              <a:t> – proteinové doplňky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0" y="1690861"/>
            <a:ext cx="5048385" cy="53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 txBox="1">
            <a:spLocks/>
          </p:cNvSpPr>
          <p:nvPr/>
        </p:nvSpPr>
        <p:spPr>
          <a:xfrm>
            <a:off x="484693" y="475484"/>
            <a:ext cx="11473759" cy="58540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cs-CZ" sz="3200" b="1" dirty="0">
                <a:solidFill>
                  <a:schemeClr val="tx1"/>
                </a:solidFill>
              </a:rPr>
              <a:t>Kofein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pro vytrvalostní sportovce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nejužívanější stimulační látka na světě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do roku 2004 figuroval na seznamu zakázaných látek (pokud koncentrace kofeinu v moči převyšovala 12 </a:t>
            </a:r>
            <a:r>
              <a:rPr lang="el-GR" sz="2800" dirty="0">
                <a:solidFill>
                  <a:schemeClr val="tx1"/>
                </a:solidFill>
              </a:rPr>
              <a:t>μ</a:t>
            </a:r>
            <a:r>
              <a:rPr lang="cs-CZ" sz="2800" dirty="0">
                <a:solidFill>
                  <a:schemeClr val="tx1"/>
                </a:solidFill>
              </a:rPr>
              <a:t>g.ml</a:t>
            </a:r>
            <a:r>
              <a:rPr lang="cs-CZ" sz="2800" baseline="30000" dirty="0">
                <a:solidFill>
                  <a:schemeClr val="tx1"/>
                </a:solidFill>
              </a:rPr>
              <a:t>-1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stimuluje činnost mozku, zmírňuje pocit únavy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účinek ve sportu: šetření svalového glykogenu, </a:t>
            </a:r>
            <a:r>
              <a:rPr lang="cs-CZ" sz="2800" dirty="0" smtClean="0">
                <a:solidFill>
                  <a:schemeClr val="tx1"/>
                </a:solidFill>
              </a:rPr>
              <a:t>zvýšení </a:t>
            </a:r>
            <a:r>
              <a:rPr lang="cs-CZ" sz="2800" dirty="0">
                <a:solidFill>
                  <a:schemeClr val="tx1"/>
                </a:solidFill>
              </a:rPr>
              <a:t>výkonu u vytrvalostních sportů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289969" y="2557585"/>
            <a:ext cx="2291938" cy="38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zorec kofeinu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92878"/>
              </p:ext>
            </p:extLst>
          </p:nvPr>
        </p:nvGraphicFramePr>
        <p:xfrm>
          <a:off x="7907440" y="233278"/>
          <a:ext cx="3409745" cy="270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hemSketch" r:id="rId4" imgW="1481400" imgH="1176480" progId="ACD.ChemSketch.20">
                  <p:embed/>
                </p:oleObj>
              </mc:Choice>
              <mc:Fallback>
                <p:oleObj name="ChemSketch" r:id="rId4" imgW="1481400" imgH="1176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7440" y="233278"/>
                        <a:ext cx="3409745" cy="270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1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96181" y="816077"/>
            <a:ext cx="9733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Kofein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0" y="243348"/>
            <a:ext cx="6282813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27" y="3996954"/>
            <a:ext cx="4315968" cy="2700528"/>
          </a:xfrm>
          <a:prstGeom prst="rect">
            <a:avLst/>
          </a:prstGeom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484693" y="475484"/>
            <a:ext cx="8889279" cy="487173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cs-CZ" sz="3200" dirty="0">
                <a:solidFill>
                  <a:schemeClr val="tx1"/>
                </a:solidFill>
              </a:rPr>
              <a:t>Legenda o řeckém poslovi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podle legendy měl řecký posel </a:t>
            </a:r>
            <a:r>
              <a:rPr lang="cs-CZ" sz="2400" dirty="0" err="1">
                <a:solidFill>
                  <a:schemeClr val="tx1"/>
                </a:solidFill>
              </a:rPr>
              <a:t>Feidippides</a:t>
            </a:r>
            <a:r>
              <a:rPr lang="cs-CZ" sz="2400" dirty="0">
                <a:solidFill>
                  <a:schemeClr val="tx1"/>
                </a:solidFill>
              </a:rPr>
              <a:t> uběhnout trať dlouhou 42 km, kterou běžel z </a:t>
            </a:r>
            <a:r>
              <a:rPr lang="cs-CZ" sz="2400" dirty="0" err="1">
                <a:solidFill>
                  <a:schemeClr val="tx1"/>
                </a:solidFill>
              </a:rPr>
              <a:t>Marathonu</a:t>
            </a:r>
            <a:r>
              <a:rPr lang="cs-CZ" sz="2400" dirty="0">
                <a:solidFill>
                  <a:schemeClr val="tx1"/>
                </a:solidFill>
              </a:rPr>
              <a:t> do Athén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před branami ohlásil vítězství Řeků nad Peršany , načež padl mrtvý, údajně na </a:t>
            </a:r>
            <a:r>
              <a:rPr lang="cs-CZ" sz="2400" b="1" dirty="0" err="1">
                <a:solidFill>
                  <a:schemeClr val="tx1"/>
                </a:solidFill>
              </a:rPr>
              <a:t>acidósu</a:t>
            </a:r>
            <a:r>
              <a:rPr lang="cs-CZ" sz="2400" dirty="0">
                <a:solidFill>
                  <a:schemeClr val="tx1"/>
                </a:solidFill>
              </a:rPr>
              <a:t>, tedy překyselení organismu vlivem nadměrné tvorby H</a:t>
            </a:r>
            <a:r>
              <a:rPr lang="cs-CZ" sz="2400" baseline="30000" dirty="0">
                <a:solidFill>
                  <a:schemeClr val="tx1"/>
                </a:solidFill>
              </a:rPr>
              <a:t>+</a:t>
            </a:r>
            <a:r>
              <a:rPr lang="cs-CZ" sz="2400" dirty="0">
                <a:solidFill>
                  <a:schemeClr val="tx1"/>
                </a:solidFill>
              </a:rPr>
              <a:t> iontů v těle. </a:t>
            </a:r>
            <a:r>
              <a:rPr lang="cs-CZ" dirty="0">
                <a:solidFill>
                  <a:schemeClr val="tx1"/>
                </a:solidFill>
              </a:rPr>
              <a:t>(Způsobeno vlivem anaerobního odbourávání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glukosy </a:t>
            </a:r>
            <a:r>
              <a:rPr lang="cs-CZ" dirty="0">
                <a:solidFill>
                  <a:schemeClr val="tx1"/>
                </a:solidFill>
              </a:rPr>
              <a:t>za vzniku kyseliny mléčné – laktátu)</a:t>
            </a:r>
          </a:p>
        </p:txBody>
      </p:sp>
    </p:spTree>
    <p:extLst>
      <p:ext uri="{BB962C8B-B14F-4D97-AF65-F5344CB8AC3E}">
        <p14:creationId xmlns:p14="http://schemas.microsoft.com/office/powerpoint/2010/main" val="3734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634" y="3337089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sportovci</a:t>
            </a:r>
            <a:endParaRPr lang="cs-CZ" sz="3200" dirty="0"/>
          </a:p>
        </p:txBody>
      </p:sp>
      <p:cxnSp>
        <p:nvCxnSpPr>
          <p:cNvPr id="4" name="Přímá spojnice se šipkou 3"/>
          <p:cNvCxnSpPr>
            <a:stCxn id="2" idx="3"/>
            <a:endCxn id="8" idx="1"/>
          </p:cNvCxnSpPr>
          <p:nvPr/>
        </p:nvCxnSpPr>
        <p:spPr>
          <a:xfrm flipV="1">
            <a:off x="2151155" y="2026921"/>
            <a:ext cx="799435" cy="16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3"/>
            <a:endCxn id="10" idx="1"/>
          </p:cNvCxnSpPr>
          <p:nvPr/>
        </p:nvCxnSpPr>
        <p:spPr>
          <a:xfrm>
            <a:off x="2151155" y="3629477"/>
            <a:ext cx="782153" cy="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50590" y="1734533"/>
            <a:ext cx="376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vytrvalostní sportovci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33308" y="3800574"/>
            <a:ext cx="274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silový sportovci</a:t>
            </a:r>
            <a:endParaRPr lang="cs-CZ" sz="3200" dirty="0"/>
          </a:p>
        </p:txBody>
      </p:sp>
      <p:cxnSp>
        <p:nvCxnSpPr>
          <p:cNvPr id="11" name="Přímá spojnice se šipkou 10"/>
          <p:cNvCxnSpPr>
            <a:stCxn id="2" idx="3"/>
            <a:endCxn id="14" idx="1"/>
          </p:cNvCxnSpPr>
          <p:nvPr/>
        </p:nvCxnSpPr>
        <p:spPr>
          <a:xfrm flipV="1">
            <a:off x="2151155" y="3122001"/>
            <a:ext cx="735019" cy="50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86174" y="2829613"/>
            <a:ext cx="344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rychlostní sportovci</a:t>
            </a:r>
            <a:endParaRPr lang="cs-CZ" sz="3200" dirty="0"/>
          </a:p>
        </p:txBody>
      </p:sp>
      <p:cxnSp>
        <p:nvCxnSpPr>
          <p:cNvPr id="15" name="Přímá spojnice se šipkou 14"/>
          <p:cNvCxnSpPr>
            <a:stCxn id="2" idx="3"/>
            <a:endCxn id="18" idx="1"/>
          </p:cNvCxnSpPr>
          <p:nvPr/>
        </p:nvCxnSpPr>
        <p:spPr>
          <a:xfrm>
            <a:off x="2151155" y="3629477"/>
            <a:ext cx="868565" cy="156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019720" y="4905081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ostatní</a:t>
            </a:r>
            <a:endParaRPr lang="cs-CZ" sz="3200" dirty="0"/>
          </a:p>
        </p:txBody>
      </p:sp>
      <p:pic>
        <p:nvPicPr>
          <p:cNvPr id="1030" name="Picture 6" descr="Výsledek obrázku pro Eliud Kipcho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7199" y="378691"/>
            <a:ext cx="2817091" cy="35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silový sportov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63" y="4127281"/>
            <a:ext cx="3460174" cy="25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8" y="1660566"/>
            <a:ext cx="2625213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78" y="1776268"/>
            <a:ext cx="2486025" cy="36195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Soda bikarbona = jedlá soda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7998" y="1719071"/>
            <a:ext cx="8889279" cy="44074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vytrvalostní i silové sportovce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používá se k potlačení pálení žáhy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odpadní látkou, která vzniká při sportovní zátěži, je laktát, který se akumuluje ve svalech a znemožňuje pokračovat ve stejné intenzitě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 vzestup kyselosti ve svalech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bikarbonát neutralizuje lokální kyselost, čímž umožňuje </a:t>
            </a: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opožděný nástup únavy během anaerobního výkonu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7999" y="1719071"/>
            <a:ext cx="8347932" cy="44074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vhodné pro vytrvalostní sportovce i silové </a:t>
            </a:r>
            <a:r>
              <a:rPr lang="cs-CZ" sz="2800" dirty="0" smtClean="0">
                <a:solidFill>
                  <a:schemeClr val="tx1"/>
                </a:solidFill>
              </a:rPr>
              <a:t>sportovce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BCAA (</a:t>
            </a:r>
            <a:r>
              <a:rPr lang="cs-CZ" sz="2800" i="1" dirty="0" err="1">
                <a:solidFill>
                  <a:schemeClr val="tx1"/>
                </a:solidFill>
              </a:rPr>
              <a:t>branched-chain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i="1" dirty="0" err="1">
                <a:solidFill>
                  <a:schemeClr val="tx1"/>
                </a:solidFill>
              </a:rPr>
              <a:t>amino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i="1" dirty="0" err="1">
                <a:solidFill>
                  <a:schemeClr val="tx1"/>
                </a:solidFill>
              </a:rPr>
              <a:t>acids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= rozvětvené aminokyseliny) patří mezi ně leucin, izoleucin a valin, což jsou esenciální AMK dobře vstřebatelné z trávicího ústrojí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působí anabolicky i </a:t>
            </a:r>
            <a:r>
              <a:rPr lang="cs-CZ" sz="2800" dirty="0" err="1">
                <a:solidFill>
                  <a:schemeClr val="tx1"/>
                </a:solidFill>
              </a:rPr>
              <a:t>antikatabolicky</a:t>
            </a:r>
            <a:r>
              <a:rPr lang="cs-CZ" sz="2800" dirty="0">
                <a:solidFill>
                  <a:schemeClr val="tx1"/>
                </a:solidFill>
              </a:rPr>
              <a:t> (zvyšují proteosyntézu a snižují degradaci proteinů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Aminokyseliny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192" y="1923801"/>
            <a:ext cx="1818190" cy="4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Rozvětvené aminokyseliny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0088" y="2027530"/>
            <a:ext cx="795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773593" y="3701663"/>
            <a:ext cx="929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Leucin		     </a:t>
            </a:r>
            <a:r>
              <a:rPr lang="cs-CZ" sz="2800" dirty="0" err="1"/>
              <a:t>Isoleucin</a:t>
            </a:r>
            <a:r>
              <a:rPr lang="cs-CZ" sz="2800" dirty="0"/>
              <a:t>				</a:t>
            </a:r>
            <a:r>
              <a:rPr lang="cs-CZ" sz="2800" dirty="0" smtClean="0"/>
              <a:t>     Valin </a:t>
            </a:r>
            <a:r>
              <a:rPr lang="cs-CZ" dirty="0"/>
              <a:t>		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81042"/>
              </p:ext>
            </p:extLst>
          </p:nvPr>
        </p:nvGraphicFramePr>
        <p:xfrm>
          <a:off x="8858993" y="1878690"/>
          <a:ext cx="2303813" cy="176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hemSketch" r:id="rId3" imgW="1097280" imgH="841320" progId="ACD.ChemSketch.20">
                  <p:embed/>
                </p:oleObj>
              </mc:Choice>
              <mc:Fallback>
                <p:oleObj name="ChemSketch" r:id="rId3" imgW="1097280" imgH="841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93" y="1878690"/>
                        <a:ext cx="2303813" cy="176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43646"/>
              </p:ext>
            </p:extLst>
          </p:nvPr>
        </p:nvGraphicFramePr>
        <p:xfrm>
          <a:off x="768847" y="1867470"/>
          <a:ext cx="2971879" cy="177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emSketch" r:id="rId5" imgW="1356480" imgH="810720" progId="ACD.ChemSketch.20">
                  <p:embed/>
                </p:oleObj>
              </mc:Choice>
              <mc:Fallback>
                <p:oleObj name="ChemSketch" r:id="rId5" imgW="1356480" imgH="810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47" y="1867470"/>
                        <a:ext cx="2971879" cy="1778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031578"/>
              </p:ext>
            </p:extLst>
          </p:nvPr>
        </p:nvGraphicFramePr>
        <p:xfrm>
          <a:off x="4646242" y="1919783"/>
          <a:ext cx="2616844" cy="15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hemSketch" r:id="rId7" imgW="1356480" imgH="807840" progId="ACD.ChemSketch.20">
                  <p:embed/>
                </p:oleObj>
              </mc:Choice>
              <mc:Fallback>
                <p:oleObj name="ChemSketch" r:id="rId7" imgW="1356480" imgH="807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6242" y="1919783"/>
                        <a:ext cx="2616844" cy="15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9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pro </a:t>
            </a:r>
            <a:r>
              <a:rPr lang="cs-CZ" sz="2800" dirty="0">
                <a:solidFill>
                  <a:schemeClr val="tx1"/>
                </a:solidFill>
              </a:rPr>
              <a:t>vytrvalostní sportovce i silové sportovce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při </a:t>
            </a:r>
            <a:r>
              <a:rPr lang="cs-CZ" sz="2800" dirty="0">
                <a:solidFill>
                  <a:schemeClr val="tx1"/>
                </a:solidFill>
              </a:rPr>
              <a:t>dlouhotrvajícím sportu (několik hodin), dochází k odbourávání AMK za vzniku do určité míry toxických dusíkatých metabolitů obsahující –NH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oxokyseliny </a:t>
            </a:r>
            <a:r>
              <a:rPr lang="cs-CZ" sz="2800" dirty="0">
                <a:solidFill>
                  <a:schemeClr val="tx1"/>
                </a:solidFill>
              </a:rPr>
              <a:t>poté mají pro sportovce dva příznivé účinky: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odčerpávají dusíkaté metabolity 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za </a:t>
            </a:r>
            <a:r>
              <a:rPr lang="cs-CZ" sz="2800" dirty="0">
                <a:solidFill>
                  <a:schemeClr val="tx1"/>
                </a:solidFill>
              </a:rPr>
              <a:t>vzniku AMK (</a:t>
            </a:r>
            <a:r>
              <a:rPr lang="cs-CZ" sz="2800" b="1" dirty="0">
                <a:solidFill>
                  <a:schemeClr val="tx1"/>
                </a:solidFill>
              </a:rPr>
              <a:t>detoxikace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 zvyšují počet AMK (= zdroj energie, 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či </a:t>
            </a:r>
            <a:r>
              <a:rPr lang="cs-CZ" sz="2800" dirty="0">
                <a:solidFill>
                  <a:schemeClr val="tx1"/>
                </a:solidFill>
              </a:rPr>
              <a:t>výstavba proteinů → </a:t>
            </a:r>
            <a:r>
              <a:rPr lang="cs-CZ" sz="2800" b="1" dirty="0">
                <a:solidFill>
                  <a:schemeClr val="tx1"/>
                </a:solidFill>
              </a:rPr>
              <a:t>podpora proteosyntézy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Oxokyseliny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80146" y="6127668"/>
            <a:ext cx="28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becný vzorec </a:t>
            </a:r>
            <a:r>
              <a:rPr lang="cs-CZ" dirty="0" err="1" smtClean="0"/>
              <a:t>ketokyseliny</a:t>
            </a: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13963"/>
              </p:ext>
            </p:extLst>
          </p:nvPr>
        </p:nvGraphicFramePr>
        <p:xfrm>
          <a:off x="8980984" y="3982110"/>
          <a:ext cx="2407453" cy="201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hemSketch" r:id="rId3" imgW="1164240" imgH="972360" progId="ACD.ChemSketch.20">
                  <p:embed/>
                </p:oleObj>
              </mc:Choice>
              <mc:Fallback>
                <p:oleObj name="ChemSketch" r:id="rId3" imgW="116424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0984" y="3982110"/>
                        <a:ext cx="2407453" cy="201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ve sportu se využívají při dlouhodobé zátěži mastné kyseliny se středně dlouhými řetězci – snadněji stravitelné a vstřebatelné)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kyselina </a:t>
            </a:r>
            <a:r>
              <a:rPr lang="cs-CZ" sz="3200" dirty="0" smtClean="0">
                <a:solidFill>
                  <a:schemeClr val="tx1"/>
                </a:solidFill>
              </a:rPr>
              <a:t>linolová je </a:t>
            </a:r>
            <a:r>
              <a:rPr lang="cs-CZ" sz="3200" dirty="0">
                <a:solidFill>
                  <a:schemeClr val="tx1"/>
                </a:solidFill>
              </a:rPr>
              <a:t>využívána u silových sportů, redukcí akumulace lipidů </a:t>
            </a:r>
            <a:r>
              <a:rPr lang="cs-CZ" sz="3200" dirty="0" err="1">
                <a:solidFill>
                  <a:schemeClr val="tx1"/>
                </a:solidFill>
              </a:rPr>
              <a:t>adipocity</a:t>
            </a:r>
            <a:r>
              <a:rPr lang="cs-CZ" sz="3200" dirty="0">
                <a:solidFill>
                  <a:schemeClr val="tx1"/>
                </a:solidFill>
              </a:rPr>
              <a:t> snižuje podkožní tuk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66061"/>
              </p:ext>
            </p:extLst>
          </p:nvPr>
        </p:nvGraphicFramePr>
        <p:xfrm>
          <a:off x="1517485" y="4857009"/>
          <a:ext cx="8013632" cy="105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emSketch" r:id="rId3" imgW="4407480" imgH="582120" progId="ACD.ChemSketch.20">
                  <p:embed/>
                </p:oleObj>
              </mc:Choice>
              <mc:Fallback>
                <p:oleObj name="ChemSketch" r:id="rId3" imgW="44074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485" y="4857009"/>
                        <a:ext cx="8013632" cy="105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nedostatek vitaminu může vést k poklesu výkonnosti, nadbytek vitaminů však sportovní výkon nezvýší!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vitaminy řady B: zachování vytrvalostních schopností, zasahují do metabolismu sacharidů, tuků i bílkovin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vitaminy </a:t>
            </a:r>
            <a:r>
              <a:rPr lang="cs-CZ" sz="3200" dirty="0" smtClean="0">
                <a:solidFill>
                  <a:schemeClr val="tx1"/>
                </a:solidFill>
              </a:rPr>
              <a:t>B</a:t>
            </a:r>
            <a:r>
              <a:rPr lang="cs-CZ" sz="3200" baseline="-25000" dirty="0" smtClean="0">
                <a:solidFill>
                  <a:schemeClr val="tx1"/>
                </a:solidFill>
              </a:rPr>
              <a:t>6</a:t>
            </a:r>
            <a:r>
              <a:rPr lang="cs-CZ" sz="3200" dirty="0" smtClean="0">
                <a:solidFill>
                  <a:schemeClr val="tx1"/>
                </a:solidFill>
              </a:rPr>
              <a:t>, </a:t>
            </a:r>
            <a:r>
              <a:rPr lang="cs-CZ" sz="3200" dirty="0">
                <a:solidFill>
                  <a:schemeClr val="tx1"/>
                </a:solidFill>
              </a:rPr>
              <a:t>E a C: zachování rychlostních a silových schopností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 B</a:t>
            </a:r>
            <a:r>
              <a:rPr lang="cs-CZ" sz="3200" baseline="-25000" dirty="0">
                <a:solidFill>
                  <a:schemeClr val="tx1"/>
                </a:solidFill>
              </a:rPr>
              <a:t>12</a:t>
            </a:r>
            <a:r>
              <a:rPr lang="cs-CZ" sz="3200" dirty="0">
                <a:solidFill>
                  <a:schemeClr val="tx1"/>
                </a:solidFill>
              </a:rPr>
              <a:t> – růst svalové hmoty (u silových sportovců)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vitamin B</a:t>
            </a:r>
            <a:r>
              <a:rPr lang="cs-CZ" sz="3200" baseline="-25000" dirty="0">
                <a:solidFill>
                  <a:schemeClr val="tx1"/>
                </a:solidFill>
              </a:rPr>
              <a:t>9</a:t>
            </a:r>
            <a:r>
              <a:rPr lang="cs-CZ" sz="3200" dirty="0">
                <a:solidFill>
                  <a:schemeClr val="tx1"/>
                </a:solidFill>
              </a:rPr>
              <a:t> (kyselina listová) – podpora dělení svalových buněk (u silových sportovců)</a:t>
            </a:r>
          </a:p>
          <a:p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1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8784510" y="6110680"/>
            <a:ext cx="172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vitamin C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3534883" y="6110679"/>
            <a:ext cx="1432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vitamin B</a:t>
            </a:r>
            <a:r>
              <a:rPr lang="cs-CZ" sz="1200" dirty="0" smtClean="0"/>
              <a:t>6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5278256" y="3371854"/>
            <a:ext cx="1338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vitamin E</a:t>
            </a:r>
            <a:endParaRPr lang="cs-CZ" sz="2400" dirty="0"/>
          </a:p>
        </p:txBody>
      </p:sp>
      <p:pic>
        <p:nvPicPr>
          <p:cNvPr id="5122" name="Picture 2" descr="C:\Users\Uzivatel\Desktop\nejdulezitejsi-vitami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58" y="1941755"/>
            <a:ext cx="2173056" cy="21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zivatel\Desktop\vitami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3" y="1969571"/>
            <a:ext cx="2721901" cy="28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Vitamíny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64826"/>
              </p:ext>
            </p:extLst>
          </p:nvPr>
        </p:nvGraphicFramePr>
        <p:xfrm>
          <a:off x="3110254" y="3876454"/>
          <a:ext cx="3506253" cy="20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hemSketch" r:id="rId6" imgW="3331440" imgH="1947600" progId="ACD.ChemSketch.20">
                  <p:embed/>
                </p:oleObj>
              </mc:Choice>
              <mc:Fallback>
                <p:oleObj name="ChemSketch" r:id="rId6" imgW="3331440" imgH="1947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0254" y="3876454"/>
                        <a:ext cx="3506253" cy="20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718559"/>
              </p:ext>
            </p:extLst>
          </p:nvPr>
        </p:nvGraphicFramePr>
        <p:xfrm>
          <a:off x="7908967" y="4098642"/>
          <a:ext cx="3219664" cy="190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hemSketch" r:id="rId8" imgW="2352960" imgH="1389960" progId="ACD.ChemSketch.20">
                  <p:embed/>
                </p:oleObj>
              </mc:Choice>
              <mc:Fallback>
                <p:oleObj name="ChemSketch" r:id="rId8" imgW="2352960" imgH="1389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8967" y="4098642"/>
                        <a:ext cx="3219664" cy="190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24396"/>
              </p:ext>
            </p:extLst>
          </p:nvPr>
        </p:nvGraphicFramePr>
        <p:xfrm>
          <a:off x="3110254" y="1720182"/>
          <a:ext cx="5831288" cy="179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hemSketch" r:id="rId10" imgW="4249080" imgH="1307520" progId="ACD.ChemSketch.20">
                  <p:embed/>
                </p:oleObj>
              </mc:Choice>
              <mc:Fallback>
                <p:oleObj name="ChemSketch" r:id="rId10" imgW="4249080" imgH="1307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0254" y="1720182"/>
                        <a:ext cx="5831288" cy="179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0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železo: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klíčový prvek nutný pro transport kyslíku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součást hemoglobinu, myoglobinu, cytochromů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významná role v energickém metabolismu během zátěže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hořčík: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nezbytný prvek pro širokou škálu buněčných aktivit – zejména glykolýzy, přeměny proteinů a lipidů, hydrolýzy ATP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prevence křečí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zinek: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součást mnoha enzymů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potřebný pro integraci mnoha fyziologických systémů, např.: imunitního, reprodukčního, trávení, proces hojení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Minerální látky</a:t>
            </a:r>
          </a:p>
        </p:txBody>
      </p:sp>
    </p:spTree>
    <p:extLst>
      <p:ext uri="{BB962C8B-B14F-4D97-AF65-F5344CB8AC3E}">
        <p14:creationId xmlns:p14="http://schemas.microsoft.com/office/powerpoint/2010/main" val="2317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959429" y="1850758"/>
            <a:ext cx="8432800" cy="1828800"/>
          </a:xfrm>
        </p:spPr>
        <p:txBody>
          <a:bodyPr/>
          <a:lstStyle/>
          <a:p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7503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634" y="3337089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sportovci</a:t>
            </a:r>
            <a:endParaRPr lang="cs-CZ" sz="3200" dirty="0"/>
          </a:p>
        </p:txBody>
      </p:sp>
      <p:cxnSp>
        <p:nvCxnSpPr>
          <p:cNvPr id="4" name="Přímá spojnice se šipkou 3"/>
          <p:cNvCxnSpPr>
            <a:stCxn id="2" idx="3"/>
            <a:endCxn id="8" idx="1"/>
          </p:cNvCxnSpPr>
          <p:nvPr/>
        </p:nvCxnSpPr>
        <p:spPr>
          <a:xfrm flipV="1">
            <a:off x="2151155" y="2026921"/>
            <a:ext cx="799435" cy="160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3"/>
            <a:endCxn id="10" idx="1"/>
          </p:cNvCxnSpPr>
          <p:nvPr/>
        </p:nvCxnSpPr>
        <p:spPr>
          <a:xfrm>
            <a:off x="2151155" y="3629477"/>
            <a:ext cx="782153" cy="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50590" y="1734533"/>
            <a:ext cx="376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vytrvalostní sportovci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33308" y="3800574"/>
            <a:ext cx="274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silový sportovci</a:t>
            </a:r>
            <a:endParaRPr lang="cs-CZ" sz="3200" dirty="0"/>
          </a:p>
        </p:txBody>
      </p:sp>
      <p:cxnSp>
        <p:nvCxnSpPr>
          <p:cNvPr id="11" name="Přímá spojnice se šipkou 10"/>
          <p:cNvCxnSpPr>
            <a:stCxn id="2" idx="3"/>
            <a:endCxn id="14" idx="1"/>
          </p:cNvCxnSpPr>
          <p:nvPr/>
        </p:nvCxnSpPr>
        <p:spPr>
          <a:xfrm flipV="1">
            <a:off x="2151155" y="3122001"/>
            <a:ext cx="735019" cy="50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86174" y="2829613"/>
            <a:ext cx="344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rychlostní sportovci</a:t>
            </a:r>
            <a:endParaRPr lang="cs-CZ" sz="3200" dirty="0"/>
          </a:p>
        </p:txBody>
      </p:sp>
      <p:cxnSp>
        <p:nvCxnSpPr>
          <p:cNvPr id="15" name="Přímá spojnice se šipkou 14"/>
          <p:cNvCxnSpPr>
            <a:stCxn id="2" idx="3"/>
            <a:endCxn id="18" idx="1"/>
          </p:cNvCxnSpPr>
          <p:nvPr/>
        </p:nvCxnSpPr>
        <p:spPr>
          <a:xfrm>
            <a:off x="2151155" y="3629477"/>
            <a:ext cx="868565" cy="156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019720" y="4905081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ostatní</a:t>
            </a:r>
            <a:endParaRPr lang="cs-CZ" sz="3200" dirty="0"/>
          </a:p>
        </p:txBody>
      </p:sp>
      <p:pic>
        <p:nvPicPr>
          <p:cNvPr id="16386" name="Picture 2" descr="C:\Users\Uzivatel\Desktop\DP\prezentace\1479722286_shutterstock_135187706-e1413545553236-1030x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3474990"/>
            <a:ext cx="4975760" cy="28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7517" y="427131"/>
            <a:ext cx="6832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svalový stah je zapotřebí energie.</a:t>
            </a: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C:\Users\Uzivatel\Desktop\sv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8" y="1099336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7517" y="427131"/>
            <a:ext cx="6832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svalový stah je zapotřebí energie.</a:t>
            </a:r>
          </a:p>
          <a:p>
            <a:r>
              <a:rPr lang="cs-CZ" sz="3200" dirty="0"/>
              <a:t>Ta je dodávána hydrolýzou </a:t>
            </a:r>
            <a:r>
              <a:rPr lang="cs-CZ" sz="3200" b="1" dirty="0">
                <a:solidFill>
                  <a:srgbClr val="FF0000"/>
                </a:solidFill>
              </a:rPr>
              <a:t>ATP</a:t>
            </a:r>
          </a:p>
          <a:p>
            <a:r>
              <a:rPr lang="cs-CZ" sz="3200" dirty="0"/>
              <a:t>ATP → ADP + </a:t>
            </a:r>
            <a:r>
              <a:rPr lang="cs-CZ" sz="3200" dirty="0" err="1"/>
              <a:t>Pi</a:t>
            </a:r>
            <a:r>
              <a:rPr lang="cs-CZ" sz="3200" dirty="0"/>
              <a:t> 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0644" y="2981676"/>
            <a:ext cx="8965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ATP získáváme: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 malém množství volně k dispozici (zásoby ATP)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Anaerobním odbourání glukosy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Aerobním odbouráním glukosy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smtClean="0"/>
              <a:t>Lipolýzou </a:t>
            </a:r>
            <a:r>
              <a:rPr lang="cs-CZ" sz="3200" dirty="0"/>
              <a:t>a následnou </a:t>
            </a:r>
            <a:r>
              <a:rPr lang="el-GR" sz="3200" dirty="0"/>
              <a:t>β</a:t>
            </a:r>
            <a:r>
              <a:rPr lang="cs-CZ" sz="3200" dirty="0"/>
              <a:t>-oxidací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Odbouráním aminokyselin</a:t>
            </a:r>
          </a:p>
          <a:p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580914" y="3111335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vzorec ATP</a:t>
            </a:r>
            <a:endParaRPr lang="cs-CZ" dirty="0"/>
          </a:p>
        </p:txBody>
      </p:sp>
      <p:pic>
        <p:nvPicPr>
          <p:cNvPr id="1026" name="Picture 2" descr="C:\Users\Uzivatel\Desktop\DP\prezentace\1200px-ATP_stru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2" y="427131"/>
            <a:ext cx="5405759" cy="31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3929" y="1131216"/>
            <a:ext cx="1135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 prodlužující délce trvání sportovní zátěže se MĚNÍ </a:t>
            </a:r>
            <a:r>
              <a:rPr lang="cs-CZ" sz="2400" b="1" dirty="0" smtClean="0">
                <a:solidFill>
                  <a:srgbClr val="FF0000"/>
                </a:solidFill>
              </a:rPr>
              <a:t>ZDROJE ENERGIE</a:t>
            </a:r>
            <a:r>
              <a:rPr lang="cs-CZ" sz="2400" dirty="0" smtClean="0"/>
              <a:t>, které sportovec využívá ke krytí energetických nároků.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2" y="2581836"/>
            <a:ext cx="5022112" cy="3476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4" y="2588853"/>
            <a:ext cx="5074023" cy="34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47" y="1654951"/>
            <a:ext cx="1135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FF0000"/>
                </a:solidFill>
              </a:rPr>
              <a:t>štěpení ATP </a:t>
            </a:r>
            <a:r>
              <a:rPr lang="cs-CZ" sz="2400" dirty="0" smtClean="0"/>
              <a:t>(adenosintrifosfát) a </a:t>
            </a:r>
            <a:r>
              <a:rPr lang="cs-CZ" sz="2400" b="1" dirty="0" smtClean="0">
                <a:solidFill>
                  <a:srgbClr val="0070C0"/>
                </a:solidFill>
              </a:rPr>
              <a:t>štěpení CP </a:t>
            </a:r>
            <a:r>
              <a:rPr lang="cs-CZ" sz="2400" dirty="0" smtClean="0"/>
              <a:t>(</a:t>
            </a:r>
            <a:r>
              <a:rPr lang="cs-CZ" sz="2400" dirty="0" err="1" smtClean="0"/>
              <a:t>kreatinfosfát</a:t>
            </a:r>
            <a:r>
              <a:rPr lang="cs-CZ" sz="2400" dirty="0" smtClean="0"/>
              <a:t>).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7747" y="997194"/>
            <a:ext cx="1135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10 s – 20 s</a:t>
            </a:r>
            <a:endParaRPr lang="cs-CZ" sz="24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5739420" y="1019618"/>
            <a:ext cx="387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sprinty na 100 a 200 m</a:t>
            </a:r>
          </a:p>
        </p:txBody>
      </p:sp>
      <p:sp>
        <p:nvSpPr>
          <p:cNvPr id="10" name="Ovál 9"/>
          <p:cNvSpPr/>
          <p:nvPr/>
        </p:nvSpPr>
        <p:spPr>
          <a:xfrm>
            <a:off x="3648636" y="2805953"/>
            <a:ext cx="986118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00B050"/>
                </a:solidFill>
              </a:rPr>
              <a:t>anaerobní odbourávání glukosy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(tělo není dostatečně prokysličeno) za vzniku kyseliny mléčné neboli laktátu (bolest ve svalech, kyselina → okyselení organismu).</a:t>
            </a:r>
          </a:p>
          <a:p>
            <a:endParaRPr lang="cs-CZ" sz="2400" dirty="0"/>
          </a:p>
          <a:p>
            <a:r>
              <a:rPr lang="cs-CZ" sz="2400" dirty="0" smtClean="0"/>
              <a:t>Glukosu </a:t>
            </a:r>
          </a:p>
          <a:p>
            <a:r>
              <a:rPr lang="cs-CZ" sz="2400" dirty="0" smtClean="0"/>
              <a:t>sportovec </a:t>
            </a:r>
          </a:p>
          <a:p>
            <a:r>
              <a:rPr lang="cs-CZ" sz="2400" dirty="0" smtClean="0"/>
              <a:t>získává </a:t>
            </a:r>
          </a:p>
          <a:p>
            <a:r>
              <a:rPr lang="cs-CZ" sz="2400" dirty="0" smtClean="0"/>
              <a:t>ze </a:t>
            </a:r>
            <a:r>
              <a:rPr lang="cs-CZ" sz="2400" b="1" dirty="0" smtClean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glykogenu</a:t>
            </a:r>
            <a:r>
              <a:rPr lang="cs-CZ" sz="2400" dirty="0" smtClean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82709" y="991903"/>
            <a:ext cx="28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400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41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20 – 60 s</a:t>
            </a:r>
            <a:endParaRPr lang="cs-CZ" sz="24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4213412" y="2859741"/>
            <a:ext cx="1631575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0776" y="367646"/>
            <a:ext cx="724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Zdroje energie při zátěži různé délky trvání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750" y="1648451"/>
            <a:ext cx="11356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 energie = </a:t>
            </a:r>
            <a:r>
              <a:rPr lang="cs-CZ" sz="2400" b="1" dirty="0" smtClean="0">
                <a:solidFill>
                  <a:srgbClr val="00B050"/>
                </a:solidFill>
              </a:rPr>
              <a:t>anaerobní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a též i </a:t>
            </a:r>
            <a:r>
              <a:rPr lang="cs-CZ" sz="2400" b="1" dirty="0" smtClean="0">
                <a:solidFill>
                  <a:srgbClr val="CC00CC"/>
                </a:solidFill>
              </a:rPr>
              <a:t>aerobní odbourávání glukosy</a:t>
            </a:r>
            <a:r>
              <a:rPr lang="cs-CZ" sz="2400" b="1" dirty="0">
                <a:solidFill>
                  <a:srgbClr val="CC00CC"/>
                </a:solidFill>
              </a:rPr>
              <a:t> </a:t>
            </a:r>
            <a:r>
              <a:rPr lang="cs-CZ" sz="2400" dirty="0" smtClean="0"/>
              <a:t>(tělo začíná být dostatečně prokysličeno, aerobní odbourávání je mnohem účinnější).</a:t>
            </a:r>
          </a:p>
          <a:p>
            <a:endParaRPr lang="cs-CZ" sz="2400" dirty="0"/>
          </a:p>
          <a:p>
            <a:r>
              <a:rPr lang="cs-CZ" sz="2400" dirty="0"/>
              <a:t>Glukosu </a:t>
            </a:r>
          </a:p>
          <a:p>
            <a:r>
              <a:rPr lang="cs-CZ" sz="2400" dirty="0"/>
              <a:t>sportovec </a:t>
            </a:r>
          </a:p>
          <a:p>
            <a:r>
              <a:rPr lang="cs-CZ" sz="2400" dirty="0"/>
              <a:t>získává </a:t>
            </a:r>
          </a:p>
          <a:p>
            <a:r>
              <a:rPr lang="cs-CZ" sz="2400" dirty="0"/>
              <a:t>ze </a:t>
            </a:r>
            <a:r>
              <a:rPr lang="cs-CZ" sz="2400" b="1" dirty="0">
                <a:solidFill>
                  <a:srgbClr val="FF0000"/>
                </a:solidFill>
              </a:rPr>
              <a:t>svalového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glykogenu</a:t>
            </a:r>
            <a:r>
              <a:rPr lang="cs-CZ" sz="2400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19655" y="1001140"/>
            <a:ext cx="28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 běh na 800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7748" y="997194"/>
            <a:ext cx="438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Doba trvání sportu: </a:t>
            </a:r>
            <a:r>
              <a:rPr lang="cs-CZ" sz="2400" b="1" dirty="0" smtClean="0"/>
              <a:t>60 – 120 s</a:t>
            </a:r>
            <a:endParaRPr lang="cs-CZ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2554448"/>
            <a:ext cx="5722126" cy="3961182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5522259" y="2967317"/>
            <a:ext cx="2465294" cy="36038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18551</TotalTime>
  <Words>1118</Words>
  <Application>Microsoft Office PowerPoint</Application>
  <PresentationFormat>Vlastní</PresentationFormat>
  <Paragraphs>205</Paragraphs>
  <Slides>28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Mřížka</vt:lpstr>
      <vt:lpstr>ChemSketch</vt:lpstr>
      <vt:lpstr>ACD/ChemSketch</vt:lpstr>
      <vt:lpstr>Podpůrné prostředky ve sportu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Výživa sportovců</vt:lpstr>
      <vt:lpstr>Historie</vt:lpstr>
      <vt:lpstr>Doplňky stravy</vt:lpstr>
      <vt:lpstr>Sacharidovo – proteinové doplňky</vt:lpstr>
      <vt:lpstr>Prezentace aplikace PowerPoint</vt:lpstr>
      <vt:lpstr>Prezentace aplikace PowerPoint</vt:lpstr>
      <vt:lpstr>Prezentace aplikace PowerPoint</vt:lpstr>
      <vt:lpstr>Soda bikarbona = jedlá soda</vt:lpstr>
      <vt:lpstr>Aminokyseliny</vt:lpstr>
      <vt:lpstr>Rozvětvené aminokyseliny</vt:lpstr>
      <vt:lpstr>Oxokyseliny</vt:lpstr>
      <vt:lpstr>Tuky</vt:lpstr>
      <vt:lpstr>Vitaminy</vt:lpstr>
      <vt:lpstr>Vitamíny</vt:lpstr>
      <vt:lpstr>Minerální látky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198</cp:revision>
  <dcterms:created xsi:type="dcterms:W3CDTF">2017-02-01T14:06:51Z</dcterms:created>
  <dcterms:modified xsi:type="dcterms:W3CDTF">2017-12-15T17:08:04Z</dcterms:modified>
</cp:coreProperties>
</file>