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5" r:id="rId8"/>
    <p:sldId id="266" r:id="rId9"/>
    <p:sldId id="267" r:id="rId10"/>
    <p:sldId id="260" r:id="rId11"/>
    <p:sldId id="270" r:id="rId12"/>
    <p:sldId id="261" r:id="rId13"/>
    <p:sldId id="268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AMINOKYSELINY (AMK)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Zimmermannová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Esenciální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živočichové (včetně lidí) je musí přijímat v potravě ve formě bílkovin, neumí si je syntetizovat 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Valin</a:t>
            </a:r>
          </a:p>
          <a:p>
            <a:pPr lvl="0"/>
            <a:r>
              <a:rPr lang="cs-CZ" dirty="0" smtClean="0"/>
              <a:t>Leucin</a:t>
            </a:r>
          </a:p>
          <a:p>
            <a:pPr lvl="0"/>
            <a:r>
              <a:rPr lang="cs-CZ" dirty="0" err="1" smtClean="0"/>
              <a:t>Isoleucin</a:t>
            </a:r>
            <a:endParaRPr lang="cs-CZ" dirty="0" smtClean="0"/>
          </a:p>
          <a:p>
            <a:pPr lvl="0"/>
            <a:r>
              <a:rPr lang="cs-CZ" dirty="0" smtClean="0"/>
              <a:t>Lysin</a:t>
            </a:r>
          </a:p>
          <a:p>
            <a:pPr lvl="0"/>
            <a:r>
              <a:rPr lang="cs-CZ" dirty="0" err="1" smtClean="0"/>
              <a:t>Methionin</a:t>
            </a:r>
            <a:endParaRPr lang="cs-CZ" dirty="0" smtClean="0"/>
          </a:p>
          <a:p>
            <a:pPr lvl="0"/>
            <a:r>
              <a:rPr lang="cs-CZ" dirty="0" err="1" smtClean="0"/>
              <a:t>Threonin</a:t>
            </a:r>
            <a:endParaRPr lang="cs-CZ" dirty="0" smtClean="0"/>
          </a:p>
          <a:p>
            <a:pPr lvl="0"/>
            <a:r>
              <a:rPr lang="cs-CZ" dirty="0" err="1" smtClean="0"/>
              <a:t>Fenylananin</a:t>
            </a:r>
            <a:endParaRPr lang="cs-CZ" dirty="0" smtClean="0"/>
          </a:p>
          <a:p>
            <a:pPr lvl="0"/>
            <a:r>
              <a:rPr lang="cs-CZ" dirty="0" smtClean="0"/>
              <a:t>Tryptofan</a:t>
            </a:r>
          </a:p>
          <a:p>
            <a:pPr lvl="0"/>
            <a:r>
              <a:rPr lang="cs-CZ" dirty="0" smtClean="0"/>
              <a:t> Arginin + Histidin esenciální pro děti</a:t>
            </a:r>
          </a:p>
        </p:txBody>
      </p:sp>
      <p:sp>
        <p:nvSpPr>
          <p:cNvPr id="12" name="Elipsa 11"/>
          <p:cNvSpPr/>
          <p:nvPr/>
        </p:nvSpPr>
        <p:spPr>
          <a:xfrm>
            <a:off x="323528" y="476672"/>
            <a:ext cx="396044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encrypted-tbn3.gstatic.com/images?q=tbn:ANd9GcTkJjnyrP7QQnZncCgTT19_FfBCEaza2witO-wRK9S2po3Wt6i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060848"/>
            <a:ext cx="18722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http://schueler-abc.wikispaces.com/file/view/ei.jpg/148425215/271x255/e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132856"/>
            <a:ext cx="1512168" cy="15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14" descr="http://www.topzine.cz/wp-content/uploads/2011/05/vyziva-sportovce-maso-460x26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9744" y="1916832"/>
            <a:ext cx="2304256" cy="150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ázek 15" descr="http://www.viviente.cz/wp-content/uploads/posts/lu%C5%A1t%C4%9Bniny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789040"/>
            <a:ext cx="295232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kód </a:t>
            </a:r>
            <a:r>
              <a:rPr lang="cs-CZ" dirty="0" err="1" smtClean="0"/>
              <a:t>proteinogeních</a:t>
            </a:r>
            <a:r>
              <a:rPr lang="cs-CZ" dirty="0" smtClean="0"/>
              <a:t> AMK</a:t>
            </a:r>
            <a:endParaRPr lang="cs-CZ" dirty="0"/>
          </a:p>
        </p:txBody>
      </p:sp>
      <p:pic>
        <p:nvPicPr>
          <p:cNvPr id="4" name="Zástupný symbol pro obsah 3" descr="Soubor:Aminoacids table.sv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4589" y="1291208"/>
            <a:ext cx="5449739" cy="523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507288" cy="9906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Reakce aminokyselin – vznik peptidové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kondenzace</a:t>
            </a:r>
          </a:p>
          <a:p>
            <a:pPr lvl="0"/>
            <a:r>
              <a:rPr lang="cs-CZ" dirty="0" smtClean="0"/>
              <a:t>vznik oligopeptidů, polypeptidů a proteinů</a:t>
            </a:r>
          </a:p>
        </p:txBody>
      </p:sp>
      <p:pic>
        <p:nvPicPr>
          <p:cNvPr id="4" name="Obrázek 3" descr="http://www.aldebaran.cz/bulletin/2010_16/dipeptid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76872"/>
            <a:ext cx="5400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Peptidová vazba</a:t>
            </a:r>
            <a:endParaRPr lang="cs-CZ" dirty="0"/>
          </a:p>
        </p:txBody>
      </p:sp>
      <p:pic>
        <p:nvPicPr>
          <p:cNvPr id="4" name="Zástupný symbol pro obsah 3" descr="Peptidová vazba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6233492" cy="508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Peptidový řetězec</a:t>
            </a:r>
            <a:endParaRPr lang="cs-CZ" dirty="0"/>
          </a:p>
        </p:txBody>
      </p:sp>
      <p:pic>
        <p:nvPicPr>
          <p:cNvPr id="4" name="Zástupný symbol pro obsah 3" descr="http://users.rcn.com/jkimball.ma.ultranet/BiologyPages/P/Peptide.gif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76875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971600" y="263691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N-koncová AMK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59632" y="1628800"/>
            <a:ext cx="1296144" cy="86409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923928" y="2348880"/>
            <a:ext cx="432048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732240" y="4509120"/>
            <a:ext cx="1296144" cy="864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732240" y="55172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C-koncová AMK</a:t>
            </a:r>
            <a:endParaRPr lang="cs-CZ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Amfoterní charakter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schopnost odštěpit/přijmout proton v podobě H</a:t>
            </a:r>
            <a:r>
              <a:rPr lang="cs-CZ" baseline="30000" dirty="0" smtClean="0"/>
              <a:t>+</a:t>
            </a:r>
          </a:p>
          <a:p>
            <a:pPr lvl="0">
              <a:buNone/>
            </a:pPr>
            <a:endParaRPr lang="cs-CZ" baseline="30000" dirty="0" smtClean="0"/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Kyselé prostředí</a:t>
            </a:r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>
                <a:solidFill>
                  <a:srgbClr val="0070C0"/>
                </a:solidFill>
              </a:rPr>
              <a:t>Zásadité prostředí</a:t>
            </a:r>
          </a:p>
          <a:p>
            <a:pPr lvl="0"/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>
                <a:solidFill>
                  <a:srgbClr val="00B050"/>
                </a:solidFill>
              </a:rPr>
              <a:t>Neutrální prostředí</a:t>
            </a:r>
          </a:p>
        </p:txBody>
      </p:sp>
      <p:pic>
        <p:nvPicPr>
          <p:cNvPr id="4" name="Obrázek 3" descr="http://www.sszdra-karvina.cz/bunka/che/02ami/obr/vzorph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84984"/>
            <a:ext cx="14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sszdra-karvina.cz/bunka/che/02ami/obr/vzorph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797152"/>
            <a:ext cx="14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http://www.sszdra-karvina.cz/bunka/che/02ami/obr/vzorph3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1988840"/>
            <a:ext cx="14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ipsa 7"/>
          <p:cNvSpPr/>
          <p:nvPr/>
        </p:nvSpPr>
        <p:spPr>
          <a:xfrm>
            <a:off x="3707904" y="2636912"/>
            <a:ext cx="7920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5508104" y="3212976"/>
            <a:ext cx="792088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7236296" y="4725144"/>
            <a:ext cx="79208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6804248" y="5517232"/>
            <a:ext cx="79208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Izoelektrický bod (</a:t>
            </a:r>
            <a:r>
              <a:rPr lang="cs-CZ" dirty="0" err="1" smtClean="0"/>
              <a:t>pI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pH, při kterém má AMK nulový náboj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Nepochybuje se v elektrickém poli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Nejméně rozpustná ve vodě</a:t>
            </a:r>
          </a:p>
        </p:txBody>
      </p:sp>
      <p:pic>
        <p:nvPicPr>
          <p:cNvPr id="4" name="Obrázek 3" descr="http://upload.wikimedia.org/math/b/e/e/bee2ef81f80fa2ce91e6df29aa33880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97152"/>
            <a:ext cx="18002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sszdra-karvina.cz/bunka/che/02ami/obr/vzorph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581128"/>
            <a:ext cx="14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Zapamatovali jsme si něco?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AMK jsou stavební kameny …..</a:t>
            </a:r>
          </a:p>
          <a:p>
            <a:pPr algn="ctr">
              <a:buNone/>
            </a:pPr>
            <a:r>
              <a:rPr lang="cs-CZ" dirty="0" smtClean="0"/>
              <a:t>                                        PROTEINŮ</a:t>
            </a:r>
          </a:p>
          <a:p>
            <a:endParaRPr lang="cs-CZ" dirty="0" smtClean="0"/>
          </a:p>
          <a:p>
            <a:r>
              <a:rPr lang="cs-CZ" dirty="0" smtClean="0"/>
              <a:t>Jaký je obecný vzorec </a:t>
            </a:r>
            <a:r>
              <a:rPr lang="cs-CZ" dirty="0" err="1" smtClean="0"/>
              <a:t>proteinogenní</a:t>
            </a:r>
            <a:r>
              <a:rPr lang="cs-CZ" dirty="0" smtClean="0"/>
              <a:t> AMK 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Kde v AMK najdeme stereogenní centra?</a:t>
            </a:r>
          </a:p>
          <a:p>
            <a:endParaRPr lang="cs-CZ" dirty="0"/>
          </a:p>
        </p:txBody>
      </p:sp>
      <p:pic>
        <p:nvPicPr>
          <p:cNvPr id="5" name="Obrázek 4" descr="http://www.hsport.cz/obrazky/clanky/00010/all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509120"/>
            <a:ext cx="475252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ěticípá hvězda 5"/>
          <p:cNvSpPr/>
          <p:nvPr/>
        </p:nvSpPr>
        <p:spPr>
          <a:xfrm>
            <a:off x="2339752" y="4941168"/>
            <a:ext cx="144016" cy="21602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ěticípá hvězda 6"/>
          <p:cNvSpPr/>
          <p:nvPr/>
        </p:nvSpPr>
        <p:spPr>
          <a:xfrm>
            <a:off x="3995936" y="4941168"/>
            <a:ext cx="144016" cy="21602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ěticípá hvězda 7"/>
          <p:cNvSpPr/>
          <p:nvPr/>
        </p:nvSpPr>
        <p:spPr>
          <a:xfrm>
            <a:off x="5652120" y="4941168"/>
            <a:ext cx="144016" cy="21602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ěticípá hvězda 8"/>
          <p:cNvSpPr/>
          <p:nvPr/>
        </p:nvSpPr>
        <p:spPr>
          <a:xfrm>
            <a:off x="5940152" y="5373216"/>
            <a:ext cx="144016" cy="21602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380312" y="3212976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7452320" y="314096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7524328" y="3212976"/>
            <a:ext cx="45719" cy="720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 descr="Obr. Všeobecný vzorec aminokyselín [0.55 kB]"/>
          <p:cNvPicPr/>
          <p:nvPr/>
        </p:nvPicPr>
        <p:blipFill>
          <a:blip r:embed="rId3" cstate="print"/>
          <a:srcRect b="19355"/>
          <a:stretch>
            <a:fillRect/>
          </a:stretch>
        </p:blipFill>
        <p:spPr bwMode="auto">
          <a:xfrm>
            <a:off x="6444208" y="2348880"/>
            <a:ext cx="23762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Elipsa 15"/>
          <p:cNvSpPr/>
          <p:nvPr/>
        </p:nvSpPr>
        <p:spPr>
          <a:xfrm>
            <a:off x="7524328" y="2924944"/>
            <a:ext cx="144016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Zapamatovali jsme si něco?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/>
          <a:lstStyle/>
          <a:p>
            <a:r>
              <a:rPr lang="cs-CZ" dirty="0" smtClean="0"/>
              <a:t>Napiš rovnici pro kondenzaci dvou AMK, vyznač </a:t>
            </a:r>
            <a:r>
              <a:rPr lang="cs-CZ" dirty="0" err="1" smtClean="0"/>
              <a:t>pep</a:t>
            </a:r>
            <a:r>
              <a:rPr lang="cs-CZ" dirty="0" smtClean="0"/>
              <a:t>. vazbu.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víte o bodu </a:t>
            </a:r>
            <a:r>
              <a:rPr lang="cs-CZ" dirty="0" err="1" smtClean="0"/>
              <a:t>pI</a:t>
            </a:r>
            <a:r>
              <a:rPr lang="cs-CZ" dirty="0" smtClean="0"/>
              <a:t> u AMK? </a:t>
            </a:r>
          </a:p>
          <a:p>
            <a:pPr>
              <a:buNone/>
            </a:pPr>
            <a:r>
              <a:rPr lang="cs-CZ" dirty="0" smtClean="0"/>
              <a:t>   Hodnota pH, při kterém se AMK nulový náboj; nepohybuje se v el. poli; je nejméně rozpustná ve vodě.</a:t>
            </a:r>
          </a:p>
        </p:txBody>
      </p:sp>
      <p:pic>
        <p:nvPicPr>
          <p:cNvPr id="4" name="Obrázek 3" descr="http://projektalfa.ic.cz/amk5.gif"/>
          <p:cNvPicPr/>
          <p:nvPr/>
        </p:nvPicPr>
        <p:blipFill>
          <a:blip r:embed="rId2" cstate="print"/>
          <a:srcRect r="44554" b="31818"/>
          <a:stretch>
            <a:fillRect/>
          </a:stretch>
        </p:blipFill>
        <p:spPr bwMode="auto">
          <a:xfrm>
            <a:off x="611560" y="1916832"/>
            <a:ext cx="417646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projektalfa.ic.cz/amk5.gif"/>
          <p:cNvPicPr/>
          <p:nvPr/>
        </p:nvPicPr>
        <p:blipFill>
          <a:blip r:embed="rId2" cstate="print"/>
          <a:srcRect l="54867" b="21739"/>
          <a:stretch>
            <a:fillRect/>
          </a:stretch>
        </p:blipFill>
        <p:spPr bwMode="auto">
          <a:xfrm>
            <a:off x="4788024" y="1844824"/>
            <a:ext cx="367240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Aminokyseliny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Stavební kameny proteinů</a:t>
            </a:r>
          </a:p>
          <a:p>
            <a:endParaRPr lang="cs-CZ" dirty="0" smtClean="0"/>
          </a:p>
          <a:p>
            <a:r>
              <a:rPr lang="cs-CZ" dirty="0" smtClean="0"/>
              <a:t>Dělení : 1) </a:t>
            </a:r>
            <a:r>
              <a:rPr lang="cs-CZ" dirty="0" err="1" smtClean="0"/>
              <a:t>proteinogenní</a:t>
            </a:r>
            <a:r>
              <a:rPr lang="cs-CZ" dirty="0" smtClean="0"/>
              <a:t> (22 AMK)</a:t>
            </a:r>
          </a:p>
          <a:p>
            <a:pPr marL="1885950" lvl="5" indent="-514350">
              <a:buNone/>
            </a:pPr>
            <a:r>
              <a:rPr lang="cs-CZ" sz="2600" dirty="0" smtClean="0"/>
              <a:t>II) </a:t>
            </a:r>
            <a:r>
              <a:rPr lang="cs-CZ" sz="2600" dirty="0" err="1"/>
              <a:t>n</a:t>
            </a:r>
            <a:r>
              <a:rPr lang="cs-CZ" sz="2600" dirty="0" err="1" smtClean="0"/>
              <a:t>eproteinogenní</a:t>
            </a:r>
            <a:r>
              <a:rPr lang="cs-CZ" sz="2600" dirty="0" smtClean="0"/>
              <a:t> (př. citrulin, viz metabolismus)</a:t>
            </a:r>
          </a:p>
          <a:p>
            <a:pPr lvl="4">
              <a:buNone/>
            </a:pPr>
            <a:endParaRPr lang="cs-CZ" sz="2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Proteinogenní</a:t>
            </a:r>
            <a:r>
              <a:rPr lang="cs-CZ" dirty="0" smtClean="0"/>
              <a:t>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cs-CZ" dirty="0" smtClean="0"/>
              <a:t>obecný vzorec AMK: </a:t>
            </a:r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-NH</a:t>
            </a:r>
            <a:r>
              <a:rPr lang="cs-CZ" sz="1800" dirty="0" smtClean="0"/>
              <a:t>2</a:t>
            </a:r>
            <a:r>
              <a:rPr lang="cs-CZ" dirty="0" smtClean="0"/>
              <a:t> v poloze α ke skupině –COOH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vyjma prolinu – sekundární aminoskupina, </a:t>
            </a:r>
            <a:br>
              <a:rPr lang="cs-CZ" dirty="0" smtClean="0"/>
            </a:br>
            <a:r>
              <a:rPr lang="cs-CZ" dirty="0" smtClean="0"/>
              <a:t>je tedy α-</a:t>
            </a:r>
            <a:r>
              <a:rPr lang="cs-CZ" dirty="0" err="1" smtClean="0"/>
              <a:t>iminoskupinou</a:t>
            </a:r>
            <a:r>
              <a:rPr lang="cs-CZ" dirty="0" smtClean="0"/>
              <a:t> (=NH)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 bílkovinách se AMK vyskytují L-formě  </a:t>
            </a:r>
          </a:p>
          <a:p>
            <a:pPr lvl="0">
              <a:buNone/>
            </a:pPr>
            <a:r>
              <a:rPr lang="cs-CZ" dirty="0" smtClean="0"/>
              <a:t> (-NH</a:t>
            </a:r>
            <a:r>
              <a:rPr lang="cs-CZ" baseline="-25000" dirty="0" smtClean="0"/>
              <a:t>2</a:t>
            </a:r>
            <a:r>
              <a:rPr lang="cs-CZ" dirty="0" smtClean="0"/>
              <a:t> skupina do leva)</a:t>
            </a:r>
          </a:p>
          <a:p>
            <a:pPr lvl="0">
              <a:buNone/>
            </a:pPr>
            <a:endParaRPr lang="cs-CZ" dirty="0" smtClean="0"/>
          </a:p>
        </p:txBody>
      </p:sp>
      <p:pic>
        <p:nvPicPr>
          <p:cNvPr id="4" name="Obrázek 3" descr="Obr. Všeobecný vzorec aminokyselín [0.55 kB]"/>
          <p:cNvPicPr/>
          <p:nvPr/>
        </p:nvPicPr>
        <p:blipFill>
          <a:blip r:embed="rId2" cstate="print"/>
          <a:srcRect b="19355"/>
          <a:stretch>
            <a:fillRect/>
          </a:stretch>
        </p:blipFill>
        <p:spPr bwMode="auto">
          <a:xfrm>
            <a:off x="3347864" y="1124744"/>
            <a:ext cx="23762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http://groups.molbiosci.northwestern.edu/holmgren/Glossary/Images/pics/amino_acids/Prol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996952"/>
            <a:ext cx="2051720" cy="2023616"/>
          </a:xfrm>
          <a:prstGeom prst="rect">
            <a:avLst/>
          </a:prstGeom>
          <a:noFill/>
        </p:spPr>
      </p:pic>
      <p:sp>
        <p:nvSpPr>
          <p:cNvPr id="6" name="Elipsa 5"/>
          <p:cNvSpPr/>
          <p:nvPr/>
        </p:nvSpPr>
        <p:spPr>
          <a:xfrm>
            <a:off x="4427984" y="1700808"/>
            <a:ext cx="144016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4427984" y="1772816"/>
            <a:ext cx="360040" cy="43204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 rot="19892459">
            <a:off x="6548927" y="3789472"/>
            <a:ext cx="1008112" cy="392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Stereogenní centrum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37760"/>
          </a:xfrm>
        </p:spPr>
        <p:txBody>
          <a:bodyPr/>
          <a:lstStyle/>
          <a:p>
            <a:pPr lvl="0"/>
            <a:r>
              <a:rPr lang="cs-CZ" dirty="0" smtClean="0"/>
              <a:t>optická aktivita</a:t>
            </a:r>
          </a:p>
          <a:p>
            <a:pPr lvl="0">
              <a:buNone/>
            </a:pPr>
            <a:endParaRPr lang="cs-CZ" dirty="0" smtClean="0"/>
          </a:p>
          <a:p>
            <a:r>
              <a:rPr lang="cs-CZ" dirty="0" smtClean="0"/>
              <a:t>4 různé substituenty na </a:t>
            </a:r>
            <a:r>
              <a:rPr lang="el-GR" dirty="0" smtClean="0"/>
              <a:t>α</a:t>
            </a:r>
            <a:r>
              <a:rPr lang="cs-CZ" dirty="0" smtClean="0"/>
              <a:t>-uhlíku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stáčí rovinu polarizovaného světla</a:t>
            </a:r>
          </a:p>
          <a:p>
            <a:r>
              <a:rPr lang="cs-CZ" dirty="0" smtClean="0"/>
              <a:t>(+) pravotočivé:  alanin</a:t>
            </a:r>
          </a:p>
          <a:p>
            <a:r>
              <a:rPr lang="cs-CZ" dirty="0" smtClean="0"/>
              <a:t>(-) levotočivé:  leucin</a:t>
            </a:r>
          </a:p>
          <a:p>
            <a:endParaRPr lang="cs-CZ" dirty="0" smtClean="0"/>
          </a:p>
          <a:p>
            <a:r>
              <a:rPr lang="cs-CZ" dirty="0" smtClean="0"/>
              <a:t>Výjimka glycin</a:t>
            </a:r>
          </a:p>
          <a:p>
            <a:endParaRPr lang="cs-CZ" dirty="0" smtClean="0"/>
          </a:p>
        </p:txBody>
      </p:sp>
      <p:pic>
        <p:nvPicPr>
          <p:cNvPr id="6" name="Obrázek 5" descr="Obr. Glycín [0.38 kB]"/>
          <p:cNvPicPr/>
          <p:nvPr/>
        </p:nvPicPr>
        <p:blipFill>
          <a:blip r:embed="rId2" cstate="print"/>
          <a:srcRect b="19991"/>
          <a:stretch>
            <a:fillRect/>
          </a:stretch>
        </p:blipFill>
        <p:spPr bwMode="auto">
          <a:xfrm>
            <a:off x="3203848" y="4509120"/>
            <a:ext cx="1440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http://www.bioweb.genezis.eu/chemweb/bielkoviny/alanin.gif"/>
          <p:cNvPicPr/>
          <p:nvPr/>
        </p:nvPicPr>
        <p:blipFill>
          <a:blip r:embed="rId3" cstate="print"/>
          <a:srcRect b="19991"/>
          <a:stretch>
            <a:fillRect/>
          </a:stretch>
        </p:blipFill>
        <p:spPr bwMode="auto">
          <a:xfrm>
            <a:off x="6300192" y="1412776"/>
            <a:ext cx="1440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ěticípá hvězda 7"/>
          <p:cNvSpPr/>
          <p:nvPr/>
        </p:nvSpPr>
        <p:spPr>
          <a:xfrm>
            <a:off x="6732240" y="1844824"/>
            <a:ext cx="144016" cy="21602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362" name="Picture 2" descr="http://www.ernaehrung.de/lexikon/images/threonin.png"/>
          <p:cNvPicPr>
            <a:picLocks noChangeAspect="1" noChangeArrowheads="1"/>
          </p:cNvPicPr>
          <p:nvPr/>
        </p:nvPicPr>
        <p:blipFill>
          <a:blip r:embed="rId4" cstate="print"/>
          <a:srcRect r="5000"/>
          <a:stretch>
            <a:fillRect/>
          </a:stretch>
        </p:blipFill>
        <p:spPr bwMode="auto">
          <a:xfrm>
            <a:off x="6876256" y="3861048"/>
            <a:ext cx="1368152" cy="1761426"/>
          </a:xfrm>
          <a:prstGeom prst="rect">
            <a:avLst/>
          </a:prstGeom>
          <a:noFill/>
        </p:spPr>
      </p:pic>
      <p:sp>
        <p:nvSpPr>
          <p:cNvPr id="11" name="Pěticípá hvězda 10"/>
          <p:cNvSpPr/>
          <p:nvPr/>
        </p:nvSpPr>
        <p:spPr>
          <a:xfrm>
            <a:off x="7380312" y="4149080"/>
            <a:ext cx="144016" cy="144016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ěticípá hvězda 11"/>
          <p:cNvSpPr/>
          <p:nvPr/>
        </p:nvSpPr>
        <p:spPr>
          <a:xfrm>
            <a:off x="7668344" y="4509120"/>
            <a:ext cx="144016" cy="144016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Alanin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Proteinogenní AMK -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4937760"/>
          </a:xfrm>
        </p:spPr>
        <p:txBody>
          <a:bodyPr>
            <a:normAutofit/>
          </a:bodyPr>
          <a:lstStyle/>
          <a:p>
            <a:pPr lvl="0"/>
            <a:endParaRPr lang="cs-CZ" u="sng" dirty="0" smtClean="0"/>
          </a:p>
          <a:p>
            <a:pPr lvl="0"/>
            <a:r>
              <a:rPr lang="cs-CZ" dirty="0" smtClean="0"/>
              <a:t>triviální: alanin, glycin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 systematické</a:t>
            </a:r>
            <a:r>
              <a:rPr lang="cs-CZ" b="1" dirty="0" smtClean="0"/>
              <a:t>:</a:t>
            </a:r>
            <a:r>
              <a:rPr lang="cs-CZ" dirty="0" smtClean="0"/>
              <a:t>  2-</a:t>
            </a:r>
            <a:r>
              <a:rPr lang="cs-CZ" dirty="0" err="1" smtClean="0"/>
              <a:t>aminopropanová</a:t>
            </a:r>
            <a:r>
              <a:rPr lang="cs-CZ" dirty="0" smtClean="0"/>
              <a:t> kyselina,  </a:t>
            </a:r>
            <a:r>
              <a:rPr lang="cs-CZ" dirty="0" err="1" smtClean="0"/>
              <a:t>aminoethanová</a:t>
            </a:r>
            <a:r>
              <a:rPr lang="cs-CZ" dirty="0" smtClean="0"/>
              <a:t> kyselina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zkratky:  Ala, </a:t>
            </a:r>
            <a:r>
              <a:rPr lang="cs-CZ" dirty="0" err="1" smtClean="0"/>
              <a:t>Gly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http://www.bioweb.genezis.eu/chemweb/bielkoviny/alanin.gif"/>
          <p:cNvPicPr/>
          <p:nvPr/>
        </p:nvPicPr>
        <p:blipFill>
          <a:blip r:embed="rId2" cstate="print"/>
          <a:srcRect b="20000"/>
          <a:stretch>
            <a:fillRect/>
          </a:stretch>
        </p:blipFill>
        <p:spPr bwMode="auto">
          <a:xfrm>
            <a:off x="4283968" y="4149080"/>
            <a:ext cx="1440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Obr. Glycín [0.38 kB]"/>
          <p:cNvPicPr/>
          <p:nvPr/>
        </p:nvPicPr>
        <p:blipFill>
          <a:blip r:embed="rId3" cstate="print"/>
          <a:srcRect b="23992"/>
          <a:stretch>
            <a:fillRect/>
          </a:stretch>
        </p:blipFill>
        <p:spPr bwMode="auto">
          <a:xfrm>
            <a:off x="6804248" y="4149080"/>
            <a:ext cx="1440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716016" y="55892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Ala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80312" y="5517232"/>
            <a:ext cx="50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cs-CZ" dirty="0" smtClean="0"/>
              <a:t>Proteinogenní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běžně je jich známo 20  (22)</a:t>
            </a:r>
          </a:p>
          <a:p>
            <a:pPr lvl="0">
              <a:buNone/>
            </a:pP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Pyrolisin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Selenocystein</a:t>
            </a:r>
            <a:r>
              <a:rPr lang="cs-CZ" dirty="0" smtClean="0"/>
              <a:t> </a:t>
            </a:r>
          </a:p>
        </p:txBody>
      </p:sp>
      <p:sp>
        <p:nvSpPr>
          <p:cNvPr id="2052" name="AutoShape 4" descr="data:image/jpeg;base64,/9j/4AAQSkZJRgABAQAAAQABAAD/2wCEAAkGBggGDxMQBxQVERUSFRgRGBIVFxcYFxoWGBgcFRwWFx4bHikqGhsjGRYYITYgLycqLCwsFR4yNTIqNiYrODUBCQoKDgwOGg8PGiwkHyQsNDIvMCwsLCksNC0sKSwsLCopLywsLC4pMjUsMC01LyksLCwvLDAsLCovLCwsNS80LP/AABEIAI0BJAMBIgACEQEDEQH/xAAbAAEAAgMBAQAAAAAAAAAAAAAABQYCAwQHAf/EAEEQAAEDAwMCBAIEDAQHAQAAAAEAAgMEBREGEiETMSJBUWEHFDJScYEVFiMzQlV0kZOhstM1U2JyNDZjtMHR0hf/xAAXAQEBAQEAAAAAAAAAAAAAAAAAAQID/8QAIxEBAAEDAwQDAQAAAAAAAAAAAAERITFB0fACUWHhkaHBgf/aAAwDAQACEQMRAD8A9xREQEREBERAREQEREBERAREQEREBERAREQEREBERAREQEREBERAREQEREBERAREQEREBERAREQEREBERAREQEREBERAREQEREBERAREQEREBERAWqqqoaKN0lS4MYxpe5x4AaBkk/ctqo/xodM2x1PRz3jDsd9nUbu/kpKwkqLVVyvMPzNoo3PhcNzDLK2KSVnk6NhaeD5bnNzx6qS09qKi1ND1aHcNrjG+N42vjkbw6N7fJwK7aDo9KP5bGzY3bjttwMY9sYVI0W8m+XoQfm91OT3x1dh3Y8s+v3LWtGdKr8iIooiIgIiICIiAiIgIiICIiAiIgIiICIiAiIgIiICIiAiIgIiICIiAiIgKlwatg1jXVFtpIBPSxMdHU1DneDeRjpMGPFzkE5HYnyGeT4larq2OjtOm/FWVnh3A/mYj9KRxHY4zj0AJ9M1istxh6WmNGuI4EldVt4IbxuBx+k7jjPA2t9VM85hcL1bNO3m0U/y9krIzABthfLCZZImdg0ObK1sgb+jkcYwdyltNabpNMQmOlLnue8yySvOXySO5c959T+4Lqs9opLDTx01vbtjiaGNHsPM+pJySfUldi0yIiKKIiICIiAiIgIuC9Xyi0/EZriXNjHdzY5JA0AZJd02u2twO5wFxt1hanUhrWmXoDnqfL1H0du7fjp5LNvO/G33QTaKPsd+odRRCa2Fz4z2e6OSMO929Rrdw9xkKQQEWL3tjBMhAAGSTwAB5lVuX4hWWniNRN1WwYJbUmGTpOx9V2PPsCQA44AJyEFmRYRSNmaHM7OAI+wjKzQEREBFBVesrbBO6npupUSx8vZTxul2Z/wAxwG1p4+iTn2WNNriy1hkbTPe90LBJIxkUrpGbnlga+NrS8PyDlu3IAycBBPooK1a1s97ifNbHSysj7ubT1J5B2kN/J+NwJ5aMkLOwaxtGpy4Wh75NhLXO6M7GBzcZaXPYBuGR4c59kE0iIgItc9RFSsc+ocGNaC5znEBoA5JJPYKAh17aZ2iVomEBOPmnQStg/wBxeW8M/wCoRsHqgsaKuT/EGwU1PHVTSPEMpIbKIZnMOHmPuxhAy4HAOCfJdFz1labNTtqbiZYonfpup6gY52+MdPMeSRjcBnPGUE2i57fXw3ONstPu2u5G9j43emdsjQR+7ldCAiIgKva41hTaLo3Tz+J5/JxRDvJIezR7eZ9h64WTta2x8r4qES1JiO2Q08T5WMI7tLmjBcPqgl3suWF+mNbTiopmsq5aEAsdztY+QB4GDwHjaO4y0+hUVQGS1ugqY1NcDUXq7naxmATGHEYbjsGt8PHbIaOzSr/8PdFt0bSls7urUTnq1Ex5LpDzjJ5LRk/bknzUXorR9zlrJbtrAN+ak8EMIcHtp4vqgjjdg4yPf6xV9WuemRERRRERAREQEREBERBXfiJ/hFf+zS/0FVplzuH4ubflJNv4OLep1IcY+XI343ZxjnGMq063t9wu9BNTWpjHvnY6EmR5Y1oc0jfw127Hpx9qjhaL42y/I9KHrfL/ACf547NvS6fVz089+dmPvWZ153aiaTHOzDQ1c622CklZHJOW07D0ogC92TjwgkZ7579gtn4/VX6suP8ACj/uLu0La7hY6CGlujWNdAwRB0by8OAH0uWt28+XPZT+AunXNeqZY6cK0K2XWlJV00tPU0W+F0W+oY1ueoxzctw452+fbuFTanUt4sFAaHXFvkFP0vlH1tM5skfT29ISFvdnGDzjny8l6Jqm31F0oKqCix1JYJI2ZOBucwtGT5ckKCuUWq7pSSUVRBBvmjdA6qEv5La8FjpOmW7s4JOztnzwsNVfZtYN+ajoLO+EbKdlQ+omd4Qx2AwMaC3e53DicgAEd84W+z6zkr6OWd0DpZaeZ1NJFTYk3PaQN0RJG5ha4O/f6LhOjKqxVcdVZmR1Lflo6OWGU7HERDDJWO2uG7AALSPvVmskFdExxuWwOe8uEUYGyNmAAwOwC88ZLiO7jjgBa597M8+t0F+P1V+rLj/Cj/uLZVasq6i31s8dNUUr6eCSRnXY1u5wjc4FuHHOC0Z+0K04CwmgjqGuZMA5rgWlp7EEYIP3LM3hqLSqfwnoYaSz0ro+XTNNRI88l0khJc5x8z5fcpeOxU9PXy1kRAfNAyJ7MDJ6biRITn0dt7eQ9FB2Cz37Q7TS0Eba2lDnOhJlEc0Qcd3SduGHtBJw7Oeeyk6aiu7HTVlTHG+oe1sUdOJCGRxB2S0ybDucS4uJ248LQO2TqZvVmLWVf4U3Kup7Y1sFLJK0TT+MSQgH8s49nOB/ktfwcuEFBbq+euPSYyuqHvLudoDYyc4zn7u/kprQlmv+lKJ1NVRQvcxz5WFkzsOMkhftdmPw4yeec47Lg0jpmo0vR1kOrWU5pppJauR/VLmhrw3LHNLBwA3O7P3KYj+bNR+7rTRaqo6yR0OyWOZsZnEMkZY98fbczPDuSBjOQTyAooa+qv1Zcf4Uf/2ozSt8tup7mypgljOKeSKnponNc6OEOYXS1G0+BzzsAZ5Ac85x6DgK0R5v8RrhJeBaaedj4Yq2rYJopPC7a0giJ4BPcnt6gL0bpMLdpAxjGMcY7Yx6YULrDSsWrKcRl5ikie2eGZveOVnLXY8x5Eeh9cLnirtW7BHLTQdT6JqBMejn/M2bd/vs+7d5qaUJVPX1mi03p4U9G7qNiqY9uMDg1ReGd+43bc+rfJb/AIs3OvnstQ2elkiB6WXmSEgflmHkNcSeeOPVd2rdHXStt0Vvs4jkw9ksk80hYS9snVc7a1jsl7y49xjd5rq15Zr7qu2mkpYoWPm27y6Z22PZI14wRH48hvoMZ8032XWE5cLtJZqaOSKCapJ2t6cDQ5/Lc7sEjjj+YUP+P1V+rLj/AAo/7isdr+a6LBXMbG8DBa129vHAIO0ZyOe3murAVnLMYVL8fqr9WXH+FH/cWWvb1VUtjqamla+GQwBwa4APYX4BDueHNDj9hCteAua522nu8ElPWDcyVhjcPYjH71mYrDUWlwaOtVLZrfTQ0QAa2Fh48y5oc5x9S5xJ+9Z2uyU9tqquancM1Jje5gA4c1mzcf8AcAP3KFsVLqfSsLaQxsro4hsinEoik6Y4ayVrgRlowNwJyAOM95ax0UtE+SS6vj+YqiHljD4WsY3a2NmcFwaMkuwMlx4AwFqZrNWYikUTSIiiiIiAiIgIiICIiAiIgIiICIiAiIgIiICIiAiIgLGSJkwLZQHA8EEZB+0FZIg56egpKU5p42MPbLWtBx6cBdCIgKt265VU14rKeRxMcdPTPazjAc90ocR9u0fuVkVStX+PV/7LSf1TILaiIgIiICIiAqj8QtKVN8ijqbKenW0bjLA/631oXf6Xjj7fYlW5EFe0Pq+DWVIJmDpyMPTmhP0o5W8OaQfLzHt7gqwrzfWVvqtDVn4bsrS6J+GV1O39JnlO0fWb5n/wXL0C33CmusTJqFwkjkaHteOxB5ymbmLOhERAREQEREBERAREQEREBERAREQEREBERAREQEREBERBAaw1HWaXgNRT0/zLG7Q5rZNsmXvbG0MbsO7JcPMfeuS23yiutIbtp+Fs0ksbQ9peGPxHkmNxIIDmEu4xznvgru1j/wAMz9qo/wDu4VSbw3/8wrpJGeG33LcHj9GCqLTh/sx//v6oCzM2lqFjrda3Kgtv4RmowGBnWdH8wN4jIaWu+hguO4+HPGO5yt9bqq50FuNfLStw1hmdEKgZEW0PBB6eC7k+H27lROq/+VZP2GP+lq06jgvosMxklgLPkjloheHben2B6nfHnhXqtXndOm9PPpbdLXqp1DTR1NREIWzNbIxok3ksc3cC7wjaee3Kl1SdP3t9otFpZTs3yVMUEDM7gxpMO7c8tBIGG47ckjkDJE3pzUEt3fUw1kYimpJBE8NdvY7cwSNewkA4LXdiMhbmLzEMxhNoiLKiIiDCWJk7S2UBzXAtLSMgg8EEeYwqNpGx3PQ9fJRUzHS2+cOqIX9/l35y6FxP6Jzx6+53K+KufELUculLbPVUwBkaAyPPI3vcGNJ9cE5x7Ji5myffUQxkNe5oLuwJAJ+wea2KsWfQtrhpRHdGNqpJGgzTzDfI+Qjl248jnsARjAworSEpqJbhZ7wTUspHsMbpcOc6CUb2MeT9IsIxk+yT2PK+IvJ/hFUaeZai26Pg6kskjJBK5pc5of4Wu3HkAdh7qU+DNFQmlnnp2tLjVTxtlHJMQeC1od9XAHCa0Jt8vREREBERAREQEREBERAREQEREBERAREQEREBERBCan0/VahYxkFS+ma17ZDsZG4ucx7ZGcvBwA5oOPPHot90sMN9on0l3PVEkex79oaS764A+iQ4Bw9CApREotVbvWj33egZb2zuiiEQgeQxhc9rWgDk/RPh8h5rCs0lW11AaGarcWuaYnSdKPcYi0N2egP+rHn2VnRJukWwplV+FNA21sNubNcHM2wQtZC0mNgbgOkDSNwaB7bjgcZyNnw7jcyOcup6iAvkD3y1bQ2eaVwy+RzWkhrRwGgHAAxhW/unZWuQREUBERAVe19pt+rbdPSwna94DmE9t7CHtz7EjH3qwoixNFSs+vaGOlH4fJpaiJobNA9rt+8DBMYAPUa4jLS3OcjzXDpCllt76+731rqf5x7S2J4y9kEY2x7w3JD3ZyW+XCvWAvqeU8PNfhBV0tutJbcQY3Qvkke18bw4Me8lrsFvIPtldXwgq4vl6iIhzHmqnnDHMewmJ7/C8bgOCvQETWpN/mo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http://upload.wikimedia.org/wikipedia/eo/f/f7/Selenocyste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09120"/>
            <a:ext cx="3486150" cy="1685926"/>
          </a:xfrm>
          <a:prstGeom prst="rect">
            <a:avLst/>
          </a:prstGeom>
          <a:noFill/>
        </p:spPr>
      </p:pic>
      <p:pic>
        <p:nvPicPr>
          <p:cNvPr id="9" name="Obrázek 8" descr="http://www.tlg.estranky.sk/img/picture/430/pyrolysi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80928"/>
            <a:ext cx="3123406" cy="11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ttp://stgeorgeschool-hermann.com/eighth/bacter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988839"/>
            <a:ext cx="2736304" cy="2145263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6660232" y="42210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archeabakterie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275856" y="5085184"/>
            <a:ext cx="43204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Nepolární AMK</a:t>
            </a:r>
            <a:endParaRPr lang="cs-CZ" dirty="0"/>
          </a:p>
        </p:txBody>
      </p:sp>
      <p:pic>
        <p:nvPicPr>
          <p:cNvPr id="4" name="Zástupný symbol pro obsah 3" descr="http://fld.czu.cz/vyzkum/Nauka_o_lp/chemie/aminokyseliny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1040" t="6642" r="19298" b="59617"/>
          <a:stretch>
            <a:fillRect/>
          </a:stretch>
        </p:blipFill>
        <p:spPr bwMode="auto">
          <a:xfrm>
            <a:off x="1907704" y="1484784"/>
            <a:ext cx="558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1979712" y="2924944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1907704" y="1844824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907704" y="5949280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979712" y="4653136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1979712" y="5301208"/>
            <a:ext cx="1152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051720" y="2348880"/>
            <a:ext cx="108012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Polární AMK</a:t>
            </a:r>
            <a:endParaRPr lang="cs-CZ" dirty="0"/>
          </a:p>
        </p:txBody>
      </p:sp>
      <p:pic>
        <p:nvPicPr>
          <p:cNvPr id="4" name="Zástupný symbol pro obsah 3" descr="http://fld.czu.cz/vyzkum/Nauka_o_lp/chemie/aminokyseliny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0359" t="41372" r="20238" b="31436"/>
          <a:stretch>
            <a:fillRect/>
          </a:stretch>
        </p:blipFill>
        <p:spPr bwMode="auto">
          <a:xfrm>
            <a:off x="1763688" y="1412776"/>
            <a:ext cx="558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1835696" y="2636912"/>
            <a:ext cx="1152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Kyselé a bazické AMK</a:t>
            </a:r>
            <a:endParaRPr lang="cs-CZ" dirty="0"/>
          </a:p>
        </p:txBody>
      </p:sp>
      <p:pic>
        <p:nvPicPr>
          <p:cNvPr id="4" name="Zástupný symbol pro obsah 3" descr="http://fld.czu.cz/vyzkum/Nauka_o_lp/chemie/aminokyseliny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1044" t="69033" r="8488" b="6590"/>
          <a:stretch>
            <a:fillRect/>
          </a:stretch>
        </p:blipFill>
        <p:spPr bwMode="auto">
          <a:xfrm>
            <a:off x="1691680" y="1268760"/>
            <a:ext cx="558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1619672" y="1268760"/>
            <a:ext cx="1152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1619672" y="1988840"/>
            <a:ext cx="1152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763688" y="3284984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1526</TotalTime>
  <Words>251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Původ</vt:lpstr>
      <vt:lpstr>AMINOKYSELINY (AMK)</vt:lpstr>
      <vt:lpstr>Aminokyseliny</vt:lpstr>
      <vt:lpstr>Proteinogenní AMK</vt:lpstr>
      <vt:lpstr>Stereogenní centrum AMK</vt:lpstr>
      <vt:lpstr>Proteinogenní AMK - názvosloví</vt:lpstr>
      <vt:lpstr>Proteinogenní AMK</vt:lpstr>
      <vt:lpstr>Nepolární AMK</vt:lpstr>
      <vt:lpstr>Polární AMK</vt:lpstr>
      <vt:lpstr>Kyselé a bazické AMK</vt:lpstr>
      <vt:lpstr>Esenciální AMK</vt:lpstr>
      <vt:lpstr>Genetický kód proteinogeních AMK</vt:lpstr>
      <vt:lpstr>Reakce aminokyselin – vznik peptidové vazby</vt:lpstr>
      <vt:lpstr>Peptidová vazba</vt:lpstr>
      <vt:lpstr>Peptidový řetězec</vt:lpstr>
      <vt:lpstr>Amfoterní charakter AMK</vt:lpstr>
      <vt:lpstr>Izoelektrický bod (pI)</vt:lpstr>
      <vt:lpstr>Zapamatovali jsme si něco?</vt:lpstr>
      <vt:lpstr>Zapamatovali jsme si něco?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AMINOKYSELINY</dc:title>
  <dc:creator>Jana</dc:creator>
  <cp:lastModifiedBy>ACER</cp:lastModifiedBy>
  <cp:revision>61</cp:revision>
  <dcterms:created xsi:type="dcterms:W3CDTF">2012-12-03T19:02:35Z</dcterms:created>
  <dcterms:modified xsi:type="dcterms:W3CDTF">2012-12-10T20:31:14Z</dcterms:modified>
</cp:coreProperties>
</file>