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2" r:id="rId4"/>
    <p:sldId id="287" r:id="rId5"/>
    <p:sldId id="288" r:id="rId6"/>
    <p:sldId id="258" r:id="rId7"/>
    <p:sldId id="267" r:id="rId8"/>
    <p:sldId id="259" r:id="rId9"/>
    <p:sldId id="268" r:id="rId10"/>
    <p:sldId id="260" r:id="rId11"/>
    <p:sldId id="290" r:id="rId12"/>
    <p:sldId id="269" r:id="rId13"/>
    <p:sldId id="270" r:id="rId14"/>
    <p:sldId id="271" r:id="rId15"/>
    <p:sldId id="281" r:id="rId16"/>
    <p:sldId id="291" r:id="rId17"/>
    <p:sldId id="273" r:id="rId18"/>
    <p:sldId id="274" r:id="rId19"/>
    <p:sldId id="272" r:id="rId20"/>
    <p:sldId id="275" r:id="rId21"/>
    <p:sldId id="276" r:id="rId22"/>
    <p:sldId id="277" r:id="rId23"/>
    <p:sldId id="285" r:id="rId24"/>
    <p:sldId id="284" r:id="rId25"/>
    <p:sldId id="279" r:id="rId26"/>
    <p:sldId id="289" r:id="rId27"/>
    <p:sldId id="266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8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D6E77-7CEA-4CFA-94DF-C4EF3920A9F4}" type="datetimeFigureOut">
              <a:rPr lang="cs-CZ" smtClean="0"/>
              <a:t>10.12.2012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4D0C1-C9ED-49E0-A859-829FB398EFA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D0C1-C9ED-49E0-A859-829FB398EFA7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jpe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9600" b="1" dirty="0" smtClean="0"/>
              <a:t>Vitamíny</a:t>
            </a:r>
            <a:endParaRPr lang="cs-CZ" sz="9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0"/>
            <a:ext cx="6400800" cy="1752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3861048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5" name="Obrázek 4" descr="jahody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87824" cy="2189990"/>
          </a:xfrm>
          <a:prstGeom prst="rect">
            <a:avLst/>
          </a:prstGeom>
        </p:spPr>
      </p:pic>
      <p:pic>
        <p:nvPicPr>
          <p:cNvPr id="6" name="Obrázek 5" descr="drozdi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0"/>
            <a:ext cx="3096344" cy="2188800"/>
          </a:xfrm>
          <a:prstGeom prst="rect">
            <a:avLst/>
          </a:prstGeom>
        </p:spPr>
      </p:pic>
      <p:pic>
        <p:nvPicPr>
          <p:cNvPr id="7" name="Obrázek 6" descr="citr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0"/>
            <a:ext cx="3059832" cy="2204864"/>
          </a:xfrm>
          <a:prstGeom prst="rect">
            <a:avLst/>
          </a:prstGeom>
        </p:spPr>
      </p:pic>
      <p:pic>
        <p:nvPicPr>
          <p:cNvPr id="8" name="Obrázek 7" descr="ryba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37113"/>
            <a:ext cx="3347864" cy="2420888"/>
          </a:xfrm>
          <a:prstGeom prst="rect">
            <a:avLst/>
          </a:prstGeom>
        </p:spPr>
      </p:pic>
      <p:pic>
        <p:nvPicPr>
          <p:cNvPr id="9" name="Obrázek 8" descr="mrkev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435200"/>
            <a:ext cx="3456384" cy="24228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0" y="3501008"/>
            <a:ext cx="745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zpracovala: Růžena Maroušková</a:t>
            </a:r>
          </a:p>
          <a:p>
            <a:r>
              <a:rPr lang="cs-CZ" sz="2400" dirty="0" smtClean="0"/>
              <a:t>pro předmět: didaktika biochemie na </a:t>
            </a:r>
            <a:r>
              <a:rPr lang="cs-CZ" sz="2400" dirty="0" err="1" smtClean="0"/>
              <a:t>PřF</a:t>
            </a:r>
            <a:r>
              <a:rPr lang="cs-CZ" sz="2400" dirty="0" smtClean="0"/>
              <a:t> UK</a:t>
            </a:r>
            <a:endParaRPr lang="cs-CZ" sz="2400" dirty="0"/>
          </a:p>
        </p:txBody>
      </p:sp>
      <p:pic>
        <p:nvPicPr>
          <p:cNvPr id="12" name="Obrázek 11" descr="vejce.jpg"/>
          <p:cNvPicPr>
            <a:picLocks noChangeAspect="1"/>
          </p:cNvPicPr>
          <p:nvPr/>
        </p:nvPicPr>
        <p:blipFill>
          <a:blip r:embed="rId7" cstate="print"/>
          <a:srcRect l="3428" r="7409"/>
          <a:stretch>
            <a:fillRect/>
          </a:stretch>
        </p:blipFill>
        <p:spPr>
          <a:xfrm>
            <a:off x="6804248" y="4435200"/>
            <a:ext cx="2339752" cy="242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já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916832"/>
            <a:ext cx="1944216" cy="11936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0152" y="0"/>
            <a:ext cx="3898776" cy="1143000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00B050"/>
                </a:solidFill>
              </a:rPr>
              <a:t>lipofilní</a:t>
            </a:r>
            <a:endParaRPr lang="cs-CZ" b="1" u="sng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800" b="1" dirty="0" smtClean="0">
                <a:solidFill>
                  <a:srgbClr val="FF0000"/>
                </a:solidFill>
              </a:rPr>
              <a:t>vitamín A (retinol)</a:t>
            </a:r>
          </a:p>
          <a:p>
            <a:r>
              <a:rPr lang="cs-CZ" sz="2800" b="1" u="sng" dirty="0" smtClean="0"/>
              <a:t>provitamín:</a:t>
            </a:r>
            <a:r>
              <a:rPr lang="cs-CZ" sz="2800" dirty="0" smtClean="0"/>
              <a:t>  </a:t>
            </a:r>
            <a:r>
              <a:rPr lang="el-GR" sz="2800" dirty="0" smtClean="0"/>
              <a:t>β</a:t>
            </a:r>
            <a:r>
              <a:rPr lang="cs-CZ" sz="2800" dirty="0" smtClean="0"/>
              <a:t>-karoten</a:t>
            </a:r>
          </a:p>
          <a:p>
            <a:r>
              <a:rPr lang="cs-CZ" sz="2800" b="1" u="sng" dirty="0" smtClean="0"/>
              <a:t>zdroj</a:t>
            </a:r>
            <a:r>
              <a:rPr lang="cs-CZ" sz="2800" b="1" u="sng" dirty="0" smtClean="0"/>
              <a:t>:</a:t>
            </a:r>
            <a:r>
              <a:rPr lang="cs-CZ" sz="2800" dirty="0" smtClean="0"/>
              <a:t> červená a oranžová barviva</a:t>
            </a:r>
          </a:p>
          <a:p>
            <a:pPr>
              <a:buNone/>
            </a:pPr>
            <a:r>
              <a:rPr lang="cs-CZ" sz="2800" dirty="0" smtClean="0"/>
              <a:t>      viz obrázky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b="1" u="sng" dirty="0" smtClean="0"/>
              <a:t>význam:</a:t>
            </a:r>
            <a:r>
              <a:rPr lang="cs-CZ" sz="2800" dirty="0" smtClean="0"/>
              <a:t> důl. pro náš </a:t>
            </a:r>
            <a:r>
              <a:rPr lang="cs-CZ" sz="2800" u="sng" dirty="0" smtClean="0"/>
              <a:t>zrak</a:t>
            </a:r>
            <a:r>
              <a:rPr lang="cs-CZ" sz="2800" dirty="0" smtClean="0"/>
              <a:t>, zdravý vzhled </a:t>
            </a:r>
            <a:r>
              <a:rPr lang="cs-CZ" sz="2800" u="sng" dirty="0" smtClean="0"/>
              <a:t>pokožky</a:t>
            </a:r>
            <a:r>
              <a:rPr lang="cs-CZ" sz="2800" dirty="0" smtClean="0"/>
              <a:t>,  růst, prevence </a:t>
            </a:r>
            <a:r>
              <a:rPr lang="cs-CZ" sz="2800" u="sng" dirty="0" smtClean="0"/>
              <a:t>proti rakovině</a:t>
            </a:r>
            <a:r>
              <a:rPr lang="cs-CZ" sz="2800" dirty="0" smtClean="0"/>
              <a:t>, </a:t>
            </a:r>
          </a:p>
          <a:p>
            <a:endParaRPr lang="cs-CZ" sz="1600" dirty="0" smtClean="0"/>
          </a:p>
          <a:p>
            <a:pPr algn="r"/>
            <a:endParaRPr lang="cs-CZ" sz="2800" b="1" u="sng" dirty="0" smtClean="0"/>
          </a:p>
          <a:p>
            <a:pPr algn="r"/>
            <a:endParaRPr lang="cs-CZ" sz="2800" b="1" u="sng" dirty="0" smtClean="0"/>
          </a:p>
          <a:p>
            <a:pPr algn="r"/>
            <a:r>
              <a:rPr lang="cs-CZ" sz="2800" b="1" u="sng" dirty="0" smtClean="0"/>
              <a:t>nedostatek:</a:t>
            </a:r>
            <a:r>
              <a:rPr lang="cs-CZ" sz="2800" dirty="0" smtClean="0"/>
              <a:t> šeroslepost, </a:t>
            </a:r>
            <a:br>
              <a:rPr lang="cs-CZ" sz="2800" dirty="0" smtClean="0"/>
            </a:br>
            <a:r>
              <a:rPr lang="cs-CZ" sz="2800" dirty="0" smtClean="0"/>
              <a:t>	šupinatá pokožka</a:t>
            </a:r>
          </a:p>
          <a:p>
            <a:pPr indent="-540000" algn="r">
              <a:buNone/>
            </a:pPr>
            <a:r>
              <a:rPr lang="cs-CZ" dirty="0" smtClean="0"/>
              <a:t>!</a:t>
            </a:r>
            <a:r>
              <a:rPr lang="cs-CZ" sz="2800" b="1" u="sng" dirty="0" smtClean="0"/>
              <a:t>nadbytek:</a:t>
            </a:r>
            <a:r>
              <a:rPr lang="cs-CZ" sz="2800" dirty="0" smtClean="0"/>
              <a:t> nevolnost, závratě</a:t>
            </a:r>
          </a:p>
          <a:p>
            <a:pPr indent="-540000" algn="r">
              <a:buNone/>
            </a:pPr>
            <a:endParaRPr lang="cs-CZ" sz="2800" dirty="0"/>
          </a:p>
        </p:txBody>
      </p:sp>
      <p:pic>
        <p:nvPicPr>
          <p:cNvPr id="4" name="Obrázek 3" descr="Vitam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052736"/>
            <a:ext cx="1522892" cy="1008112"/>
          </a:xfrm>
          <a:prstGeom prst="rect">
            <a:avLst/>
          </a:prstGeom>
        </p:spPr>
      </p:pic>
      <p:pic>
        <p:nvPicPr>
          <p:cNvPr id="5" name="Obrázek 4" descr="raj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484784"/>
            <a:ext cx="1632643" cy="1512168"/>
          </a:xfrm>
          <a:prstGeom prst="rect">
            <a:avLst/>
          </a:prstGeom>
        </p:spPr>
      </p:pic>
      <p:pic>
        <p:nvPicPr>
          <p:cNvPr id="7" name="Obrázek 6" descr="o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221088"/>
            <a:ext cx="2063029" cy="2097996"/>
          </a:xfrm>
          <a:prstGeom prst="rect">
            <a:avLst/>
          </a:prstGeom>
        </p:spPr>
      </p:pic>
      <p:pic>
        <p:nvPicPr>
          <p:cNvPr id="8" name="Obrázek 7" descr="vitamin 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3789040"/>
            <a:ext cx="4968552" cy="1707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 smtClean="0"/>
              <a:t>vitamín A </a:t>
            </a:r>
            <a:r>
              <a:rPr lang="cs-CZ" dirty="0" err="1" smtClean="0"/>
              <a:t>a</a:t>
            </a:r>
            <a:r>
              <a:rPr lang="cs-CZ" dirty="0" smtClean="0"/>
              <a:t> </a:t>
            </a:r>
            <a:r>
              <a:rPr lang="el-GR" dirty="0" smtClean="0"/>
              <a:t>β</a:t>
            </a:r>
            <a:r>
              <a:rPr lang="cs-CZ" dirty="0" smtClean="0"/>
              <a:t>-karoten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beta karot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7632848" cy="2033461"/>
          </a:xfrm>
          <a:prstGeom prst="rect">
            <a:avLst/>
          </a:prstGeom>
        </p:spPr>
      </p:pic>
      <p:pic>
        <p:nvPicPr>
          <p:cNvPr id="5" name="Obrázek 4" descr="vitamin 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653136"/>
            <a:ext cx="4968552" cy="170794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779912" y="59492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vitamín 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vita d.gif"/>
          <p:cNvPicPr>
            <a:picLocks noChangeAspect="1"/>
          </p:cNvPicPr>
          <p:nvPr/>
        </p:nvPicPr>
        <p:blipFill>
          <a:blip r:embed="rId3" cstate="print"/>
          <a:srcRect t="28350"/>
          <a:stretch>
            <a:fillRect/>
          </a:stretch>
        </p:blipFill>
        <p:spPr>
          <a:xfrm>
            <a:off x="5508104" y="908720"/>
            <a:ext cx="3458716" cy="22787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0152" y="0"/>
            <a:ext cx="3898776" cy="1143000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00B050"/>
                </a:solidFill>
              </a:rPr>
              <a:t>lipofilní</a:t>
            </a:r>
            <a:endParaRPr lang="cs-CZ" b="1" u="sng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892480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800" b="1" dirty="0" smtClean="0">
                <a:solidFill>
                  <a:srgbClr val="FF0000"/>
                </a:solidFill>
              </a:rPr>
              <a:t>vitamín D (kalciferol)</a:t>
            </a:r>
          </a:p>
          <a:p>
            <a:r>
              <a:rPr lang="cs-CZ" sz="2800" b="1" u="sng" dirty="0" err="1" smtClean="0"/>
              <a:t>stuktura</a:t>
            </a:r>
            <a:r>
              <a:rPr lang="cs-CZ" sz="2800" b="1" u="sng" dirty="0" smtClean="0"/>
              <a:t>:</a:t>
            </a:r>
            <a:r>
              <a:rPr lang="cs-CZ" sz="2800" dirty="0" smtClean="0"/>
              <a:t> základem je steroid</a:t>
            </a:r>
          </a:p>
          <a:p>
            <a:endParaRPr lang="cs-CZ" sz="1050" b="1" u="sng" dirty="0" smtClean="0"/>
          </a:p>
          <a:p>
            <a:r>
              <a:rPr lang="cs-CZ" sz="2800" b="1" u="sng" dirty="0" smtClean="0"/>
              <a:t>zdroj:</a:t>
            </a:r>
            <a:r>
              <a:rPr lang="cs-CZ" sz="2800" dirty="0" smtClean="0"/>
              <a:t> rybí tuk, vejce, </a:t>
            </a:r>
            <a:br>
              <a:rPr lang="cs-CZ" sz="2800" dirty="0" smtClean="0"/>
            </a:br>
            <a:r>
              <a:rPr lang="cs-CZ" sz="2800" dirty="0" smtClean="0"/>
              <a:t>	     játra, mléko, ,,UV-záření“</a:t>
            </a:r>
          </a:p>
          <a:p>
            <a:endParaRPr lang="cs-CZ" sz="1050" dirty="0" smtClean="0"/>
          </a:p>
          <a:p>
            <a:endParaRPr lang="cs-CZ" sz="1050" dirty="0" smtClean="0"/>
          </a:p>
          <a:p>
            <a:r>
              <a:rPr lang="cs-CZ" sz="2800" b="1" u="sng" dirty="0" smtClean="0"/>
              <a:t>význam:</a:t>
            </a:r>
            <a:r>
              <a:rPr lang="cs-CZ" sz="2800" dirty="0" smtClean="0"/>
              <a:t> ukládání </a:t>
            </a:r>
            <a:r>
              <a:rPr lang="cs-CZ" sz="2800" u="sng" dirty="0" smtClean="0"/>
              <a:t>vápníku, fosforu</a:t>
            </a:r>
            <a:r>
              <a:rPr lang="cs-CZ" sz="2800" dirty="0" smtClean="0"/>
              <a:t> =&gt; vývoj kostí</a:t>
            </a:r>
            <a:endParaRPr lang="cs-CZ" sz="2800" u="sng" dirty="0" smtClean="0"/>
          </a:p>
          <a:p>
            <a:endParaRPr lang="cs-CZ" sz="1000" dirty="0" smtClean="0"/>
          </a:p>
          <a:p>
            <a:pPr algn="ctr"/>
            <a:r>
              <a:rPr lang="cs-CZ" sz="2800" b="1" u="sng" dirty="0" smtClean="0"/>
              <a:t>nedostatek:</a:t>
            </a:r>
            <a:r>
              <a:rPr lang="cs-CZ" sz="2800" dirty="0" smtClean="0"/>
              <a:t> poruchy </a:t>
            </a:r>
            <a:r>
              <a:rPr lang="cs-CZ" sz="2800" u="sng" dirty="0" smtClean="0"/>
              <a:t>kostí</a:t>
            </a:r>
            <a:r>
              <a:rPr lang="cs-CZ" sz="2800" dirty="0" smtClean="0"/>
              <a:t>, křivice</a:t>
            </a:r>
            <a:br>
              <a:rPr lang="cs-CZ" sz="2800" dirty="0" smtClean="0"/>
            </a:br>
            <a:r>
              <a:rPr lang="cs-CZ" sz="2800" dirty="0" smtClean="0"/>
              <a:t>            </a:t>
            </a:r>
            <a:r>
              <a:rPr lang="cs-CZ" sz="2800" b="1" u="sng" dirty="0" smtClean="0"/>
              <a:t>nadbytek</a:t>
            </a:r>
            <a:r>
              <a:rPr lang="cs-CZ" sz="2800" dirty="0" smtClean="0"/>
              <a:t>: </a:t>
            </a:r>
            <a:r>
              <a:rPr lang="cs-CZ" sz="2800" dirty="0" err="1" smtClean="0"/>
              <a:t>vzn</a:t>
            </a:r>
            <a:r>
              <a:rPr lang="cs-CZ" sz="2800" dirty="0" smtClean="0"/>
              <a:t>. zvápenatělých ložisek v ledvinách…</a:t>
            </a:r>
            <a:endParaRPr lang="cs-CZ" sz="2800" dirty="0"/>
          </a:p>
        </p:txBody>
      </p:sp>
      <p:pic>
        <p:nvPicPr>
          <p:cNvPr id="9" name="Obrázek 8" descr="kriv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43070"/>
            <a:ext cx="1547664" cy="3014930"/>
          </a:xfrm>
          <a:prstGeom prst="rect">
            <a:avLst/>
          </a:prstGeom>
        </p:spPr>
      </p:pic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051720" y="4797152"/>
          <a:ext cx="2029402" cy="1887265"/>
        </p:xfrm>
        <a:graphic>
          <a:graphicData uri="http://schemas.openxmlformats.org/presentationml/2006/ole">
            <p:oleObj spid="_x0000_s17410" name="ChemSketch" r:id="rId5" imgW="2447640" imgH="2277000" progId="ACD.ChemSketch.20">
              <p:embed/>
            </p:oleObj>
          </a:graphicData>
        </a:graphic>
      </p:graphicFrame>
      <p:pic>
        <p:nvPicPr>
          <p:cNvPr id="11" name="Obrázek 10" descr="sevendehydrocholestero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941168"/>
            <a:ext cx="3067008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vitamin-e-skin-care-benefi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60648"/>
            <a:ext cx="1327540" cy="14243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0152" y="0"/>
            <a:ext cx="3898776" cy="1143000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00B050"/>
                </a:solidFill>
              </a:rPr>
              <a:t>lipofilní</a:t>
            </a:r>
            <a:endParaRPr lang="cs-CZ" b="1" u="sng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800" b="1" dirty="0" smtClean="0">
                <a:solidFill>
                  <a:srgbClr val="FF0000"/>
                </a:solidFill>
              </a:rPr>
              <a:t>vitamín E (tokoferol)</a:t>
            </a:r>
          </a:p>
          <a:p>
            <a:endParaRPr lang="cs-CZ" b="1" u="sng" dirty="0" smtClean="0"/>
          </a:p>
          <a:p>
            <a:r>
              <a:rPr lang="cs-CZ" b="1" u="sng" dirty="0" smtClean="0"/>
              <a:t>zdroj:</a:t>
            </a:r>
            <a:r>
              <a:rPr lang="cs-CZ" dirty="0" smtClean="0"/>
              <a:t> listy salátů, ořechy, rostlinné oleje, obilné klíčky</a:t>
            </a:r>
          </a:p>
          <a:p>
            <a:endParaRPr lang="cs-CZ" sz="1400" dirty="0" smtClean="0"/>
          </a:p>
          <a:p>
            <a:r>
              <a:rPr lang="cs-CZ" b="1" u="sng" dirty="0" smtClean="0"/>
              <a:t>význam:</a:t>
            </a:r>
            <a:r>
              <a:rPr lang="cs-CZ" dirty="0" smtClean="0"/>
              <a:t> antioxidant</a:t>
            </a:r>
          </a:p>
          <a:p>
            <a:endParaRPr lang="cs-CZ" sz="1600" u="sng" dirty="0" smtClean="0"/>
          </a:p>
          <a:p>
            <a:r>
              <a:rPr lang="cs-CZ" b="1" u="sng" dirty="0" smtClean="0"/>
              <a:t>nedostatek: </a:t>
            </a:r>
            <a:r>
              <a:rPr lang="cs-CZ" dirty="0" smtClean="0"/>
              <a:t>neplodnost,</a:t>
            </a:r>
          </a:p>
          <a:p>
            <a:pPr>
              <a:buNone/>
            </a:pPr>
            <a:r>
              <a:rPr lang="cs-CZ" dirty="0" smtClean="0"/>
              <a:t>       ochablost svalstva, křeče, stárnutí kůže</a:t>
            </a:r>
          </a:p>
          <a:p>
            <a:pPr lvl="1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		</a:t>
            </a:r>
            <a:endParaRPr lang="cs-CZ" dirty="0"/>
          </a:p>
        </p:txBody>
      </p:sp>
      <p:pic>
        <p:nvPicPr>
          <p:cNvPr id="7" name="Picture 7" descr="walnu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0637" y="2420888"/>
            <a:ext cx="2363363" cy="2088232"/>
          </a:xfrm>
          <a:prstGeom prst="rect">
            <a:avLst/>
          </a:prstGeom>
          <a:noFill/>
        </p:spPr>
      </p:pic>
      <p:pic>
        <p:nvPicPr>
          <p:cNvPr id="11" name="Picture 9" descr="wholemeal-br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348880"/>
            <a:ext cx="1800200" cy="1792422"/>
          </a:xfrm>
          <a:prstGeom prst="rect">
            <a:avLst/>
          </a:prstGeom>
          <a:noFill/>
        </p:spPr>
      </p:pic>
      <p:pic>
        <p:nvPicPr>
          <p:cNvPr id="8" name="Obrázek 7" descr="vitamin e.jpg"/>
          <p:cNvPicPr>
            <a:picLocks noChangeAspect="1"/>
          </p:cNvPicPr>
          <p:nvPr/>
        </p:nvPicPr>
        <p:blipFill>
          <a:blip r:embed="rId5" cstate="print"/>
          <a:srcRect l="6078" t="28832" r="4747" b="37904"/>
          <a:stretch>
            <a:fillRect/>
          </a:stretch>
        </p:blipFill>
        <p:spPr>
          <a:xfrm>
            <a:off x="179512" y="5085184"/>
            <a:ext cx="4824536" cy="1584176"/>
          </a:xfrm>
          <a:prstGeom prst="rect">
            <a:avLst/>
          </a:prstGeom>
        </p:spPr>
      </p:pic>
      <p:pic>
        <p:nvPicPr>
          <p:cNvPr id="9" name="Obrázek 8" descr="rozmnožování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5085184"/>
            <a:ext cx="3635896" cy="1507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kre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21088"/>
            <a:ext cx="2857500" cy="21240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0152" y="0"/>
            <a:ext cx="3898776" cy="1143000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00B050"/>
                </a:solidFill>
              </a:rPr>
              <a:t>lipofilní</a:t>
            </a:r>
            <a:endParaRPr lang="cs-CZ" b="1" u="sng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76672"/>
            <a:ext cx="8568952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800" b="1" dirty="0" smtClean="0">
                <a:solidFill>
                  <a:srgbClr val="FF0000"/>
                </a:solidFill>
              </a:rPr>
              <a:t>vitamín K (fylochinon)</a:t>
            </a:r>
          </a:p>
          <a:p>
            <a:r>
              <a:rPr lang="cs-CZ" b="1" u="sng" dirty="0" smtClean="0"/>
              <a:t>zdroj:</a:t>
            </a:r>
            <a:r>
              <a:rPr lang="cs-CZ" dirty="0" smtClean="0"/>
              <a:t> zelené části rostlin, </a:t>
            </a:r>
            <a:br>
              <a:rPr lang="cs-CZ" dirty="0" smtClean="0"/>
            </a:br>
            <a:r>
              <a:rPr lang="cs-CZ" dirty="0" smtClean="0"/>
              <a:t>	     sójový a olivový olej</a:t>
            </a:r>
          </a:p>
          <a:p>
            <a:endParaRPr lang="cs-CZ" sz="2400" dirty="0" smtClean="0"/>
          </a:p>
          <a:p>
            <a:r>
              <a:rPr lang="cs-CZ" b="1" u="sng" dirty="0" smtClean="0"/>
              <a:t>význam: </a:t>
            </a:r>
            <a:r>
              <a:rPr lang="cs-CZ" dirty="0" smtClean="0"/>
              <a:t>pro správnou srážlivost krve</a:t>
            </a:r>
          </a:p>
          <a:p>
            <a:endParaRPr lang="cs-CZ" sz="1100" dirty="0" smtClean="0"/>
          </a:p>
          <a:p>
            <a:pPr algn="ctr"/>
            <a:r>
              <a:rPr lang="cs-CZ" b="1" u="sng" dirty="0" smtClean="0"/>
              <a:t>nedostatek:</a:t>
            </a:r>
            <a:r>
              <a:rPr lang="cs-CZ" dirty="0" smtClean="0"/>
              <a:t> krvácení do tkání</a:t>
            </a:r>
          </a:p>
          <a:p>
            <a:pPr indent="-540000" algn="ctr">
              <a:buNone/>
            </a:pPr>
            <a:r>
              <a:rPr lang="cs-CZ" dirty="0" smtClean="0"/>
              <a:t>špatné hojení ran</a:t>
            </a:r>
            <a:endParaRPr lang="cs-CZ" dirty="0"/>
          </a:p>
        </p:txBody>
      </p:sp>
      <p:pic>
        <p:nvPicPr>
          <p:cNvPr id="8" name="Obrázek 7" descr="vita 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052736"/>
            <a:ext cx="2576686" cy="1751058"/>
          </a:xfrm>
          <a:prstGeom prst="rect">
            <a:avLst/>
          </a:prstGeom>
        </p:spPr>
      </p:pic>
      <p:pic>
        <p:nvPicPr>
          <p:cNvPr id="6" name="Obrázek 5" descr="vitamin k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544383"/>
            <a:ext cx="4896544" cy="2313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Vtípek na odlehčenou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Jak víte, že je mrkev dobrá pro oči?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Už jste někdy viděli králíka s brýlemi?</a:t>
            </a:r>
            <a:endParaRPr lang="cs-CZ" b="1" dirty="0"/>
          </a:p>
        </p:txBody>
      </p:sp>
      <p:pic>
        <p:nvPicPr>
          <p:cNvPr id="4" name="Obrázek 3" descr="králík s brýle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149080"/>
            <a:ext cx="1800200" cy="2174088"/>
          </a:xfrm>
          <a:prstGeom prst="rect">
            <a:avLst/>
          </a:prstGeom>
        </p:spPr>
      </p:pic>
      <p:pic>
        <p:nvPicPr>
          <p:cNvPr id="5" name="Obrázek 4" descr="Vitam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628800"/>
            <a:ext cx="184922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9600" dirty="0" smtClean="0"/>
              <a:t>(</a:t>
            </a:r>
            <a:r>
              <a:rPr lang="cs-CZ" sz="9600" dirty="0" smtClean="0"/>
              <a:t>pexeso)</a:t>
            </a:r>
            <a:endParaRPr lang="cs-CZ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0"/>
            <a:ext cx="741682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9600" dirty="0" smtClean="0">
                <a:latin typeface="Bookman Old Style" pitchFamily="18" charset="0"/>
              </a:rPr>
              <a:t>Vitamíny </a:t>
            </a:r>
          </a:p>
          <a:p>
            <a:pPr>
              <a:buNone/>
            </a:pPr>
            <a:r>
              <a:rPr lang="cs-CZ" sz="9600" dirty="0" smtClean="0">
                <a:latin typeface="Bookman Old Style" pitchFamily="18" charset="0"/>
              </a:rPr>
              <a:t>rozpustné </a:t>
            </a:r>
          </a:p>
          <a:p>
            <a:pPr>
              <a:buNone/>
            </a:pPr>
            <a:r>
              <a:rPr lang="cs-CZ" sz="9600" dirty="0" smtClean="0">
                <a:latin typeface="Bookman Old Style" pitchFamily="18" charset="0"/>
              </a:rPr>
              <a:t>ve </a:t>
            </a:r>
            <a:r>
              <a:rPr lang="cs-CZ" sz="9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vodě</a:t>
            </a:r>
            <a:endParaRPr lang="cs-CZ" sz="96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4048" y="5229200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(</a:t>
            </a:r>
            <a:r>
              <a:rPr lang="cs-CZ" sz="6000" b="1" dirty="0" smtClean="0">
                <a:solidFill>
                  <a:schemeClr val="accent1">
                    <a:lumMod val="75000"/>
                  </a:schemeClr>
                </a:solidFill>
              </a:rPr>
              <a:t>hydrofilní</a:t>
            </a:r>
            <a:r>
              <a:rPr lang="cs-CZ" sz="6000" dirty="0" smtClean="0"/>
              <a:t>)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1633_2005-0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9754" y="1196752"/>
            <a:ext cx="2474454" cy="1512168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04664"/>
            <a:ext cx="9324528" cy="6453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48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cs-CZ" sz="4800" b="1" dirty="0" smtClean="0">
                <a:solidFill>
                  <a:srgbClr val="FF0000"/>
                </a:solidFill>
                <a:latin typeface="Bookman Old Style" pitchFamily="18" charset="0"/>
              </a:rPr>
              <a:t>vitamín C (</a:t>
            </a:r>
            <a:r>
              <a:rPr lang="cs-CZ" sz="4800" b="1" dirty="0" err="1" smtClean="0">
                <a:solidFill>
                  <a:srgbClr val="FF0000"/>
                </a:solidFill>
                <a:latin typeface="Bookman Old Style" pitchFamily="18" charset="0"/>
              </a:rPr>
              <a:t>kys</a:t>
            </a:r>
            <a:r>
              <a:rPr lang="cs-CZ" sz="4800" b="1" dirty="0" smtClean="0">
                <a:solidFill>
                  <a:srgbClr val="FF0000"/>
                </a:solidFill>
                <a:latin typeface="Bookman Old Style" pitchFamily="18" charset="0"/>
              </a:rPr>
              <a:t>. askorbová)</a:t>
            </a:r>
          </a:p>
          <a:p>
            <a:r>
              <a:rPr lang="cs-CZ" sz="2800" b="1" u="sng" dirty="0" smtClean="0">
                <a:latin typeface="Bookman Old Style" pitchFamily="18" charset="0"/>
              </a:rPr>
              <a:t>zdroj:</a:t>
            </a:r>
          </a:p>
          <a:p>
            <a:endParaRPr lang="cs-CZ" sz="2800" b="1" u="sng" dirty="0" smtClean="0">
              <a:latin typeface="Bookman Old Style" pitchFamily="18" charset="0"/>
            </a:endParaRPr>
          </a:p>
          <a:p>
            <a:endParaRPr lang="cs-CZ" sz="2800" b="1" u="sng" dirty="0" smtClean="0">
              <a:latin typeface="Bookman Old Style" pitchFamily="18" charset="0"/>
            </a:endParaRPr>
          </a:p>
          <a:p>
            <a:r>
              <a:rPr lang="cs-CZ" sz="2800" b="1" u="sng" dirty="0" smtClean="0">
                <a:latin typeface="Bookman Old Style" pitchFamily="18" charset="0"/>
              </a:rPr>
              <a:t>význam: </a:t>
            </a:r>
            <a:r>
              <a:rPr lang="cs-CZ" sz="2800" dirty="0" smtClean="0">
                <a:latin typeface="Bookman Old Style" pitchFamily="18" charset="0"/>
              </a:rPr>
              <a:t>zvýšení imunity, důl. pro tvorbu kolagenu</a:t>
            </a:r>
          </a:p>
          <a:p>
            <a:r>
              <a:rPr lang="cs-CZ" sz="2800" b="1" u="sng" dirty="0" smtClean="0">
                <a:latin typeface="Bookman Old Style" pitchFamily="18" charset="0"/>
              </a:rPr>
              <a:t>nedostatek:</a:t>
            </a:r>
            <a:r>
              <a:rPr lang="cs-CZ" sz="2800" dirty="0" smtClean="0">
                <a:latin typeface="Bookman Old Style" pitchFamily="18" charset="0"/>
              </a:rPr>
              <a:t> únava, krvácení dásní,</a:t>
            </a:r>
            <a:br>
              <a:rPr lang="cs-CZ" sz="2800" dirty="0" smtClean="0">
                <a:latin typeface="Bookman Old Style" pitchFamily="18" charset="0"/>
              </a:rPr>
            </a:br>
            <a:r>
              <a:rPr lang="cs-CZ" sz="2800" dirty="0" smtClean="0">
                <a:latin typeface="Bookman Old Style" pitchFamily="18" charset="0"/>
              </a:rPr>
              <a:t>		      kurděje</a:t>
            </a:r>
          </a:p>
          <a:p>
            <a:endParaRPr lang="cs-CZ" sz="2800" b="1" u="sng" dirty="0" smtClean="0">
              <a:latin typeface="Bookman Old Style" pitchFamily="18" charset="0"/>
            </a:endParaRPr>
          </a:p>
          <a:p>
            <a:endParaRPr lang="cs-CZ" sz="2800" b="1" u="sng" dirty="0" smtClean="0">
              <a:latin typeface="Bookman Old Style" pitchFamily="18" charset="0"/>
            </a:endParaRPr>
          </a:p>
          <a:p>
            <a:pPr>
              <a:buNone/>
            </a:pPr>
            <a:endParaRPr lang="cs-CZ" sz="2800" b="1" u="sng" dirty="0" smtClean="0"/>
          </a:p>
          <a:p>
            <a:pPr>
              <a:buNone/>
            </a:pPr>
            <a:endParaRPr lang="cs-CZ" sz="4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127776" y="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  <a:t>hydrofilní</a:t>
            </a: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Obrázek 6" descr="cit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268761"/>
            <a:ext cx="1822379" cy="136815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067944" y="2492896"/>
            <a:ext cx="1008112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15" descr="sipky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268760"/>
            <a:ext cx="2049784" cy="1368152"/>
          </a:xfrm>
          <a:prstGeom prst="rect">
            <a:avLst/>
          </a:prstGeom>
          <a:noFill/>
        </p:spPr>
      </p:pic>
      <p:pic>
        <p:nvPicPr>
          <p:cNvPr id="11" name="Obrázek 10" descr="lo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3284984"/>
            <a:ext cx="2059733" cy="2985120"/>
          </a:xfrm>
          <a:prstGeom prst="rect">
            <a:avLst/>
          </a:prstGeom>
        </p:spPr>
      </p:pic>
      <p:pic>
        <p:nvPicPr>
          <p:cNvPr id="13" name="Picture 9" descr="Obrázek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581128"/>
            <a:ext cx="3696062" cy="2016224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5148064" y="6165304"/>
            <a:ext cx="442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kurděje postihovali námořníky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0152" y="0"/>
            <a:ext cx="3898776" cy="1143000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chemeClr val="accent1">
                    <a:lumMod val="75000"/>
                  </a:schemeClr>
                </a:solidFill>
              </a:rPr>
              <a:t>hydrofilní</a:t>
            </a:r>
            <a:endParaRPr lang="cs-CZ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809328"/>
            <a:ext cx="8820472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800" b="1" dirty="0" smtClean="0">
                <a:solidFill>
                  <a:schemeClr val="accent6">
                    <a:lumMod val="75000"/>
                  </a:schemeClr>
                </a:solidFill>
              </a:rPr>
              <a:t>B-komplex</a:t>
            </a:r>
          </a:p>
          <a:p>
            <a:pPr>
              <a:buNone/>
            </a:pPr>
            <a:r>
              <a:rPr lang="cs-CZ" sz="4800" dirty="0" smtClean="0"/>
              <a:t>= vitamíny B</a:t>
            </a:r>
            <a:r>
              <a:rPr lang="cs-CZ" sz="4800" baseline="-25000" dirty="0" smtClean="0"/>
              <a:t>1</a:t>
            </a:r>
            <a:r>
              <a:rPr lang="cs-CZ" sz="4800" dirty="0" smtClean="0"/>
              <a:t>, B</a:t>
            </a:r>
            <a:r>
              <a:rPr lang="cs-CZ" sz="4800" baseline="-25000" dirty="0" smtClean="0"/>
              <a:t>2</a:t>
            </a:r>
            <a:r>
              <a:rPr lang="cs-CZ" sz="4800" dirty="0" smtClean="0"/>
              <a:t>, B</a:t>
            </a:r>
            <a:r>
              <a:rPr lang="cs-CZ" sz="4800" baseline="-25000" dirty="0" smtClean="0"/>
              <a:t>3</a:t>
            </a:r>
            <a:r>
              <a:rPr lang="cs-CZ" sz="4800" dirty="0" smtClean="0"/>
              <a:t>,B</a:t>
            </a:r>
            <a:r>
              <a:rPr lang="cs-CZ" sz="4800" baseline="-25000" dirty="0" smtClean="0"/>
              <a:t>5</a:t>
            </a:r>
            <a:r>
              <a:rPr lang="cs-CZ" sz="4800" dirty="0" smtClean="0"/>
              <a:t>, B</a:t>
            </a:r>
            <a:r>
              <a:rPr lang="cs-CZ" sz="4800" baseline="-25000" dirty="0" smtClean="0"/>
              <a:t>6</a:t>
            </a:r>
            <a:r>
              <a:rPr lang="cs-CZ" sz="4800" dirty="0" smtClean="0"/>
              <a:t>, B</a:t>
            </a:r>
            <a:r>
              <a:rPr lang="cs-CZ" sz="4800" baseline="-25000" dirty="0" smtClean="0"/>
              <a:t>12 </a:t>
            </a:r>
            <a:r>
              <a:rPr lang="cs-CZ" sz="4800" dirty="0" smtClean="0"/>
              <a:t>....</a:t>
            </a:r>
            <a:endParaRPr lang="cs-CZ" sz="4800" baseline="-25000" dirty="0" smtClean="0"/>
          </a:p>
          <a:p>
            <a:pPr>
              <a:buNone/>
            </a:pPr>
            <a:endParaRPr lang="cs-CZ" sz="4800" b="1" baseline="-25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4800" b="1" dirty="0" smtClean="0"/>
              <a:t> zdroj: </a:t>
            </a:r>
            <a:r>
              <a:rPr lang="cs-CZ" sz="4800" dirty="0" smtClean="0"/>
              <a:t>kvasnice, maso, sýry, luštěniny, ořechy, vejce</a:t>
            </a:r>
          </a:p>
          <a:p>
            <a:r>
              <a:rPr lang="cs-CZ" sz="4800" b="1" dirty="0" smtClean="0"/>
              <a:t>význam: </a:t>
            </a:r>
            <a:r>
              <a:rPr lang="cs-CZ" sz="4800" dirty="0" smtClean="0"/>
              <a:t>správný metabolismus, posilují nervy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346-energit_pomeranc_50_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1979" y="1268760"/>
            <a:ext cx="4002021" cy="2401213"/>
          </a:xfrm>
          <a:prstGeom prst="rect">
            <a:avLst/>
          </a:prstGeom>
        </p:spPr>
      </p:pic>
      <p:pic>
        <p:nvPicPr>
          <p:cNvPr id="9" name="Obrázek 8" descr="71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924944"/>
            <a:ext cx="3833125" cy="28803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Kde je najdeme?</a:t>
            </a:r>
            <a:endParaRPr lang="cs-CZ" b="1" dirty="0"/>
          </a:p>
        </p:txBody>
      </p:sp>
      <p:pic>
        <p:nvPicPr>
          <p:cNvPr id="2050" name="Picture 2" descr="G:\9. semestr\didaktika biochemie\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0648"/>
            <a:ext cx="1548780" cy="2502739"/>
          </a:xfrm>
          <a:prstGeom prst="rect">
            <a:avLst/>
          </a:prstGeom>
          <a:noFill/>
        </p:spPr>
      </p:pic>
      <p:pic>
        <p:nvPicPr>
          <p:cNvPr id="5" name="Picture 2" descr="G:\9. semestr\didaktika biochemie\1.jpg"/>
          <p:cNvPicPr>
            <a:picLocks noChangeAspect="1" noChangeArrowheads="1"/>
          </p:cNvPicPr>
          <p:nvPr/>
        </p:nvPicPr>
        <p:blipFill>
          <a:blip r:embed="rId4" cstate="print"/>
          <a:srcRect l="20285" t="73525" r="39145" b="4956"/>
          <a:stretch>
            <a:fillRect/>
          </a:stretch>
        </p:blipFill>
        <p:spPr bwMode="auto">
          <a:xfrm>
            <a:off x="971600" y="1844824"/>
            <a:ext cx="1008112" cy="864096"/>
          </a:xfrm>
          <a:prstGeom prst="rect">
            <a:avLst/>
          </a:prstGeom>
          <a:noFill/>
        </p:spPr>
      </p:pic>
      <p:pic>
        <p:nvPicPr>
          <p:cNvPr id="8" name="Obrázek 7" descr="palmolive-toaletni-mydlo-hermanek-vit-e.jpg"/>
          <p:cNvPicPr>
            <a:picLocks noChangeAspect="1"/>
          </p:cNvPicPr>
          <p:nvPr/>
        </p:nvPicPr>
        <p:blipFill>
          <a:blip r:embed="rId5" cstate="print"/>
          <a:srcRect l="23540" t="33620" r="23540" b="33620"/>
          <a:stretch>
            <a:fillRect/>
          </a:stretch>
        </p:blipFill>
        <p:spPr>
          <a:xfrm>
            <a:off x="5975648" y="4725144"/>
            <a:ext cx="3168352" cy="1961361"/>
          </a:xfrm>
          <a:prstGeom prst="rect">
            <a:avLst/>
          </a:prstGeom>
        </p:spPr>
      </p:pic>
      <p:pic>
        <p:nvPicPr>
          <p:cNvPr id="7" name="Obrázek 6" descr="ShotType1_328x328.jpg"/>
          <p:cNvPicPr>
            <a:picLocks noChangeAspect="1"/>
          </p:cNvPicPr>
          <p:nvPr/>
        </p:nvPicPr>
        <p:blipFill>
          <a:blip r:embed="rId6" cstate="print"/>
          <a:srcRect l="33975" r="33839"/>
          <a:stretch>
            <a:fillRect/>
          </a:stretch>
        </p:blipFill>
        <p:spPr>
          <a:xfrm>
            <a:off x="611560" y="2830984"/>
            <a:ext cx="1296144" cy="4027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48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cs-CZ" sz="4800" b="1" dirty="0" smtClean="0">
                <a:solidFill>
                  <a:srgbClr val="FF0000"/>
                </a:solidFill>
                <a:latin typeface="Bookman Old Style" pitchFamily="18" charset="0"/>
              </a:rPr>
              <a:t>vitamín B</a:t>
            </a:r>
            <a:r>
              <a:rPr lang="cs-CZ" sz="4800" b="1" baseline="-25000" dirty="0" smtClean="0">
                <a:solidFill>
                  <a:srgbClr val="FF0000"/>
                </a:solidFill>
                <a:latin typeface="Bookman Old Style" pitchFamily="18" charset="0"/>
              </a:rPr>
              <a:t>1</a:t>
            </a:r>
            <a:r>
              <a:rPr lang="cs-CZ" sz="4800" b="1" dirty="0" smtClean="0">
                <a:solidFill>
                  <a:srgbClr val="FF0000"/>
                </a:solidFill>
                <a:latin typeface="Bookman Old Style" pitchFamily="18" charset="0"/>
              </a:rPr>
              <a:t> (</a:t>
            </a:r>
            <a:r>
              <a:rPr lang="cs-CZ" sz="4800" b="1" dirty="0" err="1" smtClean="0">
                <a:solidFill>
                  <a:srgbClr val="FF0000"/>
                </a:solidFill>
                <a:latin typeface="Bookman Old Style" pitchFamily="18" charset="0"/>
              </a:rPr>
              <a:t>thiamin</a:t>
            </a:r>
            <a:r>
              <a:rPr lang="cs-CZ" sz="4800" b="1" dirty="0" smtClean="0">
                <a:solidFill>
                  <a:srgbClr val="FF0000"/>
                </a:solidFill>
                <a:latin typeface="Bookman Old Style" pitchFamily="18" charset="0"/>
              </a:rPr>
              <a:t>)</a:t>
            </a:r>
          </a:p>
          <a:p>
            <a:endParaRPr lang="cs-CZ" sz="2800" b="1" u="sng" dirty="0" smtClean="0">
              <a:latin typeface="Bookman Old Style" pitchFamily="18" charset="0"/>
            </a:endParaRPr>
          </a:p>
          <a:p>
            <a:r>
              <a:rPr lang="cs-CZ" sz="2800" b="1" u="sng" dirty="0" smtClean="0">
                <a:latin typeface="Bookman Old Style" pitchFamily="18" charset="0"/>
              </a:rPr>
              <a:t>význam: </a:t>
            </a:r>
            <a:r>
              <a:rPr lang="cs-CZ" sz="2800" dirty="0" smtClean="0">
                <a:latin typeface="Bookman Old Style" pitchFamily="18" charset="0"/>
              </a:rPr>
              <a:t>vliv na metabolismus </a:t>
            </a:r>
            <a:r>
              <a:rPr lang="cs-CZ" sz="2800" u="sng" dirty="0" smtClean="0">
                <a:latin typeface="Bookman Old Style" pitchFamily="18" charset="0"/>
              </a:rPr>
              <a:t>sacharidů</a:t>
            </a:r>
            <a:r>
              <a:rPr lang="cs-CZ" sz="2800" dirty="0" smtClean="0">
                <a:latin typeface="Bookman Old Style" pitchFamily="18" charset="0"/>
              </a:rPr>
              <a:t>, funkci </a:t>
            </a:r>
            <a:r>
              <a:rPr lang="cs-CZ" sz="2800" u="sng" dirty="0" smtClean="0">
                <a:latin typeface="Bookman Old Style" pitchFamily="18" charset="0"/>
              </a:rPr>
              <a:t>nervů</a:t>
            </a:r>
          </a:p>
          <a:p>
            <a:r>
              <a:rPr lang="cs-CZ" sz="2800" b="1" u="sng" dirty="0" smtClean="0">
                <a:latin typeface="Bookman Old Style" pitchFamily="18" charset="0"/>
              </a:rPr>
              <a:t>nedostatek:</a:t>
            </a:r>
            <a:r>
              <a:rPr lang="cs-CZ" sz="2800" dirty="0" smtClean="0">
                <a:latin typeface="Bookman Old Style" pitchFamily="18" charset="0"/>
              </a:rPr>
              <a:t> únava, deprese, otoky</a:t>
            </a:r>
          </a:p>
          <a:p>
            <a:pPr>
              <a:buNone/>
            </a:pPr>
            <a:r>
              <a:rPr lang="cs-CZ" sz="2800" dirty="0" smtClean="0">
                <a:latin typeface="Bookman Old Style" pitchFamily="18" charset="0"/>
              </a:rPr>
              <a:t>				onemocnění </a:t>
            </a:r>
            <a:r>
              <a:rPr lang="cs-CZ" sz="2800" u="sng" dirty="0" smtClean="0">
                <a:latin typeface="Bookman Old Style" pitchFamily="18" charset="0"/>
              </a:rPr>
              <a:t>beri-beri</a:t>
            </a:r>
            <a:endParaRPr lang="cs-CZ" sz="1600" u="sng" dirty="0" smtClean="0">
              <a:latin typeface="Bookman Old Style" pitchFamily="18" charset="0"/>
            </a:endParaRPr>
          </a:p>
          <a:p>
            <a:endParaRPr lang="cs-CZ" sz="2800" b="1" u="sng" dirty="0" smtClean="0">
              <a:latin typeface="Bookman Old Style" pitchFamily="18" charset="0"/>
            </a:endParaRPr>
          </a:p>
          <a:p>
            <a:endParaRPr lang="cs-CZ" sz="2800" b="1" u="sng" dirty="0" smtClean="0">
              <a:latin typeface="Bookman Old Style" pitchFamily="18" charset="0"/>
            </a:endParaRPr>
          </a:p>
          <a:p>
            <a:pPr>
              <a:buNone/>
            </a:pPr>
            <a:endParaRPr lang="cs-CZ" sz="2800" b="1" u="sng" dirty="0" smtClean="0"/>
          </a:p>
          <a:p>
            <a:pPr>
              <a:buNone/>
            </a:pPr>
            <a:endParaRPr lang="cs-CZ" sz="4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948264" y="26064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  <a:t>hydrofilní</a:t>
            </a: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Obrázek 16" descr="thiam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365104"/>
            <a:ext cx="3312368" cy="21199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436096" y="4221088"/>
            <a:ext cx="3024336" cy="830997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káva a čaj snižují </a:t>
            </a:r>
            <a:br>
              <a:rPr lang="cs-CZ" sz="2400" dirty="0" smtClean="0"/>
            </a:br>
            <a:r>
              <a:rPr lang="cs-CZ" sz="2400" dirty="0" smtClean="0"/>
              <a:t>koncentraci B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v krvi</a:t>
            </a:r>
            <a:endParaRPr lang="cs-CZ" sz="2400" dirty="0"/>
          </a:p>
        </p:txBody>
      </p:sp>
      <p:pic>
        <p:nvPicPr>
          <p:cNvPr id="7" name="Obrázek 6" descr="salek_kav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216218"/>
            <a:ext cx="2304256" cy="1641782"/>
          </a:xfrm>
          <a:prstGeom prst="rect">
            <a:avLst/>
          </a:prstGeom>
        </p:spPr>
      </p:pic>
      <p:cxnSp>
        <p:nvCxnSpPr>
          <p:cNvPr id="9" name="Přímá spojovací čára 8"/>
          <p:cNvCxnSpPr/>
          <p:nvPr/>
        </p:nvCxnSpPr>
        <p:spPr>
          <a:xfrm flipV="1">
            <a:off x="5796136" y="5229200"/>
            <a:ext cx="2304256" cy="162880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5796136" y="5229200"/>
            <a:ext cx="2304256" cy="162880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48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cs-CZ" sz="4800" b="1" dirty="0" smtClean="0">
                <a:solidFill>
                  <a:srgbClr val="FF0000"/>
                </a:solidFill>
                <a:latin typeface="Bookman Old Style" pitchFamily="18" charset="0"/>
              </a:rPr>
              <a:t>vitamín B</a:t>
            </a:r>
            <a:r>
              <a:rPr lang="cs-CZ" sz="4800" b="1" baseline="-25000" dirty="0" smtClean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cs-CZ" sz="4800" b="1" dirty="0" smtClean="0">
                <a:solidFill>
                  <a:srgbClr val="FF0000"/>
                </a:solidFill>
                <a:latin typeface="Bookman Old Style" pitchFamily="18" charset="0"/>
              </a:rPr>
              <a:t> (riboflavin)</a:t>
            </a:r>
          </a:p>
          <a:p>
            <a:endParaRPr lang="cs-CZ" sz="2800" b="1" u="sng" dirty="0" smtClean="0">
              <a:latin typeface="Bookman Old Style" pitchFamily="18" charset="0"/>
            </a:endParaRPr>
          </a:p>
          <a:p>
            <a:r>
              <a:rPr lang="cs-CZ" sz="2800" b="1" u="sng" dirty="0" smtClean="0">
                <a:latin typeface="Bookman Old Style" pitchFamily="18" charset="0"/>
              </a:rPr>
              <a:t>význam: </a:t>
            </a:r>
            <a:r>
              <a:rPr lang="cs-CZ" sz="2800" dirty="0" smtClean="0">
                <a:latin typeface="Bookman Old Style" pitchFamily="18" charset="0"/>
              </a:rPr>
              <a:t>metabolismus </a:t>
            </a:r>
            <a:r>
              <a:rPr lang="cs-CZ" sz="2800" u="sng" dirty="0" smtClean="0">
                <a:latin typeface="Bookman Old Style" pitchFamily="18" charset="0"/>
              </a:rPr>
              <a:t>sacharidů, tuků,bílkovi</a:t>
            </a:r>
            <a:r>
              <a:rPr lang="cs-CZ" sz="2800" dirty="0" smtClean="0">
                <a:latin typeface="Bookman Old Style" pitchFamily="18" charset="0"/>
              </a:rPr>
              <a:t>n</a:t>
            </a:r>
          </a:p>
          <a:p>
            <a:r>
              <a:rPr lang="cs-CZ" sz="2800" b="1" u="sng" dirty="0" smtClean="0">
                <a:latin typeface="Bookman Old Style" pitchFamily="18" charset="0"/>
              </a:rPr>
              <a:t>nedostatek: </a:t>
            </a:r>
            <a:r>
              <a:rPr lang="cs-CZ" sz="2800" u="sng" dirty="0" smtClean="0">
                <a:latin typeface="Bookman Old Style" pitchFamily="18" charset="0"/>
              </a:rPr>
              <a:t>praskání ústních koutků</a:t>
            </a:r>
            <a:r>
              <a:rPr lang="cs-CZ" sz="2800" dirty="0" smtClean="0">
                <a:latin typeface="Bookman Old Style" pitchFamily="18" charset="0"/>
              </a:rPr>
              <a:t>, záněty kůže, zraková únava</a:t>
            </a:r>
          </a:p>
          <a:p>
            <a:r>
              <a:rPr lang="cs-CZ" sz="2800" dirty="0" smtClean="0">
                <a:latin typeface="Bookman Old Style" pitchFamily="18" charset="0"/>
              </a:rPr>
              <a:t>potřeba zejména při </a:t>
            </a:r>
            <a:r>
              <a:rPr lang="cs-CZ" sz="2800" u="sng" dirty="0" smtClean="0">
                <a:latin typeface="Bookman Old Style" pitchFamily="18" charset="0"/>
              </a:rPr>
              <a:t>cukrovce</a:t>
            </a:r>
            <a:r>
              <a:rPr lang="cs-CZ" sz="2800" dirty="0" smtClean="0">
                <a:latin typeface="Bookman Old Style" pitchFamily="18" charset="0"/>
              </a:rPr>
              <a:t>, léčbě </a:t>
            </a:r>
            <a:r>
              <a:rPr lang="cs-CZ" sz="2800" u="sng" dirty="0" smtClean="0">
                <a:latin typeface="Bookman Old Style" pitchFamily="18" charset="0"/>
              </a:rPr>
              <a:t>antibiotiky</a:t>
            </a:r>
          </a:p>
          <a:p>
            <a:endParaRPr lang="cs-CZ" sz="2800" b="1" u="sng" dirty="0" smtClean="0">
              <a:latin typeface="Bookman Old Style" pitchFamily="18" charset="0"/>
            </a:endParaRPr>
          </a:p>
          <a:p>
            <a:pPr>
              <a:buNone/>
            </a:pPr>
            <a:endParaRPr lang="cs-CZ" sz="2800" b="1" u="sng" dirty="0" smtClean="0"/>
          </a:p>
          <a:p>
            <a:pPr>
              <a:buNone/>
            </a:pPr>
            <a:endParaRPr lang="cs-CZ" sz="4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127776" y="18864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  <a:t>hydrofilní</a:t>
            </a: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Obrázek 9" descr="popraskané kout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77072"/>
            <a:ext cx="2920644" cy="1944216"/>
          </a:xfrm>
          <a:prstGeom prst="rect">
            <a:avLst/>
          </a:prstGeom>
        </p:spPr>
      </p:pic>
      <p:pic>
        <p:nvPicPr>
          <p:cNvPr id="6" name="Obrázek 5" descr="riboflav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933056"/>
            <a:ext cx="2265040" cy="2616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453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48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cs-CZ" sz="4800" b="1" dirty="0" smtClean="0">
                <a:solidFill>
                  <a:srgbClr val="FF0000"/>
                </a:solidFill>
                <a:latin typeface="Bookman Old Style" pitchFamily="18" charset="0"/>
              </a:rPr>
              <a:t>vitamín B</a:t>
            </a:r>
            <a:r>
              <a:rPr lang="cs-CZ" sz="4800" b="1" baseline="-25000" dirty="0" smtClean="0">
                <a:solidFill>
                  <a:srgbClr val="FF0000"/>
                </a:solidFill>
                <a:latin typeface="Bookman Old Style" pitchFamily="18" charset="0"/>
              </a:rPr>
              <a:t>3</a:t>
            </a:r>
            <a:r>
              <a:rPr lang="cs-CZ" sz="4800" b="1" dirty="0" smtClean="0">
                <a:solidFill>
                  <a:srgbClr val="FF0000"/>
                </a:solidFill>
                <a:latin typeface="Bookman Old Style" pitchFamily="18" charset="0"/>
              </a:rPr>
              <a:t> (vit. PP; niacin)</a:t>
            </a:r>
          </a:p>
          <a:p>
            <a:pPr>
              <a:buNone/>
            </a:pPr>
            <a:endParaRPr lang="cs-CZ" sz="1000" b="1" u="sng" dirty="0" smtClean="0">
              <a:latin typeface="Bookman Old Style" pitchFamily="18" charset="0"/>
            </a:endParaRPr>
          </a:p>
          <a:p>
            <a:r>
              <a:rPr lang="cs-CZ" sz="2400" dirty="0" smtClean="0">
                <a:latin typeface="Bookman Old Style" pitchFamily="18" charset="0"/>
              </a:rPr>
              <a:t>také </a:t>
            </a:r>
            <a:r>
              <a:rPr lang="cs-CZ" sz="2400" dirty="0" err="1" smtClean="0">
                <a:latin typeface="Bookman Old Style" pitchFamily="18" charset="0"/>
              </a:rPr>
              <a:t>ozn</a:t>
            </a:r>
            <a:r>
              <a:rPr lang="cs-CZ" sz="2400" dirty="0" smtClean="0">
                <a:latin typeface="Bookman Old Style" pitchFamily="18" charset="0"/>
              </a:rPr>
              <a:t>.</a:t>
            </a:r>
            <a:r>
              <a:rPr lang="cs-CZ" sz="2400" dirty="0" smtClean="0">
                <a:latin typeface="Bookman Old Style" pitchFamily="18" charset="0"/>
              </a:rPr>
              <a:t> jako </a:t>
            </a:r>
            <a:r>
              <a:rPr lang="cs-CZ" sz="2400" b="1" dirty="0" smtClean="0">
                <a:latin typeface="Bookman Old Style" pitchFamily="18" charset="0"/>
              </a:rPr>
              <a:t>kyselina nikotinová</a:t>
            </a:r>
          </a:p>
          <a:p>
            <a:r>
              <a:rPr lang="cs-CZ" sz="2400" b="1" u="sng" dirty="0" smtClean="0">
                <a:latin typeface="Bookman Old Style" pitchFamily="18" charset="0"/>
              </a:rPr>
              <a:t>význam: </a:t>
            </a:r>
            <a:r>
              <a:rPr lang="cs-CZ" sz="2400" dirty="0" smtClean="0">
                <a:latin typeface="Bookman Old Style" pitchFamily="18" charset="0"/>
              </a:rPr>
              <a:t>celkový metabolismus, rozšiřuje </a:t>
            </a:r>
            <a:r>
              <a:rPr lang="cs-CZ" sz="2400" u="sng" dirty="0" smtClean="0">
                <a:latin typeface="Bookman Old Style" pitchFamily="18" charset="0"/>
              </a:rPr>
              <a:t>cévy</a:t>
            </a:r>
          </a:p>
          <a:p>
            <a:r>
              <a:rPr lang="cs-CZ" sz="2400" dirty="0" smtClean="0">
                <a:latin typeface="Bookman Old Style" pitchFamily="18" charset="0"/>
              </a:rPr>
              <a:t>více ho potřebuje ten, kdo: pije alkohol, jí sladkosti</a:t>
            </a:r>
          </a:p>
          <a:p>
            <a:r>
              <a:rPr lang="cs-CZ" sz="2400" b="1" u="sng" dirty="0" smtClean="0">
                <a:latin typeface="Bookman Old Style" pitchFamily="18" charset="0"/>
              </a:rPr>
              <a:t>nedostatek: </a:t>
            </a:r>
            <a:r>
              <a:rPr lang="cs-CZ" sz="2400" dirty="0" smtClean="0">
                <a:latin typeface="Bookman Old Style" pitchFamily="18" charset="0"/>
              </a:rPr>
              <a:t>nespavost, nechutenství, křeče</a:t>
            </a:r>
            <a:br>
              <a:rPr lang="cs-CZ" sz="2400" dirty="0" smtClean="0">
                <a:latin typeface="Bookman Old Style" pitchFamily="18" charset="0"/>
              </a:rPr>
            </a:br>
            <a:r>
              <a:rPr lang="cs-CZ" sz="2400" dirty="0" smtClean="0">
                <a:latin typeface="Bookman Old Style" pitchFamily="18" charset="0"/>
              </a:rPr>
              <a:t>	nemoc </a:t>
            </a:r>
            <a:r>
              <a:rPr lang="cs-CZ" sz="2400" u="sng" dirty="0" smtClean="0">
                <a:latin typeface="Bookman Old Style" pitchFamily="18" charset="0"/>
              </a:rPr>
              <a:t>pelagra</a:t>
            </a:r>
          </a:p>
          <a:p>
            <a:endParaRPr lang="cs-CZ" sz="2800" b="1" u="sng" dirty="0" smtClean="0">
              <a:latin typeface="Bookman Old Style" pitchFamily="18" charset="0"/>
            </a:endParaRPr>
          </a:p>
          <a:p>
            <a:pPr>
              <a:buNone/>
            </a:pPr>
            <a:endParaRPr lang="cs-CZ" sz="2800" b="1" u="sng" dirty="0" smtClean="0"/>
          </a:p>
          <a:p>
            <a:pPr>
              <a:buNone/>
            </a:pPr>
            <a:endParaRPr lang="cs-CZ" sz="4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127776" y="18864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  <a:t>hydrofilní</a:t>
            </a: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Obrázek 12" descr="Pellagr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501008"/>
            <a:ext cx="2083300" cy="3168352"/>
          </a:xfrm>
          <a:prstGeom prst="rect">
            <a:avLst/>
          </a:prstGeom>
        </p:spPr>
      </p:pic>
      <p:pic>
        <p:nvPicPr>
          <p:cNvPr id="14" name="Obrázek 13" descr="nia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789040"/>
            <a:ext cx="2448272" cy="2046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453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48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cs-CZ" sz="4800" b="1" dirty="0" smtClean="0">
                <a:solidFill>
                  <a:srgbClr val="FF0000"/>
                </a:solidFill>
                <a:latin typeface="Bookman Old Style" pitchFamily="18" charset="0"/>
              </a:rPr>
              <a:t>vitamín B</a:t>
            </a:r>
            <a:r>
              <a:rPr lang="cs-CZ" sz="4800" b="1" baseline="-25000" dirty="0" smtClean="0">
                <a:solidFill>
                  <a:srgbClr val="FF0000"/>
                </a:solidFill>
                <a:latin typeface="Bookman Old Style" pitchFamily="18" charset="0"/>
              </a:rPr>
              <a:t>6</a:t>
            </a:r>
            <a:r>
              <a:rPr lang="cs-CZ" sz="4800" b="1" dirty="0" smtClean="0">
                <a:solidFill>
                  <a:srgbClr val="FF0000"/>
                </a:solidFill>
                <a:latin typeface="Bookman Old Style" pitchFamily="18" charset="0"/>
              </a:rPr>
              <a:t> (pyridoxin)</a:t>
            </a:r>
          </a:p>
          <a:p>
            <a:endParaRPr lang="cs-CZ" sz="2800" b="1" u="sng" dirty="0" smtClean="0">
              <a:latin typeface="Bookman Old Style" pitchFamily="18" charset="0"/>
            </a:endParaRPr>
          </a:p>
          <a:p>
            <a:r>
              <a:rPr lang="cs-CZ" sz="2800" b="1" u="sng" dirty="0" smtClean="0">
                <a:latin typeface="Bookman Old Style" pitchFamily="18" charset="0"/>
              </a:rPr>
              <a:t>význam: </a:t>
            </a:r>
            <a:r>
              <a:rPr lang="cs-CZ" sz="2800" dirty="0" smtClean="0">
                <a:latin typeface="Bookman Old Style" pitchFamily="18" charset="0"/>
              </a:rPr>
              <a:t>vliv na metabolismus </a:t>
            </a:r>
            <a:r>
              <a:rPr lang="cs-CZ" sz="2800" u="sng" dirty="0" smtClean="0">
                <a:latin typeface="Bookman Old Style" pitchFamily="18" charset="0"/>
              </a:rPr>
              <a:t>AMK</a:t>
            </a:r>
          </a:p>
          <a:p>
            <a:r>
              <a:rPr lang="cs-CZ" sz="2800" b="1" u="sng" dirty="0" smtClean="0">
                <a:latin typeface="Bookman Old Style" pitchFamily="18" charset="0"/>
              </a:rPr>
              <a:t>nedostatek: </a:t>
            </a:r>
            <a:r>
              <a:rPr lang="cs-CZ" sz="2800" dirty="0" smtClean="0">
                <a:latin typeface="Bookman Old Style" pitchFamily="18" charset="0"/>
              </a:rPr>
              <a:t>poruchy kůže, slabost, poruchy </a:t>
            </a:r>
            <a:r>
              <a:rPr lang="cs-CZ" sz="2800" dirty="0" err="1" smtClean="0">
                <a:latin typeface="Bookman Old Style" pitchFamily="18" charset="0"/>
              </a:rPr>
              <a:t>nerstva</a:t>
            </a:r>
            <a:r>
              <a:rPr lang="cs-CZ" sz="2800" dirty="0" smtClean="0">
                <a:latin typeface="Bookman Old Style" pitchFamily="18" charset="0"/>
              </a:rPr>
              <a:t>, </a:t>
            </a:r>
            <a:r>
              <a:rPr lang="cs-CZ" sz="2800" u="sng" dirty="0" err="1" smtClean="0">
                <a:latin typeface="Bookman Old Style" pitchFamily="18" charset="0"/>
              </a:rPr>
              <a:t>zapomětlivost</a:t>
            </a:r>
            <a:endParaRPr lang="cs-CZ" sz="2000" u="sng" dirty="0" smtClean="0">
              <a:latin typeface="Bookman Old Style" pitchFamily="18" charset="0"/>
            </a:endParaRPr>
          </a:p>
          <a:p>
            <a:endParaRPr lang="cs-CZ" sz="2800" b="1" u="sng" dirty="0" smtClean="0">
              <a:latin typeface="Bookman Old Style" pitchFamily="18" charset="0"/>
            </a:endParaRPr>
          </a:p>
          <a:p>
            <a:pPr>
              <a:buNone/>
            </a:pPr>
            <a:endParaRPr lang="cs-CZ" sz="2800" b="1" u="sng" dirty="0" smtClean="0"/>
          </a:p>
          <a:p>
            <a:pPr>
              <a:buNone/>
            </a:pPr>
            <a:endParaRPr lang="cs-CZ" sz="4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127776" y="18864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  <a:t>hydrofilní</a:t>
            </a: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ek 5" descr="Pyridox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149080"/>
            <a:ext cx="2134086" cy="2007057"/>
          </a:xfrm>
          <a:prstGeom prst="rect">
            <a:avLst/>
          </a:prstGeom>
        </p:spPr>
      </p:pic>
      <p:pic>
        <p:nvPicPr>
          <p:cNvPr id="7" name="Obrázek 6" descr="b6.jpg"/>
          <p:cNvPicPr>
            <a:picLocks noChangeAspect="1"/>
          </p:cNvPicPr>
          <p:nvPr/>
        </p:nvPicPr>
        <p:blipFill>
          <a:blip r:embed="rId3" cstate="print"/>
          <a:srcRect t="9450" r="48971"/>
          <a:stretch>
            <a:fillRect/>
          </a:stretch>
        </p:blipFill>
        <p:spPr>
          <a:xfrm>
            <a:off x="5220072" y="3356992"/>
            <a:ext cx="2232248" cy="3168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48680"/>
            <a:ext cx="9324528" cy="6309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48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cs-CZ" sz="4800" b="1" dirty="0" smtClean="0">
                <a:solidFill>
                  <a:srgbClr val="FF0000"/>
                </a:solidFill>
                <a:latin typeface="Bookman Old Style" pitchFamily="18" charset="0"/>
              </a:rPr>
              <a:t>Biotin (vit. H,vit. B</a:t>
            </a:r>
            <a:r>
              <a:rPr lang="cs-CZ" sz="4800" b="1" baseline="-25000" dirty="0" smtClean="0">
                <a:solidFill>
                  <a:srgbClr val="FF0000"/>
                </a:solidFill>
                <a:latin typeface="Bookman Old Style" pitchFamily="18" charset="0"/>
              </a:rPr>
              <a:t>7</a:t>
            </a:r>
            <a:r>
              <a:rPr lang="cs-CZ" sz="4800" b="1" dirty="0" smtClean="0">
                <a:solidFill>
                  <a:srgbClr val="FF0000"/>
                </a:solidFill>
                <a:latin typeface="Bookman Old Style" pitchFamily="18" charset="0"/>
              </a:rPr>
              <a:t>)</a:t>
            </a:r>
          </a:p>
          <a:p>
            <a:r>
              <a:rPr lang="cs-CZ" sz="2800" b="1" u="sng" dirty="0" smtClean="0">
                <a:latin typeface="Bookman Old Style" pitchFamily="18" charset="0"/>
              </a:rPr>
              <a:t>zdroj:</a:t>
            </a:r>
            <a:r>
              <a:rPr lang="cs-CZ" sz="2800" b="1" dirty="0" smtClean="0">
                <a:latin typeface="Bookman Old Style" pitchFamily="18" charset="0"/>
              </a:rPr>
              <a:t> </a:t>
            </a:r>
            <a:r>
              <a:rPr lang="cs-CZ" sz="2800" dirty="0" smtClean="0">
                <a:latin typeface="Bookman Old Style" pitchFamily="18" charset="0"/>
              </a:rPr>
              <a:t>játra, houby</a:t>
            </a:r>
          </a:p>
          <a:p>
            <a:endParaRPr lang="cs-CZ" sz="2800" b="1" u="sng" dirty="0" smtClean="0">
              <a:latin typeface="Bookman Old Style" pitchFamily="18" charset="0"/>
            </a:endParaRPr>
          </a:p>
          <a:p>
            <a:endParaRPr lang="cs-CZ" sz="2800" b="1" u="sng" dirty="0" smtClean="0">
              <a:latin typeface="Bookman Old Style" pitchFamily="18" charset="0"/>
            </a:endParaRPr>
          </a:p>
          <a:p>
            <a:r>
              <a:rPr lang="cs-CZ" sz="2800" b="1" u="sng" dirty="0" smtClean="0">
                <a:latin typeface="Bookman Old Style" pitchFamily="18" charset="0"/>
              </a:rPr>
              <a:t>význam: </a:t>
            </a:r>
            <a:r>
              <a:rPr lang="cs-CZ" sz="2800" dirty="0" smtClean="0">
                <a:latin typeface="Bookman Old Style" pitchFamily="18" charset="0"/>
              </a:rPr>
              <a:t>metabolismus </a:t>
            </a:r>
            <a:r>
              <a:rPr lang="cs-CZ" sz="2800" u="sng" dirty="0" smtClean="0">
                <a:latin typeface="Bookman Old Style" pitchFamily="18" charset="0"/>
              </a:rPr>
              <a:t>AMK, mastných kyselin</a:t>
            </a:r>
          </a:p>
          <a:p>
            <a:r>
              <a:rPr lang="cs-CZ" sz="2800" b="1" u="sng" dirty="0" smtClean="0">
                <a:latin typeface="Bookman Old Style" pitchFamily="18" charset="0"/>
              </a:rPr>
              <a:t>nedostatek:</a:t>
            </a:r>
            <a:r>
              <a:rPr lang="cs-CZ" sz="2800" dirty="0" smtClean="0">
                <a:latin typeface="Bookman Old Style" pitchFamily="18" charset="0"/>
              </a:rPr>
              <a:t> </a:t>
            </a:r>
            <a:r>
              <a:rPr lang="cs-CZ" sz="2800" u="sng" dirty="0" smtClean="0">
                <a:latin typeface="Bookman Old Style" pitchFamily="18" charset="0"/>
              </a:rPr>
              <a:t>nervové</a:t>
            </a:r>
            <a:r>
              <a:rPr lang="cs-CZ" sz="2800" dirty="0" smtClean="0">
                <a:latin typeface="Bookman Old Style" pitchFamily="18" charset="0"/>
              </a:rPr>
              <a:t> poruchy, </a:t>
            </a:r>
            <a:r>
              <a:rPr lang="cs-CZ" sz="2800" dirty="0" err="1" smtClean="0">
                <a:latin typeface="Bookman Old Style" pitchFamily="18" charset="0"/>
              </a:rPr>
              <a:t>poruchy</a:t>
            </a:r>
            <a:r>
              <a:rPr lang="cs-CZ" sz="2800" dirty="0" smtClean="0">
                <a:latin typeface="Bookman Old Style" pitchFamily="18" charset="0"/>
              </a:rPr>
              <a:t> kůže</a:t>
            </a:r>
          </a:p>
          <a:p>
            <a:endParaRPr lang="cs-CZ" sz="2800" b="1" u="sng" dirty="0" smtClean="0">
              <a:latin typeface="Bookman Old Style" pitchFamily="18" charset="0"/>
            </a:endParaRPr>
          </a:p>
          <a:p>
            <a:endParaRPr lang="cs-CZ" sz="2800" b="1" u="sng" dirty="0" smtClean="0">
              <a:latin typeface="Bookman Old Style" pitchFamily="18" charset="0"/>
            </a:endParaRPr>
          </a:p>
          <a:p>
            <a:pPr>
              <a:buNone/>
            </a:pPr>
            <a:endParaRPr lang="cs-CZ" sz="2800" b="1" u="sng" dirty="0" smtClean="0"/>
          </a:p>
          <a:p>
            <a:pPr>
              <a:buNone/>
            </a:pPr>
            <a:endParaRPr lang="cs-CZ" sz="4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127776" y="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  <a:t>hydrofilní</a:t>
            </a: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Obrázek 11" descr="hou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484784"/>
            <a:ext cx="1823757" cy="1368152"/>
          </a:xfrm>
          <a:prstGeom prst="rect">
            <a:avLst/>
          </a:prstGeom>
        </p:spPr>
      </p:pic>
      <p:pic>
        <p:nvPicPr>
          <p:cNvPr id="14" name="Obrázek 13" descr="biot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221088"/>
            <a:ext cx="3521303" cy="1967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453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48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cs-CZ" sz="4800" b="1" dirty="0" smtClean="0">
                <a:solidFill>
                  <a:srgbClr val="FF0000"/>
                </a:solidFill>
                <a:latin typeface="Bookman Old Style" pitchFamily="18" charset="0"/>
              </a:rPr>
              <a:t>vitamín B</a:t>
            </a:r>
            <a:r>
              <a:rPr lang="cs-CZ" sz="4800" b="1" baseline="-25000" dirty="0" smtClean="0">
                <a:solidFill>
                  <a:srgbClr val="FF0000"/>
                </a:solidFill>
                <a:latin typeface="Bookman Old Style" pitchFamily="18" charset="0"/>
              </a:rPr>
              <a:t>12</a:t>
            </a:r>
            <a:r>
              <a:rPr lang="cs-CZ" sz="4800" b="1" dirty="0" smtClean="0">
                <a:solidFill>
                  <a:srgbClr val="FF0000"/>
                </a:solidFill>
                <a:latin typeface="Bookman Old Style" pitchFamily="18" charset="0"/>
              </a:rPr>
              <a:t> (kobalamin)</a:t>
            </a:r>
          </a:p>
          <a:p>
            <a:endParaRPr lang="cs-CZ" sz="2800" b="1" u="sng" dirty="0" smtClean="0">
              <a:latin typeface="Bookman Old Style" pitchFamily="18" charset="0"/>
            </a:endParaRPr>
          </a:p>
          <a:p>
            <a:r>
              <a:rPr lang="cs-CZ" sz="2800" b="1" u="sng" dirty="0" smtClean="0">
                <a:latin typeface="Bookman Old Style" pitchFamily="18" charset="0"/>
              </a:rPr>
              <a:t>struktura:</a:t>
            </a:r>
            <a:r>
              <a:rPr lang="cs-CZ" sz="2800" dirty="0" smtClean="0">
                <a:latin typeface="Bookman Old Style" pitchFamily="18" charset="0"/>
              </a:rPr>
              <a:t> složitá, </a:t>
            </a:r>
            <a:r>
              <a:rPr lang="cs-CZ" sz="2800" dirty="0" err="1" smtClean="0">
                <a:latin typeface="Bookman Old Style" pitchFamily="18" charset="0"/>
              </a:rPr>
              <a:t>obs</a:t>
            </a:r>
            <a:r>
              <a:rPr lang="cs-CZ" sz="2800" dirty="0" smtClean="0">
                <a:latin typeface="Bookman Old Style" pitchFamily="18" charset="0"/>
              </a:rPr>
              <a:t>. kobalt</a:t>
            </a:r>
          </a:p>
          <a:p>
            <a:endParaRPr lang="cs-CZ" sz="2800" b="1" u="sng" dirty="0" smtClean="0">
              <a:latin typeface="Bookman Old Style" pitchFamily="18" charset="0"/>
            </a:endParaRPr>
          </a:p>
          <a:p>
            <a:r>
              <a:rPr lang="cs-CZ" sz="2800" b="1" u="sng" dirty="0" smtClean="0">
                <a:latin typeface="Bookman Old Style" pitchFamily="18" charset="0"/>
              </a:rPr>
              <a:t>význam: </a:t>
            </a:r>
            <a:r>
              <a:rPr lang="cs-CZ" sz="2800" dirty="0" smtClean="0">
                <a:latin typeface="Bookman Old Style" pitchFamily="18" charset="0"/>
              </a:rPr>
              <a:t> pro </a:t>
            </a:r>
            <a:r>
              <a:rPr lang="cs-CZ" sz="2800" u="sng" dirty="0" smtClean="0">
                <a:latin typeface="Bookman Old Style" pitchFamily="18" charset="0"/>
              </a:rPr>
              <a:t>dělení buněk, paměť</a:t>
            </a:r>
            <a:r>
              <a:rPr lang="cs-CZ" sz="2800" dirty="0" smtClean="0">
                <a:latin typeface="Bookman Old Style" pitchFamily="18" charset="0"/>
              </a:rPr>
              <a:t>, koncentraci, ovlivňuje</a:t>
            </a:r>
            <a:r>
              <a:rPr lang="cs-CZ" sz="2800" u="sng" dirty="0" smtClean="0">
                <a:latin typeface="Bookman Old Style" pitchFamily="18" charset="0"/>
              </a:rPr>
              <a:t> krvetvorbu</a:t>
            </a:r>
            <a:endParaRPr lang="cs-CZ" sz="2800" i="1" u="sng" dirty="0" smtClean="0">
              <a:latin typeface="Bookman Old Style" pitchFamily="18" charset="0"/>
            </a:endParaRPr>
          </a:p>
          <a:p>
            <a:r>
              <a:rPr lang="cs-CZ" sz="2800" b="1" u="sng" dirty="0" smtClean="0">
                <a:latin typeface="Bookman Old Style" pitchFamily="18" charset="0"/>
              </a:rPr>
              <a:t>nedostatek:</a:t>
            </a:r>
            <a:r>
              <a:rPr lang="cs-CZ" sz="2800" b="1" i="1" u="sng" dirty="0" smtClean="0">
                <a:latin typeface="Bookman Old Style" pitchFamily="18" charset="0"/>
              </a:rPr>
              <a:t> </a:t>
            </a:r>
            <a:r>
              <a:rPr lang="cs-CZ" sz="2800" u="sng" dirty="0" smtClean="0">
                <a:latin typeface="Bookman Old Style" pitchFamily="18" charset="0"/>
              </a:rPr>
              <a:t>anémie</a:t>
            </a:r>
            <a:endParaRPr lang="cs-CZ" sz="2000" u="sng" dirty="0" smtClean="0">
              <a:latin typeface="Bookman Old Style" pitchFamily="18" charset="0"/>
            </a:endParaRPr>
          </a:p>
          <a:p>
            <a:endParaRPr lang="cs-CZ" sz="2800" b="1" u="sng" dirty="0" smtClean="0">
              <a:latin typeface="Bookman Old Style" pitchFamily="18" charset="0"/>
            </a:endParaRPr>
          </a:p>
          <a:p>
            <a:pPr>
              <a:buNone/>
            </a:pPr>
            <a:endParaRPr lang="cs-CZ" sz="2800" b="1" u="sng" dirty="0" smtClean="0"/>
          </a:p>
          <a:p>
            <a:pPr>
              <a:buNone/>
            </a:pPr>
            <a:endParaRPr lang="cs-CZ" sz="4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127776" y="18864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  <a:t>hydrofilní</a:t>
            </a: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Obrázek 6" descr="Anaemia.bmp"/>
          <p:cNvPicPr>
            <a:picLocks noChangeAspect="1"/>
          </p:cNvPicPr>
          <p:nvPr/>
        </p:nvPicPr>
        <p:blipFill>
          <a:blip r:embed="rId2" cstate="print"/>
          <a:srcRect t="24485"/>
          <a:stretch>
            <a:fillRect/>
          </a:stretch>
        </p:blipFill>
        <p:spPr>
          <a:xfrm>
            <a:off x="4499992" y="4293096"/>
            <a:ext cx="3486150" cy="177661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572000" y="616530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normální stav     X        anémie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Jídelníček – kde které vitamíny?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Polévka špenátová, nápoj</a:t>
            </a:r>
          </a:p>
          <a:p>
            <a:r>
              <a:rPr lang="cs-CZ" dirty="0" smtClean="0"/>
              <a:t> Hovězí maso vařené, koprová omáčka, houskové knedlíky</a:t>
            </a:r>
          </a:p>
          <a:p>
            <a:r>
              <a:rPr lang="cs-CZ" dirty="0" smtClean="0"/>
              <a:t> Vepřové žebírko přírodní, opečené brambory, přízdoba</a:t>
            </a:r>
          </a:p>
          <a:p>
            <a:r>
              <a:rPr lang="cs-CZ" dirty="0" smtClean="0"/>
              <a:t> </a:t>
            </a:r>
            <a:r>
              <a:rPr lang="cs-CZ" dirty="0" err="1" smtClean="0"/>
              <a:t>Švej</a:t>
            </a:r>
            <a:r>
              <a:rPr lang="cs-CZ" dirty="0" smtClean="0"/>
              <a:t>-</a:t>
            </a:r>
            <a:r>
              <a:rPr lang="cs-CZ" dirty="0" err="1" smtClean="0"/>
              <a:t>ču</a:t>
            </a:r>
            <a:r>
              <a:rPr lang="cs-CZ" dirty="0" smtClean="0"/>
              <a:t>-</a:t>
            </a:r>
            <a:r>
              <a:rPr lang="cs-CZ" dirty="0" err="1" smtClean="0"/>
              <a:t>žou</a:t>
            </a:r>
            <a:r>
              <a:rPr lang="cs-CZ" dirty="0" smtClean="0"/>
              <a:t> z drůbežího masa (zelí, papriky, chilli), dušená rýže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G:\9. semestr\didaktika biochemie\vitami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5112568" cy="511256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619672" y="558924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Děkuji za pozornost </a:t>
            </a:r>
            <a:r>
              <a:rPr lang="cs-CZ" sz="5400" dirty="0" smtClean="0">
                <a:sym typeface="Wingdings" pitchFamily="2" charset="2"/>
              </a:rPr>
              <a:t></a:t>
            </a: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jsou </a:t>
            </a:r>
            <a:r>
              <a:rPr lang="cs-CZ" b="1" dirty="0" smtClean="0"/>
              <a:t>vitamíny?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dirty="0" smtClean="0"/>
              <a:t>nízkomolekulární organické látky</a:t>
            </a:r>
          </a:p>
          <a:p>
            <a:r>
              <a:rPr lang="cs-CZ" dirty="0" smtClean="0"/>
              <a:t>množství v organismu malé</a:t>
            </a:r>
          </a:p>
          <a:p>
            <a:r>
              <a:rPr lang="cs-CZ" dirty="0" smtClean="0"/>
              <a:t>esenciální látky =&gt; příjem </a:t>
            </a:r>
            <a:r>
              <a:rPr lang="cs-CZ" dirty="0" smtClean="0"/>
              <a:t>potravou</a:t>
            </a:r>
          </a:p>
          <a:p>
            <a:r>
              <a:rPr lang="cs-CZ" dirty="0" smtClean="0"/>
              <a:t>některé se vytváří až v organismu z provitamínů</a:t>
            </a:r>
            <a:endParaRPr lang="cs-CZ" dirty="0"/>
          </a:p>
        </p:txBody>
      </p:sp>
      <p:pic>
        <p:nvPicPr>
          <p:cNvPr id="4" name="Obrázek 3" descr="jíme zdravě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149080"/>
            <a:ext cx="4104456" cy="2525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Jaký je vztah mezi vitamíny a </a:t>
            </a:r>
            <a:r>
              <a:rPr lang="cs-CZ" b="1" dirty="0" err="1" smtClean="0"/>
              <a:t>enymy</a:t>
            </a:r>
            <a:r>
              <a:rPr lang="cs-CZ" b="1" dirty="0" smtClean="0"/>
              <a:t>?</a:t>
            </a:r>
            <a:endParaRPr lang="cs-CZ" b="1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ph idx="1"/>
          </p:nvPr>
        </p:nvGraphicFramePr>
        <p:xfrm>
          <a:off x="1619672" y="2852936"/>
          <a:ext cx="1173163" cy="1743075"/>
        </p:xfrm>
        <a:graphic>
          <a:graphicData uri="http://schemas.openxmlformats.org/presentationml/2006/ole">
            <p:oleObj spid="_x0000_s22530" name="ChemSketch" r:id="rId3" imgW="1173600" imgH="1743480" progId="ACD.ChemSketch.20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355976" y="4365104"/>
          <a:ext cx="431800" cy="719137"/>
        </p:xfrm>
        <a:graphic>
          <a:graphicData uri="http://schemas.openxmlformats.org/presentationml/2006/ole">
            <p:oleObj spid="_x0000_s22531" name="ChemSketch" r:id="rId4" imgW="259200" imgH="429840" progId="ACD.ChemSketch.20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923928" y="2276872"/>
          <a:ext cx="890587" cy="863600"/>
        </p:xfrm>
        <a:graphic>
          <a:graphicData uri="http://schemas.openxmlformats.org/presentationml/2006/ole">
            <p:oleObj spid="_x0000_s22532" name="ChemSketch" r:id="rId5" imgW="597240" imgH="579240" progId="ACD.ChemSketch.20">
              <p:embed/>
            </p:oleObj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5536" y="141277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 Vitamíny často </a:t>
            </a:r>
            <a:r>
              <a:rPr lang="cs-CZ" sz="2400" dirty="0" smtClean="0"/>
              <a:t>fungují </a:t>
            </a:r>
            <a:r>
              <a:rPr lang="cs-CZ" sz="2400" dirty="0" smtClean="0"/>
              <a:t>jako </a:t>
            </a:r>
            <a:r>
              <a:rPr lang="cs-CZ" sz="2400" b="1" dirty="0" smtClean="0">
                <a:solidFill>
                  <a:srgbClr val="FF0000"/>
                </a:solidFill>
              </a:rPr>
              <a:t>koenzymy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75656" y="479715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apoenzym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95936" y="321297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koenzym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995936" y="537321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substrát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Jaký je vztah mezi vitamíny a </a:t>
            </a:r>
            <a:r>
              <a:rPr lang="cs-CZ" b="1" dirty="0" smtClean="0"/>
              <a:t>enzymy</a:t>
            </a:r>
            <a:r>
              <a:rPr lang="cs-CZ" b="1" dirty="0" smtClean="0"/>
              <a:t>?</a:t>
            </a:r>
            <a:endParaRPr lang="cs-CZ" b="1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ph idx="1"/>
          </p:nvPr>
        </p:nvGraphicFramePr>
        <p:xfrm>
          <a:off x="1619672" y="2852936"/>
          <a:ext cx="1368152" cy="2032788"/>
        </p:xfrm>
        <a:graphic>
          <a:graphicData uri="http://schemas.openxmlformats.org/presentationml/2006/ole">
            <p:oleObj spid="_x0000_s23554" name="ChemSketch" r:id="rId3" imgW="1173600" imgH="1743480" progId="ACD.ChemSketch.20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283968" y="4653136"/>
          <a:ext cx="389130" cy="648072"/>
        </p:xfrm>
        <a:graphic>
          <a:graphicData uri="http://schemas.openxmlformats.org/presentationml/2006/ole">
            <p:oleObj spid="_x0000_s23555" name="ChemSketch" r:id="rId4" imgW="259200" imgH="429840" progId="ACD.ChemSketch.20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195736" y="3501008"/>
          <a:ext cx="792088" cy="768086"/>
        </p:xfrm>
        <a:graphic>
          <a:graphicData uri="http://schemas.openxmlformats.org/presentationml/2006/ole">
            <p:oleObj spid="_x0000_s23556" name="ChemSketch" r:id="rId5" imgW="597240" imgH="579240" progId="ACD.ChemSketch.20">
              <p:embed/>
            </p:oleObj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5536" y="141277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 Vitamíny často </a:t>
            </a:r>
            <a:r>
              <a:rPr lang="cs-CZ" sz="2400" dirty="0" smtClean="0"/>
              <a:t>fungují </a:t>
            </a:r>
            <a:r>
              <a:rPr lang="cs-CZ" sz="2400" dirty="0" smtClean="0"/>
              <a:t>jako </a:t>
            </a:r>
            <a:r>
              <a:rPr lang="cs-CZ" sz="2400" b="1" dirty="0" smtClean="0">
                <a:solidFill>
                  <a:srgbClr val="FF0000"/>
                </a:solidFill>
              </a:rPr>
              <a:t>koenzymy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27584" y="508518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apoenzym + koenzym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995936" y="537321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substrát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Jaký je vztah mezi vitamíny a </a:t>
            </a:r>
            <a:r>
              <a:rPr lang="cs-CZ" b="1" dirty="0" smtClean="0"/>
              <a:t>enzymy</a:t>
            </a:r>
            <a:r>
              <a:rPr lang="cs-CZ" b="1" dirty="0" smtClean="0"/>
              <a:t>?</a:t>
            </a:r>
            <a:endParaRPr lang="cs-CZ" b="1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71600" y="2420888"/>
          <a:ext cx="1696255" cy="2520280"/>
        </p:xfrm>
        <a:graphic>
          <a:graphicData uri="http://schemas.openxmlformats.org/presentationml/2006/ole">
            <p:oleObj spid="_x0000_s1027" name="ChemSketch" r:id="rId3" imgW="1173600" imgH="1743480" progId="ACD.ChemSketch.20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763688" y="3212976"/>
          <a:ext cx="890138" cy="864096"/>
        </p:xfrm>
        <a:graphic>
          <a:graphicData uri="http://schemas.openxmlformats.org/presentationml/2006/ole">
            <p:oleObj spid="_x0000_s1029" name="ChemSketch" r:id="rId4" imgW="597240" imgH="579240" progId="ACD.ChemSketch.20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267744" y="3284984"/>
          <a:ext cx="432048" cy="718312"/>
        </p:xfrm>
        <a:graphic>
          <a:graphicData uri="http://schemas.openxmlformats.org/presentationml/2006/ole">
            <p:oleObj spid="_x0000_s1030" name="ChemSketch" r:id="rId5" imgW="259200" imgH="429840" progId="ACD.ChemSketch.20">
              <p:embed/>
            </p:oleObj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1412776"/>
            <a:ext cx="8748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sz="2400" dirty="0" smtClean="0"/>
              <a:t>Vitamíny často </a:t>
            </a:r>
            <a:r>
              <a:rPr lang="cs-CZ" sz="2400" dirty="0" smtClean="0"/>
              <a:t>fungují </a:t>
            </a:r>
            <a:r>
              <a:rPr lang="cs-CZ" sz="2400" dirty="0" smtClean="0"/>
              <a:t>jako </a:t>
            </a:r>
            <a:r>
              <a:rPr lang="cs-CZ" sz="2400" b="1" dirty="0" smtClean="0">
                <a:solidFill>
                  <a:srgbClr val="FF0000"/>
                </a:solidFill>
              </a:rPr>
              <a:t>koenzymy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Málo i hodně vitamínů škodí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4525963"/>
          </a:xfrm>
        </p:spPr>
        <p:txBody>
          <a:bodyPr/>
          <a:lstStyle/>
          <a:p>
            <a:r>
              <a:rPr lang="cs-CZ" b="1" dirty="0" smtClean="0"/>
              <a:t>avitaminóza</a:t>
            </a:r>
            <a:r>
              <a:rPr lang="cs-CZ" dirty="0" smtClean="0"/>
              <a:t> – naprostý nedostatek </a:t>
            </a:r>
            <a:r>
              <a:rPr lang="cs-CZ" dirty="0" smtClean="0"/>
              <a:t>vitamínu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hypovitaminóza</a:t>
            </a:r>
            <a:r>
              <a:rPr lang="cs-CZ" dirty="0" smtClean="0"/>
              <a:t> – částečný nedostatek vitamínu</a:t>
            </a:r>
          </a:p>
          <a:p>
            <a:endParaRPr lang="cs-CZ" dirty="0" smtClean="0"/>
          </a:p>
          <a:p>
            <a:r>
              <a:rPr lang="cs-CZ" b="1" dirty="0" smtClean="0"/>
              <a:t>hypervitaminóza</a:t>
            </a:r>
            <a:r>
              <a:rPr lang="cs-CZ" dirty="0" smtClean="0"/>
              <a:t> – přílišné množství vitamínu v těle</a:t>
            </a:r>
            <a:endParaRPr lang="cs-CZ" dirty="0"/>
          </a:p>
        </p:txBody>
      </p:sp>
      <p:sp>
        <p:nvSpPr>
          <p:cNvPr id="5" name="Rovnoramenný trojúhelník 4"/>
          <p:cNvSpPr/>
          <p:nvPr/>
        </p:nvSpPr>
        <p:spPr>
          <a:xfrm flipV="1">
            <a:off x="6588224" y="4941168"/>
            <a:ext cx="720080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6660232" y="6165304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vitamínové doplň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941168"/>
            <a:ext cx="2568327" cy="1687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Rozdělení vitamínů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cs-CZ" dirty="0" smtClean="0"/>
              <a:t>vitamíny rozpustné v </a:t>
            </a:r>
            <a:r>
              <a:rPr lang="cs-CZ" b="1" dirty="0" smtClean="0">
                <a:solidFill>
                  <a:srgbClr val="00B050"/>
                </a:solidFill>
              </a:rPr>
              <a:t>tucích</a:t>
            </a:r>
            <a:r>
              <a:rPr lang="cs-CZ" b="1" dirty="0" smtClean="0"/>
              <a:t>:</a:t>
            </a:r>
          </a:p>
          <a:p>
            <a:pPr>
              <a:buNone/>
            </a:pPr>
            <a:r>
              <a:rPr lang="cs-CZ" dirty="0" smtClean="0"/>
              <a:t>		</a:t>
            </a:r>
            <a:r>
              <a:rPr lang="cs-CZ" sz="4800" b="1" dirty="0" smtClean="0">
                <a:solidFill>
                  <a:srgbClr val="00B050"/>
                </a:solidFill>
              </a:rPr>
              <a:t>A, D, E, K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r"/>
            <a:r>
              <a:rPr lang="cs-CZ" dirty="0" smtClean="0"/>
              <a:t>Vitamíny rozpustné ve </a:t>
            </a:r>
            <a:r>
              <a:rPr lang="cs-CZ" b="1" dirty="0" smtClean="0">
                <a:solidFill>
                  <a:srgbClr val="0070C0"/>
                </a:solidFill>
              </a:rPr>
              <a:t>vodě</a:t>
            </a:r>
            <a:r>
              <a:rPr lang="cs-CZ" dirty="0" smtClean="0"/>
              <a:t>:</a:t>
            </a:r>
          </a:p>
          <a:p>
            <a:pPr lvl="1" algn="r">
              <a:buNone/>
            </a:pPr>
            <a:r>
              <a:rPr lang="cs-CZ" sz="4800" b="1" dirty="0" smtClean="0">
                <a:solidFill>
                  <a:srgbClr val="0070C0"/>
                </a:solidFill>
              </a:rPr>
              <a:t>B-komplex, </a:t>
            </a:r>
            <a:r>
              <a:rPr lang="cs-CZ" sz="4800" b="1" dirty="0" smtClean="0">
                <a:solidFill>
                  <a:srgbClr val="0070C0"/>
                </a:solidFill>
              </a:rPr>
              <a:t>C</a:t>
            </a:r>
            <a:endParaRPr lang="cs-CZ" sz="4800" b="1" dirty="0" smtClean="0">
              <a:solidFill>
                <a:srgbClr val="0070C0"/>
              </a:solidFill>
            </a:endParaRP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  <p:pic>
        <p:nvPicPr>
          <p:cNvPr id="4" name="Obrázek 3" descr="tuky a ole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772816"/>
            <a:ext cx="2942194" cy="2016224"/>
          </a:xfrm>
          <a:prstGeom prst="rect">
            <a:avLst/>
          </a:prstGeom>
        </p:spPr>
      </p:pic>
      <p:pic>
        <p:nvPicPr>
          <p:cNvPr id="5" name="Obrázek 4" descr="voda-sklenič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933056"/>
            <a:ext cx="28575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0"/>
            <a:ext cx="741682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9600" dirty="0" smtClean="0">
                <a:latin typeface="Bookman Old Style" pitchFamily="18" charset="0"/>
              </a:rPr>
              <a:t>Vitamíny </a:t>
            </a:r>
          </a:p>
          <a:p>
            <a:pPr>
              <a:buNone/>
            </a:pPr>
            <a:r>
              <a:rPr lang="cs-CZ" sz="9600" dirty="0" smtClean="0">
                <a:latin typeface="Bookman Old Style" pitchFamily="18" charset="0"/>
              </a:rPr>
              <a:t>rozpustné </a:t>
            </a:r>
          </a:p>
          <a:p>
            <a:pPr>
              <a:buNone/>
            </a:pPr>
            <a:r>
              <a:rPr lang="cs-CZ" sz="9600" dirty="0" smtClean="0">
                <a:latin typeface="Bookman Old Style" pitchFamily="18" charset="0"/>
              </a:rPr>
              <a:t>v </a:t>
            </a:r>
            <a:r>
              <a:rPr lang="cs-CZ" sz="9600" b="1" dirty="0" smtClean="0">
                <a:solidFill>
                  <a:srgbClr val="00B050"/>
                </a:solidFill>
                <a:latin typeface="Bookman Old Style" pitchFamily="18" charset="0"/>
              </a:rPr>
              <a:t>tucích</a:t>
            </a:r>
            <a:endParaRPr lang="cs-CZ" sz="96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48064" y="515719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(</a:t>
            </a:r>
            <a:r>
              <a:rPr lang="cs-CZ" sz="6000" b="1" dirty="0" smtClean="0">
                <a:solidFill>
                  <a:srgbClr val="00B050"/>
                </a:solidFill>
              </a:rPr>
              <a:t>lipofilní</a:t>
            </a:r>
            <a:r>
              <a:rPr lang="cs-CZ" sz="6000" dirty="0" smtClean="0"/>
              <a:t>)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569</Words>
  <Application>Microsoft Office PowerPoint</Application>
  <PresentationFormat>Předvádění na obrazovce (4:3)</PresentationFormat>
  <Paragraphs>161</Paragraphs>
  <Slides>27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9" baseType="lpstr">
      <vt:lpstr>Motiv sady Office</vt:lpstr>
      <vt:lpstr>ChemSketch</vt:lpstr>
      <vt:lpstr>Vitamíny</vt:lpstr>
      <vt:lpstr>Kde je najdeme?</vt:lpstr>
      <vt:lpstr>Co jsou vitamíny?</vt:lpstr>
      <vt:lpstr>Jaký je vztah mezi vitamíny a enymy?</vt:lpstr>
      <vt:lpstr>Jaký je vztah mezi vitamíny a enzymy?</vt:lpstr>
      <vt:lpstr>Jaký je vztah mezi vitamíny a enzymy?</vt:lpstr>
      <vt:lpstr>Málo i hodně vitamínů škodí</vt:lpstr>
      <vt:lpstr>Rozdělení vitamínů</vt:lpstr>
      <vt:lpstr>Snímek 9</vt:lpstr>
      <vt:lpstr>lipofilní</vt:lpstr>
      <vt:lpstr>Snímek 11</vt:lpstr>
      <vt:lpstr>lipofilní</vt:lpstr>
      <vt:lpstr>lipofilní</vt:lpstr>
      <vt:lpstr>lipofilní</vt:lpstr>
      <vt:lpstr>Vtípek na odlehčenou</vt:lpstr>
      <vt:lpstr>Snímek 16</vt:lpstr>
      <vt:lpstr>Snímek 17</vt:lpstr>
      <vt:lpstr>Snímek 18</vt:lpstr>
      <vt:lpstr>hydrofilní</vt:lpstr>
      <vt:lpstr>Snímek 20</vt:lpstr>
      <vt:lpstr>Snímek 21</vt:lpstr>
      <vt:lpstr>Snímek 22</vt:lpstr>
      <vt:lpstr>Snímek 23</vt:lpstr>
      <vt:lpstr>Snímek 24</vt:lpstr>
      <vt:lpstr>Snímek 25</vt:lpstr>
      <vt:lpstr>Jídelníček – kde které vitamíny?</vt:lpstr>
      <vt:lpstr>Snímek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Vitamíny</dc:title>
  <dc:creator>Růža</dc:creator>
  <cp:lastModifiedBy>Růža</cp:lastModifiedBy>
  <cp:revision>158</cp:revision>
  <dcterms:created xsi:type="dcterms:W3CDTF">2012-11-20T21:46:10Z</dcterms:created>
  <dcterms:modified xsi:type="dcterms:W3CDTF">2012-12-10T21:02:51Z</dcterms:modified>
</cp:coreProperties>
</file>