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sldIdLst>
    <p:sldId id="256" r:id="rId2"/>
    <p:sldId id="271" r:id="rId3"/>
    <p:sldId id="272" r:id="rId4"/>
    <p:sldId id="257" r:id="rId5"/>
    <p:sldId id="260" r:id="rId6"/>
    <p:sldId id="258" r:id="rId7"/>
    <p:sldId id="269" r:id="rId8"/>
    <p:sldId id="259" r:id="rId9"/>
    <p:sldId id="277" r:id="rId10"/>
    <p:sldId id="261" r:id="rId11"/>
    <p:sldId id="278" r:id="rId12"/>
    <p:sldId id="262" r:id="rId13"/>
    <p:sldId id="280" r:id="rId14"/>
    <p:sldId id="263" r:id="rId15"/>
    <p:sldId id="281" r:id="rId16"/>
    <p:sldId id="273" r:id="rId17"/>
    <p:sldId id="270" r:id="rId18"/>
    <p:sldId id="274" r:id="rId19"/>
    <p:sldId id="282" r:id="rId20"/>
    <p:sldId id="264" r:id="rId21"/>
    <p:sldId id="283" r:id="rId22"/>
    <p:sldId id="265" r:id="rId23"/>
    <p:sldId id="284" r:id="rId24"/>
    <p:sldId id="266" r:id="rId25"/>
    <p:sldId id="285" r:id="rId26"/>
    <p:sldId id="267" r:id="rId27"/>
    <p:sldId id="286" r:id="rId28"/>
    <p:sldId id="268" r:id="rId29"/>
    <p:sldId id="287" r:id="rId30"/>
    <p:sldId id="275" r:id="rId31"/>
    <p:sldId id="288" r:id="rId32"/>
    <p:sldId id="276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9013C-1F3F-454C-A995-5CB4C1891B1E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CE9D3-D132-4CE5-B9FC-6E09A062DEF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 bude zřejmě tématem dnešní hodiny?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CE9D3-D132-4CE5-B9FC-6E09A062DEF6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Žáci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CE9D3-D132-4CE5-B9FC-6E09A062DEF6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2419-3823-4008-A522-C2C2109B1489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AD4A-3B4E-48F5-A0B0-6CDE57B6C99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2419-3823-4008-A522-C2C2109B1489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AD4A-3B4E-48F5-A0B0-6CDE57B6C99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2419-3823-4008-A522-C2C2109B1489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AD4A-3B4E-48F5-A0B0-6CDE57B6C99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2419-3823-4008-A522-C2C2109B1489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AD4A-3B4E-48F5-A0B0-6CDE57B6C99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2419-3823-4008-A522-C2C2109B1489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AD4A-3B4E-48F5-A0B0-6CDE57B6C99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2419-3823-4008-A522-C2C2109B1489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AD4A-3B4E-48F5-A0B0-6CDE57B6C99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2419-3823-4008-A522-C2C2109B1489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AD4A-3B4E-48F5-A0B0-6CDE57B6C99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2419-3823-4008-A522-C2C2109B1489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AD4A-3B4E-48F5-A0B0-6CDE57B6C99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2419-3823-4008-A522-C2C2109B1489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AD4A-3B4E-48F5-A0B0-6CDE57B6C99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2419-3823-4008-A522-C2C2109B1489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AD4A-3B4E-48F5-A0B0-6CDE57B6C99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2419-3823-4008-A522-C2C2109B1489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AD4A-3B4E-48F5-A0B0-6CDE57B6C99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D2419-3823-4008-A522-C2C2109B1489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DAD4A-3B4E-48F5-A0B0-6CDE57B6C99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iumchemie.cz/video.php?id=233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Avocado" TargetMode="External"/><Relationship Id="rId3" Type="http://schemas.openxmlformats.org/officeDocument/2006/relationships/hyperlink" Target="http://www.topreport.cz/clanek.php?clanek=456" TargetMode="External"/><Relationship Id="rId7" Type="http://schemas.openxmlformats.org/officeDocument/2006/relationships/hyperlink" Target="http://zh-min-nan.wikipedia.org/wiki/File:Retinol.png" TargetMode="External"/><Relationship Id="rId2" Type="http://schemas.openxmlformats.org/officeDocument/2006/relationships/hyperlink" Target="http://www.teplamilada.wz.cz/material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itness4life.cz/2011/12/vitaminy-a/" TargetMode="External"/><Relationship Id="rId5" Type="http://schemas.openxmlformats.org/officeDocument/2006/relationships/hyperlink" Target="http://www.maggi.cz/Skola-vareni/T/Tuk.aspx" TargetMode="External"/><Relationship Id="rId4" Type="http://schemas.openxmlformats.org/officeDocument/2006/relationships/hyperlink" Target="http://healthlivingyoga.com/1557/are-you-a-vitamin-deficient-know-about-diseases/beriberi/" TargetMode="External"/><Relationship Id="rId9" Type="http://schemas.openxmlformats.org/officeDocument/2006/relationships/hyperlink" Target="http://www.i60.cz/clanek_2092_invaze-hub-v-cechach-na-morave-si-pockejte.html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ffee-break.cz/9/dobra-voda" TargetMode="External"/><Relationship Id="rId13" Type="http://schemas.openxmlformats.org/officeDocument/2006/relationships/hyperlink" Target="http://www.jajsem.com/nutricni-fakta-o-bananech-a-9-veci-ktere-pravdepodobne-o-techto-tropickych-plodech-neznate/" TargetMode="External"/><Relationship Id="rId3" Type="http://schemas.openxmlformats.org/officeDocument/2006/relationships/hyperlink" Target="http://www.receptyonline.cz/paprika-a-chilli--1401.html" TargetMode="External"/><Relationship Id="rId7" Type="http://schemas.openxmlformats.org/officeDocument/2006/relationships/hyperlink" Target="http://jumpstartfoundry.com/2012/08/07/pivots-happen-wax-becomes-kiwi/" TargetMode="External"/><Relationship Id="rId12" Type="http://schemas.openxmlformats.org/officeDocument/2006/relationships/hyperlink" Target="http://www.naturfoto.cz/liska-obecna-houba-fotografie-1924.html" TargetMode="External"/><Relationship Id="rId2" Type="http://schemas.openxmlformats.org/officeDocument/2006/relationships/hyperlink" Target="http://www.teplamilada.wz.cz/material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lizabehtin.wordpress.com/2011/05/30/cvikla-fenikel-a-kapusta/" TargetMode="External"/><Relationship Id="rId11" Type="http://schemas.openxmlformats.org/officeDocument/2006/relationships/hyperlink" Target="http://www.wikiskripta.eu/index.php/Pelagra" TargetMode="External"/><Relationship Id="rId5" Type="http://schemas.openxmlformats.org/officeDocument/2006/relationships/hyperlink" Target="http://www.kralici.cz/pages.asp?f=kralici-jidelnicek" TargetMode="External"/><Relationship Id="rId15" Type="http://schemas.openxmlformats.org/officeDocument/2006/relationships/hyperlink" Target="http://www.labuznik.cz/ingredience/makrela/" TargetMode="External"/><Relationship Id="rId10" Type="http://schemas.openxmlformats.org/officeDocument/2006/relationships/hyperlink" Target="http://www.hajany.com/clanky/recepty/drozdi-neboli-kvasnice.html" TargetMode="External"/><Relationship Id="rId4" Type="http://schemas.openxmlformats.org/officeDocument/2006/relationships/hyperlink" Target="http://www.jednoduse-zdravi.cz/cz/eshop/k/jedle-oleje-bio/vlassky-orech-olej-bio/vlassky-orech-olej-bio-50ml/606/" TargetMode="External"/><Relationship Id="rId9" Type="http://schemas.openxmlformats.org/officeDocument/2006/relationships/hyperlink" Target="http://www.wikiskripta.eu/index.php/Kurd%C4%9Bje" TargetMode="External"/><Relationship Id="rId14" Type="http://schemas.openxmlformats.org/officeDocument/2006/relationships/hyperlink" Target="http://www.lidovky.cz/mistrovstvi-v-otvirani-ustric-dm5-/dobra-chut.asp?c=A120330_225239_dobra-chut_Pt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topreport.cz/images/clanky/456/uvod-vel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764704"/>
            <a:ext cx="7330841" cy="303189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4077073"/>
            <a:ext cx="7772400" cy="1008111"/>
          </a:xfrm>
        </p:spPr>
        <p:txBody>
          <a:bodyPr>
            <a:noAutofit/>
          </a:bodyPr>
          <a:lstStyle/>
          <a:p>
            <a:r>
              <a:rPr lang="cs-CZ" sz="7200" b="1" dirty="0" smtClean="0"/>
              <a:t>Vitaminy</a:t>
            </a:r>
            <a:endParaRPr lang="cs-CZ" sz="72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5157192"/>
            <a:ext cx="6400800" cy="697632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Zuzana Studničková</a:t>
            </a: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884368" y="342900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1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Vitamin D (kalciferol)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Funkce: </a:t>
            </a:r>
            <a:r>
              <a:rPr lang="cs-CZ" sz="2800" dirty="0" smtClean="0"/>
              <a:t>reguluje rovnováhu </a:t>
            </a:r>
            <a:r>
              <a:rPr lang="cs-CZ" sz="2800" dirty="0" err="1" smtClean="0"/>
              <a:t>fosforečnanových</a:t>
            </a:r>
            <a:r>
              <a:rPr lang="cs-CZ" sz="2800" dirty="0" smtClean="0"/>
              <a:t> a vápenatých iontů,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sz="2800" dirty="0" smtClean="0"/>
              <a:t>zvyšuje jejich ukládání v kostech a zubech</a:t>
            </a:r>
          </a:p>
          <a:p>
            <a:r>
              <a:rPr lang="cs-CZ" b="1" dirty="0" smtClean="0"/>
              <a:t>Nedostatek: </a:t>
            </a:r>
            <a:r>
              <a:rPr lang="cs-CZ" sz="2800" dirty="0" smtClean="0"/>
              <a:t>měknutí a deformace kostí - křivice</a:t>
            </a:r>
          </a:p>
          <a:p>
            <a:endParaRPr lang="cs-CZ" sz="2400" dirty="0" smtClean="0"/>
          </a:p>
          <a:p>
            <a:endParaRPr lang="cs-CZ" sz="2800" dirty="0" smtClean="0"/>
          </a:p>
          <a:p>
            <a:endParaRPr lang="cs-CZ" dirty="0"/>
          </a:p>
        </p:txBody>
      </p:sp>
      <p:pic>
        <p:nvPicPr>
          <p:cNvPr id="8194" name="Picture 2" descr="http://www.prodejnadrubeze.cz/119-large/kruti-jat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270276"/>
            <a:ext cx="2088232" cy="2088232"/>
          </a:xfrm>
          <a:prstGeom prst="rect">
            <a:avLst/>
          </a:prstGeom>
          <a:noFill/>
        </p:spPr>
      </p:pic>
      <p:pic>
        <p:nvPicPr>
          <p:cNvPr id="8196" name="Picture 4" descr="http://www.therapy.cz/images/content/x4/small/ozonova-kosmetika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21088"/>
            <a:ext cx="1915666" cy="2059856"/>
          </a:xfrm>
          <a:prstGeom prst="rect">
            <a:avLst/>
          </a:prstGeom>
        </p:spPr>
      </p:pic>
      <p:pic>
        <p:nvPicPr>
          <p:cNvPr id="9218" name="Picture 2" descr="http://www.i60.cz/obrazky/velke/hriby_2012092722045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293096"/>
            <a:ext cx="2546088" cy="2035578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2339752" y="594928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436096" y="594928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7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884368" y="594928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mtClean="0"/>
              <a:t>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Vitamin D</a:t>
            </a:r>
            <a:r>
              <a:rPr lang="cs-CZ" b="1" baseline="-25000" dirty="0" smtClean="0"/>
              <a:t>2</a:t>
            </a:r>
            <a:r>
              <a:rPr lang="cs-CZ" b="1" dirty="0" smtClean="0"/>
              <a:t> a D</a:t>
            </a:r>
            <a:r>
              <a:rPr lang="cs-CZ" b="1" baseline="-25000" dirty="0" smtClean="0"/>
              <a:t>3</a:t>
            </a:r>
            <a:endParaRPr lang="cs-CZ" b="1" baseline="-25000" dirty="0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516978" y="2276872"/>
          <a:ext cx="8231098" cy="3816424"/>
        </p:xfrm>
        <a:graphic>
          <a:graphicData uri="http://schemas.openxmlformats.org/presentationml/2006/ole">
            <p:oleObj spid="_x0000_s34821" name="ChemSketch" r:id="rId3" imgW="5215128" imgH="2417064" progId="ACD.ChemSketch.20">
              <p:embed/>
            </p:oleObj>
          </a:graphicData>
        </a:graphic>
      </p:graphicFrame>
      <p:sp>
        <p:nvSpPr>
          <p:cNvPr id="5" name="Obdélník 4"/>
          <p:cNvSpPr/>
          <p:nvPr/>
        </p:nvSpPr>
        <p:spPr>
          <a:xfrm>
            <a:off x="7956376" y="573325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9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Vitamin E (tokoferol)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Funkce: </a:t>
            </a:r>
            <a:r>
              <a:rPr lang="cs-CZ" sz="2800" dirty="0" smtClean="0"/>
              <a:t>antioxidant, ochrana buněčných membrán, odolnost, vnitřních stěn tepen</a:t>
            </a:r>
          </a:p>
          <a:p>
            <a:r>
              <a:rPr lang="cs-CZ" b="1" dirty="0" smtClean="0"/>
              <a:t>Zdroj: </a:t>
            </a:r>
            <a:r>
              <a:rPr lang="cs-CZ" sz="2800" dirty="0" smtClean="0"/>
              <a:t>obilné klíčky, ořechy, rostlinné oleje</a:t>
            </a:r>
          </a:p>
          <a:p>
            <a:r>
              <a:rPr lang="cs-CZ" b="1" dirty="0" smtClean="0"/>
              <a:t>Nedostatek: </a:t>
            </a:r>
            <a:r>
              <a:rPr lang="cs-CZ" sz="2800" dirty="0" smtClean="0"/>
              <a:t>poruchy cévního systému, svalová ochablost</a:t>
            </a:r>
          </a:p>
          <a:p>
            <a:pPr>
              <a:buNone/>
            </a:pPr>
            <a:endParaRPr lang="cs-CZ" sz="2400" dirty="0"/>
          </a:p>
        </p:txBody>
      </p:sp>
      <p:pic>
        <p:nvPicPr>
          <p:cNvPr id="7170" name="Picture 2" descr="http://www.scientificamerican.com/media/inline/blog/Image/walnu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149080"/>
            <a:ext cx="2664296" cy="2060390"/>
          </a:xfrm>
          <a:prstGeom prst="rect">
            <a:avLst/>
          </a:prstGeom>
          <a:noFill/>
        </p:spPr>
      </p:pic>
      <p:pic>
        <p:nvPicPr>
          <p:cNvPr id="9218" name="Picture 2" descr="http://www.receptyonline.cz/data/pics/encyklopedie-zeleniny/papr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149080"/>
            <a:ext cx="2808312" cy="2106234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3851920" y="587727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10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804248" y="580526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11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alfa-tokoferol</a:t>
            </a:r>
            <a:endParaRPr lang="cs-CZ" b="1" dirty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1187624" y="3068960"/>
          <a:ext cx="7067797" cy="1944216"/>
        </p:xfrm>
        <a:graphic>
          <a:graphicData uri="http://schemas.openxmlformats.org/presentationml/2006/ole">
            <p:oleObj spid="_x0000_s39939" name="ChemSketch" r:id="rId3" imgW="4334256" imgH="1191768" progId="ACD.ChemSketch.20">
              <p:embed/>
            </p:oleObj>
          </a:graphicData>
        </a:graphic>
      </p:graphicFrame>
      <p:sp>
        <p:nvSpPr>
          <p:cNvPr id="5" name="Obdélník 4"/>
          <p:cNvSpPr/>
          <p:nvPr/>
        </p:nvSpPr>
        <p:spPr>
          <a:xfrm>
            <a:off x="7452320" y="515719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12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Vitamin K ( fylochinon)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Funkce: </a:t>
            </a:r>
            <a:r>
              <a:rPr lang="cs-CZ" sz="2800" dirty="0" smtClean="0"/>
              <a:t>podpora srážlivosti krve</a:t>
            </a:r>
          </a:p>
          <a:p>
            <a:r>
              <a:rPr lang="cs-CZ" b="1" dirty="0" smtClean="0"/>
              <a:t>Zdroj: </a:t>
            </a:r>
            <a:r>
              <a:rPr lang="cs-CZ" sz="2800" dirty="0" smtClean="0"/>
              <a:t>kapusta, špenát, kiwi, ovesné vločky</a:t>
            </a:r>
          </a:p>
          <a:p>
            <a:pPr lvl="1"/>
            <a:r>
              <a:rPr lang="cs-CZ" dirty="0" smtClean="0"/>
              <a:t>je tvořen střevními bakteriemi	</a:t>
            </a:r>
          </a:p>
          <a:p>
            <a:r>
              <a:rPr lang="cs-CZ" b="1" dirty="0" smtClean="0"/>
              <a:t>Nedostatek:</a:t>
            </a:r>
            <a:r>
              <a:rPr lang="cs-CZ" sz="2800" dirty="0" smtClean="0"/>
              <a:t> krvácivost, porucha srážlivosti krve</a:t>
            </a:r>
            <a:r>
              <a:rPr lang="cs-CZ" dirty="0" smtClean="0"/>
              <a:t>	</a:t>
            </a:r>
          </a:p>
          <a:p>
            <a:pPr lvl="2">
              <a:buNone/>
            </a:pPr>
            <a:r>
              <a:rPr lang="cs-CZ" dirty="0"/>
              <a:t>	</a:t>
            </a:r>
            <a:r>
              <a:rPr lang="cs-CZ" dirty="0" smtClean="0"/>
              <a:t>			</a:t>
            </a:r>
          </a:p>
        </p:txBody>
      </p:sp>
      <p:pic>
        <p:nvPicPr>
          <p:cNvPr id="6146" name="Picture 2" descr="http://www.kralici.cz/content/clanky/spenat.jpg"/>
          <p:cNvPicPr>
            <a:picLocks noChangeAspect="1" noChangeArrowheads="1"/>
          </p:cNvPicPr>
          <p:nvPr/>
        </p:nvPicPr>
        <p:blipFill>
          <a:blip r:embed="rId2" cstate="print"/>
          <a:srcRect l="3138" t="6030" r="5872" b="3527"/>
          <a:stretch>
            <a:fillRect/>
          </a:stretch>
        </p:blipFill>
        <p:spPr bwMode="auto">
          <a:xfrm>
            <a:off x="395536" y="4077072"/>
            <a:ext cx="2088232" cy="2160240"/>
          </a:xfrm>
          <a:prstGeom prst="rect">
            <a:avLst/>
          </a:prstGeom>
          <a:noFill/>
        </p:spPr>
      </p:pic>
      <p:pic>
        <p:nvPicPr>
          <p:cNvPr id="6148" name="Picture 4" descr="http://jumpstartfoundry.com/wp-content/uploads/2012/08/kiw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077072"/>
            <a:ext cx="2760305" cy="2160240"/>
          </a:xfrm>
          <a:prstGeom prst="rect">
            <a:avLst/>
          </a:prstGeom>
          <a:noFill/>
        </p:spPr>
      </p:pic>
      <p:pic>
        <p:nvPicPr>
          <p:cNvPr id="62466" name="Picture 2" descr="http://elizabehtin.files.wordpress.com/2011/05/kapusta-wc582oska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077072"/>
            <a:ext cx="3245770" cy="2160240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2051720" y="587727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13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364088" y="587727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14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8100392" y="587727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15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Vitamin K</a:t>
            </a:r>
            <a:endParaRPr lang="cs-CZ" dirty="0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1043608" y="2996952"/>
          <a:ext cx="6831759" cy="2376264"/>
        </p:xfrm>
        <a:graphic>
          <a:graphicData uri="http://schemas.openxmlformats.org/presentationml/2006/ole">
            <p:oleObj spid="_x0000_s40963" name="ChemSketch" r:id="rId3" imgW="3767328" imgH="1313688" progId="ACD.ChemSketch.20">
              <p:embed/>
            </p:oleObj>
          </a:graphicData>
        </a:graphic>
      </p:graphicFrame>
      <p:sp>
        <p:nvSpPr>
          <p:cNvPr id="5" name="Obdélník 4"/>
          <p:cNvSpPr/>
          <p:nvPr/>
        </p:nvSpPr>
        <p:spPr>
          <a:xfrm>
            <a:off x="4499992" y="580526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16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Doporučená denní dávka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61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532825">
                <a:tc>
                  <a:txBody>
                    <a:bodyPr/>
                    <a:lstStyle/>
                    <a:p>
                      <a:r>
                        <a:rPr lang="cs-CZ" sz="4000" dirty="0" smtClean="0"/>
                        <a:t>Vitamin:</a:t>
                      </a:r>
                      <a:endParaRPr lang="cs-CZ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4000" dirty="0" smtClean="0"/>
                        <a:t>Množství:</a:t>
                      </a:r>
                      <a:endParaRPr lang="cs-CZ" sz="4000" b="1" dirty="0"/>
                    </a:p>
                  </a:txBody>
                  <a:tcPr/>
                </a:tc>
              </a:tr>
              <a:tr h="532825">
                <a:tc>
                  <a:txBody>
                    <a:bodyPr/>
                    <a:lstStyle/>
                    <a:p>
                      <a:r>
                        <a:rPr lang="cs-CZ" sz="3600" dirty="0" smtClean="0"/>
                        <a:t>A</a:t>
                      </a:r>
                      <a:endParaRPr lang="cs-CZ" sz="3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3600" dirty="0" smtClean="0"/>
                        <a:t>800</a:t>
                      </a:r>
                      <a:r>
                        <a:rPr lang="cs-CZ" sz="3600" baseline="0" dirty="0" smtClean="0"/>
                        <a:t> 𝜇g</a:t>
                      </a:r>
                      <a:endParaRPr lang="cs-CZ" sz="3600" b="1" dirty="0"/>
                    </a:p>
                  </a:txBody>
                  <a:tcPr/>
                </a:tc>
              </a:tr>
              <a:tr h="532825">
                <a:tc>
                  <a:txBody>
                    <a:bodyPr/>
                    <a:lstStyle/>
                    <a:p>
                      <a:r>
                        <a:rPr lang="cs-CZ" sz="3600" dirty="0" smtClean="0"/>
                        <a:t>D</a:t>
                      </a:r>
                      <a:endParaRPr lang="cs-CZ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3600" dirty="0" smtClean="0"/>
                        <a:t>5 </a:t>
                      </a:r>
                      <a:r>
                        <a:rPr lang="cs-CZ" sz="3600" baseline="0" dirty="0" smtClean="0"/>
                        <a:t>𝜇g</a:t>
                      </a:r>
                      <a:endParaRPr lang="cs-CZ" sz="3600" b="1" dirty="0"/>
                    </a:p>
                  </a:txBody>
                  <a:tcPr/>
                </a:tc>
              </a:tr>
              <a:tr h="532825">
                <a:tc>
                  <a:txBody>
                    <a:bodyPr/>
                    <a:lstStyle/>
                    <a:p>
                      <a:r>
                        <a:rPr lang="cs-CZ" sz="3600" dirty="0" smtClean="0"/>
                        <a:t>E</a:t>
                      </a:r>
                      <a:endParaRPr lang="cs-CZ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3600" baseline="0" dirty="0" smtClean="0"/>
                        <a:t>10 g</a:t>
                      </a:r>
                      <a:endParaRPr lang="cs-CZ" sz="3600" b="1" dirty="0"/>
                    </a:p>
                  </a:txBody>
                  <a:tcPr/>
                </a:tc>
              </a:tr>
              <a:tr h="532825">
                <a:tc>
                  <a:txBody>
                    <a:bodyPr/>
                    <a:lstStyle/>
                    <a:p>
                      <a:r>
                        <a:rPr lang="cs-CZ" sz="3600" dirty="0" smtClean="0"/>
                        <a:t>K</a:t>
                      </a:r>
                      <a:endParaRPr lang="cs-CZ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3600" baseline="0" dirty="0" smtClean="0"/>
                        <a:t>70 𝜇g</a:t>
                      </a:r>
                      <a:endParaRPr lang="cs-CZ" sz="3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prstTxWarp prst="textArchUp">
              <a:avLst/>
            </a:prstTxWarp>
            <a:noAutofit/>
          </a:bodyPr>
          <a:lstStyle/>
          <a:p>
            <a:r>
              <a:rPr lang="cs-CZ" sz="5400" b="1" dirty="0" smtClean="0"/>
              <a:t>Vitaminy rozpustné ve vodě</a:t>
            </a:r>
            <a:endParaRPr lang="cs-CZ" sz="5400" b="1" dirty="0"/>
          </a:p>
        </p:txBody>
      </p:sp>
      <p:pic>
        <p:nvPicPr>
          <p:cNvPr id="27650" name="Picture 2" descr="http://www.coffee-break.cz/img/LS-DobraVoda.jpg"/>
          <p:cNvPicPr>
            <a:picLocks noChangeAspect="1" noChangeArrowheads="1"/>
          </p:cNvPicPr>
          <p:nvPr/>
        </p:nvPicPr>
        <p:blipFill>
          <a:blip r:embed="rId2" cstate="print"/>
          <a:srcRect l="7143" r="4762"/>
          <a:stretch>
            <a:fillRect/>
          </a:stretch>
        </p:blipFill>
        <p:spPr bwMode="auto">
          <a:xfrm>
            <a:off x="3131840" y="2924944"/>
            <a:ext cx="2664296" cy="2617471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5436096" y="515719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17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Vitamin C (kyselina L-askorbová)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Funkce: </a:t>
            </a:r>
            <a:r>
              <a:rPr lang="cs-CZ" dirty="0" smtClean="0"/>
              <a:t>obranyschopnost, vstřebávání </a:t>
            </a:r>
            <a:r>
              <a:rPr lang="cs-CZ" dirty="0" err="1" smtClean="0"/>
              <a:t>Fe</a:t>
            </a:r>
            <a:r>
              <a:rPr lang="cs-CZ" dirty="0" smtClean="0"/>
              <a:t>, tvorba červených krvinek</a:t>
            </a:r>
          </a:p>
          <a:p>
            <a:r>
              <a:rPr lang="cs-CZ" b="1" dirty="0" smtClean="0"/>
              <a:t>Zdroj: </a:t>
            </a:r>
            <a:r>
              <a:rPr lang="cs-CZ" dirty="0" smtClean="0"/>
              <a:t>brokolice, paprika, rybíz, kiwi</a:t>
            </a:r>
          </a:p>
          <a:p>
            <a:r>
              <a:rPr lang="cs-CZ" b="1" dirty="0" smtClean="0"/>
              <a:t>Nedostatek: </a:t>
            </a:r>
            <a:r>
              <a:rPr lang="cs-CZ" dirty="0" smtClean="0"/>
              <a:t>únava, apatie, kurděje</a:t>
            </a:r>
          </a:p>
          <a:p>
            <a:endParaRPr lang="cs-CZ" dirty="0"/>
          </a:p>
        </p:txBody>
      </p:sp>
      <p:pic>
        <p:nvPicPr>
          <p:cNvPr id="66562" name="Picture 2" descr="http://www.wikiskripta.eu/images/thumb/8/88/Scorbutic_gums.jpg/230px-Scorbutic_gu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1" y="4365104"/>
            <a:ext cx="3120345" cy="1872208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5796136" y="587727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18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kyselina L-askorbová</a:t>
            </a:r>
            <a:endParaRPr lang="cs-CZ" dirty="0"/>
          </a:p>
        </p:txBody>
      </p:sp>
      <p:pic>
        <p:nvPicPr>
          <p:cNvPr id="5" name="Picture 2" descr="Soubor:L-Ascorbic acid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780928"/>
            <a:ext cx="3888432" cy="2301700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6372200" y="515719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19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Jaké vitaminy znáte?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Vitamin B</a:t>
            </a:r>
            <a:r>
              <a:rPr lang="cs-CZ" b="1" baseline="-25000" dirty="0" smtClean="0"/>
              <a:t>1</a:t>
            </a:r>
            <a:r>
              <a:rPr lang="cs-CZ" b="1" dirty="0" smtClean="0"/>
              <a:t> (</a:t>
            </a:r>
            <a:r>
              <a:rPr lang="cs-CZ" b="1" dirty="0" err="1" smtClean="0"/>
              <a:t>thiamin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dirty="0" smtClean="0"/>
              <a:t>Funkce: </a:t>
            </a:r>
            <a:r>
              <a:rPr lang="cs-CZ" dirty="0" smtClean="0"/>
              <a:t>přenos nervových vzruchů, regenerace nervové tkáně, růst, plodnost</a:t>
            </a:r>
          </a:p>
          <a:p>
            <a:r>
              <a:rPr lang="cs-CZ" b="1" dirty="0" smtClean="0"/>
              <a:t>Zdroj: </a:t>
            </a:r>
            <a:r>
              <a:rPr lang="cs-CZ" dirty="0" smtClean="0"/>
              <a:t>obiloviny, kvasnice, vepřové maso</a:t>
            </a:r>
          </a:p>
          <a:p>
            <a:r>
              <a:rPr lang="cs-CZ" b="1" dirty="0" smtClean="0"/>
              <a:t>Nedostatek: </a:t>
            </a:r>
            <a:r>
              <a:rPr lang="cs-CZ" dirty="0" smtClean="0"/>
              <a:t>trávicí poruchy, </a:t>
            </a:r>
          </a:p>
          <a:p>
            <a:pPr>
              <a:buNone/>
            </a:pPr>
            <a:r>
              <a:rPr lang="cs-CZ" dirty="0" smtClean="0"/>
              <a:t>	nemoc beri-beri</a:t>
            </a:r>
            <a:endParaRPr lang="cs-CZ" dirty="0"/>
          </a:p>
        </p:txBody>
      </p:sp>
      <p:pic>
        <p:nvPicPr>
          <p:cNvPr id="4" name="Picture 2" descr="http://hly.healthlivingyoga.com/wp-content/uploads/2012/05/Beribe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700808"/>
            <a:ext cx="2464693" cy="3411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Vitamin B</a:t>
            </a:r>
            <a:r>
              <a:rPr lang="cs-CZ" b="1" baseline="-25000" dirty="0" smtClean="0"/>
              <a:t>1</a:t>
            </a:r>
            <a:endParaRPr lang="cs-CZ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1547664" y="2636912"/>
          <a:ext cx="6292059" cy="2448272"/>
        </p:xfrm>
        <a:graphic>
          <a:graphicData uri="http://schemas.openxmlformats.org/presentationml/2006/ole">
            <p:oleObj spid="_x0000_s41987" name="ChemSketch" r:id="rId3" imgW="2727960" imgH="1051560" progId="ACD.ChemSketch.20">
              <p:embed/>
            </p:oleObj>
          </a:graphicData>
        </a:graphic>
      </p:graphicFrame>
      <p:sp>
        <p:nvSpPr>
          <p:cNvPr id="5" name="Obdélník 4"/>
          <p:cNvSpPr/>
          <p:nvPr/>
        </p:nvSpPr>
        <p:spPr>
          <a:xfrm>
            <a:off x="6588224" y="530120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20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Vitamin B</a:t>
            </a:r>
            <a:r>
              <a:rPr lang="cs-CZ" b="1" baseline="-25000" dirty="0" smtClean="0"/>
              <a:t>2</a:t>
            </a:r>
            <a:r>
              <a:rPr lang="cs-CZ" b="1" dirty="0" smtClean="0"/>
              <a:t> (</a:t>
            </a:r>
            <a:r>
              <a:rPr lang="cs-CZ" b="1" dirty="0" err="1" smtClean="0"/>
              <a:t>ribofalvin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Funkce: </a:t>
            </a:r>
            <a:r>
              <a:rPr lang="cs-CZ" sz="2800" dirty="0" smtClean="0"/>
              <a:t>podporuje hojení kůže, součást enzymů</a:t>
            </a:r>
          </a:p>
          <a:p>
            <a:r>
              <a:rPr lang="cs-CZ" b="1" dirty="0" smtClean="0"/>
              <a:t>Zdroj: </a:t>
            </a:r>
            <a:r>
              <a:rPr lang="cs-CZ" sz="2800" dirty="0" smtClean="0"/>
              <a:t>mléčné výrobky, kvasnice</a:t>
            </a:r>
          </a:p>
          <a:p>
            <a:r>
              <a:rPr lang="cs-CZ" b="1" dirty="0" smtClean="0"/>
              <a:t>Nedostatek: </a:t>
            </a:r>
            <a:r>
              <a:rPr lang="cs-CZ" sz="2800" dirty="0" smtClean="0"/>
              <a:t>popraskané koutky, pelagra</a:t>
            </a:r>
          </a:p>
          <a:p>
            <a:endParaRPr lang="cs-CZ" sz="2800" dirty="0"/>
          </a:p>
        </p:txBody>
      </p:sp>
      <p:pic>
        <p:nvPicPr>
          <p:cNvPr id="70658" name="Picture 2" descr="http://www.wikiskripta.eu/images/thumb/9/93/Pellagra2.jpg/150px-Pellagr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573016"/>
            <a:ext cx="1800200" cy="2736305"/>
          </a:xfrm>
          <a:prstGeom prst="rect">
            <a:avLst/>
          </a:prstGeom>
          <a:noFill/>
        </p:spPr>
      </p:pic>
      <p:pic>
        <p:nvPicPr>
          <p:cNvPr id="70662" name="Picture 6" descr="http://i3.cn.cz/1265795594_drozd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77072"/>
            <a:ext cx="2850569" cy="1897410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3275856" y="558924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21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7164288" y="594928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22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Vitamin B</a:t>
            </a:r>
            <a:r>
              <a:rPr lang="cs-CZ" b="1" baseline="-25000" dirty="0" smtClean="0"/>
              <a:t>2</a:t>
            </a:r>
            <a:endParaRPr lang="cs-CZ" dirty="0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4033" name="Object 1"/>
          <p:cNvGraphicFramePr>
            <a:graphicFrameLocks noChangeAspect="1"/>
          </p:cNvGraphicFramePr>
          <p:nvPr/>
        </p:nvGraphicFramePr>
        <p:xfrm>
          <a:off x="2555776" y="1844824"/>
          <a:ext cx="3744416" cy="4177443"/>
        </p:xfrm>
        <a:graphic>
          <a:graphicData uri="http://schemas.openxmlformats.org/presentationml/2006/ole">
            <p:oleObj spid="_x0000_s44033" name="ChemSketch" r:id="rId3" imgW="2246376" imgH="2526792" progId="ACD.ChemSketch.20">
              <p:embed/>
            </p:oleObj>
          </a:graphicData>
        </a:graphic>
      </p:graphicFrame>
      <p:sp>
        <p:nvSpPr>
          <p:cNvPr id="5" name="Obdélník 4"/>
          <p:cNvSpPr/>
          <p:nvPr/>
        </p:nvSpPr>
        <p:spPr>
          <a:xfrm>
            <a:off x="6444208" y="558924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23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Vitamin B</a:t>
            </a:r>
            <a:r>
              <a:rPr lang="cs-CZ" b="1" baseline="-25000" dirty="0" smtClean="0"/>
              <a:t>3</a:t>
            </a:r>
            <a:r>
              <a:rPr lang="cs-CZ" b="1" dirty="0" smtClean="0"/>
              <a:t> (Niacin, PP)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3200" b="1" dirty="0" smtClean="0"/>
              <a:t>Funkce: </a:t>
            </a:r>
            <a:r>
              <a:rPr lang="cs-CZ" dirty="0" smtClean="0"/>
              <a:t>udržuje množství kyslíku v krvi, součást NAD a NADP</a:t>
            </a:r>
          </a:p>
          <a:p>
            <a:endParaRPr lang="cs-CZ" dirty="0" smtClean="0"/>
          </a:p>
          <a:p>
            <a:r>
              <a:rPr lang="cs-CZ" sz="3200" b="1" dirty="0" smtClean="0"/>
              <a:t>Zdroj: </a:t>
            </a:r>
            <a:r>
              <a:rPr lang="cs-CZ" dirty="0" smtClean="0"/>
              <a:t>kukuřice, celozrnný chléb, lišky</a:t>
            </a:r>
          </a:p>
          <a:p>
            <a:endParaRPr lang="cs-CZ" dirty="0" smtClean="0"/>
          </a:p>
          <a:p>
            <a:r>
              <a:rPr lang="cs-CZ" sz="3200" b="1" dirty="0" smtClean="0"/>
              <a:t>Nedostatek: </a:t>
            </a:r>
            <a:r>
              <a:rPr lang="cs-CZ" dirty="0" smtClean="0"/>
              <a:t>červený jazyk, pelagra</a:t>
            </a:r>
          </a:p>
          <a:p>
            <a:pPr>
              <a:buNone/>
            </a:pPr>
            <a:endParaRPr lang="cs-CZ" sz="3200" b="1" dirty="0"/>
          </a:p>
        </p:txBody>
      </p:sp>
      <p:pic>
        <p:nvPicPr>
          <p:cNvPr id="4098" name="Picture 2" descr="Pellag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356992"/>
            <a:ext cx="2463552" cy="3241516"/>
          </a:xfrm>
          <a:prstGeom prst="rect">
            <a:avLst/>
          </a:prstGeom>
          <a:noFill/>
        </p:spPr>
      </p:pic>
      <p:pic>
        <p:nvPicPr>
          <p:cNvPr id="4100" name="Picture 4" descr="http://www.naturfoto.cz/fotografie/ostatni/liska-obecna-houba-318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412776"/>
            <a:ext cx="3204356" cy="2136237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7020272" y="3212976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24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388424" y="623731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25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Nikotinamid</a:t>
            </a:r>
            <a:endParaRPr lang="cs-CZ" b="1" dirty="0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2627784" y="2276872"/>
          <a:ext cx="3672408" cy="2891660"/>
        </p:xfrm>
        <a:graphic>
          <a:graphicData uri="http://schemas.openxmlformats.org/presentationml/2006/ole">
            <p:oleObj spid="_x0000_s45059" name="ChemSketch" r:id="rId3" imgW="1292352" imgH="1011936" progId="ACD.ChemSketch.20">
              <p:embed/>
            </p:oleObj>
          </a:graphicData>
        </a:graphic>
      </p:graphicFrame>
      <p:sp>
        <p:nvSpPr>
          <p:cNvPr id="5" name="Obdélník 4"/>
          <p:cNvSpPr/>
          <p:nvPr/>
        </p:nvSpPr>
        <p:spPr>
          <a:xfrm>
            <a:off x="6372200" y="515719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26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Vitamin B</a:t>
            </a:r>
            <a:r>
              <a:rPr lang="cs-CZ" b="1" baseline="-25000" dirty="0" smtClean="0"/>
              <a:t>6</a:t>
            </a:r>
            <a:r>
              <a:rPr lang="cs-CZ" b="1" dirty="0" smtClean="0"/>
              <a:t> (pyridoxin)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Funkce: </a:t>
            </a:r>
            <a:r>
              <a:rPr lang="cs-CZ" sz="2800" dirty="0" smtClean="0"/>
              <a:t>součást enzymů, tvorba kyseliny žlučové,  hemoglobinu</a:t>
            </a:r>
          </a:p>
          <a:p>
            <a:r>
              <a:rPr lang="cs-CZ" b="1" dirty="0" smtClean="0"/>
              <a:t>Zdroj: </a:t>
            </a:r>
            <a:r>
              <a:rPr lang="cs-CZ" sz="2800" dirty="0" smtClean="0"/>
              <a:t>brambory, banány, mrkev, játra</a:t>
            </a:r>
          </a:p>
          <a:p>
            <a:r>
              <a:rPr lang="cs-CZ" b="1" dirty="0" smtClean="0"/>
              <a:t>Nedostatek: </a:t>
            </a:r>
            <a:r>
              <a:rPr lang="cs-CZ" sz="2800" dirty="0" smtClean="0"/>
              <a:t>střevní potíže, únava, náchylnost k infekcím</a:t>
            </a:r>
          </a:p>
          <a:p>
            <a:endParaRPr lang="cs-CZ" dirty="0"/>
          </a:p>
        </p:txBody>
      </p:sp>
      <p:pic>
        <p:nvPicPr>
          <p:cNvPr id="74754" name="Picture 2" descr="http://www.jajsem.com/wp-content/uploads/ban%C3%A1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3" y="4401414"/>
            <a:ext cx="2376264" cy="1936904"/>
          </a:xfrm>
          <a:prstGeom prst="rect">
            <a:avLst/>
          </a:prstGeom>
          <a:noFill/>
        </p:spPr>
      </p:pic>
      <p:pic>
        <p:nvPicPr>
          <p:cNvPr id="74756" name="Picture 4" descr="http://www.svobodnebelorusko.cz/files/images/bramb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365104"/>
            <a:ext cx="2979735" cy="1979688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4139952" y="594928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27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7596336" y="594928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28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Pyridoxol</a:t>
            </a:r>
            <a:endParaRPr lang="cs-CZ" b="1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1907704" y="2132856"/>
          <a:ext cx="4104456" cy="3078342"/>
        </p:xfrm>
        <a:graphic>
          <a:graphicData uri="http://schemas.openxmlformats.org/presentationml/2006/ole">
            <p:oleObj spid="_x0000_s46081" name="ChemSketch" r:id="rId3" imgW="1432560" imgH="1063752" progId="ACD.ChemSketch.20">
              <p:embed/>
            </p:oleObj>
          </a:graphicData>
        </a:graphic>
      </p:graphicFrame>
      <p:sp>
        <p:nvSpPr>
          <p:cNvPr id="5" name="Obdélník 4"/>
          <p:cNvSpPr/>
          <p:nvPr/>
        </p:nvSpPr>
        <p:spPr>
          <a:xfrm>
            <a:off x="6372200" y="515719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29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Vitamin B</a:t>
            </a:r>
            <a:r>
              <a:rPr lang="cs-CZ" sz="2800" b="1" dirty="0" smtClean="0">
                <a:latin typeface="+mn-lt"/>
                <a:ea typeface="+mn-ea"/>
                <a:cs typeface="+mn-cs"/>
              </a:rPr>
              <a:t>12</a:t>
            </a:r>
            <a:r>
              <a:rPr lang="cs-CZ" b="1" dirty="0" smtClean="0"/>
              <a:t> (kyanokobalamin)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Funkce:  </a:t>
            </a:r>
            <a:r>
              <a:rPr lang="cs-CZ" sz="2800" dirty="0" smtClean="0"/>
              <a:t>metabolismus, součást enzymů</a:t>
            </a:r>
          </a:p>
          <a:p>
            <a:r>
              <a:rPr lang="cs-CZ" b="1" dirty="0" smtClean="0"/>
              <a:t>Zdroj: </a:t>
            </a:r>
            <a:r>
              <a:rPr lang="cs-CZ" sz="2800" dirty="0" smtClean="0"/>
              <a:t>ústřice, makrela, játra</a:t>
            </a:r>
          </a:p>
          <a:p>
            <a:r>
              <a:rPr lang="cs-CZ" b="1" dirty="0" smtClean="0"/>
              <a:t>Nedostatek: </a:t>
            </a:r>
            <a:r>
              <a:rPr lang="cs-CZ" sz="2800" dirty="0" smtClean="0"/>
              <a:t>chudokrevnost, bílé rty</a:t>
            </a:r>
          </a:p>
          <a:p>
            <a:endParaRPr lang="cs-CZ" sz="2800" dirty="0" smtClean="0"/>
          </a:p>
        </p:txBody>
      </p:sp>
      <p:pic>
        <p:nvPicPr>
          <p:cNvPr id="76802" name="Picture 2" descr="http://i.lidovky.cz/09/062/lngal/BAT2bacc9_oy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05064"/>
            <a:ext cx="3528392" cy="2362489"/>
          </a:xfrm>
          <a:prstGeom prst="rect">
            <a:avLst/>
          </a:prstGeom>
          <a:noFill/>
        </p:spPr>
      </p:pic>
      <p:pic>
        <p:nvPicPr>
          <p:cNvPr id="76804" name="Picture 4" descr="http://data.labuznik.cz/labuznik/images/640x480/14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29142"/>
            <a:ext cx="3528392" cy="2354099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7740352" y="602128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31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067944" y="6021288"/>
            <a:ext cx="432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30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Vitamin B</a:t>
            </a:r>
            <a:r>
              <a:rPr lang="cs-CZ" b="1" baseline="-25000" dirty="0" smtClean="0"/>
              <a:t>12</a:t>
            </a:r>
            <a:endParaRPr lang="cs-CZ" baseline="-25000" dirty="0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2699792" y="1844824"/>
          <a:ext cx="3744416" cy="4466764"/>
        </p:xfrm>
        <a:graphic>
          <a:graphicData uri="http://schemas.openxmlformats.org/presentationml/2006/ole">
            <p:oleObj spid="_x0000_s47105" name="ChemSketch" r:id="rId3" imgW="3639312" imgH="4361688" progId="ACD.ChemSketch.20">
              <p:embed/>
            </p:oleObj>
          </a:graphicData>
        </a:graphic>
      </p:graphicFrame>
      <p:sp>
        <p:nvSpPr>
          <p:cNvPr id="5" name="Obdélník 4"/>
          <p:cNvSpPr/>
          <p:nvPr/>
        </p:nvSpPr>
        <p:spPr>
          <a:xfrm>
            <a:off x="6444208" y="594928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32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Důkaz vitaminu C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studiumchemie.cz</a:t>
            </a:r>
            <a:r>
              <a:rPr lang="cs-CZ" dirty="0" smtClean="0">
                <a:hlinkClick r:id="rId2"/>
              </a:rPr>
              <a:t>/video.</a:t>
            </a:r>
            <a:r>
              <a:rPr lang="cs-CZ" dirty="0" err="1" smtClean="0">
                <a:hlinkClick r:id="rId2"/>
              </a:rPr>
              <a:t>php</a:t>
            </a:r>
            <a:r>
              <a:rPr lang="cs-CZ" dirty="0" smtClean="0">
                <a:hlinkClick r:id="rId2"/>
              </a:rPr>
              <a:t>?id=233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Biotin (Vitamin H)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Funkce:  </a:t>
            </a:r>
            <a:r>
              <a:rPr lang="cs-CZ" sz="2800" dirty="0" smtClean="0"/>
              <a:t>podporuje růst a dělení buněk</a:t>
            </a:r>
          </a:p>
          <a:p>
            <a:r>
              <a:rPr lang="cs-CZ" b="1" dirty="0" smtClean="0"/>
              <a:t>Zdroj: </a:t>
            </a:r>
            <a:r>
              <a:rPr lang="cs-CZ" sz="2800" dirty="0" smtClean="0"/>
              <a:t>kvasnice, játra, vejce</a:t>
            </a:r>
          </a:p>
          <a:p>
            <a:r>
              <a:rPr lang="cs-CZ" b="1" dirty="0" smtClean="0"/>
              <a:t>Nedostatek: </a:t>
            </a:r>
            <a:r>
              <a:rPr lang="cs-CZ" sz="2800" dirty="0" smtClean="0"/>
              <a:t>kožní choroby, nechutenství</a:t>
            </a:r>
          </a:p>
          <a:p>
            <a:endParaRPr lang="cs-CZ" sz="2800" dirty="0" smtClean="0"/>
          </a:p>
        </p:txBody>
      </p:sp>
      <p:pic>
        <p:nvPicPr>
          <p:cNvPr id="81924" name="Picture 4" descr="http://cooking.blogerka.cz/obrazky/cooking.blogerka.cz/varena-vej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573016"/>
            <a:ext cx="4095750" cy="2724151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6228184" y="594928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33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biotin</a:t>
            </a:r>
            <a:endParaRPr lang="cs-CZ" b="1" dirty="0"/>
          </a:p>
        </p:txBody>
      </p:sp>
      <p:pic>
        <p:nvPicPr>
          <p:cNvPr id="48130" name="Picture 2" descr="Soubor:Biotin structure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6185922" cy="3456384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7164288" y="558924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34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Doporučená denní dávka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93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532825">
                <a:tc>
                  <a:txBody>
                    <a:bodyPr/>
                    <a:lstStyle/>
                    <a:p>
                      <a:r>
                        <a:rPr lang="cs-CZ" sz="3600" dirty="0" smtClean="0"/>
                        <a:t>Vitamin:</a:t>
                      </a:r>
                      <a:endParaRPr lang="cs-CZ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600" dirty="0" smtClean="0"/>
                        <a:t>Množství:</a:t>
                      </a:r>
                      <a:endParaRPr lang="cs-CZ" sz="3600" b="1" dirty="0"/>
                    </a:p>
                  </a:txBody>
                  <a:tcPr/>
                </a:tc>
              </a:tr>
              <a:tr h="532825">
                <a:tc>
                  <a:txBody>
                    <a:bodyPr/>
                    <a:lstStyle/>
                    <a:p>
                      <a:r>
                        <a:rPr lang="cs-CZ" sz="3200" b="0" dirty="0" smtClean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3200" b="0" dirty="0" smtClean="0"/>
                        <a:t>60</a:t>
                      </a:r>
                      <a:r>
                        <a:rPr lang="cs-CZ" sz="3200" b="0" baseline="0" dirty="0" smtClean="0"/>
                        <a:t> mg</a:t>
                      </a:r>
                      <a:endParaRPr lang="cs-CZ" sz="3200" b="0" dirty="0"/>
                    </a:p>
                  </a:txBody>
                  <a:tcPr/>
                </a:tc>
              </a:tr>
              <a:tr h="532825">
                <a:tc>
                  <a:txBody>
                    <a:bodyPr/>
                    <a:lstStyle/>
                    <a:p>
                      <a:r>
                        <a:rPr lang="cs-CZ" sz="3200" b="0" dirty="0" smtClean="0"/>
                        <a:t>B1</a:t>
                      </a:r>
                      <a:endParaRPr lang="cs-CZ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3200" b="0" dirty="0" smtClean="0"/>
                        <a:t>1,4 </a:t>
                      </a:r>
                      <a:r>
                        <a:rPr lang="cs-CZ" sz="3200" b="0" baseline="0" dirty="0" smtClean="0"/>
                        <a:t>mg</a:t>
                      </a:r>
                      <a:endParaRPr lang="cs-CZ" sz="3200" b="0" dirty="0"/>
                    </a:p>
                  </a:txBody>
                  <a:tcPr/>
                </a:tc>
              </a:tr>
              <a:tr h="532825">
                <a:tc>
                  <a:txBody>
                    <a:bodyPr/>
                    <a:lstStyle/>
                    <a:p>
                      <a:r>
                        <a:rPr lang="cs-CZ" sz="3200" b="0" dirty="0" smtClean="0"/>
                        <a:t>B2</a:t>
                      </a:r>
                      <a:endParaRPr lang="cs-CZ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3200" b="0" baseline="0" dirty="0" smtClean="0"/>
                        <a:t>1,6 mg</a:t>
                      </a:r>
                      <a:endParaRPr lang="cs-CZ" sz="3200" b="0" dirty="0"/>
                    </a:p>
                  </a:txBody>
                  <a:tcPr/>
                </a:tc>
              </a:tr>
              <a:tr h="532825">
                <a:tc>
                  <a:txBody>
                    <a:bodyPr/>
                    <a:lstStyle/>
                    <a:p>
                      <a:r>
                        <a:rPr lang="cs-CZ" sz="3200" b="0" dirty="0" smtClean="0"/>
                        <a:t>B3</a:t>
                      </a:r>
                      <a:endParaRPr lang="cs-CZ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3200" b="0" baseline="0" dirty="0" smtClean="0"/>
                        <a:t>18 mg</a:t>
                      </a:r>
                      <a:endParaRPr lang="cs-CZ" sz="3200" b="0" dirty="0"/>
                    </a:p>
                  </a:txBody>
                  <a:tcPr/>
                </a:tc>
              </a:tr>
              <a:tr h="532825">
                <a:tc>
                  <a:txBody>
                    <a:bodyPr/>
                    <a:lstStyle/>
                    <a:p>
                      <a:r>
                        <a:rPr lang="cs-CZ" sz="3200" b="0" dirty="0" smtClean="0"/>
                        <a:t>B6</a:t>
                      </a:r>
                      <a:endParaRPr lang="cs-CZ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3200" b="0" baseline="0" dirty="0" smtClean="0"/>
                        <a:t>2 mg</a:t>
                      </a:r>
                      <a:endParaRPr lang="cs-CZ" sz="3200" b="0" dirty="0"/>
                    </a:p>
                  </a:txBody>
                  <a:tcPr/>
                </a:tc>
              </a:tr>
              <a:tr h="532825">
                <a:tc>
                  <a:txBody>
                    <a:bodyPr/>
                    <a:lstStyle/>
                    <a:p>
                      <a:r>
                        <a:rPr lang="cs-CZ" sz="3200" b="0" dirty="0" smtClean="0"/>
                        <a:t>B12</a:t>
                      </a:r>
                      <a:endParaRPr lang="cs-CZ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3200" b="0" dirty="0" smtClean="0"/>
                        <a:t>1 </a:t>
                      </a:r>
                      <a:r>
                        <a:rPr lang="cs-CZ" sz="3200" b="0" baseline="0" dirty="0" smtClean="0"/>
                        <a:t>𝜇g</a:t>
                      </a:r>
                      <a:endParaRPr lang="cs-CZ" sz="3200" b="0" dirty="0"/>
                    </a:p>
                  </a:txBody>
                  <a:tcPr/>
                </a:tc>
              </a:tr>
              <a:tr h="532825">
                <a:tc>
                  <a:txBody>
                    <a:bodyPr/>
                    <a:lstStyle/>
                    <a:p>
                      <a:r>
                        <a:rPr lang="cs-CZ" sz="3200" b="0" dirty="0" smtClean="0"/>
                        <a:t>biotin</a:t>
                      </a:r>
                      <a:endParaRPr lang="cs-CZ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3200" b="0" dirty="0" smtClean="0"/>
                        <a:t>0,5-1</a:t>
                      </a:r>
                      <a:r>
                        <a:rPr lang="cs-CZ" sz="3200" b="0" baseline="0" dirty="0" smtClean="0"/>
                        <a:t> mg</a:t>
                      </a:r>
                      <a:endParaRPr lang="cs-CZ" sz="32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www.dama.cz/2012/11/citron-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5495925"/>
            <a:ext cx="7772400" cy="1362075"/>
          </a:xfrm>
        </p:spPr>
        <p:txBody>
          <a:bodyPr/>
          <a:lstStyle/>
          <a:p>
            <a:pPr algn="ctr"/>
            <a:r>
              <a:rPr lang="cs-CZ" b="1" dirty="0" smtClean="0"/>
              <a:t>Děkuji za pozornost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8725296" y="667333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35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cs-CZ" sz="5500" dirty="0" smtClean="0"/>
              <a:t>Mareček A., Honza J.: Chemie pro čtyřletá gymnázia 3. díl, Nakladatelství Olomouc, 2000</a:t>
            </a:r>
          </a:p>
          <a:p>
            <a:r>
              <a:rPr lang="cs-CZ" sz="5500" dirty="0" smtClean="0"/>
              <a:t>Benešová M., </a:t>
            </a:r>
            <a:r>
              <a:rPr lang="cs-CZ" sz="5500" dirty="0" err="1" smtClean="0"/>
              <a:t>Satrapová</a:t>
            </a:r>
            <a:r>
              <a:rPr lang="cs-CZ" sz="5500" dirty="0" smtClean="0"/>
              <a:t> H.:Odmaturuj z chemie, Nakladatelství </a:t>
            </a:r>
            <a:r>
              <a:rPr lang="cs-CZ" sz="5500" dirty="0" err="1" smtClean="0"/>
              <a:t>Didaktis</a:t>
            </a:r>
            <a:r>
              <a:rPr lang="cs-CZ" sz="5500" dirty="0" smtClean="0"/>
              <a:t> 2002</a:t>
            </a:r>
          </a:p>
          <a:p>
            <a:r>
              <a:rPr lang="cs-CZ" sz="5500" dirty="0" smtClean="0"/>
              <a:t>Kučerová O., Teplá M.: enzymy, vitaminy a hormony – studijní text a pracovní list dostupné na: </a:t>
            </a:r>
            <a:r>
              <a:rPr lang="cs-CZ" sz="5500" dirty="0" smtClean="0">
                <a:hlinkClick r:id="rId2"/>
              </a:rPr>
              <a:t>http://</a:t>
            </a:r>
            <a:r>
              <a:rPr lang="cs-CZ" sz="5500" dirty="0" smtClean="0">
                <a:hlinkClick r:id="rId2"/>
              </a:rPr>
              <a:t>www.</a:t>
            </a:r>
            <a:r>
              <a:rPr lang="cs-CZ" sz="5500" dirty="0" err="1" smtClean="0">
                <a:hlinkClick r:id="rId2"/>
              </a:rPr>
              <a:t>teplamilada.wz.cz</a:t>
            </a:r>
            <a:r>
              <a:rPr lang="cs-CZ" sz="5500" dirty="0" smtClean="0">
                <a:hlinkClick r:id="rId2"/>
              </a:rPr>
              <a:t>/</a:t>
            </a:r>
            <a:r>
              <a:rPr lang="cs-CZ" sz="5500" dirty="0" err="1" smtClean="0">
                <a:hlinkClick r:id="rId2"/>
              </a:rPr>
              <a:t>materialy.html</a:t>
            </a:r>
            <a:endParaRPr lang="cs-CZ" sz="5500" dirty="0" smtClean="0"/>
          </a:p>
          <a:p>
            <a:pPr>
              <a:buNone/>
            </a:pPr>
            <a:endParaRPr lang="cs-CZ" sz="5500" dirty="0" smtClean="0"/>
          </a:p>
          <a:p>
            <a:pPr>
              <a:buNone/>
            </a:pPr>
            <a:r>
              <a:rPr lang="cs-CZ" sz="4000" b="1" dirty="0" smtClean="0"/>
              <a:t>Obrázky:</a:t>
            </a:r>
          </a:p>
          <a:p>
            <a:pPr>
              <a:buAutoNum type="arabicParenR"/>
            </a:pPr>
            <a:r>
              <a:rPr lang="cs-CZ" sz="4300" dirty="0" smtClean="0">
                <a:hlinkClick r:id="rId3"/>
              </a:rPr>
              <a:t>http</a:t>
            </a:r>
            <a:r>
              <a:rPr lang="cs-CZ" sz="4300" dirty="0" smtClean="0">
                <a:hlinkClick r:id="rId3"/>
              </a:rPr>
              <a:t>://</a:t>
            </a:r>
            <a:r>
              <a:rPr lang="cs-CZ" sz="4300" dirty="0" smtClean="0">
                <a:hlinkClick r:id="rId3"/>
              </a:rPr>
              <a:t>www.</a:t>
            </a:r>
            <a:r>
              <a:rPr lang="cs-CZ" sz="4300" dirty="0" err="1" smtClean="0">
                <a:hlinkClick r:id="rId3"/>
              </a:rPr>
              <a:t>topreport.cz</a:t>
            </a:r>
            <a:r>
              <a:rPr lang="cs-CZ" sz="4300" dirty="0" smtClean="0">
                <a:hlinkClick r:id="rId3"/>
              </a:rPr>
              <a:t>/</a:t>
            </a:r>
            <a:r>
              <a:rPr lang="cs-CZ" sz="4300" dirty="0" err="1" smtClean="0">
                <a:hlinkClick r:id="rId3"/>
              </a:rPr>
              <a:t>clanek.php</a:t>
            </a:r>
            <a:r>
              <a:rPr lang="cs-CZ" sz="4300" dirty="0" smtClean="0">
                <a:hlinkClick r:id="rId3"/>
              </a:rPr>
              <a:t>?</a:t>
            </a:r>
            <a:r>
              <a:rPr lang="cs-CZ" sz="4300" dirty="0" err="1" smtClean="0">
                <a:hlinkClick r:id="rId3"/>
              </a:rPr>
              <a:t>clanek</a:t>
            </a:r>
            <a:r>
              <a:rPr lang="cs-CZ" sz="4300" dirty="0" smtClean="0">
                <a:hlinkClick r:id="rId3"/>
              </a:rPr>
              <a:t>=456</a:t>
            </a:r>
            <a:endParaRPr lang="cs-CZ" sz="4300" dirty="0" smtClean="0"/>
          </a:p>
          <a:p>
            <a:pPr>
              <a:buAutoNum type="arabicParenR"/>
            </a:pPr>
            <a:r>
              <a:rPr lang="cs-CZ" sz="4300" dirty="0" smtClean="0">
                <a:hlinkClick r:id="rId4"/>
              </a:rPr>
              <a:t>http://healthlivingyoga.com/1557/are-you-a-vitamin-deficient-know-about-diseases/beriberi</a:t>
            </a:r>
            <a:r>
              <a:rPr lang="cs-CZ" sz="4300" dirty="0" smtClean="0">
                <a:hlinkClick r:id="rId4"/>
              </a:rPr>
              <a:t>/</a:t>
            </a:r>
            <a:endParaRPr lang="cs-CZ" sz="4300" dirty="0" smtClean="0"/>
          </a:p>
          <a:p>
            <a:pPr>
              <a:buAutoNum type="arabicParenR"/>
            </a:pPr>
            <a:r>
              <a:rPr lang="cs-CZ" sz="4300" dirty="0" smtClean="0">
                <a:hlinkClick r:id="rId5"/>
              </a:rPr>
              <a:t>http://</a:t>
            </a:r>
            <a:r>
              <a:rPr lang="cs-CZ" sz="4300" dirty="0" smtClean="0">
                <a:hlinkClick r:id="rId5"/>
              </a:rPr>
              <a:t>www.maggi.</a:t>
            </a:r>
            <a:r>
              <a:rPr lang="cs-CZ" sz="4300" dirty="0" err="1" smtClean="0">
                <a:hlinkClick r:id="rId5"/>
              </a:rPr>
              <a:t>cz</a:t>
            </a:r>
            <a:r>
              <a:rPr lang="cs-CZ" sz="4300" dirty="0" smtClean="0">
                <a:hlinkClick r:id="rId5"/>
              </a:rPr>
              <a:t>/</a:t>
            </a:r>
            <a:r>
              <a:rPr lang="cs-CZ" sz="4300" dirty="0" err="1" smtClean="0">
                <a:hlinkClick r:id="rId5"/>
              </a:rPr>
              <a:t>Skola</a:t>
            </a:r>
            <a:r>
              <a:rPr lang="cs-CZ" sz="4300" dirty="0" smtClean="0">
                <a:hlinkClick r:id="rId5"/>
              </a:rPr>
              <a:t>-</a:t>
            </a:r>
            <a:r>
              <a:rPr lang="cs-CZ" sz="4300" dirty="0" err="1" smtClean="0">
                <a:hlinkClick r:id="rId5"/>
              </a:rPr>
              <a:t>vareni</a:t>
            </a:r>
            <a:r>
              <a:rPr lang="cs-CZ" sz="4300" dirty="0" smtClean="0">
                <a:hlinkClick r:id="rId5"/>
              </a:rPr>
              <a:t>/T/Tuk.</a:t>
            </a:r>
            <a:r>
              <a:rPr lang="cs-CZ" sz="4300" dirty="0" err="1" smtClean="0">
                <a:hlinkClick r:id="rId5"/>
              </a:rPr>
              <a:t>aspx</a:t>
            </a:r>
            <a:endParaRPr lang="cs-CZ" sz="4300" dirty="0" smtClean="0"/>
          </a:p>
          <a:p>
            <a:pPr>
              <a:buAutoNum type="arabicParenR"/>
            </a:pPr>
            <a:r>
              <a:rPr lang="cs-CZ" sz="4300" dirty="0" smtClean="0">
                <a:hlinkClick r:id="rId6"/>
              </a:rPr>
              <a:t>http://www.fitness4life.cz/2011/12/vitaminy-a</a:t>
            </a:r>
            <a:r>
              <a:rPr lang="cs-CZ" sz="4300" dirty="0" smtClean="0">
                <a:hlinkClick r:id="rId6"/>
              </a:rPr>
              <a:t>/</a:t>
            </a:r>
            <a:endParaRPr lang="cs-CZ" sz="4300" dirty="0" smtClean="0"/>
          </a:p>
          <a:p>
            <a:pPr>
              <a:buAutoNum type="arabicParenR"/>
            </a:pPr>
            <a:r>
              <a:rPr lang="cs-CZ" sz="4300" dirty="0" smtClean="0">
                <a:hlinkClick r:id="rId7"/>
              </a:rPr>
              <a:t>http://</a:t>
            </a:r>
            <a:r>
              <a:rPr lang="cs-CZ" sz="4300" dirty="0" smtClean="0">
                <a:hlinkClick r:id="rId7"/>
              </a:rPr>
              <a:t>zh-min-nan.wikipedia.org/wiki/File:Retinol.png</a:t>
            </a:r>
            <a:endParaRPr lang="cs-CZ" sz="4300" dirty="0" smtClean="0"/>
          </a:p>
          <a:p>
            <a:pPr>
              <a:buAutoNum type="arabicParenR"/>
            </a:pPr>
            <a:r>
              <a:rPr lang="cs-CZ" sz="4300" dirty="0" smtClean="0">
                <a:hlinkClick r:id="rId8"/>
              </a:rPr>
              <a:t>http://</a:t>
            </a:r>
            <a:r>
              <a:rPr lang="cs-CZ" sz="4300" dirty="0" smtClean="0">
                <a:hlinkClick r:id="rId8"/>
              </a:rPr>
              <a:t>en.wikipedia.org/wiki/Avocado</a:t>
            </a:r>
            <a:endParaRPr lang="cs-CZ" sz="4300" dirty="0" smtClean="0"/>
          </a:p>
          <a:p>
            <a:pPr>
              <a:buAutoNum type="arabicParenR"/>
            </a:pPr>
            <a:r>
              <a:rPr lang="cs-CZ" sz="4300" dirty="0" smtClean="0">
                <a:hlinkClick r:id="rId9"/>
              </a:rPr>
              <a:t>http://</a:t>
            </a:r>
            <a:r>
              <a:rPr lang="cs-CZ" sz="4300" dirty="0" smtClean="0">
                <a:hlinkClick r:id="rId9"/>
              </a:rPr>
              <a:t>www.i60.cz/</a:t>
            </a:r>
            <a:r>
              <a:rPr lang="cs-CZ" sz="4300" dirty="0" err="1" smtClean="0">
                <a:hlinkClick r:id="rId9"/>
              </a:rPr>
              <a:t>clanek</a:t>
            </a:r>
            <a:r>
              <a:rPr lang="cs-CZ" sz="4300" dirty="0" smtClean="0">
                <a:hlinkClick r:id="rId9"/>
              </a:rPr>
              <a:t>_2092_invaze-hub-v-</a:t>
            </a:r>
            <a:r>
              <a:rPr lang="cs-CZ" sz="4300" dirty="0" err="1" smtClean="0">
                <a:hlinkClick r:id="rId9"/>
              </a:rPr>
              <a:t>cechach</a:t>
            </a:r>
            <a:r>
              <a:rPr lang="cs-CZ" sz="4300" dirty="0" smtClean="0">
                <a:hlinkClick r:id="rId9"/>
              </a:rPr>
              <a:t>-na-</a:t>
            </a:r>
            <a:r>
              <a:rPr lang="cs-CZ" sz="4300" dirty="0" err="1" smtClean="0">
                <a:hlinkClick r:id="rId9"/>
              </a:rPr>
              <a:t>morave</a:t>
            </a:r>
            <a:r>
              <a:rPr lang="cs-CZ" sz="4300" dirty="0" smtClean="0">
                <a:hlinkClick r:id="rId9"/>
              </a:rPr>
              <a:t>-si-</a:t>
            </a:r>
            <a:r>
              <a:rPr lang="cs-CZ" sz="4300" dirty="0" err="1" smtClean="0">
                <a:hlinkClick r:id="rId9"/>
              </a:rPr>
              <a:t>pockejte.html</a:t>
            </a:r>
            <a:endParaRPr lang="cs-CZ" sz="4300" dirty="0" smtClean="0"/>
          </a:p>
          <a:p>
            <a:pPr>
              <a:buAutoNum type="arabicParenR"/>
            </a:pPr>
            <a:r>
              <a:rPr lang="cs-CZ" sz="4300" dirty="0" smtClean="0"/>
              <a:t>http://www.</a:t>
            </a:r>
            <a:r>
              <a:rPr lang="cs-CZ" sz="4300" dirty="0" err="1" smtClean="0"/>
              <a:t>google.cz</a:t>
            </a:r>
            <a:r>
              <a:rPr lang="cs-CZ" sz="4300" dirty="0" smtClean="0"/>
              <a:t>/</a:t>
            </a:r>
            <a:r>
              <a:rPr lang="cs-CZ" sz="4300" dirty="0" err="1" smtClean="0"/>
              <a:t>imgres</a:t>
            </a:r>
            <a:r>
              <a:rPr lang="cs-CZ" sz="4300" dirty="0" smtClean="0"/>
              <a:t>?start=21&amp;</a:t>
            </a:r>
            <a:r>
              <a:rPr lang="cs-CZ" sz="4300" dirty="0" err="1" smtClean="0"/>
              <a:t>num</a:t>
            </a:r>
            <a:r>
              <a:rPr lang="cs-CZ" sz="4300" dirty="0" smtClean="0"/>
              <a:t>=10&amp;um=1&amp;</a:t>
            </a:r>
            <a:r>
              <a:rPr lang="cs-CZ" sz="4300" dirty="0" err="1" smtClean="0"/>
              <a:t>hl</a:t>
            </a:r>
            <a:r>
              <a:rPr lang="cs-CZ" sz="4300" dirty="0" smtClean="0"/>
              <a:t>=</a:t>
            </a:r>
            <a:r>
              <a:rPr lang="cs-CZ" sz="4300" dirty="0" err="1" smtClean="0"/>
              <a:t>cs</a:t>
            </a:r>
            <a:r>
              <a:rPr lang="cs-CZ" sz="4300" dirty="0" smtClean="0"/>
              <a:t>&amp;</a:t>
            </a:r>
            <a:r>
              <a:rPr lang="cs-CZ" sz="4300" dirty="0" err="1" smtClean="0"/>
              <a:t>tbo</a:t>
            </a:r>
            <a:r>
              <a:rPr lang="cs-CZ" sz="4300" dirty="0" smtClean="0"/>
              <a:t>=d&amp;</a:t>
            </a:r>
            <a:r>
              <a:rPr lang="cs-CZ" sz="4300" dirty="0" err="1" smtClean="0"/>
              <a:t>biw</a:t>
            </a:r>
            <a:r>
              <a:rPr lang="cs-CZ" sz="4300" dirty="0" smtClean="0"/>
              <a:t>=1280&amp;</a:t>
            </a:r>
            <a:r>
              <a:rPr lang="cs-CZ" sz="4300" dirty="0" err="1" smtClean="0"/>
              <a:t>bih</a:t>
            </a:r>
            <a:r>
              <a:rPr lang="cs-CZ" sz="4300" dirty="0" smtClean="0"/>
              <a:t>=662&amp;</a:t>
            </a:r>
            <a:r>
              <a:rPr lang="cs-CZ" sz="4300" dirty="0" err="1" smtClean="0"/>
              <a:t>tbm</a:t>
            </a:r>
            <a:r>
              <a:rPr lang="cs-CZ" sz="4300" dirty="0" smtClean="0"/>
              <a:t>=</a:t>
            </a:r>
            <a:r>
              <a:rPr lang="cs-CZ" sz="4300" dirty="0" err="1" smtClean="0"/>
              <a:t>isch</a:t>
            </a:r>
            <a:r>
              <a:rPr lang="cs-CZ" sz="4300" dirty="0" smtClean="0"/>
              <a:t>&amp;</a:t>
            </a:r>
            <a:r>
              <a:rPr lang="cs-CZ" sz="4300" dirty="0" err="1" smtClean="0"/>
              <a:t>tbnid</a:t>
            </a:r>
            <a:r>
              <a:rPr lang="cs-CZ" sz="4300" dirty="0" smtClean="0"/>
              <a:t>=wj5Z24W6bsNxnM:&amp;</a:t>
            </a:r>
            <a:r>
              <a:rPr lang="cs-CZ" sz="4300" dirty="0" err="1" smtClean="0"/>
              <a:t>imgrefurl</a:t>
            </a:r>
            <a:r>
              <a:rPr lang="cs-CZ" sz="4300" dirty="0" smtClean="0"/>
              <a:t>=http://www.</a:t>
            </a:r>
            <a:r>
              <a:rPr lang="cs-CZ" sz="4300" dirty="0" err="1" smtClean="0"/>
              <a:t>prodejnadrubeze.cz</a:t>
            </a:r>
            <a:r>
              <a:rPr lang="cs-CZ" sz="4300" dirty="0" smtClean="0"/>
              <a:t>/</a:t>
            </a:r>
            <a:r>
              <a:rPr lang="cs-CZ" sz="4300" dirty="0" err="1" smtClean="0"/>
              <a:t>chlazene</a:t>
            </a:r>
            <a:r>
              <a:rPr lang="cs-CZ" sz="4300" dirty="0" smtClean="0"/>
              <a:t>-</a:t>
            </a:r>
            <a:r>
              <a:rPr lang="cs-CZ" sz="4300" dirty="0" err="1" smtClean="0"/>
              <a:t>kruti</a:t>
            </a:r>
            <a:r>
              <a:rPr lang="cs-CZ" sz="4300" dirty="0" smtClean="0"/>
              <a:t>-maso/61-</a:t>
            </a:r>
            <a:r>
              <a:rPr lang="cs-CZ" sz="4300" dirty="0" err="1" smtClean="0"/>
              <a:t>kruti</a:t>
            </a:r>
            <a:r>
              <a:rPr lang="cs-CZ" sz="4300" dirty="0" smtClean="0"/>
              <a:t>-</a:t>
            </a:r>
            <a:r>
              <a:rPr lang="cs-CZ" sz="4300" dirty="0" err="1" smtClean="0"/>
              <a:t>jatra.html</a:t>
            </a:r>
            <a:r>
              <a:rPr lang="cs-CZ" sz="4300" dirty="0" smtClean="0"/>
              <a:t>&amp;</a:t>
            </a:r>
            <a:r>
              <a:rPr lang="cs-CZ" sz="4300" dirty="0" err="1" smtClean="0"/>
              <a:t>docid</a:t>
            </a:r>
            <a:r>
              <a:rPr lang="cs-CZ" sz="4300" dirty="0" smtClean="0"/>
              <a:t>=USk9E_91jSEfbM&amp;</a:t>
            </a:r>
            <a:r>
              <a:rPr lang="cs-CZ" sz="4300" dirty="0" err="1" smtClean="0"/>
              <a:t>imgurl</a:t>
            </a:r>
            <a:r>
              <a:rPr lang="cs-CZ" sz="4300" dirty="0" smtClean="0"/>
              <a:t>=http://</a:t>
            </a:r>
            <a:r>
              <a:rPr lang="cs-CZ" sz="4300" dirty="0" smtClean="0"/>
              <a:t>www.</a:t>
            </a:r>
            <a:r>
              <a:rPr lang="cs-CZ" sz="4300" dirty="0" err="1" smtClean="0"/>
              <a:t>prodejnadrubeze.cz</a:t>
            </a:r>
            <a:r>
              <a:rPr lang="cs-CZ" sz="4300" dirty="0" smtClean="0"/>
              <a:t>/119-</a:t>
            </a:r>
            <a:r>
              <a:rPr lang="cs-CZ" sz="4300" dirty="0" err="1" smtClean="0"/>
              <a:t>large</a:t>
            </a:r>
            <a:r>
              <a:rPr lang="cs-CZ" sz="4300" dirty="0" smtClean="0"/>
              <a:t>/</a:t>
            </a:r>
            <a:r>
              <a:rPr lang="cs-CZ" sz="4300" dirty="0" err="1" smtClean="0"/>
              <a:t>kruti</a:t>
            </a:r>
            <a:r>
              <a:rPr lang="cs-CZ" sz="4300" dirty="0" smtClean="0"/>
              <a:t>-</a:t>
            </a:r>
            <a:r>
              <a:rPr lang="cs-CZ" sz="4300" dirty="0" err="1" smtClean="0"/>
              <a:t>jatra.jpg</a:t>
            </a:r>
            <a:r>
              <a:rPr lang="cs-CZ" sz="4300" dirty="0" smtClean="0"/>
              <a:t>&amp;w=300&amp;h=300&amp;</a:t>
            </a:r>
            <a:r>
              <a:rPr lang="cs-CZ" sz="4300" dirty="0" err="1" smtClean="0"/>
              <a:t>ei</a:t>
            </a:r>
            <a:r>
              <a:rPr lang="cs-CZ" sz="4300" dirty="0" smtClean="0"/>
              <a:t>=4Ei-UNSQEMWL4gSsi4GYAQ&amp;zoom=1&amp;</a:t>
            </a:r>
            <a:r>
              <a:rPr lang="cs-CZ" sz="4300" dirty="0" err="1" smtClean="0"/>
              <a:t>iact</a:t>
            </a:r>
            <a:r>
              <a:rPr lang="cs-CZ" sz="4300" dirty="0" smtClean="0"/>
              <a:t>=</a:t>
            </a:r>
            <a:r>
              <a:rPr lang="cs-CZ" sz="4300" dirty="0" err="1" smtClean="0"/>
              <a:t>rc</a:t>
            </a:r>
            <a:r>
              <a:rPr lang="cs-CZ" sz="4300" dirty="0" smtClean="0"/>
              <a:t>&amp;dur=489&amp;</a:t>
            </a:r>
            <a:r>
              <a:rPr lang="cs-CZ" sz="4300" dirty="0" err="1" smtClean="0"/>
              <a:t>sig</a:t>
            </a:r>
            <a:r>
              <a:rPr lang="cs-CZ" sz="4300" dirty="0" smtClean="0"/>
              <a:t>=115379828515327766744&amp;</a:t>
            </a:r>
            <a:r>
              <a:rPr lang="cs-CZ" sz="4300" dirty="0" err="1" smtClean="0"/>
              <a:t>sqi</a:t>
            </a:r>
            <a:r>
              <a:rPr lang="cs-CZ" sz="4300" dirty="0" smtClean="0"/>
              <a:t>=2&amp;</a:t>
            </a:r>
            <a:r>
              <a:rPr lang="cs-CZ" sz="4300" dirty="0" err="1" smtClean="0"/>
              <a:t>page</a:t>
            </a:r>
            <a:r>
              <a:rPr lang="cs-CZ" sz="4300" dirty="0" smtClean="0"/>
              <a:t>=2&amp;</a:t>
            </a:r>
            <a:r>
              <a:rPr lang="cs-CZ" sz="4300" dirty="0" err="1" smtClean="0"/>
              <a:t>tbnh</a:t>
            </a:r>
            <a:r>
              <a:rPr lang="cs-CZ" sz="4300" dirty="0" smtClean="0"/>
              <a:t>=134&amp;</a:t>
            </a:r>
            <a:r>
              <a:rPr lang="cs-CZ" sz="4300" dirty="0" err="1" smtClean="0"/>
              <a:t>tbnw</a:t>
            </a:r>
            <a:r>
              <a:rPr lang="cs-CZ" sz="4300" dirty="0" smtClean="0"/>
              <a:t>=128&amp;</a:t>
            </a:r>
            <a:r>
              <a:rPr lang="cs-CZ" sz="4300" dirty="0" err="1" smtClean="0"/>
              <a:t>ndsp</a:t>
            </a:r>
            <a:r>
              <a:rPr lang="cs-CZ" sz="4300" dirty="0" smtClean="0"/>
              <a:t>=27&amp;</a:t>
            </a:r>
            <a:r>
              <a:rPr lang="cs-CZ" sz="4300" dirty="0" err="1" smtClean="0"/>
              <a:t>ved</a:t>
            </a:r>
            <a:r>
              <a:rPr lang="cs-CZ" sz="4300" dirty="0" smtClean="0"/>
              <a:t>=1t:429,r:31,s:0,i:37&amp;</a:t>
            </a:r>
            <a:r>
              <a:rPr lang="cs-CZ" sz="4300" dirty="0" err="1" smtClean="0"/>
              <a:t>tx</a:t>
            </a:r>
            <a:r>
              <a:rPr lang="cs-CZ" sz="4300" dirty="0" smtClean="0"/>
              <a:t>=57&amp;ty=93</a:t>
            </a:r>
          </a:p>
          <a:p>
            <a:pPr>
              <a:buFont typeface="Arial" pitchFamily="34" charset="0"/>
              <a:buAutoNum type="arabicParenR"/>
            </a:pPr>
            <a:endParaRPr lang="cs-CZ" sz="3100" dirty="0" smtClean="0"/>
          </a:p>
          <a:p>
            <a:pPr>
              <a:buFont typeface="Arial" pitchFamily="34" charset="0"/>
              <a:buAutoNum type="arabicParenR"/>
            </a:pPr>
            <a:endParaRPr lang="cs-CZ" sz="3100" dirty="0" smtClean="0"/>
          </a:p>
          <a:p>
            <a:pPr>
              <a:buFont typeface="Arial" pitchFamily="34" charset="0"/>
              <a:buAutoNum type="arabicParenR"/>
            </a:pPr>
            <a:endParaRPr lang="cs-CZ" sz="3100" dirty="0" smtClean="0"/>
          </a:p>
          <a:p>
            <a:pPr>
              <a:buFont typeface="Arial" pitchFamily="34" charset="0"/>
              <a:buAutoNum type="arabicParenR"/>
            </a:pPr>
            <a:endParaRPr lang="cs-CZ" sz="3100" dirty="0" smtClean="0"/>
          </a:p>
          <a:p>
            <a:pPr>
              <a:buFont typeface="Arial" pitchFamily="34" charset="0"/>
              <a:buAutoNum type="arabicParenR"/>
            </a:pPr>
            <a:endParaRPr lang="cs-CZ" sz="3100" dirty="0" smtClean="0"/>
          </a:p>
          <a:p>
            <a:pPr>
              <a:buFont typeface="Arial" pitchFamily="34" charset="0"/>
              <a:buAutoNum type="arabicParenR"/>
            </a:pPr>
            <a:endParaRPr lang="cs-CZ" sz="1800" dirty="0" smtClean="0"/>
          </a:p>
          <a:p>
            <a:pPr>
              <a:buFont typeface="Arial" pitchFamily="34" charset="0"/>
              <a:buAutoNum type="arabicParenR"/>
            </a:pPr>
            <a:endParaRPr lang="cs-CZ" sz="1800" dirty="0" smtClean="0"/>
          </a:p>
          <a:p>
            <a:pPr>
              <a:buFont typeface="Arial" pitchFamily="34" charset="0"/>
              <a:buAutoNum type="arabicParenR"/>
            </a:pPr>
            <a:endParaRPr lang="cs-CZ" sz="1800" dirty="0" smtClean="0"/>
          </a:p>
          <a:p>
            <a:pPr>
              <a:buFont typeface="Arial" pitchFamily="34" charset="0"/>
              <a:buAutoNum type="arabicParenR"/>
            </a:pPr>
            <a:endParaRPr lang="cs-CZ" sz="1800" dirty="0" smtClean="0"/>
          </a:p>
          <a:p>
            <a:pPr>
              <a:buFont typeface="Arial" pitchFamily="34" charset="0"/>
              <a:buAutoNum type="arabicParenR"/>
            </a:pPr>
            <a:endParaRPr lang="cs-CZ" sz="1800" dirty="0" smtClean="0"/>
          </a:p>
          <a:p>
            <a:pPr>
              <a:buFont typeface="Arial" pitchFamily="34" charset="0"/>
              <a:buAutoNum type="arabicParenR"/>
            </a:pPr>
            <a:endParaRPr lang="cs-CZ" sz="1800" dirty="0" smtClean="0"/>
          </a:p>
          <a:p>
            <a:pPr>
              <a:buAutoNum type="arabicParenR"/>
            </a:pPr>
            <a:endParaRPr lang="cs-CZ" sz="1800" dirty="0" smtClean="0"/>
          </a:p>
          <a:p>
            <a:pPr>
              <a:buAutoNum type="arabicParenR"/>
            </a:pPr>
            <a:endParaRPr lang="cs-CZ" sz="1800" dirty="0" smtClean="0"/>
          </a:p>
          <a:p>
            <a:pPr>
              <a:buAutoNum type="arabicParenR"/>
            </a:pPr>
            <a:endParaRPr lang="cs-CZ" sz="1800" dirty="0" smtClean="0"/>
          </a:p>
          <a:p>
            <a:pPr>
              <a:buAutoNum type="arabicParenR"/>
            </a:pPr>
            <a:endParaRPr lang="cs-CZ" sz="1800" dirty="0" smtClean="0"/>
          </a:p>
          <a:p>
            <a:pPr>
              <a:buAutoNum type="arabicParenR"/>
            </a:pPr>
            <a:endParaRPr lang="cs-CZ" sz="1800" dirty="0" smtClean="0"/>
          </a:p>
          <a:p>
            <a:pPr>
              <a:buAutoNum type="arabicParenR"/>
            </a:pPr>
            <a:endParaRPr lang="cs-CZ" sz="1800" dirty="0" smtClean="0"/>
          </a:p>
          <a:p>
            <a:pPr>
              <a:buAutoNum type="arabicParenR"/>
            </a:pPr>
            <a:endParaRPr lang="cs-CZ" sz="1800" dirty="0" smtClean="0"/>
          </a:p>
          <a:p>
            <a:pPr>
              <a:buAutoNum type="arabicParenR"/>
            </a:pPr>
            <a:endParaRPr lang="cs-CZ" sz="1800" dirty="0" smtClean="0"/>
          </a:p>
          <a:p>
            <a:pPr>
              <a:buAutoNum type="arabicParenR"/>
            </a:pP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Font typeface="+mj-lt"/>
              <a:buAutoNum type="arabicParenR" startAt="9"/>
            </a:pPr>
            <a:r>
              <a:rPr lang="cs-CZ" sz="4400" dirty="0" smtClean="0"/>
              <a:t>Kučerová O., Teplá M.: enzymy, vitaminy a hormony – studijní text a pracovní list dostupné na: </a:t>
            </a:r>
            <a:r>
              <a:rPr lang="cs-CZ" sz="4400" dirty="0" smtClean="0">
                <a:hlinkClick r:id="rId2"/>
              </a:rPr>
              <a:t>http://www.</a:t>
            </a:r>
            <a:r>
              <a:rPr lang="cs-CZ" sz="4400" dirty="0" err="1" smtClean="0">
                <a:hlinkClick r:id="rId2"/>
              </a:rPr>
              <a:t>teplamilada.wz.cz</a:t>
            </a:r>
            <a:r>
              <a:rPr lang="cs-CZ" sz="4400" dirty="0" smtClean="0">
                <a:hlinkClick r:id="rId2"/>
              </a:rPr>
              <a:t>/</a:t>
            </a:r>
            <a:r>
              <a:rPr lang="cs-CZ" sz="4400" dirty="0" err="1" smtClean="0">
                <a:hlinkClick r:id="rId2"/>
              </a:rPr>
              <a:t>materialy.html</a:t>
            </a:r>
            <a:endParaRPr lang="cs-CZ" sz="4400" dirty="0" smtClean="0"/>
          </a:p>
          <a:p>
            <a:pPr>
              <a:buFont typeface="Arial" pitchFamily="34" charset="0"/>
              <a:buAutoNum type="arabicParenR" startAt="9"/>
            </a:pPr>
            <a:r>
              <a:rPr lang="cs-CZ" sz="4400" dirty="0" smtClean="0">
                <a:hlinkClick r:id="rId3"/>
              </a:rPr>
              <a:t>http://www.</a:t>
            </a:r>
            <a:r>
              <a:rPr lang="cs-CZ" sz="4400" dirty="0" err="1" smtClean="0">
                <a:hlinkClick r:id="rId3"/>
              </a:rPr>
              <a:t>receptyonline.cz</a:t>
            </a:r>
            <a:r>
              <a:rPr lang="cs-CZ" sz="4400" dirty="0" smtClean="0">
                <a:hlinkClick r:id="rId3"/>
              </a:rPr>
              <a:t>/paprika-a-chilli--1401.html</a:t>
            </a:r>
            <a:endParaRPr lang="cs-CZ" sz="4400" dirty="0" smtClean="0"/>
          </a:p>
          <a:p>
            <a:pPr>
              <a:buFont typeface="Arial" pitchFamily="34" charset="0"/>
              <a:buAutoNum type="arabicParenR" startAt="9"/>
            </a:pPr>
            <a:r>
              <a:rPr lang="cs-CZ" sz="4400" dirty="0" smtClean="0">
                <a:hlinkClick r:id="rId4"/>
              </a:rPr>
              <a:t>http://www.</a:t>
            </a:r>
            <a:r>
              <a:rPr lang="cs-CZ" sz="4400" dirty="0" err="1" smtClean="0">
                <a:hlinkClick r:id="rId4"/>
              </a:rPr>
              <a:t>jednoduse</a:t>
            </a:r>
            <a:r>
              <a:rPr lang="cs-CZ" sz="4400" dirty="0" smtClean="0">
                <a:hlinkClick r:id="rId4"/>
              </a:rPr>
              <a:t>-</a:t>
            </a:r>
            <a:r>
              <a:rPr lang="cs-CZ" sz="4400" dirty="0" err="1" smtClean="0">
                <a:hlinkClick r:id="rId4"/>
              </a:rPr>
              <a:t>zdravi.cz</a:t>
            </a:r>
            <a:r>
              <a:rPr lang="cs-CZ" sz="4400" dirty="0" smtClean="0">
                <a:hlinkClick r:id="rId4"/>
              </a:rPr>
              <a:t>/</a:t>
            </a:r>
            <a:r>
              <a:rPr lang="cs-CZ" sz="4400" dirty="0" err="1" smtClean="0">
                <a:hlinkClick r:id="rId4"/>
              </a:rPr>
              <a:t>cz</a:t>
            </a:r>
            <a:r>
              <a:rPr lang="cs-CZ" sz="4400" dirty="0" smtClean="0">
                <a:hlinkClick r:id="rId4"/>
              </a:rPr>
              <a:t>/</a:t>
            </a:r>
            <a:r>
              <a:rPr lang="cs-CZ" sz="4400" dirty="0" err="1" smtClean="0">
                <a:hlinkClick r:id="rId4"/>
              </a:rPr>
              <a:t>eshop</a:t>
            </a:r>
            <a:r>
              <a:rPr lang="cs-CZ" sz="4400" dirty="0" smtClean="0">
                <a:hlinkClick r:id="rId4"/>
              </a:rPr>
              <a:t>/k/jedle-oleje-bio/</a:t>
            </a:r>
            <a:r>
              <a:rPr lang="cs-CZ" sz="4400" dirty="0" err="1" smtClean="0">
                <a:hlinkClick r:id="rId4"/>
              </a:rPr>
              <a:t>vlassky</a:t>
            </a:r>
            <a:r>
              <a:rPr lang="cs-CZ" sz="4400" dirty="0" smtClean="0">
                <a:hlinkClick r:id="rId4"/>
              </a:rPr>
              <a:t>-</a:t>
            </a:r>
            <a:r>
              <a:rPr lang="cs-CZ" sz="4400" dirty="0" err="1" smtClean="0">
                <a:hlinkClick r:id="rId4"/>
              </a:rPr>
              <a:t>orech</a:t>
            </a:r>
            <a:r>
              <a:rPr lang="cs-CZ" sz="4400" dirty="0" smtClean="0">
                <a:hlinkClick r:id="rId4"/>
              </a:rPr>
              <a:t>-olej-bio/</a:t>
            </a:r>
            <a:r>
              <a:rPr lang="cs-CZ" sz="4400" dirty="0" err="1" smtClean="0">
                <a:hlinkClick r:id="rId4"/>
              </a:rPr>
              <a:t>vlassky</a:t>
            </a:r>
            <a:r>
              <a:rPr lang="cs-CZ" sz="4400" dirty="0" smtClean="0">
                <a:hlinkClick r:id="rId4"/>
              </a:rPr>
              <a:t>-</a:t>
            </a:r>
            <a:r>
              <a:rPr lang="cs-CZ" sz="4400" dirty="0" err="1" smtClean="0">
                <a:hlinkClick r:id="rId4"/>
              </a:rPr>
              <a:t>orech</a:t>
            </a:r>
            <a:r>
              <a:rPr lang="cs-CZ" sz="4400" dirty="0" smtClean="0">
                <a:hlinkClick r:id="rId4"/>
              </a:rPr>
              <a:t>-olej-bio-50ml/606/</a:t>
            </a:r>
            <a:endParaRPr lang="cs-CZ" sz="4400" dirty="0" smtClean="0"/>
          </a:p>
          <a:p>
            <a:pPr>
              <a:buFont typeface="Arial" pitchFamily="34" charset="0"/>
              <a:buAutoNum type="arabicParenR" startAt="9"/>
            </a:pPr>
            <a:r>
              <a:rPr lang="cs-CZ" sz="4400" dirty="0" smtClean="0"/>
              <a:t>Kučerová O., Teplá M.: enzymy, vitaminy a hormony – studijní text a pracovní list dostupné na: </a:t>
            </a:r>
            <a:r>
              <a:rPr lang="cs-CZ" sz="4400" dirty="0" smtClean="0">
                <a:hlinkClick r:id="rId2"/>
              </a:rPr>
              <a:t>http://www.</a:t>
            </a:r>
            <a:r>
              <a:rPr lang="cs-CZ" sz="4400" dirty="0" err="1" smtClean="0">
                <a:hlinkClick r:id="rId2"/>
              </a:rPr>
              <a:t>teplamilada.wz.cz</a:t>
            </a:r>
            <a:r>
              <a:rPr lang="cs-CZ" sz="4400" dirty="0" smtClean="0">
                <a:hlinkClick r:id="rId2"/>
              </a:rPr>
              <a:t>/</a:t>
            </a:r>
            <a:r>
              <a:rPr lang="cs-CZ" sz="4400" dirty="0" err="1" smtClean="0">
                <a:hlinkClick r:id="rId2"/>
              </a:rPr>
              <a:t>materialy.html</a:t>
            </a:r>
            <a:endParaRPr lang="cs-CZ" sz="4400" dirty="0" smtClean="0"/>
          </a:p>
          <a:p>
            <a:pPr>
              <a:buFont typeface="Arial" pitchFamily="34" charset="0"/>
              <a:buAutoNum type="arabicParenR" startAt="9"/>
            </a:pPr>
            <a:r>
              <a:rPr lang="cs-CZ" sz="4400" dirty="0" smtClean="0">
                <a:hlinkClick r:id="rId5"/>
              </a:rPr>
              <a:t>http://www.</a:t>
            </a:r>
            <a:r>
              <a:rPr lang="cs-CZ" sz="4400" dirty="0" err="1" smtClean="0">
                <a:hlinkClick r:id="rId5"/>
              </a:rPr>
              <a:t>kralici.cz</a:t>
            </a:r>
            <a:r>
              <a:rPr lang="cs-CZ" sz="4400" dirty="0" smtClean="0">
                <a:hlinkClick r:id="rId5"/>
              </a:rPr>
              <a:t>/</a:t>
            </a:r>
            <a:r>
              <a:rPr lang="cs-CZ" sz="4400" dirty="0" err="1" smtClean="0">
                <a:hlinkClick r:id="rId5"/>
              </a:rPr>
              <a:t>pages.asp</a:t>
            </a:r>
            <a:r>
              <a:rPr lang="cs-CZ" sz="4400" dirty="0" smtClean="0">
                <a:hlinkClick r:id="rId5"/>
              </a:rPr>
              <a:t>?f=</a:t>
            </a:r>
            <a:r>
              <a:rPr lang="cs-CZ" sz="4400" dirty="0" err="1" smtClean="0">
                <a:hlinkClick r:id="rId5"/>
              </a:rPr>
              <a:t>kralici</a:t>
            </a:r>
            <a:r>
              <a:rPr lang="cs-CZ" sz="4400" dirty="0" smtClean="0">
                <a:hlinkClick r:id="rId5"/>
              </a:rPr>
              <a:t>-</a:t>
            </a:r>
            <a:r>
              <a:rPr lang="cs-CZ" sz="4400" dirty="0" err="1" smtClean="0">
                <a:hlinkClick r:id="rId5"/>
              </a:rPr>
              <a:t>jidelnicek</a:t>
            </a:r>
            <a:endParaRPr lang="cs-CZ" sz="4400" dirty="0" smtClean="0"/>
          </a:p>
          <a:p>
            <a:pPr>
              <a:buFont typeface="Arial" pitchFamily="34" charset="0"/>
              <a:buAutoNum type="arabicParenR" startAt="9"/>
            </a:pPr>
            <a:r>
              <a:rPr lang="cs-CZ" sz="4400" dirty="0" smtClean="0">
                <a:hlinkClick r:id="rId6"/>
              </a:rPr>
              <a:t>http://elizabehtin.wordpress.com/2011/05/30/cvikla-fenikel-a-kapusta/</a:t>
            </a:r>
            <a:endParaRPr lang="cs-CZ" sz="4400" dirty="0" smtClean="0"/>
          </a:p>
          <a:p>
            <a:pPr>
              <a:buFont typeface="Arial" pitchFamily="34" charset="0"/>
              <a:buAutoNum type="arabicParenR" startAt="9"/>
            </a:pPr>
            <a:r>
              <a:rPr lang="cs-CZ" sz="4400" dirty="0" smtClean="0">
                <a:hlinkClick r:id="rId7"/>
              </a:rPr>
              <a:t>http://jumpstartfoundry.com/2012/08/07/pivots-happen-wax-becomes-kiwi/</a:t>
            </a:r>
            <a:endParaRPr lang="cs-CZ" sz="4400" dirty="0" smtClean="0"/>
          </a:p>
          <a:p>
            <a:pPr>
              <a:buFont typeface="Arial" pitchFamily="34" charset="0"/>
              <a:buAutoNum type="arabicParenR" startAt="9"/>
            </a:pPr>
            <a:r>
              <a:rPr lang="cs-CZ" sz="4400" dirty="0" smtClean="0"/>
              <a:t>Kučerová O., Teplá M.: enzymy, vitaminy a hormony – studijní text a pracovní list dostupné na: </a:t>
            </a:r>
            <a:r>
              <a:rPr lang="cs-CZ" sz="4400" dirty="0" smtClean="0">
                <a:hlinkClick r:id="rId2"/>
              </a:rPr>
              <a:t>http://www.</a:t>
            </a:r>
            <a:r>
              <a:rPr lang="cs-CZ" sz="4400" dirty="0" err="1" smtClean="0">
                <a:hlinkClick r:id="rId2"/>
              </a:rPr>
              <a:t>teplamilada.wz.cz</a:t>
            </a:r>
            <a:r>
              <a:rPr lang="cs-CZ" sz="4400" dirty="0" smtClean="0">
                <a:hlinkClick r:id="rId2"/>
              </a:rPr>
              <a:t>/</a:t>
            </a:r>
            <a:r>
              <a:rPr lang="cs-CZ" sz="4400" dirty="0" err="1" smtClean="0">
                <a:hlinkClick r:id="rId2"/>
              </a:rPr>
              <a:t>materialy.html</a:t>
            </a:r>
            <a:endParaRPr lang="cs-CZ" sz="4400" dirty="0" smtClean="0"/>
          </a:p>
          <a:p>
            <a:pPr>
              <a:buFont typeface="Arial" pitchFamily="34" charset="0"/>
              <a:buAutoNum type="arabicParenR" startAt="9"/>
            </a:pPr>
            <a:r>
              <a:rPr lang="cs-CZ" sz="4400" dirty="0" smtClean="0">
                <a:hlinkClick r:id="rId8"/>
              </a:rPr>
              <a:t>http://www.</a:t>
            </a:r>
            <a:r>
              <a:rPr lang="cs-CZ" sz="4400" dirty="0" err="1" smtClean="0">
                <a:hlinkClick r:id="rId8"/>
              </a:rPr>
              <a:t>coffee</a:t>
            </a:r>
            <a:r>
              <a:rPr lang="cs-CZ" sz="4400" dirty="0" smtClean="0">
                <a:hlinkClick r:id="rId8"/>
              </a:rPr>
              <a:t>-</a:t>
            </a:r>
            <a:r>
              <a:rPr lang="cs-CZ" sz="4400" dirty="0" err="1" smtClean="0">
                <a:hlinkClick r:id="rId8"/>
              </a:rPr>
              <a:t>break.cz</a:t>
            </a:r>
            <a:r>
              <a:rPr lang="cs-CZ" sz="4400" dirty="0" smtClean="0">
                <a:hlinkClick r:id="rId8"/>
              </a:rPr>
              <a:t>/9/dobra-voda</a:t>
            </a:r>
            <a:endParaRPr lang="cs-CZ" sz="4400" dirty="0" smtClean="0"/>
          </a:p>
          <a:p>
            <a:pPr>
              <a:buFont typeface="Arial" pitchFamily="34" charset="0"/>
              <a:buAutoNum type="arabicParenR" startAt="9"/>
            </a:pPr>
            <a:r>
              <a:rPr lang="cs-CZ" sz="4400" dirty="0" smtClean="0">
                <a:hlinkClick r:id="rId9"/>
              </a:rPr>
              <a:t>http://www.</a:t>
            </a:r>
            <a:r>
              <a:rPr lang="cs-CZ" sz="4400" dirty="0" err="1" smtClean="0">
                <a:hlinkClick r:id="rId9"/>
              </a:rPr>
              <a:t>wikiskripta.eu</a:t>
            </a:r>
            <a:r>
              <a:rPr lang="cs-CZ" sz="4400" dirty="0" smtClean="0">
                <a:hlinkClick r:id="rId9"/>
              </a:rPr>
              <a:t>/index.</a:t>
            </a:r>
            <a:r>
              <a:rPr lang="cs-CZ" sz="4400" dirty="0" err="1" smtClean="0">
                <a:hlinkClick r:id="rId9"/>
              </a:rPr>
              <a:t>php</a:t>
            </a:r>
            <a:r>
              <a:rPr lang="cs-CZ" sz="4400" dirty="0" smtClean="0">
                <a:hlinkClick r:id="rId9"/>
              </a:rPr>
              <a:t>/Kurd%C4%9Bje</a:t>
            </a:r>
            <a:endParaRPr lang="cs-CZ" sz="4400" dirty="0" smtClean="0"/>
          </a:p>
          <a:p>
            <a:pPr>
              <a:buFont typeface="Arial" pitchFamily="34" charset="0"/>
              <a:buAutoNum type="arabicParenR" startAt="9"/>
            </a:pPr>
            <a:r>
              <a:rPr lang="cs-CZ" sz="4400" dirty="0" smtClean="0"/>
              <a:t>Kučerová O., Teplá M.: enzymy, vitaminy a hormony – studijní text a pracovní list dostupné na: </a:t>
            </a:r>
            <a:r>
              <a:rPr lang="cs-CZ" sz="4400" dirty="0" smtClean="0">
                <a:hlinkClick r:id="rId2"/>
              </a:rPr>
              <a:t>http://www.</a:t>
            </a:r>
            <a:r>
              <a:rPr lang="cs-CZ" sz="4400" dirty="0" err="1" smtClean="0">
                <a:hlinkClick r:id="rId2"/>
              </a:rPr>
              <a:t>teplamilada.wz.cz</a:t>
            </a:r>
            <a:r>
              <a:rPr lang="cs-CZ" sz="4400" dirty="0" smtClean="0">
                <a:hlinkClick r:id="rId2"/>
              </a:rPr>
              <a:t>/</a:t>
            </a:r>
            <a:r>
              <a:rPr lang="cs-CZ" sz="4400" dirty="0" err="1" smtClean="0">
                <a:hlinkClick r:id="rId2"/>
              </a:rPr>
              <a:t>materialy.html</a:t>
            </a:r>
            <a:endParaRPr lang="cs-CZ" sz="4400" dirty="0" smtClean="0"/>
          </a:p>
          <a:p>
            <a:pPr>
              <a:buFont typeface="Arial" pitchFamily="34" charset="0"/>
              <a:buAutoNum type="arabicParenR" startAt="9"/>
            </a:pPr>
            <a:r>
              <a:rPr lang="cs-CZ" sz="4400" dirty="0" smtClean="0"/>
              <a:t>Kučerová O., Teplá M.: enzymy, vitaminy a hormony – studijní text a pracovní list dostupné na: </a:t>
            </a:r>
            <a:r>
              <a:rPr lang="cs-CZ" sz="4400" dirty="0" smtClean="0">
                <a:hlinkClick r:id="rId2"/>
              </a:rPr>
              <a:t>http://www.</a:t>
            </a:r>
            <a:r>
              <a:rPr lang="cs-CZ" sz="4400" dirty="0" err="1" smtClean="0">
                <a:hlinkClick r:id="rId2"/>
              </a:rPr>
              <a:t>teplamilada.wz.cz</a:t>
            </a:r>
            <a:r>
              <a:rPr lang="cs-CZ" sz="4400" dirty="0" smtClean="0">
                <a:hlinkClick r:id="rId2"/>
              </a:rPr>
              <a:t>/</a:t>
            </a:r>
            <a:r>
              <a:rPr lang="cs-CZ" sz="4400" dirty="0" err="1" smtClean="0">
                <a:hlinkClick r:id="rId2"/>
              </a:rPr>
              <a:t>materialy.html</a:t>
            </a:r>
            <a:endParaRPr lang="cs-CZ" sz="4400" dirty="0" smtClean="0"/>
          </a:p>
          <a:p>
            <a:pPr>
              <a:buFont typeface="Arial" pitchFamily="34" charset="0"/>
              <a:buAutoNum type="arabicParenR" startAt="9"/>
            </a:pPr>
            <a:r>
              <a:rPr lang="cs-CZ" sz="4400" dirty="0" smtClean="0">
                <a:hlinkClick r:id="rId10"/>
              </a:rPr>
              <a:t>http://www.hajany.</a:t>
            </a:r>
            <a:r>
              <a:rPr lang="cs-CZ" sz="4400" dirty="0" err="1" smtClean="0">
                <a:hlinkClick r:id="rId10"/>
              </a:rPr>
              <a:t>com</a:t>
            </a:r>
            <a:r>
              <a:rPr lang="cs-CZ" sz="4400" dirty="0" smtClean="0">
                <a:hlinkClick r:id="rId10"/>
              </a:rPr>
              <a:t>/</a:t>
            </a:r>
            <a:r>
              <a:rPr lang="cs-CZ" sz="4400" dirty="0" err="1" smtClean="0">
                <a:hlinkClick r:id="rId10"/>
              </a:rPr>
              <a:t>clanky</a:t>
            </a:r>
            <a:r>
              <a:rPr lang="cs-CZ" sz="4400" dirty="0" smtClean="0">
                <a:hlinkClick r:id="rId10"/>
              </a:rPr>
              <a:t>/recepty/drozdi-neboli-kvasnice.</a:t>
            </a:r>
            <a:r>
              <a:rPr lang="cs-CZ" sz="4400" dirty="0" err="1" smtClean="0">
                <a:hlinkClick r:id="rId10"/>
              </a:rPr>
              <a:t>html</a:t>
            </a:r>
            <a:endParaRPr lang="cs-CZ" sz="4400" dirty="0" smtClean="0"/>
          </a:p>
          <a:p>
            <a:pPr>
              <a:buFont typeface="Arial" pitchFamily="34" charset="0"/>
              <a:buAutoNum type="arabicParenR" startAt="9"/>
            </a:pPr>
            <a:r>
              <a:rPr lang="cs-CZ" sz="4400" dirty="0" smtClean="0">
                <a:hlinkClick r:id="rId11"/>
              </a:rPr>
              <a:t>http://www.</a:t>
            </a:r>
            <a:r>
              <a:rPr lang="cs-CZ" sz="4400" dirty="0" err="1" smtClean="0">
                <a:hlinkClick r:id="rId11"/>
              </a:rPr>
              <a:t>wikiskripta.eu</a:t>
            </a:r>
            <a:r>
              <a:rPr lang="cs-CZ" sz="4400" dirty="0" smtClean="0">
                <a:hlinkClick r:id="rId11"/>
              </a:rPr>
              <a:t>/index.</a:t>
            </a:r>
            <a:r>
              <a:rPr lang="cs-CZ" sz="4400" dirty="0" err="1" smtClean="0">
                <a:hlinkClick r:id="rId11"/>
              </a:rPr>
              <a:t>php</a:t>
            </a:r>
            <a:r>
              <a:rPr lang="cs-CZ" sz="4400" dirty="0" smtClean="0">
                <a:hlinkClick r:id="rId11"/>
              </a:rPr>
              <a:t>/Pelagra</a:t>
            </a:r>
            <a:endParaRPr lang="cs-CZ" sz="4400" dirty="0" smtClean="0"/>
          </a:p>
          <a:p>
            <a:pPr>
              <a:buFont typeface="Arial" pitchFamily="34" charset="0"/>
              <a:buAutoNum type="arabicParenR" startAt="9"/>
            </a:pPr>
            <a:r>
              <a:rPr lang="cs-CZ" sz="4400" dirty="0" smtClean="0"/>
              <a:t>Kučerová O., Teplá M.: enzymy, vitaminy a hormony – studijní text a pracovní list dostupné na: </a:t>
            </a:r>
            <a:r>
              <a:rPr lang="cs-CZ" sz="4400" dirty="0" smtClean="0">
                <a:hlinkClick r:id="rId2"/>
              </a:rPr>
              <a:t>http://www.</a:t>
            </a:r>
            <a:r>
              <a:rPr lang="cs-CZ" sz="4400" dirty="0" err="1" smtClean="0">
                <a:hlinkClick r:id="rId2"/>
              </a:rPr>
              <a:t>teplamilada.wz.cz</a:t>
            </a:r>
            <a:r>
              <a:rPr lang="cs-CZ" sz="4400" dirty="0" smtClean="0">
                <a:hlinkClick r:id="rId2"/>
              </a:rPr>
              <a:t>/</a:t>
            </a:r>
            <a:r>
              <a:rPr lang="cs-CZ" sz="4400" dirty="0" err="1" smtClean="0">
                <a:hlinkClick r:id="rId2"/>
              </a:rPr>
              <a:t>materialy.html</a:t>
            </a:r>
            <a:endParaRPr lang="cs-CZ" sz="4400" dirty="0" smtClean="0"/>
          </a:p>
          <a:p>
            <a:pPr>
              <a:buFont typeface="Arial" pitchFamily="34" charset="0"/>
              <a:buAutoNum type="arabicParenR" startAt="9"/>
            </a:pPr>
            <a:r>
              <a:rPr lang="cs-CZ" sz="4400" dirty="0" smtClean="0">
                <a:hlinkClick r:id="rId12"/>
              </a:rPr>
              <a:t>http://www.</a:t>
            </a:r>
            <a:r>
              <a:rPr lang="cs-CZ" sz="4400" dirty="0" err="1" smtClean="0">
                <a:hlinkClick r:id="rId12"/>
              </a:rPr>
              <a:t>naturfoto.cz</a:t>
            </a:r>
            <a:r>
              <a:rPr lang="cs-CZ" sz="4400" dirty="0" smtClean="0">
                <a:hlinkClick r:id="rId12"/>
              </a:rPr>
              <a:t>/</a:t>
            </a:r>
            <a:r>
              <a:rPr lang="cs-CZ" sz="4400" dirty="0" err="1" smtClean="0">
                <a:hlinkClick r:id="rId12"/>
              </a:rPr>
              <a:t>liska</a:t>
            </a:r>
            <a:r>
              <a:rPr lang="cs-CZ" sz="4400" dirty="0" smtClean="0">
                <a:hlinkClick r:id="rId12"/>
              </a:rPr>
              <a:t>-</a:t>
            </a:r>
            <a:r>
              <a:rPr lang="cs-CZ" sz="4400" dirty="0" err="1" smtClean="0">
                <a:hlinkClick r:id="rId12"/>
              </a:rPr>
              <a:t>obecna</a:t>
            </a:r>
            <a:r>
              <a:rPr lang="cs-CZ" sz="4400" dirty="0" smtClean="0">
                <a:hlinkClick r:id="rId12"/>
              </a:rPr>
              <a:t>-houba-fotografie-1924.html</a:t>
            </a:r>
            <a:endParaRPr lang="cs-CZ" sz="4400" dirty="0" smtClean="0"/>
          </a:p>
          <a:p>
            <a:pPr>
              <a:buFont typeface="Arial" pitchFamily="34" charset="0"/>
              <a:buAutoNum type="arabicParenR" startAt="9"/>
            </a:pPr>
            <a:r>
              <a:rPr lang="cs-CZ" sz="4400" dirty="0" smtClean="0"/>
              <a:t>http://healthlivingyoga.com/1557/are-you-a-vitamin-deficient-know-about-diseases/</a:t>
            </a:r>
          </a:p>
          <a:p>
            <a:pPr>
              <a:buFont typeface="Arial" pitchFamily="34" charset="0"/>
              <a:buAutoNum type="arabicParenR" startAt="9"/>
            </a:pPr>
            <a:r>
              <a:rPr lang="cs-CZ" sz="4400" dirty="0" smtClean="0"/>
              <a:t>Kučerová O., Teplá M.: enzymy, vitaminy a hormony – studijní text a pracovní list dostupné na: </a:t>
            </a:r>
            <a:r>
              <a:rPr lang="cs-CZ" sz="4400" dirty="0" smtClean="0">
                <a:hlinkClick r:id="rId2"/>
              </a:rPr>
              <a:t>http://www.</a:t>
            </a:r>
            <a:r>
              <a:rPr lang="cs-CZ" sz="4400" dirty="0" err="1" smtClean="0">
                <a:hlinkClick r:id="rId2"/>
              </a:rPr>
              <a:t>teplamilada.wz.cz</a:t>
            </a:r>
            <a:r>
              <a:rPr lang="cs-CZ" sz="4400" dirty="0" smtClean="0">
                <a:hlinkClick r:id="rId2"/>
              </a:rPr>
              <a:t>/</a:t>
            </a:r>
            <a:r>
              <a:rPr lang="cs-CZ" sz="4400" dirty="0" err="1" smtClean="0">
                <a:hlinkClick r:id="rId2"/>
              </a:rPr>
              <a:t>materialy.html</a:t>
            </a:r>
            <a:endParaRPr lang="cs-CZ" sz="4400" dirty="0" smtClean="0"/>
          </a:p>
          <a:p>
            <a:pPr>
              <a:buFont typeface="Arial" pitchFamily="34" charset="0"/>
              <a:buAutoNum type="arabicParenR" startAt="9"/>
            </a:pPr>
            <a:r>
              <a:rPr lang="cs-CZ" sz="4400" dirty="0" smtClean="0"/>
              <a:t>http://www.</a:t>
            </a:r>
            <a:r>
              <a:rPr lang="cs-CZ" sz="4400" dirty="0" err="1" smtClean="0"/>
              <a:t>svobodnebelorusko.cz</a:t>
            </a:r>
            <a:r>
              <a:rPr lang="cs-CZ" sz="4400" dirty="0" smtClean="0"/>
              <a:t>/</a:t>
            </a:r>
            <a:r>
              <a:rPr lang="cs-CZ" sz="4400" dirty="0" err="1" smtClean="0"/>
              <a:t>obrazky</a:t>
            </a:r>
            <a:r>
              <a:rPr lang="cs-CZ" sz="4400" dirty="0" smtClean="0"/>
              <a:t>/brambory</a:t>
            </a:r>
          </a:p>
          <a:p>
            <a:pPr>
              <a:buFont typeface="Arial" pitchFamily="34" charset="0"/>
              <a:buAutoNum type="arabicParenR" startAt="9"/>
            </a:pPr>
            <a:r>
              <a:rPr lang="cs-CZ" sz="4400" dirty="0" smtClean="0">
                <a:hlinkClick r:id="rId13"/>
              </a:rPr>
              <a:t>http://www.</a:t>
            </a:r>
            <a:r>
              <a:rPr lang="cs-CZ" sz="4400" dirty="0" err="1" smtClean="0">
                <a:hlinkClick r:id="rId13"/>
              </a:rPr>
              <a:t>jajsem.com</a:t>
            </a:r>
            <a:r>
              <a:rPr lang="cs-CZ" sz="4400" dirty="0" smtClean="0">
                <a:hlinkClick r:id="rId13"/>
              </a:rPr>
              <a:t>/</a:t>
            </a:r>
            <a:r>
              <a:rPr lang="cs-CZ" sz="4400" dirty="0" err="1" smtClean="0">
                <a:hlinkClick r:id="rId13"/>
              </a:rPr>
              <a:t>nutricni</a:t>
            </a:r>
            <a:r>
              <a:rPr lang="cs-CZ" sz="4400" dirty="0" smtClean="0">
                <a:hlinkClick r:id="rId13"/>
              </a:rPr>
              <a:t>-fakta-o-</a:t>
            </a:r>
            <a:r>
              <a:rPr lang="cs-CZ" sz="4400" dirty="0" err="1" smtClean="0">
                <a:hlinkClick r:id="rId13"/>
              </a:rPr>
              <a:t>bananech</a:t>
            </a:r>
            <a:r>
              <a:rPr lang="cs-CZ" sz="4400" dirty="0" smtClean="0">
                <a:hlinkClick r:id="rId13"/>
              </a:rPr>
              <a:t>-a-9-</a:t>
            </a:r>
            <a:r>
              <a:rPr lang="cs-CZ" sz="4400" dirty="0" err="1" smtClean="0">
                <a:hlinkClick r:id="rId13"/>
              </a:rPr>
              <a:t>veci</a:t>
            </a:r>
            <a:r>
              <a:rPr lang="cs-CZ" sz="4400" dirty="0" smtClean="0">
                <a:hlinkClick r:id="rId13"/>
              </a:rPr>
              <a:t>-</a:t>
            </a:r>
            <a:r>
              <a:rPr lang="cs-CZ" sz="4400" dirty="0" err="1" smtClean="0">
                <a:hlinkClick r:id="rId13"/>
              </a:rPr>
              <a:t>ktere</a:t>
            </a:r>
            <a:r>
              <a:rPr lang="cs-CZ" sz="4400" dirty="0" smtClean="0">
                <a:hlinkClick r:id="rId13"/>
              </a:rPr>
              <a:t>-</a:t>
            </a:r>
            <a:r>
              <a:rPr lang="cs-CZ" sz="4400" dirty="0" err="1" smtClean="0">
                <a:hlinkClick r:id="rId13"/>
              </a:rPr>
              <a:t>pravdepodobne</a:t>
            </a:r>
            <a:r>
              <a:rPr lang="cs-CZ" sz="4400" dirty="0" smtClean="0">
                <a:hlinkClick r:id="rId13"/>
              </a:rPr>
              <a:t>-o-</a:t>
            </a:r>
            <a:r>
              <a:rPr lang="cs-CZ" sz="4400" dirty="0" err="1" smtClean="0">
                <a:hlinkClick r:id="rId13"/>
              </a:rPr>
              <a:t>techto</a:t>
            </a:r>
            <a:r>
              <a:rPr lang="cs-CZ" sz="4400" dirty="0" smtClean="0">
                <a:hlinkClick r:id="rId13"/>
              </a:rPr>
              <a:t>-</a:t>
            </a:r>
            <a:r>
              <a:rPr lang="cs-CZ" sz="4400" dirty="0" err="1" smtClean="0">
                <a:hlinkClick r:id="rId13"/>
              </a:rPr>
              <a:t>tropickych</a:t>
            </a:r>
            <a:r>
              <a:rPr lang="cs-CZ" sz="4400" dirty="0" smtClean="0">
                <a:hlinkClick r:id="rId13"/>
              </a:rPr>
              <a:t>-plodech-</a:t>
            </a:r>
            <a:r>
              <a:rPr lang="cs-CZ" sz="4400" dirty="0" err="1" smtClean="0">
                <a:hlinkClick r:id="rId13"/>
              </a:rPr>
              <a:t>neznate</a:t>
            </a:r>
            <a:r>
              <a:rPr lang="cs-CZ" sz="4400" dirty="0" smtClean="0">
                <a:hlinkClick r:id="rId13"/>
              </a:rPr>
              <a:t>/</a:t>
            </a:r>
            <a:endParaRPr lang="cs-CZ" sz="4400" dirty="0" smtClean="0"/>
          </a:p>
          <a:p>
            <a:pPr>
              <a:buFont typeface="Arial" pitchFamily="34" charset="0"/>
              <a:buAutoNum type="arabicParenR" startAt="9"/>
            </a:pPr>
            <a:r>
              <a:rPr lang="cs-CZ" sz="4400" dirty="0" smtClean="0"/>
              <a:t>Kučerová O., Teplá M.: enzymy, vitaminy a hormony – studijní text a pracovní list dostupné na: </a:t>
            </a:r>
            <a:r>
              <a:rPr lang="cs-CZ" sz="4400" dirty="0" smtClean="0">
                <a:hlinkClick r:id="rId2"/>
              </a:rPr>
              <a:t>http://www.</a:t>
            </a:r>
            <a:r>
              <a:rPr lang="cs-CZ" sz="4400" dirty="0" err="1" smtClean="0">
                <a:hlinkClick r:id="rId2"/>
              </a:rPr>
              <a:t>teplamilada.wz.cz</a:t>
            </a:r>
            <a:r>
              <a:rPr lang="cs-CZ" sz="4400" dirty="0" smtClean="0">
                <a:hlinkClick r:id="rId2"/>
              </a:rPr>
              <a:t>/</a:t>
            </a:r>
            <a:r>
              <a:rPr lang="cs-CZ" sz="4400" dirty="0" err="1" smtClean="0">
                <a:hlinkClick r:id="rId2"/>
              </a:rPr>
              <a:t>materialy.html</a:t>
            </a:r>
            <a:endParaRPr lang="cs-CZ" sz="4400" dirty="0" smtClean="0"/>
          </a:p>
          <a:p>
            <a:pPr>
              <a:buFont typeface="Arial" pitchFamily="34" charset="0"/>
              <a:buAutoNum type="arabicParenR" startAt="9"/>
            </a:pPr>
            <a:r>
              <a:rPr lang="cs-CZ" sz="4400" dirty="0" smtClean="0">
                <a:hlinkClick r:id="rId14"/>
              </a:rPr>
              <a:t>http://www.lidovky.</a:t>
            </a:r>
            <a:r>
              <a:rPr lang="cs-CZ" sz="4400" dirty="0" err="1" smtClean="0">
                <a:hlinkClick r:id="rId14"/>
              </a:rPr>
              <a:t>cz</a:t>
            </a:r>
            <a:r>
              <a:rPr lang="cs-CZ" sz="4400" dirty="0" smtClean="0">
                <a:hlinkClick r:id="rId14"/>
              </a:rPr>
              <a:t>/</a:t>
            </a:r>
            <a:r>
              <a:rPr lang="cs-CZ" sz="4400" dirty="0" err="1" smtClean="0">
                <a:hlinkClick r:id="rId14"/>
              </a:rPr>
              <a:t>mistrovstvi</a:t>
            </a:r>
            <a:r>
              <a:rPr lang="cs-CZ" sz="4400" dirty="0" smtClean="0">
                <a:hlinkClick r:id="rId14"/>
              </a:rPr>
              <a:t>-v-</a:t>
            </a:r>
            <a:r>
              <a:rPr lang="cs-CZ" sz="4400" dirty="0" err="1" smtClean="0">
                <a:hlinkClick r:id="rId14"/>
              </a:rPr>
              <a:t>otvirani</a:t>
            </a:r>
            <a:r>
              <a:rPr lang="cs-CZ" sz="4400" dirty="0" smtClean="0">
                <a:hlinkClick r:id="rId14"/>
              </a:rPr>
              <a:t>-</a:t>
            </a:r>
            <a:r>
              <a:rPr lang="cs-CZ" sz="4400" dirty="0" err="1" smtClean="0">
                <a:hlinkClick r:id="rId14"/>
              </a:rPr>
              <a:t>ustric</a:t>
            </a:r>
            <a:r>
              <a:rPr lang="cs-CZ" sz="4400" dirty="0" smtClean="0">
                <a:hlinkClick r:id="rId14"/>
              </a:rPr>
              <a:t>-dm5-/dobra-</a:t>
            </a:r>
            <a:r>
              <a:rPr lang="cs-CZ" sz="4400" dirty="0" err="1" smtClean="0">
                <a:hlinkClick r:id="rId14"/>
              </a:rPr>
              <a:t>chut.asp</a:t>
            </a:r>
            <a:r>
              <a:rPr lang="cs-CZ" sz="4400" dirty="0" smtClean="0">
                <a:hlinkClick r:id="rId14"/>
              </a:rPr>
              <a:t>?c=A120330_225239_dobra-</a:t>
            </a:r>
            <a:r>
              <a:rPr lang="cs-CZ" sz="4400" dirty="0" err="1" smtClean="0">
                <a:hlinkClick r:id="rId14"/>
              </a:rPr>
              <a:t>chut</a:t>
            </a:r>
            <a:r>
              <a:rPr lang="cs-CZ" sz="4400" dirty="0" smtClean="0">
                <a:hlinkClick r:id="rId14"/>
              </a:rPr>
              <a:t>_</a:t>
            </a:r>
            <a:r>
              <a:rPr lang="cs-CZ" sz="4400" dirty="0" err="1" smtClean="0">
                <a:hlinkClick r:id="rId14"/>
              </a:rPr>
              <a:t>Pta</a:t>
            </a:r>
            <a:endParaRPr lang="cs-CZ" sz="4400" dirty="0" smtClean="0"/>
          </a:p>
          <a:p>
            <a:pPr>
              <a:buFont typeface="Arial" pitchFamily="34" charset="0"/>
              <a:buAutoNum type="arabicParenR" startAt="9"/>
            </a:pPr>
            <a:r>
              <a:rPr lang="cs-CZ" sz="4400" dirty="0" smtClean="0">
                <a:hlinkClick r:id="rId15"/>
              </a:rPr>
              <a:t>http://www.</a:t>
            </a:r>
            <a:r>
              <a:rPr lang="cs-CZ" sz="4400" dirty="0" err="1" smtClean="0">
                <a:hlinkClick r:id="rId15"/>
              </a:rPr>
              <a:t>labuznik.cz</a:t>
            </a:r>
            <a:r>
              <a:rPr lang="cs-CZ" sz="4400" dirty="0" smtClean="0">
                <a:hlinkClick r:id="rId15"/>
              </a:rPr>
              <a:t>/ingredience/makrela/</a:t>
            </a:r>
            <a:endParaRPr lang="cs-CZ" sz="4400" dirty="0" smtClean="0"/>
          </a:p>
          <a:p>
            <a:pPr>
              <a:buFont typeface="Arial" pitchFamily="34" charset="0"/>
              <a:buAutoNum type="arabicParenR" startAt="9"/>
            </a:pPr>
            <a:r>
              <a:rPr lang="cs-CZ" sz="4400" dirty="0" smtClean="0"/>
              <a:t>Kučerová O., Teplá M.: enzymy, vitaminy a hormony – studijní text a pracovní list dostupné na: </a:t>
            </a:r>
            <a:r>
              <a:rPr lang="cs-CZ" sz="4400" dirty="0" smtClean="0">
                <a:hlinkClick r:id="rId2"/>
              </a:rPr>
              <a:t>http://www.</a:t>
            </a:r>
            <a:r>
              <a:rPr lang="cs-CZ" sz="4400" dirty="0" err="1" smtClean="0">
                <a:hlinkClick r:id="rId2"/>
              </a:rPr>
              <a:t>teplamilada.wz.cz</a:t>
            </a:r>
            <a:r>
              <a:rPr lang="cs-CZ" sz="4400" dirty="0" smtClean="0">
                <a:hlinkClick r:id="rId2"/>
              </a:rPr>
              <a:t>/</a:t>
            </a:r>
            <a:r>
              <a:rPr lang="cs-CZ" sz="4400" dirty="0" err="1" smtClean="0">
                <a:hlinkClick r:id="rId2"/>
              </a:rPr>
              <a:t>materialy.html</a:t>
            </a:r>
            <a:endParaRPr lang="cs-CZ" sz="4400" dirty="0" smtClean="0"/>
          </a:p>
          <a:p>
            <a:pPr>
              <a:buFont typeface="Arial" pitchFamily="34" charset="0"/>
              <a:buAutoNum type="arabicParenR" startAt="9"/>
            </a:pPr>
            <a:r>
              <a:rPr lang="cs-CZ" sz="4400" dirty="0" smtClean="0"/>
              <a:t>http://cooking.blogerka.cz/Zaklady-vareni/Vejce-natvrdo</a:t>
            </a:r>
          </a:p>
          <a:p>
            <a:pPr>
              <a:buFont typeface="Arial" pitchFamily="34" charset="0"/>
              <a:buAutoNum type="arabicParenR" startAt="9"/>
            </a:pPr>
            <a:r>
              <a:rPr lang="cs-CZ" sz="4400" dirty="0" smtClean="0"/>
              <a:t>Kučerová O., Teplá M.: enzymy, vitaminy a hormony – studijní text a pracovní list dostupné na: </a:t>
            </a:r>
            <a:r>
              <a:rPr lang="cs-CZ" sz="4400" dirty="0" smtClean="0">
                <a:hlinkClick r:id="rId2"/>
              </a:rPr>
              <a:t>http://www.</a:t>
            </a:r>
            <a:r>
              <a:rPr lang="cs-CZ" sz="4400" dirty="0" err="1" smtClean="0">
                <a:hlinkClick r:id="rId2"/>
              </a:rPr>
              <a:t>teplamilada.wz.cz</a:t>
            </a:r>
            <a:r>
              <a:rPr lang="cs-CZ" sz="4400" dirty="0" smtClean="0">
                <a:hlinkClick r:id="rId2"/>
              </a:rPr>
              <a:t>/</a:t>
            </a:r>
            <a:r>
              <a:rPr lang="cs-CZ" sz="4400" dirty="0" err="1" smtClean="0">
                <a:hlinkClick r:id="rId2"/>
              </a:rPr>
              <a:t>materialy.html</a:t>
            </a:r>
            <a:endParaRPr lang="cs-CZ" sz="4400" dirty="0" smtClean="0"/>
          </a:p>
          <a:p>
            <a:pPr>
              <a:buFont typeface="Arial" pitchFamily="34" charset="0"/>
              <a:buAutoNum type="arabicParenR" startAt="9"/>
            </a:pPr>
            <a:r>
              <a:rPr lang="cs-CZ" sz="4400" dirty="0" smtClean="0"/>
              <a:t>http://zdravi.dama.cz/clanek.php?id=20586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Co jsou vitaminy?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přírodní látky</a:t>
            </a:r>
          </a:p>
          <a:p>
            <a:r>
              <a:rPr lang="cs-CZ" dirty="0" smtClean="0"/>
              <a:t>nutné pro normální chod organismu</a:t>
            </a:r>
          </a:p>
          <a:p>
            <a:r>
              <a:rPr lang="cs-CZ" dirty="0" smtClean="0"/>
              <a:t>součást živin</a:t>
            </a:r>
          </a:p>
          <a:p>
            <a:r>
              <a:rPr lang="cs-CZ" dirty="0" smtClean="0"/>
              <a:t>člověk je neumí syntetizovat</a:t>
            </a:r>
          </a:p>
          <a:p>
            <a:r>
              <a:rPr lang="cs-CZ" dirty="0" smtClean="0"/>
              <a:t>různá struktura</a:t>
            </a:r>
          </a:p>
          <a:p>
            <a:r>
              <a:rPr lang="cs-CZ" sz="3600" b="1" dirty="0" smtClean="0"/>
              <a:t>Provitaminy:</a:t>
            </a:r>
          </a:p>
          <a:p>
            <a:pPr lvl="1"/>
            <a:r>
              <a:rPr lang="cs-CZ" b="1" dirty="0" smtClean="0"/>
              <a:t> </a:t>
            </a:r>
            <a:r>
              <a:rPr lang="cs-CZ" dirty="0" smtClean="0"/>
              <a:t>přeměňují se na aktivní formu vitaminu  až v organismu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Hypovitaminóza </a:t>
            </a:r>
          </a:p>
          <a:p>
            <a:pPr lvl="1"/>
            <a:r>
              <a:rPr lang="cs-CZ" dirty="0" smtClean="0"/>
              <a:t>krátkodobý nedostatek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b="1" dirty="0" smtClean="0"/>
              <a:t>Avitaminóza</a:t>
            </a:r>
          </a:p>
          <a:p>
            <a:pPr lvl="1"/>
            <a:r>
              <a:rPr lang="cs-CZ" dirty="0" smtClean="0"/>
              <a:t>dlouhodobý nedostatek</a:t>
            </a:r>
          </a:p>
          <a:p>
            <a:pPr lvl="1"/>
            <a:endParaRPr lang="cs-CZ" dirty="0" smtClean="0"/>
          </a:p>
          <a:p>
            <a:r>
              <a:rPr lang="cs-CZ" b="1" dirty="0" smtClean="0"/>
              <a:t>Hypervitaminóza</a:t>
            </a:r>
          </a:p>
          <a:p>
            <a:pPr lvl="1"/>
            <a:r>
              <a:rPr lang="cs-CZ" dirty="0" smtClean="0"/>
              <a:t>nadbytek</a:t>
            </a:r>
            <a:endParaRPr lang="cs-CZ" dirty="0"/>
          </a:p>
        </p:txBody>
      </p:sp>
      <p:pic>
        <p:nvPicPr>
          <p:cNvPr id="14338" name="Picture 2" descr="http://hly.healthlivingyoga.com/wp-content/uploads/2012/05/Beribe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988840"/>
            <a:ext cx="2752725" cy="3810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436096" y="544522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2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Dělení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endParaRPr lang="cs-CZ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buNone/>
            </a:pPr>
            <a:endParaRPr lang="cs-CZ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cs-CZ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cs-CZ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buNone/>
            </a:pPr>
            <a:endParaRPr lang="cs-CZ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None/>
            </a:pPr>
            <a:r>
              <a:rPr lang="cs-CZ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	</a:t>
            </a:r>
            <a:r>
              <a:rPr lang="cs-CZ" sz="7200" b="1" cap="all" spc="5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ZADEK		</a:t>
            </a:r>
            <a:endParaRPr lang="cs-CZ" sz="7200" b="1" cap="all" spc="500" baseline="-2500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2699792" y="1268760"/>
            <a:ext cx="3528392" cy="1224136"/>
            <a:chOff x="2699792" y="1268760"/>
            <a:chExt cx="3528392" cy="1224136"/>
          </a:xfrm>
        </p:grpSpPr>
        <p:cxnSp>
          <p:nvCxnSpPr>
            <p:cNvPr id="5" name="Přímá spojovací šipka 4"/>
            <p:cNvCxnSpPr/>
            <p:nvPr/>
          </p:nvCxnSpPr>
          <p:spPr>
            <a:xfrm>
              <a:off x="4355976" y="1268760"/>
              <a:ext cx="1872208" cy="122413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Přímá spojovací šipka 6"/>
            <p:cNvCxnSpPr/>
            <p:nvPr/>
          </p:nvCxnSpPr>
          <p:spPr>
            <a:xfrm flipH="1">
              <a:off x="2699792" y="1268760"/>
              <a:ext cx="1656184" cy="122413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Obdélník 7"/>
          <p:cNvSpPr/>
          <p:nvPr/>
        </p:nvSpPr>
        <p:spPr>
          <a:xfrm>
            <a:off x="5004048" y="2708920"/>
            <a:ext cx="3528392" cy="12241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Rozpustné ve vodě</a:t>
            </a:r>
            <a:endParaRPr lang="cs-CZ" sz="3200" b="1" dirty="0"/>
          </a:p>
        </p:txBody>
      </p:sp>
      <p:sp>
        <p:nvSpPr>
          <p:cNvPr id="9" name="Obdélník 8"/>
          <p:cNvSpPr/>
          <p:nvPr/>
        </p:nvSpPr>
        <p:spPr>
          <a:xfrm>
            <a:off x="683568" y="2708920"/>
            <a:ext cx="3528392" cy="12241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Rozpustné v tucích</a:t>
            </a:r>
            <a:endParaRPr lang="cs-CZ" sz="3200" b="1" dirty="0"/>
          </a:p>
        </p:txBody>
      </p:sp>
      <p:sp>
        <p:nvSpPr>
          <p:cNvPr id="15" name="Násobení 14"/>
          <p:cNvSpPr/>
          <p:nvPr/>
        </p:nvSpPr>
        <p:spPr>
          <a:xfrm>
            <a:off x="611560" y="4797152"/>
            <a:ext cx="936104" cy="93610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3779912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5292080" y="4653136"/>
            <a:ext cx="18485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CB…</a:t>
            </a:r>
            <a:endParaRPr lang="cs-CZ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1" animBg="1"/>
      <p:bldP spid="15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prstTxWarp prst="textArchUp">
              <a:avLst/>
            </a:prstTxWarp>
            <a:normAutofit/>
          </a:bodyPr>
          <a:lstStyle/>
          <a:p>
            <a:r>
              <a:rPr lang="cs-CZ" sz="5400" b="1" dirty="0" smtClean="0"/>
              <a:t>Vitaminy rozpustné v tucích</a:t>
            </a:r>
            <a:endParaRPr lang="cs-CZ" sz="5400" b="1" dirty="0"/>
          </a:p>
        </p:txBody>
      </p:sp>
      <p:pic>
        <p:nvPicPr>
          <p:cNvPr id="1028" name="Picture 4" descr="http://www.maggi.cz/getattachment/f5485a22-948d-45c5-be82-4d60eb5c6b68/Tuk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068960"/>
            <a:ext cx="3329931" cy="230425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940152" y="501317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</a:t>
            </a:r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Vitamin A (retinol)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b="1" dirty="0" smtClean="0"/>
              <a:t>Funkce: </a:t>
            </a:r>
            <a:r>
              <a:rPr lang="cs-CZ" sz="2800" dirty="0" smtClean="0"/>
              <a:t>složka zrakového pigmentu, zachování buněčných tkání</a:t>
            </a:r>
          </a:p>
          <a:p>
            <a:r>
              <a:rPr lang="cs-CZ" b="1" dirty="0" smtClean="0"/>
              <a:t>Provitamín: </a:t>
            </a:r>
            <a:r>
              <a:rPr lang="cs-CZ" sz="2800" dirty="0"/>
              <a:t>karotenoidy </a:t>
            </a:r>
            <a:r>
              <a:rPr lang="el-GR" sz="2800" dirty="0" smtClean="0"/>
              <a:t>β</a:t>
            </a:r>
            <a:r>
              <a:rPr lang="cs-CZ" sz="2800" dirty="0"/>
              <a:t>-karoten </a:t>
            </a:r>
            <a:endParaRPr lang="cs-CZ" sz="2800" dirty="0" smtClean="0"/>
          </a:p>
          <a:p>
            <a:r>
              <a:rPr lang="cs-CZ" b="1" dirty="0" smtClean="0"/>
              <a:t>Zdroj: </a:t>
            </a:r>
            <a:r>
              <a:rPr lang="cs-CZ" sz="2800" dirty="0" smtClean="0"/>
              <a:t>mrkev, rybí tuk, vejce, játra</a:t>
            </a:r>
          </a:p>
          <a:p>
            <a:r>
              <a:rPr lang="cs-CZ" b="1" dirty="0" smtClean="0"/>
              <a:t>Nedostatek: </a:t>
            </a:r>
            <a:r>
              <a:rPr lang="cs-CZ" sz="2800" dirty="0"/>
              <a:t>šeroslepost, vysychání a rohovatění sliznic, zánět spojivek</a:t>
            </a:r>
          </a:p>
        </p:txBody>
      </p:sp>
      <p:pic>
        <p:nvPicPr>
          <p:cNvPr id="9218" name="Picture 2" descr="http://www.fitness4life.cz/wp-content/uploads/2011/12/vitamin-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345774"/>
            <a:ext cx="3312368" cy="221085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8532440" y="616530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retinol</a:t>
            </a:r>
            <a:endParaRPr lang="cs-CZ" b="1" dirty="0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774060"/>
            <a:ext cx="6978352" cy="239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899592" y="501317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1676</TotalTime>
  <Words>823</Words>
  <Application>Microsoft Office PowerPoint</Application>
  <PresentationFormat>Předvádění na obrazovce (4:3)</PresentationFormat>
  <Paragraphs>222</Paragraphs>
  <Slides>35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7" baseType="lpstr">
      <vt:lpstr>Motiv sady Office</vt:lpstr>
      <vt:lpstr>ChemSketch</vt:lpstr>
      <vt:lpstr>Vitaminy</vt:lpstr>
      <vt:lpstr>Jaké vitaminy znáte?</vt:lpstr>
      <vt:lpstr>Důkaz vitaminu C</vt:lpstr>
      <vt:lpstr>Co jsou vitaminy?</vt:lpstr>
      <vt:lpstr>Snímek 5</vt:lpstr>
      <vt:lpstr>Dělení</vt:lpstr>
      <vt:lpstr>Vitaminy rozpustné v tucích</vt:lpstr>
      <vt:lpstr>Vitamin A (retinol)</vt:lpstr>
      <vt:lpstr>retinol</vt:lpstr>
      <vt:lpstr>Vitamin D (kalciferol)</vt:lpstr>
      <vt:lpstr>Vitamin D2 a D3</vt:lpstr>
      <vt:lpstr>Vitamin E (tokoferol)</vt:lpstr>
      <vt:lpstr>alfa-tokoferol</vt:lpstr>
      <vt:lpstr>Vitamin K ( fylochinon)</vt:lpstr>
      <vt:lpstr>Vitamin K</vt:lpstr>
      <vt:lpstr>Doporučená denní dávka</vt:lpstr>
      <vt:lpstr>Vitaminy rozpustné ve vodě</vt:lpstr>
      <vt:lpstr>Vitamin C (kyselina L-askorbová)</vt:lpstr>
      <vt:lpstr>kyselina L-askorbová</vt:lpstr>
      <vt:lpstr>Vitamin B1 (thiamin)</vt:lpstr>
      <vt:lpstr>Vitamin B1</vt:lpstr>
      <vt:lpstr>Vitamin B2 (ribofalvin)</vt:lpstr>
      <vt:lpstr>Vitamin B2</vt:lpstr>
      <vt:lpstr>Vitamin B3 (Niacin, PP)</vt:lpstr>
      <vt:lpstr>Nikotinamid</vt:lpstr>
      <vt:lpstr>Vitamin B6 (pyridoxin)</vt:lpstr>
      <vt:lpstr>Pyridoxol</vt:lpstr>
      <vt:lpstr>Vitamin B12 (kyanokobalamin)</vt:lpstr>
      <vt:lpstr>Vitamin B12</vt:lpstr>
      <vt:lpstr>Biotin (Vitamin H)</vt:lpstr>
      <vt:lpstr>biotin</vt:lpstr>
      <vt:lpstr>Doporučená denní dávka</vt:lpstr>
      <vt:lpstr>Děkuji za pozornost</vt:lpstr>
      <vt:lpstr>Zdroje:</vt:lpstr>
      <vt:lpstr>Snímek 35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Vitamíny</dc:title>
  <dc:creator>Valued Acer Customer</dc:creator>
  <cp:lastModifiedBy>Valued Acer Customer</cp:lastModifiedBy>
  <cp:revision>26</cp:revision>
  <dcterms:created xsi:type="dcterms:W3CDTF">2012-11-28T14:03:40Z</dcterms:created>
  <dcterms:modified xsi:type="dcterms:W3CDTF">2012-12-04T19:45:04Z</dcterms:modified>
</cp:coreProperties>
</file>