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4" r:id="rId5"/>
    <p:sldId id="261" r:id="rId6"/>
    <p:sldId id="262" r:id="rId7"/>
    <p:sldId id="265" r:id="rId8"/>
    <p:sldId id="266" r:id="rId9"/>
    <p:sldId id="268" r:id="rId10"/>
    <p:sldId id="269" r:id="rId11"/>
    <p:sldId id="270" r:id="rId12"/>
    <p:sldId id="267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1C03A-39A6-4A76-B921-0AB08735668D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6491E-2EF4-4D5D-BA5B-B8340D51E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972056" cy="3951288"/>
          </a:xfrm>
        </p:spPr>
        <p:txBody>
          <a:bodyPr/>
          <a:lstStyle/>
          <a:p>
            <a:r>
              <a:rPr lang="cs-CZ" dirty="0"/>
              <a:t>Jiný název pro </a:t>
            </a:r>
            <a:r>
              <a:rPr lang="cs-CZ" dirty="0" smtClean="0"/>
              <a:t>bílkovinu</a:t>
            </a:r>
          </a:p>
          <a:p>
            <a:r>
              <a:rPr lang="cs-CZ" dirty="0"/>
              <a:t>Základní stavební jednotka </a:t>
            </a:r>
            <a:r>
              <a:rPr lang="cs-CZ" dirty="0" smtClean="0"/>
              <a:t>bílkovin</a:t>
            </a:r>
          </a:p>
          <a:p>
            <a:r>
              <a:rPr lang="cs-CZ" dirty="0"/>
              <a:t>Vratná </a:t>
            </a:r>
            <a:r>
              <a:rPr lang="cs-CZ" dirty="0" smtClean="0"/>
              <a:t>denaturace</a:t>
            </a:r>
          </a:p>
          <a:p>
            <a:r>
              <a:rPr lang="cs-CZ" dirty="0"/>
              <a:t>Bílkovina zajišťující </a:t>
            </a:r>
            <a:r>
              <a:rPr lang="cs-CZ" dirty="0" smtClean="0"/>
              <a:t>pohyb</a:t>
            </a:r>
          </a:p>
          <a:p>
            <a:r>
              <a:rPr lang="cs-CZ" dirty="0"/>
              <a:t>Pořadí aminokyselin je strukturou 	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29190" y="2174875"/>
            <a:ext cx="3757610" cy="39512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       P</a:t>
            </a:r>
            <a:r>
              <a:rPr lang="cs-CZ" b="1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PTID</a:t>
            </a:r>
          </a:p>
          <a:p>
            <a:pPr>
              <a:buNone/>
            </a:pPr>
            <a:r>
              <a:rPr lang="cs-CZ" dirty="0" smtClean="0"/>
              <a:t>		 AMI</a:t>
            </a:r>
            <a:r>
              <a:rPr lang="cs-CZ" b="1" dirty="0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OKYSELINA</a:t>
            </a:r>
          </a:p>
          <a:p>
            <a:pPr>
              <a:buNone/>
            </a:pPr>
            <a:r>
              <a:rPr lang="cs-CZ" dirty="0" smtClean="0"/>
              <a:t>	     REVER</a:t>
            </a:r>
            <a:r>
              <a:rPr lang="cs-CZ" b="1" dirty="0" smtClean="0">
                <a:solidFill>
                  <a:srgbClr val="FF0000"/>
                </a:solidFill>
              </a:rPr>
              <a:t>Z</a:t>
            </a:r>
            <a:r>
              <a:rPr lang="cs-CZ" dirty="0" smtClean="0"/>
              <a:t>IBILNÍ</a:t>
            </a:r>
          </a:p>
          <a:p>
            <a:pPr>
              <a:buNone/>
            </a:pPr>
            <a:r>
              <a:rPr lang="cs-CZ" dirty="0" smtClean="0"/>
              <a:t>	             M</a:t>
            </a:r>
            <a:r>
              <a:rPr lang="cs-CZ" b="1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OSIN</a:t>
            </a:r>
          </a:p>
          <a:p>
            <a:pPr>
              <a:buNone/>
            </a:pPr>
            <a:r>
              <a:rPr lang="cs-CZ" dirty="0" smtClean="0"/>
              <a:t>	          PRI</a:t>
            </a:r>
            <a:r>
              <a:rPr lang="cs-CZ" b="1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ÁRNÍ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NEKOMPETITIVNÍ 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Inhibitor se naváže mimo aktivní místo enzymu a zabraňuje přeměně substrátu na produkt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ALOSTERICKÁ 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8043890" cy="4125923"/>
          </a:xfrm>
        </p:spPr>
        <p:txBody>
          <a:bodyPr/>
          <a:lstStyle/>
          <a:p>
            <a:r>
              <a:rPr lang="cs-CZ" dirty="0" smtClean="0"/>
              <a:t>Inhibitor se naváže na jiné místo enzymu než aktivní místo pro substrát</a:t>
            </a:r>
          </a:p>
          <a:p>
            <a:endParaRPr lang="cs-CZ" dirty="0" smtClean="0"/>
          </a:p>
          <a:p>
            <a:r>
              <a:rPr lang="cs-CZ" dirty="0" smtClean="0"/>
              <a:t>Mění </a:t>
            </a:r>
            <a:r>
              <a:rPr lang="cs-CZ" dirty="0" err="1" smtClean="0"/>
              <a:t>konformaci</a:t>
            </a:r>
            <a:r>
              <a:rPr lang="cs-CZ" dirty="0" smtClean="0"/>
              <a:t> enzymu i aktivního místa </a:t>
            </a:r>
            <a:r>
              <a:rPr lang="cs-CZ" smtClean="0"/>
              <a:t>→ </a:t>
            </a:r>
            <a:r>
              <a:rPr lang="cs-CZ" smtClean="0"/>
              <a:t>znemožnění </a:t>
            </a:r>
            <a:r>
              <a:rPr lang="cs-CZ" dirty="0" smtClean="0"/>
              <a:t>navázání substrátu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ENZYMŮ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29576" cy="2185989"/>
          </a:xfrm>
        </p:spPr>
        <p:txBody>
          <a:bodyPr>
            <a:normAutofit/>
          </a:bodyPr>
          <a:lstStyle/>
          <a:p>
            <a:r>
              <a:rPr lang="cs-CZ" dirty="0" smtClean="0"/>
              <a:t>Oxidoreduktázy</a:t>
            </a:r>
          </a:p>
          <a:p>
            <a:pPr lvl="1"/>
            <a:r>
              <a:rPr lang="cs-CZ" dirty="0" smtClean="0"/>
              <a:t>Katalýza oxidačně-redukčních reakcí, tedy ty při nichž dochází k přenosu vodíku, elektronu, či reakce s kyslíkem</a:t>
            </a:r>
          </a:p>
          <a:p>
            <a:pPr lvl="1"/>
            <a:r>
              <a:rPr lang="cs-CZ" dirty="0" smtClean="0"/>
              <a:t>př. </a:t>
            </a:r>
            <a:r>
              <a:rPr lang="cs-CZ" dirty="0" err="1" smtClean="0"/>
              <a:t>dehydrogenasy</a:t>
            </a:r>
            <a:r>
              <a:rPr lang="cs-CZ" dirty="0" smtClean="0"/>
              <a:t>, </a:t>
            </a:r>
            <a:r>
              <a:rPr lang="cs-CZ" dirty="0" err="1" smtClean="0"/>
              <a:t>peroxidasy</a:t>
            </a:r>
            <a:r>
              <a:rPr lang="cs-CZ" dirty="0" smtClean="0"/>
              <a:t>, koenzym NAD</a:t>
            </a:r>
            <a:r>
              <a:rPr lang="cs-CZ" baseline="30000" dirty="0" smtClean="0"/>
              <a:t>+</a:t>
            </a:r>
          </a:p>
          <a:p>
            <a:pPr lvl="1"/>
            <a:endParaRPr lang="cs-CZ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929066"/>
            <a:ext cx="8106999" cy="1557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ENZYMŮ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758138" cy="1900237"/>
          </a:xfrm>
        </p:spPr>
        <p:txBody>
          <a:bodyPr/>
          <a:lstStyle/>
          <a:p>
            <a:r>
              <a:rPr lang="cs-CZ" dirty="0" smtClean="0"/>
              <a:t>Transferázy</a:t>
            </a:r>
          </a:p>
          <a:p>
            <a:pPr lvl="1"/>
            <a:r>
              <a:rPr lang="cs-CZ" dirty="0" smtClean="0"/>
              <a:t>Katalyzují přenos skupin z jedné molekuly na druhou</a:t>
            </a:r>
          </a:p>
          <a:p>
            <a:pPr lvl="1"/>
            <a:r>
              <a:rPr lang="cs-CZ" dirty="0" smtClean="0"/>
              <a:t>př. </a:t>
            </a:r>
            <a:r>
              <a:rPr lang="cs-CZ" dirty="0" err="1" smtClean="0"/>
              <a:t>karboxyltransferasy</a:t>
            </a:r>
            <a:r>
              <a:rPr lang="cs-CZ" dirty="0" smtClean="0"/>
              <a:t>, </a:t>
            </a:r>
            <a:r>
              <a:rPr lang="cs-CZ" dirty="0" err="1" smtClean="0"/>
              <a:t>aminotransferasy</a:t>
            </a:r>
            <a:r>
              <a:rPr lang="cs-CZ" dirty="0" smtClean="0"/>
              <a:t>, koenzym ATP</a:t>
            </a:r>
          </a:p>
          <a:p>
            <a:pPr lvl="1"/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714752"/>
            <a:ext cx="7143750" cy="2109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ENZYMŮ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686700" cy="1900237"/>
          </a:xfrm>
        </p:spPr>
        <p:txBody>
          <a:bodyPr/>
          <a:lstStyle/>
          <a:p>
            <a:r>
              <a:rPr lang="cs-CZ" dirty="0" err="1" smtClean="0"/>
              <a:t>Hydrolasy</a:t>
            </a:r>
            <a:endParaRPr lang="cs-CZ" dirty="0" smtClean="0"/>
          </a:p>
          <a:p>
            <a:pPr lvl="1"/>
            <a:r>
              <a:rPr lang="cs-CZ" dirty="0" smtClean="0"/>
              <a:t>Hydrolytické štěpení substrátu – peptidových, </a:t>
            </a:r>
            <a:r>
              <a:rPr lang="cs-CZ" dirty="0" err="1" smtClean="0"/>
              <a:t>glykosidových</a:t>
            </a:r>
            <a:r>
              <a:rPr lang="cs-CZ" dirty="0" smtClean="0"/>
              <a:t> a esterových vazeb</a:t>
            </a:r>
          </a:p>
          <a:p>
            <a:pPr lvl="1"/>
            <a:r>
              <a:rPr lang="cs-CZ" dirty="0" smtClean="0"/>
              <a:t>př. lipasy, </a:t>
            </a:r>
            <a:r>
              <a:rPr lang="cs-CZ" dirty="0" err="1" smtClean="0"/>
              <a:t>peptidasy</a:t>
            </a:r>
            <a:endParaRPr lang="cs-CZ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00438"/>
            <a:ext cx="715327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ENZYMŮ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043890" cy="2043114"/>
          </a:xfrm>
        </p:spPr>
        <p:txBody>
          <a:bodyPr/>
          <a:lstStyle/>
          <a:p>
            <a:r>
              <a:rPr lang="cs-CZ" dirty="0" err="1" smtClean="0"/>
              <a:t>Lyasy</a:t>
            </a:r>
            <a:endParaRPr lang="cs-CZ" dirty="0" smtClean="0"/>
          </a:p>
          <a:p>
            <a:pPr lvl="1"/>
            <a:r>
              <a:rPr lang="cs-CZ" dirty="0" smtClean="0"/>
              <a:t>Štěpení nehydrolytické (nepřítomnost vody)</a:t>
            </a:r>
          </a:p>
          <a:p>
            <a:pPr lvl="1"/>
            <a:r>
              <a:rPr lang="cs-CZ" dirty="0" smtClean="0"/>
              <a:t>př. </a:t>
            </a:r>
            <a:r>
              <a:rPr lang="cs-CZ" dirty="0" err="1" smtClean="0"/>
              <a:t>dekarboxylasa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357562"/>
            <a:ext cx="690562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ENZYMŮ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115196" cy="2114552"/>
          </a:xfrm>
        </p:spPr>
        <p:txBody>
          <a:bodyPr/>
          <a:lstStyle/>
          <a:p>
            <a:r>
              <a:rPr lang="cs-CZ" dirty="0" err="1" smtClean="0"/>
              <a:t>Izomerasy</a:t>
            </a:r>
            <a:endParaRPr lang="cs-CZ" dirty="0" smtClean="0"/>
          </a:p>
          <a:p>
            <a:pPr lvl="1"/>
            <a:r>
              <a:rPr lang="cs-CZ" dirty="0"/>
              <a:t>změny v rámci jedné </a:t>
            </a:r>
            <a:r>
              <a:rPr lang="cs-CZ" dirty="0" smtClean="0"/>
              <a:t>molekuly – přesun atomu či skupiny z jednoho uhlíku na druhý</a:t>
            </a:r>
          </a:p>
          <a:p>
            <a:pPr lvl="1"/>
            <a:r>
              <a:rPr lang="cs-CZ" dirty="0" smtClean="0"/>
              <a:t>př. cis-trans-</a:t>
            </a:r>
            <a:r>
              <a:rPr lang="cs-CZ" dirty="0" err="1" smtClean="0"/>
              <a:t>izomerasa</a:t>
            </a:r>
            <a:endParaRPr lang="cs-CZ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7843436" cy="2462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ENZYMŮ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15328" cy="1828800"/>
          </a:xfrm>
        </p:spPr>
        <p:txBody>
          <a:bodyPr/>
          <a:lstStyle/>
          <a:p>
            <a:r>
              <a:rPr lang="cs-CZ" dirty="0" err="1" smtClean="0"/>
              <a:t>Ligasa</a:t>
            </a:r>
            <a:endParaRPr lang="cs-CZ" dirty="0" smtClean="0"/>
          </a:p>
          <a:p>
            <a:pPr lvl="1"/>
            <a:r>
              <a:rPr lang="cs-CZ" dirty="0" smtClean="0"/>
              <a:t>Katalýza syntéz složitějších molekul z jednodušších za spotřeby ATP</a:t>
            </a:r>
            <a:endParaRPr lang="cs-CZ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86190"/>
            <a:ext cx="8555797" cy="1762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ENZYMY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/>
          <a:lstStyle/>
          <a:p>
            <a:r>
              <a:rPr lang="cs-CZ" dirty="0" smtClean="0"/>
              <a:t>Makromolekuly bílkovinné povahy</a:t>
            </a:r>
          </a:p>
          <a:p>
            <a:endParaRPr lang="cs-CZ" dirty="0" smtClean="0"/>
          </a:p>
          <a:p>
            <a:r>
              <a:rPr lang="cs-CZ" dirty="0" smtClean="0"/>
              <a:t>Biokatalyzátory</a:t>
            </a:r>
          </a:p>
          <a:p>
            <a:endParaRPr lang="cs-CZ" dirty="0" smtClean="0"/>
          </a:p>
          <a:p>
            <a:r>
              <a:rPr lang="cs-CZ" dirty="0" smtClean="0"/>
              <a:t>Vlastnosti</a:t>
            </a:r>
          </a:p>
          <a:p>
            <a:pPr lvl="2"/>
            <a:r>
              <a:rPr lang="cs-CZ" dirty="0" smtClean="0"/>
              <a:t>Substrátová </a:t>
            </a:r>
            <a:r>
              <a:rPr lang="cs-CZ" dirty="0" err="1" smtClean="0"/>
              <a:t>specifita</a:t>
            </a:r>
            <a:endParaRPr lang="cs-CZ" dirty="0"/>
          </a:p>
          <a:p>
            <a:pPr lvl="2"/>
            <a:r>
              <a:rPr lang="cs-CZ" dirty="0" err="1" smtClean="0"/>
              <a:t>Specifita</a:t>
            </a:r>
            <a:r>
              <a:rPr lang="cs-CZ" dirty="0" smtClean="0"/>
              <a:t> účinku</a:t>
            </a:r>
          </a:p>
          <a:p>
            <a:pPr lvl="2"/>
            <a:r>
              <a:rPr lang="cs-CZ" dirty="0" smtClean="0"/>
              <a:t>Vysoká účinnost</a:t>
            </a:r>
          </a:p>
          <a:p>
            <a:pPr lvl="2"/>
            <a:r>
              <a:rPr lang="cs-CZ" dirty="0" smtClean="0"/>
              <a:t>Působí za nízkých reakčních podmínek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358246" cy="439718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3200" dirty="0" smtClean="0"/>
              <a:t>SUBSTRÁTOVÁ SPECIFITA                  </a:t>
            </a:r>
            <a:r>
              <a:rPr lang="cs-CZ" sz="3200" dirty="0" err="1"/>
              <a:t>SPECIFITA</a:t>
            </a:r>
            <a:r>
              <a:rPr lang="cs-CZ" sz="3200" dirty="0"/>
              <a:t> ÚČINKU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Část enzymu (apoenzym), na kterou se naváže substrát, tzv. AKTIVNÍ MÍSTO</a:t>
            </a:r>
          </a:p>
          <a:p>
            <a:endParaRPr lang="cs-CZ" sz="2400" dirty="0" smtClean="0"/>
          </a:p>
          <a:p>
            <a:r>
              <a:rPr lang="cs-CZ" sz="2400" dirty="0" smtClean="0"/>
              <a:t>Vazba mezi enzymem a substrátem je van der </a:t>
            </a:r>
            <a:r>
              <a:rPr lang="cs-CZ" sz="2400" dirty="0" err="1" smtClean="0"/>
              <a:t>Waalsova</a:t>
            </a:r>
            <a:endParaRPr lang="cs-CZ" sz="2400" dirty="0"/>
          </a:p>
        </p:txBody>
      </p:sp>
      <p:sp>
        <p:nvSpPr>
          <p:cNvPr id="6" name="Zástupný symbol pro obsah 2"/>
          <p:cNvSpPr>
            <a:spLocks noGrp="1"/>
          </p:cNvSpPr>
          <p:nvPr>
            <p:ph sz="half" idx="1"/>
          </p:nvPr>
        </p:nvSpPr>
        <p:spPr>
          <a:xfrm>
            <a:off x="4786314" y="1571612"/>
            <a:ext cx="4186238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Enzym katalyzuje pouze jednu ze všech možných přeměn substrátu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KATALÝZY</a:t>
            </a:r>
            <a:endParaRPr lang="cs-CZ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0296" y="1714488"/>
            <a:ext cx="813079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enzymu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8676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		</a:t>
            </a:r>
            <a:r>
              <a:rPr lang="cs-CZ" dirty="0"/>
              <a:t> </a:t>
            </a:r>
            <a:r>
              <a:rPr lang="cs-CZ" dirty="0" smtClean="0"/>
              <a:t>       jednosložkový</a:t>
            </a:r>
            <a:endParaRPr lang="cs-CZ" dirty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Enzym 				   bílkovinná část 						    APOENZYM</a:t>
            </a:r>
          </a:p>
          <a:p>
            <a:pPr>
              <a:buNone/>
            </a:pPr>
            <a:r>
              <a:rPr lang="cs-CZ" dirty="0" smtClean="0"/>
              <a:t> 			     dvousložkový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				    </a:t>
            </a:r>
            <a:r>
              <a:rPr lang="cs-CZ" sz="2400" dirty="0" smtClean="0"/>
              <a:t>nebílkovinná část 						     KOFAKTOR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/>
              <a:t>	</a:t>
            </a:r>
            <a:r>
              <a:rPr lang="cs-CZ" sz="2400" dirty="0" smtClean="0"/>
              <a:t>			</a:t>
            </a:r>
            <a:r>
              <a:rPr lang="cs-CZ" sz="2000" dirty="0" smtClean="0"/>
              <a:t>PROSTETICKÁ SKUPINA	        KOENZYM</a:t>
            </a:r>
            <a:endParaRPr lang="cs-CZ" sz="2000" dirty="0"/>
          </a:p>
        </p:txBody>
      </p:sp>
      <p:cxnSp>
        <p:nvCxnSpPr>
          <p:cNvPr id="6" name="Přímá spojovací šipka 5"/>
          <p:cNvCxnSpPr/>
          <p:nvPr/>
        </p:nvCxnSpPr>
        <p:spPr>
          <a:xfrm flipV="1">
            <a:off x="1714480" y="2071678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1643042" y="2928934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5400000" flipH="1" flipV="1">
            <a:off x="4789232" y="3138120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4786314" y="3857628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6215074" y="4929198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 rot="10800000" flipV="1">
            <a:off x="4643438" y="4929198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enzymové katalýzy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86040" cy="4525963"/>
          </a:xfrm>
        </p:spPr>
        <p:txBody>
          <a:bodyPr/>
          <a:lstStyle/>
          <a:p>
            <a:r>
              <a:rPr lang="cs-CZ" dirty="0" smtClean="0"/>
              <a:t>pH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428868"/>
            <a:ext cx="5572164" cy="3782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enzymové katalýzy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teplota</a:t>
            </a:r>
            <a:endParaRPr lang="cs-CZ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71612"/>
            <a:ext cx="5286412" cy="464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enzymové katalýzy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43824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Koncentrace substrátu, enzymu</a:t>
            </a:r>
          </a:p>
          <a:p>
            <a:endParaRPr lang="cs-CZ" dirty="0" smtClean="0"/>
          </a:p>
          <a:p>
            <a:r>
              <a:rPr lang="cs-CZ" dirty="0" smtClean="0"/>
              <a:t>Přítomnost </a:t>
            </a:r>
          </a:p>
          <a:p>
            <a:pPr lvl="1">
              <a:buNone/>
            </a:pPr>
            <a:r>
              <a:rPr lang="cs-CZ" sz="2800" dirty="0" smtClean="0"/>
              <a:t>a) aktivátorů</a:t>
            </a:r>
          </a:p>
          <a:p>
            <a:pPr lvl="1">
              <a:buNone/>
            </a:pPr>
            <a:r>
              <a:rPr lang="cs-CZ" sz="2800" dirty="0"/>
              <a:t>	</a:t>
            </a:r>
            <a:r>
              <a:rPr lang="cs-CZ" sz="2800" dirty="0" smtClean="0"/>
              <a:t>- zvyšují aktivitu enzymu</a:t>
            </a:r>
          </a:p>
          <a:p>
            <a:pPr lvl="1">
              <a:buNone/>
            </a:pPr>
            <a:r>
              <a:rPr lang="cs-CZ" sz="2800" dirty="0" smtClean="0"/>
              <a:t>b) Inhibitorů</a:t>
            </a:r>
          </a:p>
          <a:p>
            <a:pPr lvl="1">
              <a:buNone/>
            </a:pPr>
            <a:r>
              <a:rPr lang="cs-CZ" sz="2800" dirty="0"/>
              <a:t>	</a:t>
            </a:r>
            <a:r>
              <a:rPr lang="cs-CZ" sz="2800" dirty="0" smtClean="0"/>
              <a:t>- snižují aktivitu enzymu</a:t>
            </a:r>
          </a:p>
          <a:p>
            <a:pPr lvl="1">
              <a:buNone/>
            </a:pPr>
            <a:r>
              <a:rPr lang="cs-CZ" sz="2800" dirty="0"/>
              <a:t>	</a:t>
            </a:r>
            <a:r>
              <a:rPr lang="cs-CZ" sz="2800" dirty="0" smtClean="0"/>
              <a:t>- kompetitivní, nekompetitivní, alosterická</a:t>
            </a:r>
          </a:p>
          <a:p>
            <a:pPr lvl="4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KOMPETITIVNÍ 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29576" cy="4525963"/>
          </a:xfrm>
        </p:spPr>
        <p:txBody>
          <a:bodyPr/>
          <a:lstStyle/>
          <a:p>
            <a:r>
              <a:rPr lang="cs-CZ" dirty="0" smtClean="0"/>
              <a:t>Inhibitor je podobný substrátu → soutěží se substrátem o aktivní místo na enzymu</a:t>
            </a:r>
          </a:p>
          <a:p>
            <a:endParaRPr lang="cs-CZ" dirty="0" smtClean="0"/>
          </a:p>
          <a:p>
            <a:r>
              <a:rPr lang="cs-CZ" dirty="0" smtClean="0"/>
              <a:t>Vytvoří neaktivní komplex inhibitor-enzym</a:t>
            </a:r>
          </a:p>
          <a:p>
            <a:endParaRPr lang="cs-CZ" dirty="0" smtClean="0"/>
          </a:p>
          <a:p>
            <a:r>
              <a:rPr lang="cs-CZ" dirty="0" smtClean="0"/>
              <a:t>Vratná inhibice</a:t>
            </a:r>
          </a:p>
          <a:p>
            <a:endParaRPr lang="cs-CZ" dirty="0" smtClean="0"/>
          </a:p>
          <a:p>
            <a:r>
              <a:rPr lang="cs-CZ" dirty="0" smtClean="0"/>
              <a:t>Enzym se váže s látkou, která má vyšší koncentraci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262</Words>
  <Application>Microsoft Office PowerPoint</Application>
  <PresentationFormat>Předvádění na obrazovce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Opakování</vt:lpstr>
      <vt:lpstr>ENZYMY</vt:lpstr>
      <vt:lpstr>SUBSTRÁTOVÁ SPECIFITA                  SPECIFITA ÚČINKU </vt:lpstr>
      <vt:lpstr>PRINCIP KATALÝZY</vt:lpstr>
      <vt:lpstr>Stavba enzymu</vt:lpstr>
      <vt:lpstr>Podmínky enzymové katalýzy</vt:lpstr>
      <vt:lpstr>Podmínky enzymové katalýzy</vt:lpstr>
      <vt:lpstr>Podmínky enzymové katalýzy</vt:lpstr>
      <vt:lpstr>KOMPETITIVNÍ INHIBICE</vt:lpstr>
      <vt:lpstr>NEKOMPETITIVNÍ INHIBICE</vt:lpstr>
      <vt:lpstr>ALOSTERICKÁ INHIBICE</vt:lpstr>
      <vt:lpstr>ROZDĚLENÍ ENZYMŮ</vt:lpstr>
      <vt:lpstr>ROZDĚLENÍ ENZYMŮ</vt:lpstr>
      <vt:lpstr>ROZDĚLENÍ ENZYMŮ</vt:lpstr>
      <vt:lpstr>ROZDĚLENÍ ENZYMŮ</vt:lpstr>
      <vt:lpstr>ROZDĚLENÍ ENZYMŮ</vt:lpstr>
      <vt:lpstr>ROZDĚLENÍ ENZYMŮ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Anda</dc:creator>
  <cp:lastModifiedBy>Anda</cp:lastModifiedBy>
  <cp:revision>21</cp:revision>
  <dcterms:created xsi:type="dcterms:W3CDTF">2012-12-05T15:23:39Z</dcterms:created>
  <dcterms:modified xsi:type="dcterms:W3CDTF">2012-12-05T19:39:50Z</dcterms:modified>
</cp:coreProperties>
</file>