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D5782-3464-479D-9EEE-D42CB315D06C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FDD15-A04B-4385-A006-1CDFABFD3B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45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68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592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62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54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034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17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50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078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669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295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FDD15-A04B-4385-A006-1CDFABFD3BA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65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8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07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88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66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08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30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5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54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95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2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8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86284-6780-41B7-9E76-5579DDE14715}" type="datetimeFigureOut">
              <a:rPr lang="cs-CZ" smtClean="0"/>
              <a:t>25.12.2012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36095-8D3D-4DE2-BE8C-BE21A820C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74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8145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STEROIDY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Soubor:Cholesterol-3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84" y="2204864"/>
            <a:ext cx="5369323" cy="37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8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kortikoidní hormony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r>
              <a:rPr lang="cs-CZ" dirty="0" smtClean="0"/>
              <a:t>v kůře nadledvin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glukokortikoidy</a:t>
            </a:r>
            <a:r>
              <a:rPr lang="cs-CZ" dirty="0" smtClean="0"/>
              <a:t> – řízení metabolismu sacharidů </a:t>
            </a:r>
            <a:br>
              <a:rPr lang="cs-CZ" dirty="0" smtClean="0"/>
            </a:br>
            <a:r>
              <a:rPr lang="cs-CZ" dirty="0" smtClean="0"/>
              <a:t>a proteinů, př</a:t>
            </a:r>
            <a:r>
              <a:rPr lang="cs-CZ" dirty="0"/>
              <a:t>.  </a:t>
            </a:r>
            <a:r>
              <a:rPr lang="cs-CZ" dirty="0" err="1" smtClean="0"/>
              <a:t>kortisol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err="1" smtClean="0">
                <a:solidFill>
                  <a:srgbClr val="FF0000"/>
                </a:solidFill>
              </a:rPr>
              <a:t>mineralokortikoidy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hospodaření s minerály </a:t>
            </a:r>
            <a:br>
              <a:rPr lang="cs-CZ" dirty="0" smtClean="0"/>
            </a:br>
            <a:r>
              <a:rPr lang="cs-CZ" dirty="0" smtClean="0"/>
              <a:t>a vodou, př. aldosteron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2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</a:t>
            </a:r>
            <a:r>
              <a:rPr lang="cs-CZ" sz="4000" b="1" dirty="0" smtClean="0"/>
              <a:t>teroidní glykosidy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steroidní </a:t>
            </a:r>
            <a:r>
              <a:rPr lang="cs-CZ" smtClean="0"/>
              <a:t>slouč</a:t>
            </a:r>
            <a:r>
              <a:rPr lang="cs-CZ" smtClean="0"/>
              <a:t>eniny</a:t>
            </a:r>
            <a:r>
              <a:rPr lang="cs-CZ" smtClean="0"/>
              <a:t> </a:t>
            </a:r>
            <a:r>
              <a:rPr lang="cs-CZ" dirty="0" smtClean="0"/>
              <a:t>s glykosidicky navázaným sacharidem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>
                <a:solidFill>
                  <a:srgbClr val="FF0000"/>
                </a:solidFill>
              </a:rPr>
              <a:t>srdeční glykosidy </a:t>
            </a:r>
            <a:r>
              <a:rPr lang="cs-CZ" dirty="0" smtClean="0"/>
              <a:t>– semena a listy </a:t>
            </a:r>
            <a:r>
              <a:rPr lang="cs-CZ" dirty="0"/>
              <a:t>náprstníku,</a:t>
            </a:r>
            <a:br>
              <a:rPr lang="cs-CZ" dirty="0"/>
            </a:br>
            <a:r>
              <a:rPr lang="cs-CZ" dirty="0"/>
              <a:t> </a:t>
            </a:r>
            <a:r>
              <a:rPr lang="cs-CZ" dirty="0" smtClean="0"/>
              <a:t> ovlivňují </a:t>
            </a:r>
            <a:r>
              <a:rPr lang="cs-CZ" dirty="0"/>
              <a:t>srdeční činnost – př. </a:t>
            </a:r>
            <a:r>
              <a:rPr lang="cs-CZ" b="1" dirty="0">
                <a:solidFill>
                  <a:srgbClr val="FF0000"/>
                </a:solidFill>
              </a:rPr>
              <a:t>digitoxin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Documents and Settings\Lukáš TARABA\Plocha\800px-Digitox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6762328" cy="300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55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3068" y="0"/>
            <a:ext cx="8064896" cy="936104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obecná charakteristika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76064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fyziolog. význam. přírodní látky (rostliny &amp; živočichové)</a:t>
            </a:r>
          </a:p>
          <a:p>
            <a:pPr marL="0" indent="0">
              <a:buNone/>
            </a:pPr>
            <a:endParaRPr lang="cs-CZ" sz="800" dirty="0" smtClean="0"/>
          </a:p>
          <a:p>
            <a:r>
              <a:rPr lang="cs-CZ" sz="2800" dirty="0" err="1" smtClean="0"/>
              <a:t>bezbarv</a:t>
            </a:r>
            <a:r>
              <a:rPr lang="cs-CZ" sz="2800" dirty="0" smtClean="0"/>
              <a:t>.  </a:t>
            </a:r>
            <a:r>
              <a:rPr lang="cs-CZ" sz="2800" dirty="0" err="1" smtClean="0"/>
              <a:t>lipofil</a:t>
            </a:r>
            <a:r>
              <a:rPr lang="cs-CZ" sz="2800" dirty="0" smtClean="0"/>
              <a:t>. krystal. látky, </a:t>
            </a:r>
            <a:r>
              <a:rPr lang="cs-CZ" sz="2800" dirty="0" err="1" smtClean="0"/>
              <a:t>rozp</a:t>
            </a:r>
            <a:r>
              <a:rPr lang="cs-CZ" sz="2800" dirty="0" smtClean="0"/>
              <a:t>. v </a:t>
            </a:r>
            <a:r>
              <a:rPr lang="cs-CZ" sz="2800" dirty="0" err="1" smtClean="0"/>
              <a:t>org</a:t>
            </a:r>
            <a:r>
              <a:rPr lang="cs-CZ" sz="2800" dirty="0" smtClean="0"/>
              <a:t>. rozpouštědlech</a:t>
            </a:r>
          </a:p>
          <a:p>
            <a:pPr marL="0" indent="0">
              <a:buNone/>
            </a:pPr>
            <a:endParaRPr lang="cs-CZ" sz="800" dirty="0" smtClean="0"/>
          </a:p>
          <a:p>
            <a:r>
              <a:rPr lang="cs-CZ" sz="2800" dirty="0" smtClean="0"/>
              <a:t>uhlovodíky; O deriváty (-OH, -(C=O)-, -COOH)</a:t>
            </a:r>
          </a:p>
          <a:p>
            <a:pPr marL="0" indent="0">
              <a:buNone/>
            </a:pPr>
            <a:endParaRPr lang="cs-CZ" sz="800" dirty="0" smtClean="0"/>
          </a:p>
          <a:p>
            <a:r>
              <a:rPr lang="cs-CZ" sz="2800" dirty="0" smtClean="0"/>
              <a:t>odvozeny od </a:t>
            </a:r>
            <a:r>
              <a:rPr lang="cs-CZ" sz="2800" b="1" dirty="0" err="1" smtClean="0">
                <a:solidFill>
                  <a:srgbClr val="FF0000"/>
                </a:solidFill>
              </a:rPr>
              <a:t>steranu</a:t>
            </a:r>
            <a:r>
              <a:rPr lang="cs-CZ" sz="2800" dirty="0" smtClean="0"/>
              <a:t> (= </a:t>
            </a:r>
            <a:r>
              <a:rPr lang="cs-CZ" sz="2800" dirty="0" err="1" smtClean="0"/>
              <a:t>cyklopentanoperhydrofenanthren</a:t>
            </a:r>
            <a:r>
              <a:rPr lang="cs-CZ" sz="2800" dirty="0" smtClean="0"/>
              <a:t>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http://upload.wikimedia.org/wikipedia/commons/thumb/8/88/Steran_num_ABCD.svg/200px-Steran_num_ABCD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120" y="3717032"/>
            <a:ext cx="3582537" cy="231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3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rozdělení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cs-CZ" sz="2800" dirty="0" smtClean="0"/>
              <a:t>steroly (steroidní alkoholy)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žlučové kyseliny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steroidní hormony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steroidní glykosidy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764704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steroly</a:t>
            </a:r>
            <a:endParaRPr lang="cs-CZ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0" y="1124744"/>
                <a:ext cx="9144000" cy="5733256"/>
              </a:xfrm>
            </p:spPr>
            <p:txBody>
              <a:bodyPr>
                <a:normAutofit/>
              </a:bodyPr>
              <a:lstStyle/>
              <a:p>
                <a:r>
                  <a:rPr lang="cs-CZ" sz="2800" b="1" dirty="0" smtClean="0"/>
                  <a:t>zoosteroly</a:t>
                </a:r>
                <a:r>
                  <a:rPr lang="cs-CZ" sz="2800" dirty="0" smtClean="0"/>
                  <a:t> (</a:t>
                </a:r>
                <a:r>
                  <a:rPr lang="cs-CZ" sz="2800" dirty="0" err="1" smtClean="0"/>
                  <a:t>živočiš</a:t>
                </a:r>
                <a:r>
                  <a:rPr lang="cs-CZ" sz="2800" dirty="0" smtClean="0"/>
                  <a:t>. původu):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cholesterol </a:t>
                </a:r>
              </a:p>
              <a:p>
                <a:pPr marL="0" indent="0">
                  <a:buNone/>
                </a:pPr>
                <a:endParaRPr lang="cs-CZ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2800" dirty="0" smtClean="0"/>
                  <a:t>    - volný i esterově vázaná složka buněčných membrán</a:t>
                </a:r>
              </a:p>
              <a:p>
                <a:pPr marL="0" indent="0">
                  <a:buNone/>
                </a:pPr>
                <a:endParaRPr lang="cs-CZ" sz="800" dirty="0" smtClean="0"/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- ochranná vrstva vnitřních stěn cév (x ateroskleróza)</a:t>
                </a:r>
              </a:p>
              <a:p>
                <a:pPr marL="0" indent="0">
                  <a:buNone/>
                </a:pPr>
                <a:endParaRPr lang="cs-CZ" sz="800" dirty="0" smtClean="0"/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- prekurzor biosyntézy dalších steroid. </a:t>
                </a:r>
                <a:r>
                  <a:rPr lang="cs-CZ" sz="2800" dirty="0" err="1" smtClean="0"/>
                  <a:t>slouč</a:t>
                </a:r>
                <a:r>
                  <a:rPr lang="cs-CZ" sz="2800" dirty="0" smtClean="0"/>
                  <a:t>. - derivát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7-dehydrocholesterol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cs-CZ" sz="2800" i="1" smtClean="0">
                            <a:latin typeface="Cambria Math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 m:alnAt="2"/>
                          </m:rPr>
                          <a:rPr lang="cs-CZ" sz="2800" b="0" i="0" smtClean="0">
                            <a:latin typeface="Cambria Math"/>
                          </a:rPr>
                          <m:t>U</m:t>
                        </m:r>
                        <m:r>
                          <m:rPr>
                            <m:sty m:val="p"/>
                          </m:rPr>
                          <a:rPr lang="cs-CZ" sz="2800" b="0" i="0" smtClean="0">
                            <a:latin typeface="Cambria Math"/>
                          </a:rPr>
                          <m:t>V</m:t>
                        </m:r>
                        <m:r>
                          <a:rPr lang="cs-CZ" sz="2800" b="0" i="0" smtClean="0">
                            <a:latin typeface="Cambria Math"/>
                          </a:rPr>
                          <m:t>,   </m:t>
                        </m:r>
                        <m:r>
                          <m:rPr>
                            <m:sty m:val="p"/>
                          </m:rPr>
                          <a:rPr lang="cs-CZ" sz="2800" b="0" i="0" smtClean="0">
                            <a:latin typeface="Cambria Math"/>
                          </a:rPr>
                          <m:t>poko</m:t>
                        </m:r>
                        <m:r>
                          <a:rPr lang="cs-CZ" sz="2800" b="0" i="0" smtClean="0">
                            <a:latin typeface="Cambria Math"/>
                          </a:rPr>
                          <m:t>ž</m:t>
                        </m:r>
                        <m:r>
                          <m:rPr>
                            <m:sty m:val="p"/>
                          </m:rPr>
                          <a:rPr lang="cs-CZ" sz="2800" b="0" i="0" smtClean="0">
                            <a:latin typeface="Cambria Math"/>
                          </a:rPr>
                          <m:t>ka</m:t>
                        </m:r>
                      </m:e>
                    </m:groupChr>
                    <m:r>
                      <a:rPr lang="cs-CZ" sz="280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800" dirty="0" smtClean="0"/>
                  <a:t>vitamin D</a:t>
                </a:r>
                <a:r>
                  <a:rPr lang="cs-CZ" sz="2800" baseline="-25000" dirty="0" smtClean="0"/>
                  <a:t>3</a:t>
                </a:r>
                <a:r>
                  <a:rPr lang="cs-CZ" sz="2800" dirty="0" smtClean="0"/>
                  <a:t> (cholekalciferol)</a:t>
                </a:r>
              </a:p>
              <a:p>
                <a:pPr marL="0" indent="0">
                  <a:buNone/>
                </a:pPr>
                <a:endParaRPr lang="cs-CZ" sz="2800" dirty="0" smtClean="0"/>
              </a:p>
              <a:p>
                <a:r>
                  <a:rPr lang="cs-CZ" sz="2800" b="1" dirty="0" err="1" smtClean="0"/>
                  <a:t>fytosteroly</a:t>
                </a:r>
                <a:r>
                  <a:rPr lang="cs-CZ" sz="2800" b="1" dirty="0" smtClean="0"/>
                  <a:t> </a:t>
                </a:r>
                <a:r>
                  <a:rPr lang="cs-CZ" sz="2800" dirty="0" smtClean="0"/>
                  <a:t>(rostlin. původu)</a:t>
                </a:r>
                <a:r>
                  <a:rPr lang="cs-CZ" sz="2800" dirty="0"/>
                  <a:t>:</a:t>
                </a:r>
                <a:r>
                  <a:rPr lang="cs-CZ" sz="2800" dirty="0" smtClean="0"/>
                  <a:t> </a:t>
                </a:r>
              </a:p>
              <a:p>
                <a:pPr marL="0" indent="0">
                  <a:buNone/>
                </a:pPr>
                <a:r>
                  <a:rPr lang="cs-CZ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    ergosterol</a:t>
                </a:r>
                <a:r>
                  <a:rPr lang="cs-CZ" sz="2800" dirty="0" smtClean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cs-CZ" sz="2800" i="1" smtClean="0">
                            <a:latin typeface="Cambria Math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 m:alnAt="2"/>
                          </m:rPr>
                          <a:rPr lang="cs-CZ" sz="2800" b="0" i="0" smtClean="0">
                            <a:latin typeface="Cambria Math"/>
                          </a:rPr>
                          <m:t>U</m:t>
                        </m:r>
                        <m:r>
                          <m:rPr>
                            <m:sty m:val="p"/>
                          </m:rPr>
                          <a:rPr lang="cs-CZ" sz="2800" b="0" i="0" smtClean="0">
                            <a:latin typeface="Cambria Math"/>
                          </a:rPr>
                          <m:t>V</m:t>
                        </m:r>
                        <m:r>
                          <a:rPr lang="cs-CZ" sz="2800" b="0" i="0" smtClean="0">
                            <a:latin typeface="Cambria Math"/>
                          </a:rPr>
                          <m:t>,   </m:t>
                        </m:r>
                        <m:r>
                          <m:rPr>
                            <m:sty m:val="p"/>
                          </m:rPr>
                          <a:rPr lang="cs-CZ" sz="2800" b="0" i="0" smtClean="0">
                            <a:latin typeface="Cambria Math"/>
                          </a:rPr>
                          <m:t>kvasnice</m:t>
                        </m:r>
                      </m:e>
                    </m:groupChr>
                  </m:oMath>
                </a14:m>
                <a:r>
                  <a:rPr lang="cs-CZ" sz="2800" dirty="0" smtClean="0"/>
                  <a:t> vitamin D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 (ergokalciferol)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24744"/>
                <a:ext cx="9144000" cy="5733256"/>
              </a:xfrm>
              <a:blipFill rotWithShape="1">
                <a:blip r:embed="rId3"/>
                <a:stretch>
                  <a:fillRect l="-1133" t="-9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98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395536" y="332656"/>
            <a:ext cx="7200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cholesterol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vitamin D</a:t>
            </a:r>
            <a:r>
              <a:rPr lang="cs-CZ" baseline="-25000" dirty="0" smtClean="0"/>
              <a:t>2</a:t>
            </a:r>
            <a:r>
              <a:rPr lang="cs-CZ" dirty="0" smtClean="0"/>
              <a:t>                               vitamin D</a:t>
            </a:r>
            <a:r>
              <a:rPr lang="cs-CZ" baseline="-25000" dirty="0" smtClean="0"/>
              <a:t>3</a:t>
            </a:r>
            <a:endParaRPr lang="cs-CZ" baseline="-25000" dirty="0"/>
          </a:p>
        </p:txBody>
      </p:sp>
      <p:pic>
        <p:nvPicPr>
          <p:cNvPr id="4" name="Picture 3" descr="C:\Documents and Settings\Lukáš TARABA\Plocha\Cholestero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21" y="179918"/>
            <a:ext cx="3725501" cy="250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822" y="187904"/>
            <a:ext cx="3300917" cy="264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Documents and Settings\Lukáš TARABA\Plocha\Cholecalcifero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118" y="3140968"/>
            <a:ext cx="3332905" cy="283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Lukáš TARABA\Plocha\Ergocalciferol.sv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089" y="3103248"/>
            <a:ext cx="2658382" cy="283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9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žlučové kyseliny</a:t>
            </a:r>
            <a:endParaRPr lang="cs-CZ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700808"/>
                <a:ext cx="8856984" cy="5040560"/>
              </a:xfrm>
            </p:spPr>
            <p:txBody>
              <a:bodyPr/>
              <a:lstStyle/>
              <a:p>
                <a:r>
                  <a:rPr lang="cs-CZ" sz="2800" dirty="0" smtClean="0"/>
                  <a:t>* v játrech z cholesterolu, soli součástí žluči – </a:t>
                </a:r>
                <a:br>
                  <a:rPr lang="cs-CZ" sz="2800" dirty="0" smtClean="0"/>
                </a:br>
                <a:r>
                  <a:rPr lang="cs-CZ" sz="2800" b="1" dirty="0" smtClean="0"/>
                  <a:t>emulgace tuků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cs-CZ" sz="2800" i="1" smtClean="0"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cs-CZ" sz="2800" dirty="0" smtClean="0"/>
                  <a:t> snadnější vstřebávání ve střevě</a:t>
                </a:r>
              </a:p>
              <a:p>
                <a:pPr marL="0" indent="0">
                  <a:buNone/>
                </a:pPr>
                <a:r>
                  <a:rPr lang="cs-CZ" sz="2800" dirty="0" smtClean="0"/>
                  <a:t>     - nejběžnější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kyselina cholová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700808"/>
                <a:ext cx="8856984" cy="5040560"/>
              </a:xfrm>
              <a:blipFill rotWithShape="1">
                <a:blip r:embed="rId3"/>
                <a:stretch>
                  <a:fillRect l="-1239" t="-10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C:\Documents and Settings\Lukáš TARABA\Plocha\Cholic_aci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404977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1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5361"/>
            <a:ext cx="7992888" cy="945367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steroidní hormony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pohlavní</a:t>
            </a:r>
            <a:r>
              <a:rPr lang="cs-CZ" sz="2800" dirty="0" smtClean="0"/>
              <a:t> – produkují </a:t>
            </a:r>
            <a:r>
              <a:rPr lang="cs-CZ" sz="2800" dirty="0" err="1" smtClean="0"/>
              <a:t>pohl</a:t>
            </a:r>
            <a:r>
              <a:rPr lang="cs-CZ" sz="2800" dirty="0" smtClean="0"/>
              <a:t>. žlázy za stimulace hormonů podvěsku mozkového , kontrola </a:t>
            </a:r>
            <a:r>
              <a:rPr lang="cs-CZ" sz="2800" dirty="0" err="1" smtClean="0"/>
              <a:t>pohl</a:t>
            </a:r>
            <a:r>
              <a:rPr lang="cs-CZ" sz="2800" dirty="0" smtClean="0"/>
              <a:t>. pochodů, vývoj </a:t>
            </a:r>
            <a:r>
              <a:rPr lang="cs-CZ" sz="2800" dirty="0" err="1" smtClean="0"/>
              <a:t>pohl</a:t>
            </a:r>
            <a:r>
              <a:rPr lang="cs-CZ" sz="2800" dirty="0" smtClean="0"/>
              <a:t>. orgánů a sek. </a:t>
            </a:r>
            <a:r>
              <a:rPr lang="cs-CZ" sz="2800" dirty="0" err="1" smtClean="0"/>
              <a:t>pohl</a:t>
            </a:r>
            <a:r>
              <a:rPr lang="cs-CZ" sz="2800" dirty="0" smtClean="0"/>
              <a:t>. znaků</a:t>
            </a:r>
          </a:p>
          <a:p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- (m.) </a:t>
            </a:r>
            <a:r>
              <a:rPr lang="cs-CZ" sz="2800" b="1" dirty="0" smtClean="0"/>
              <a:t>androgeny</a:t>
            </a:r>
            <a:r>
              <a:rPr lang="cs-CZ" sz="2800" dirty="0" smtClean="0"/>
              <a:t> – stimulace a vývoj maskulinních</a:t>
            </a:r>
            <a:br>
              <a:rPr lang="cs-CZ" sz="2800" dirty="0" smtClean="0"/>
            </a:br>
            <a:r>
              <a:rPr lang="cs-CZ" sz="2800" dirty="0" smtClean="0"/>
              <a:t>         charakteristik, př. </a:t>
            </a:r>
            <a:r>
              <a:rPr lang="cs-CZ" sz="2800" b="1" dirty="0" smtClean="0">
                <a:solidFill>
                  <a:srgbClr val="FF0000"/>
                </a:solidFill>
              </a:rPr>
              <a:t>testosteron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            </a:t>
            </a:r>
            <a:r>
              <a:rPr lang="cs-CZ" sz="2800" b="1" dirty="0" smtClean="0"/>
              <a:t>anabolika </a:t>
            </a:r>
            <a:r>
              <a:rPr lang="cs-CZ" sz="2800" dirty="0" smtClean="0"/>
              <a:t>– podporují tvorbu proteinů</a:t>
            </a:r>
          </a:p>
          <a:p>
            <a:pPr marL="0" indent="0">
              <a:buNone/>
            </a:pPr>
            <a:r>
              <a:rPr lang="cs-CZ" sz="2800" dirty="0" smtClean="0"/>
              <a:t>- (ž.) </a:t>
            </a:r>
            <a:r>
              <a:rPr lang="cs-CZ" sz="2800" b="1" dirty="0" smtClean="0"/>
              <a:t>estrogeny</a:t>
            </a:r>
            <a:r>
              <a:rPr lang="cs-CZ" sz="2800" dirty="0" smtClean="0"/>
              <a:t> – vyluč. vaječníky, průběh menstruačního </a:t>
            </a:r>
            <a:br>
              <a:rPr lang="cs-CZ" sz="2800" dirty="0" smtClean="0"/>
            </a:br>
            <a:r>
              <a:rPr lang="cs-CZ" sz="2800" dirty="0" smtClean="0"/>
              <a:t>         cyklu, př. </a:t>
            </a:r>
            <a:r>
              <a:rPr lang="cs-CZ" sz="2800" b="1" dirty="0" smtClean="0">
                <a:solidFill>
                  <a:srgbClr val="FF0000"/>
                </a:solidFill>
              </a:rPr>
              <a:t>estradiol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</a:t>
            </a:r>
            <a:r>
              <a:rPr lang="cs-CZ" sz="2800" b="1" dirty="0" err="1" smtClean="0"/>
              <a:t>gestageny</a:t>
            </a:r>
            <a:r>
              <a:rPr lang="cs-CZ" sz="2800" b="1" dirty="0" smtClean="0"/>
              <a:t> </a:t>
            </a:r>
            <a:r>
              <a:rPr lang="cs-CZ" sz="2800" dirty="0" smtClean="0"/>
              <a:t>– vyluč. žlutým tělískem, příprava sliznice</a:t>
            </a:r>
            <a:br>
              <a:rPr lang="cs-CZ" sz="2800" dirty="0" smtClean="0"/>
            </a:br>
            <a:r>
              <a:rPr lang="cs-CZ" sz="2800" dirty="0" smtClean="0"/>
              <a:t>         pro zachycení oplodněného vajíčka, řídí průběh</a:t>
            </a:r>
            <a:br>
              <a:rPr lang="cs-CZ" sz="2800" dirty="0" smtClean="0"/>
            </a:br>
            <a:r>
              <a:rPr lang="cs-CZ" sz="2800" dirty="0" smtClean="0"/>
              <a:t>         těhotenství - </a:t>
            </a:r>
            <a:r>
              <a:rPr lang="cs-CZ" sz="2800" b="1" dirty="0" smtClean="0">
                <a:solidFill>
                  <a:srgbClr val="FF0000"/>
                </a:solidFill>
              </a:rPr>
              <a:t>progesteron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3575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19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testosteron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estradiol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                    progesteron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6146" name="Picture 2" descr="C:\Documents and Settings\Lukáš TARABA\Plocha\Testostero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816424" cy="246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Documents and Settings\Lukáš TARABA\Plocha\306px-Estradiol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58091"/>
            <a:ext cx="3816424" cy="233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oubor:Progesteron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081" y="4415593"/>
            <a:ext cx="3340561" cy="235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11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19256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7170" name="Picture 2" descr="C:\Documents and Settings\Lukáš TARABA\Plocha\Justin_Gatlin-3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6469"/>
            <a:ext cx="2448272" cy="299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Documents and Settings\Lukáš TARABA\Plocha\female-bodybuilders-2-237x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98272"/>
            <a:ext cx="2448272" cy="309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Documents and Settings\Lukáš TARABA\Plocha\anabolicke_steroid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434"/>
            <a:ext cx="4590871" cy="673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6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231</Words>
  <Application>Microsoft Office PowerPoint</Application>
  <PresentationFormat>Předvádění na obrazovce (4:3)</PresentationFormat>
  <Paragraphs>82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STEROIDY</vt:lpstr>
      <vt:lpstr>obecná charakteristika</vt:lpstr>
      <vt:lpstr>rozdělení</vt:lpstr>
      <vt:lpstr>steroly</vt:lpstr>
      <vt:lpstr>Prezentace aplikace PowerPoint</vt:lpstr>
      <vt:lpstr>žlučové kyseliny</vt:lpstr>
      <vt:lpstr>steroidní hormony</vt:lpstr>
      <vt:lpstr>Prezentace aplikace PowerPoint</vt:lpstr>
      <vt:lpstr>Prezentace aplikace PowerPoint</vt:lpstr>
      <vt:lpstr>kortikoidní hormony</vt:lpstr>
      <vt:lpstr>steroidní glykosidy</vt:lpstr>
    </vt:vector>
  </TitlesOfParts>
  <Company>Lukáš TARABA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STEROIDY</dc:title>
  <dc:creator>Lukáš TARABA</dc:creator>
  <cp:lastModifiedBy>Lukáš TARABA</cp:lastModifiedBy>
  <cp:revision>38</cp:revision>
  <dcterms:created xsi:type="dcterms:W3CDTF">2012-12-17T13:08:33Z</dcterms:created>
  <dcterms:modified xsi:type="dcterms:W3CDTF">2012-12-25T11:29:35Z</dcterms:modified>
</cp:coreProperties>
</file>