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8" r:id="rId9"/>
    <p:sldId id="266" r:id="rId10"/>
    <p:sldId id="265" r:id="rId11"/>
    <p:sldId id="267" r:id="rId12"/>
    <p:sldId id="269" r:id="rId13"/>
    <p:sldId id="270" r:id="rId14"/>
    <p:sldId id="271" r:id="rId15"/>
    <p:sldId id="273" r:id="rId16"/>
    <p:sldId id="272" r:id="rId17"/>
    <p:sldId id="275" r:id="rId18"/>
    <p:sldId id="276" r:id="rId19"/>
    <p:sldId id="277" r:id="rId20"/>
    <p:sldId id="282" r:id="rId21"/>
    <p:sldId id="278" r:id="rId22"/>
    <p:sldId id="279" r:id="rId23"/>
    <p:sldId id="281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824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77B0-C5CF-410B-9510-67E633DD3A7D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3A86F-FB88-498B-B10B-479953CBE62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Které dva</a:t>
            </a:r>
            <a:r>
              <a:rPr lang="cs-CZ" baseline="0" dirty="0" smtClean="0"/>
              <a:t> typy NK znáte? </a:t>
            </a:r>
            <a:r>
              <a:rPr lang="cs-CZ" i="1" baseline="0" dirty="0" smtClean="0"/>
              <a:t>DNA  (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deoxyribonukleová kyseliny)</a:t>
            </a:r>
            <a:r>
              <a:rPr lang="cs-CZ" i="1" baseline="0" dirty="0" smtClean="0"/>
              <a:t>, RNA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(ribonukleová kyseliny)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Které dva</a:t>
            </a:r>
            <a:r>
              <a:rPr lang="cs-CZ" baseline="0" dirty="0" smtClean="0"/>
              <a:t> typy NK znáte? </a:t>
            </a:r>
            <a:r>
              <a:rPr lang="cs-CZ" i="1" baseline="0" dirty="0" smtClean="0"/>
              <a:t>DNA  (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deoxyribonukleová kyseliny)</a:t>
            </a:r>
            <a:r>
              <a:rPr lang="cs-CZ" i="1" baseline="0" dirty="0" smtClean="0"/>
              <a:t>, RNA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(ribonukleová kyseliny)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Otázky:</a:t>
            </a:r>
          </a:p>
          <a:p>
            <a:r>
              <a:rPr lang="cs-CZ" baseline="0" dirty="0" smtClean="0"/>
              <a:t>Kde byste v buňce hledali DNA/RNA?  DNA – jádro, jadérko, mitochondrie, chloroplasty/ RNA – jádro, jadérko, cytoplazma, ribozomy</a:t>
            </a:r>
          </a:p>
          <a:p>
            <a:r>
              <a:rPr lang="cs-CZ" baseline="0" dirty="0" smtClean="0"/>
              <a:t>Vysvětlete pojem semiatonomní organela. Které organely takto označujeme?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Zbytek kyseliny fosforečné udává Nukleovým kyselinám záporný náboj.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fosfodiesterovou vazbou (vazba mezi zbytkem kyseliny fosforečné následujícího nukleotidu prostřednictvím hydroxylové skupiny atomu C(3) své cukerné složky, vytváří se mezi uhlíkem č.3 jedné pentózy a uhlíkem č. 5 následující pentózy)</a:t>
            </a:r>
          </a:p>
          <a:p>
            <a:pPr eaLnBrk="1" hangingPunct="1"/>
            <a:r>
              <a:rPr lang="cs-CZ" dirty="0" smtClean="0"/>
              <a:t>3´konec – hydroxylová skupina pentózy na konci řetězce</a:t>
            </a:r>
          </a:p>
          <a:p>
            <a:pPr eaLnBrk="1" hangingPunct="1"/>
            <a:r>
              <a:rPr lang="cs-CZ" dirty="0" smtClean="0"/>
              <a:t>5´konec – fosfátová skupina (zbytek kyseliny fosforečné)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jsou to vodíkové můstky?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3A86F-FB88-498B-B10B-479953CBE62E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17.12.2012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pload.wikimedia.org/wikipedia/commons/1/1a/Biological_cell.sv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Nukleové kyseliny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Bc. Daniela Halamková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3. zbytek kyseliny fosforečné</a:t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>
            <p:ph idx="1"/>
          </p:nvPr>
        </p:nvGraphicFramePr>
        <p:xfrm>
          <a:off x="2786050" y="2214554"/>
          <a:ext cx="2928958" cy="2557680"/>
        </p:xfrm>
        <a:graphic>
          <a:graphicData uri="http://schemas.openxmlformats.org/presentationml/2006/ole">
            <p:oleObj spid="_x0000_s26626" name="ChemSketch" r:id="rId4" imgW="789480" imgH="6886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nukleosid x nukleotid</a:t>
            </a:r>
            <a:endParaRPr lang="cs-CZ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14282" y="1714488"/>
          <a:ext cx="3714776" cy="3571633"/>
        </p:xfrm>
        <a:graphic>
          <a:graphicData uri="http://schemas.openxmlformats.org/presentationml/2006/ole">
            <p:oleObj spid="_x0000_s28676" name="ChemSketch" r:id="rId3" imgW="1688760" imgH="1624680" progId="ACD.ChemSketch.20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801157" y="1928802"/>
          <a:ext cx="4342843" cy="3214710"/>
        </p:xfrm>
        <a:graphic>
          <a:graphicData uri="http://schemas.openxmlformats.org/presentationml/2006/ole">
            <p:oleObj spid="_x0000_s28677" name="ChemSketch" r:id="rId4" imgW="2194560" imgH="1624680" progId="ACD.ChemSketch.20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71538" y="5643578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nukleosid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00826" y="564357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nukleotid</a:t>
            </a:r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4"/>
          <p:cNvGraphicFramePr>
            <a:graphicFrameLocks noChangeAspect="1"/>
          </p:cNvGraphicFramePr>
          <p:nvPr/>
        </p:nvGraphicFramePr>
        <p:xfrm>
          <a:off x="2500298" y="2214554"/>
          <a:ext cx="3929090" cy="3112089"/>
        </p:xfrm>
        <a:graphic>
          <a:graphicData uri="http://schemas.openxmlformats.org/presentationml/2006/ole">
            <p:oleObj spid="_x0000_s30722" name="ChemSketch" r:id="rId3" imgW="2133720" imgH="1688760" progId="ACD.ChemSketch.20">
              <p:embed/>
            </p:oleObj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571472" y="4429132"/>
            <a:ext cx="3445430" cy="1318921"/>
            <a:chOff x="214282" y="5286388"/>
            <a:chExt cx="3445430" cy="1318921"/>
          </a:xfrm>
        </p:grpSpPr>
        <p:sp>
          <p:nvSpPr>
            <p:cNvPr id="7" name="TextovéPole 6"/>
            <p:cNvSpPr txBox="1"/>
            <p:nvPr/>
          </p:nvSpPr>
          <p:spPr>
            <a:xfrm>
              <a:off x="214282" y="6143644"/>
              <a:ext cx="3445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zbytek kyseliny fosforečné</a:t>
              </a:r>
              <a:endParaRPr lang="cs-CZ" sz="2400" dirty="0"/>
            </a:p>
          </p:txBody>
        </p:sp>
        <p:cxnSp>
          <p:nvCxnSpPr>
            <p:cNvPr id="10" name="Přímá spojovací šipka 9"/>
            <p:cNvCxnSpPr/>
            <p:nvPr/>
          </p:nvCxnSpPr>
          <p:spPr>
            <a:xfrm flipV="1">
              <a:off x="1214414" y="5286388"/>
              <a:ext cx="857256" cy="78581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>
            <a:off x="6572264" y="1928802"/>
            <a:ext cx="2571736" cy="1200329"/>
            <a:chOff x="6572264" y="1928802"/>
            <a:chExt cx="2571736" cy="1200329"/>
          </a:xfrm>
        </p:grpSpPr>
        <p:sp>
          <p:nvSpPr>
            <p:cNvPr id="8" name="TextovéPole 7"/>
            <p:cNvSpPr txBox="1"/>
            <p:nvPr/>
          </p:nvSpPr>
          <p:spPr>
            <a:xfrm>
              <a:off x="7072330" y="1928802"/>
              <a:ext cx="2071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dusíkatá heterocyklická báze</a:t>
              </a:r>
              <a:endParaRPr lang="cs-CZ" sz="2400" dirty="0"/>
            </a:p>
          </p:txBody>
        </p:sp>
        <p:cxnSp>
          <p:nvCxnSpPr>
            <p:cNvPr id="12" name="Přímá spojovací šipka 11"/>
            <p:cNvCxnSpPr/>
            <p:nvPr/>
          </p:nvCxnSpPr>
          <p:spPr>
            <a:xfrm rot="10800000" flipV="1">
              <a:off x="6572264" y="2357430"/>
              <a:ext cx="500066" cy="35719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/>
          <p:cNvGrpSpPr/>
          <p:nvPr/>
        </p:nvGrpSpPr>
        <p:grpSpPr>
          <a:xfrm>
            <a:off x="5214942" y="4643446"/>
            <a:ext cx="1831601" cy="1318921"/>
            <a:chOff x="5214942" y="4643446"/>
            <a:chExt cx="1831601" cy="1318921"/>
          </a:xfrm>
        </p:grpSpPr>
        <p:cxnSp>
          <p:nvCxnSpPr>
            <p:cNvPr id="11" name="Přímá spojovací šipka 10"/>
            <p:cNvCxnSpPr/>
            <p:nvPr/>
          </p:nvCxnSpPr>
          <p:spPr>
            <a:xfrm rot="16200000" flipV="1">
              <a:off x="5179223" y="4679165"/>
              <a:ext cx="785818" cy="7143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5857884" y="5500702"/>
              <a:ext cx="11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pentosa</a:t>
              </a:r>
              <a:endParaRPr lang="cs-CZ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4"/>
          <p:cNvGraphicFramePr>
            <a:graphicFrameLocks noChangeAspect="1"/>
          </p:cNvGraphicFramePr>
          <p:nvPr/>
        </p:nvGraphicFramePr>
        <p:xfrm>
          <a:off x="2143108" y="1785926"/>
          <a:ext cx="4420214" cy="3500453"/>
        </p:xfrm>
        <a:graphic>
          <a:graphicData uri="http://schemas.openxmlformats.org/presentationml/2006/ole">
            <p:oleObj spid="_x0000_s33794" name="ChemSketch" r:id="rId3" imgW="2133720" imgH="1688760" progId="ACD.ChemSketch.20">
              <p:embed/>
            </p:oleObj>
          </a:graphicData>
        </a:graphic>
      </p:graphicFrame>
      <p:cxnSp>
        <p:nvCxnSpPr>
          <p:cNvPr id="6" name="Přímá spojovací šipka 5"/>
          <p:cNvCxnSpPr/>
          <p:nvPr/>
        </p:nvCxnSpPr>
        <p:spPr>
          <a:xfrm rot="16200000" flipV="1">
            <a:off x="5214942" y="3929066"/>
            <a:ext cx="1214446" cy="121444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000760" y="5286388"/>
            <a:ext cx="293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 – glykosidická vazba</a:t>
            </a:r>
            <a:endParaRPr lang="cs-CZ" sz="2400" dirty="0"/>
          </a:p>
        </p:txBody>
      </p:sp>
      <p:cxnSp>
        <p:nvCxnSpPr>
          <p:cNvPr id="8" name="Přímá spojovací šipka 7"/>
          <p:cNvCxnSpPr/>
          <p:nvPr/>
        </p:nvCxnSpPr>
        <p:spPr>
          <a:xfrm rot="5400000" flipH="1" flipV="1">
            <a:off x="2571736" y="3929066"/>
            <a:ext cx="1500198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214414" y="521495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esterová vazba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4071934" y="428604"/>
          <a:ext cx="3190875" cy="5740400"/>
        </p:xfrm>
        <a:graphic>
          <a:graphicData uri="http://schemas.openxmlformats.org/presentationml/2006/ole">
            <p:oleObj spid="_x0000_s34818" name="ChemSketch" r:id="rId4" imgW="1612440" imgH="2901600" progId="ACD.ChemSketch.20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500430" y="428604"/>
            <a:ext cx="126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5´-konec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58016" y="5929330"/>
            <a:ext cx="1330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3´- konec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214290"/>
            <a:ext cx="246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Polynukleotid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571612"/>
            <a:ext cx="30718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Fosfodiesterová vazba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- vzniká mezi fosfátovou skupinou a hydroxylovou skupinou na 3. uhlíku pentosy</a:t>
            </a: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Struktura NK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Primární struktura 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pořadí nukleotidů v polynukleotidovém řetězci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5857884" y="1703677"/>
          <a:ext cx="2786082" cy="5154323"/>
        </p:xfrm>
        <a:graphic>
          <a:graphicData uri="http://schemas.openxmlformats.org/presentationml/2006/ole">
            <p:oleObj spid="_x0000_s35842" name="ChemSketch" r:id="rId3" imgW="1612440" imgH="2984040" progId="ACD.ChemSketch.20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Sekundární struktura 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stabilita zajištěna pomocí vodíkových můstků</a:t>
            </a:r>
          </a:p>
          <a:p>
            <a:pPr>
              <a:buFontTx/>
              <a:buChar char="-"/>
            </a:pPr>
            <a:r>
              <a:rPr lang="cs-CZ" dirty="0" smtClean="0"/>
              <a:t>komplementarita bází: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643050"/>
            <a:ext cx="2857520" cy="43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13"/>
          <p:cNvGraphicFramePr>
            <a:graphicFrameLocks noChangeAspect="1"/>
          </p:cNvGraphicFramePr>
          <p:nvPr/>
        </p:nvGraphicFramePr>
        <p:xfrm>
          <a:off x="928662" y="2714620"/>
          <a:ext cx="3643338" cy="3892542"/>
        </p:xfrm>
        <a:graphic>
          <a:graphicData uri="http://schemas.openxmlformats.org/presentationml/2006/ole">
            <p:oleObj spid="_x0000_s36866" name="ChemSketch" r:id="rId5" imgW="3212640" imgH="34318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Komplementarita 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5429256" cy="4400568"/>
          </a:xfrm>
        </p:spPr>
        <p:txBody>
          <a:bodyPr/>
          <a:lstStyle/>
          <a:p>
            <a:pPr marL="0">
              <a:buNone/>
            </a:pPr>
            <a:r>
              <a:rPr lang="cs-CZ" dirty="0" smtClean="0"/>
              <a:t>Adenin se páruje s</a:t>
            </a:r>
            <a:br>
              <a:rPr lang="cs-CZ" dirty="0" smtClean="0"/>
            </a:br>
            <a:r>
              <a:rPr lang="cs-CZ" dirty="0" smtClean="0"/>
              <a:t>thyminem (v RNA s uracilem), guanin s cytosinem a naopak. </a:t>
            </a:r>
            <a:endParaRPr lang="cs-CZ" dirty="0"/>
          </a:p>
        </p:txBody>
      </p:sp>
      <p:graphicFrame>
        <p:nvGraphicFramePr>
          <p:cNvPr id="37890" name="Object 13"/>
          <p:cNvGraphicFramePr>
            <a:graphicFrameLocks noChangeAspect="1"/>
          </p:cNvGraphicFramePr>
          <p:nvPr/>
        </p:nvGraphicFramePr>
        <p:xfrm>
          <a:off x="5715008" y="1785926"/>
          <a:ext cx="3643312" cy="3892550"/>
        </p:xfrm>
        <a:graphic>
          <a:graphicData uri="http://schemas.openxmlformats.org/presentationml/2006/ole">
            <p:oleObj spid="_x0000_s37890" name="ChemSketch" r:id="rId3" imgW="3212640" imgH="3431880" progId="ACD.ChemSketch.20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dvouřetězcová (většinou)</a:t>
            </a:r>
          </a:p>
          <a:p>
            <a:pPr>
              <a:buFontTx/>
              <a:buChar char="-"/>
            </a:pPr>
            <a:r>
              <a:rPr lang="cs-CZ" dirty="0" smtClean="0"/>
              <a:t>řetězce v DNA jsou antiparalelní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>Typy DNA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B DNA – pravotočivá</a:t>
            </a:r>
          </a:p>
          <a:p>
            <a:r>
              <a:rPr lang="cs-CZ" dirty="0" smtClean="0"/>
              <a:t>A DNA - pravotočivá</a:t>
            </a:r>
          </a:p>
          <a:p>
            <a:r>
              <a:rPr lang="cs-CZ" dirty="0" smtClean="0"/>
              <a:t>Z DNA - levotočivá</a:t>
            </a:r>
            <a:endParaRPr lang="cs-CZ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143768" y="357166"/>
            <a:ext cx="1368404" cy="6169045"/>
            <a:chOff x="4324" y="119"/>
            <a:chExt cx="1353" cy="4218"/>
          </a:xfrm>
        </p:grpSpPr>
        <p:sp>
          <p:nvSpPr>
            <p:cNvPr id="5" name="Rectangle 34"/>
            <p:cNvSpPr>
              <a:spLocks noChangeArrowheads="1"/>
            </p:cNvSpPr>
            <p:nvPr/>
          </p:nvSpPr>
          <p:spPr bwMode="auto">
            <a:xfrm>
              <a:off x="5103" y="618"/>
              <a:ext cx="499" cy="18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A</a:t>
              </a:r>
            </a:p>
          </p:txBody>
        </p:sp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5330" y="1026"/>
              <a:ext cx="181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T</a:t>
              </a:r>
            </a:p>
          </p:txBody>
        </p:sp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5103" y="1525"/>
              <a:ext cx="136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T</a:t>
              </a:r>
            </a:p>
          </p:txBody>
        </p: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4785" y="1888"/>
              <a:ext cx="454" cy="181"/>
            </a:xfrm>
            <a:prstGeom prst="rect">
              <a:avLst/>
            </a:prstGeom>
            <a:solidFill>
              <a:srgbClr val="26E42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G</a:t>
              </a: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5012" y="2296"/>
              <a:ext cx="544" cy="181"/>
            </a:xfrm>
            <a:prstGeom prst="rect">
              <a:avLst/>
            </a:prstGeom>
            <a:solidFill>
              <a:srgbClr val="26E42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G</a:t>
              </a: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4467" y="2296"/>
              <a:ext cx="454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C</a:t>
              </a: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4785" y="2659"/>
              <a:ext cx="499" cy="181"/>
            </a:xfrm>
            <a:prstGeom prst="rect">
              <a:avLst/>
            </a:prstGeom>
            <a:solidFill>
              <a:srgbClr val="26E42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G</a:t>
              </a:r>
            </a:p>
          </p:txBody>
        </p: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4785" y="3068"/>
              <a:ext cx="182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T</a:t>
              </a: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4376" y="3975"/>
              <a:ext cx="409" cy="18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A</a:t>
              </a: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4558" y="3612"/>
              <a:ext cx="182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C</a:t>
              </a:r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4324" y="119"/>
              <a:ext cx="1353" cy="4218"/>
            </a:xfrm>
            <a:custGeom>
              <a:avLst/>
              <a:gdLst>
                <a:gd name="T0" fmla="*/ 53 w 1353"/>
                <a:gd name="T1" fmla="*/ 0 h 4218"/>
                <a:gd name="T2" fmla="*/ 189 w 1353"/>
                <a:gd name="T3" fmla="*/ 453 h 4218"/>
                <a:gd name="T4" fmla="*/ 552 w 1353"/>
                <a:gd name="T5" fmla="*/ 862 h 4218"/>
                <a:gd name="T6" fmla="*/ 915 w 1353"/>
                <a:gd name="T7" fmla="*/ 1225 h 4218"/>
                <a:gd name="T8" fmla="*/ 1232 w 1353"/>
                <a:gd name="T9" fmla="*/ 1723 h 4218"/>
                <a:gd name="T10" fmla="*/ 1323 w 1353"/>
                <a:gd name="T11" fmla="*/ 2132 h 4218"/>
                <a:gd name="T12" fmla="*/ 1051 w 1353"/>
                <a:gd name="T13" fmla="*/ 2540 h 4218"/>
                <a:gd name="T14" fmla="*/ 733 w 1353"/>
                <a:gd name="T15" fmla="*/ 2948 h 4218"/>
                <a:gd name="T16" fmla="*/ 370 w 1353"/>
                <a:gd name="T17" fmla="*/ 3356 h 4218"/>
                <a:gd name="T18" fmla="*/ 53 w 1353"/>
                <a:gd name="T19" fmla="*/ 3901 h 4218"/>
                <a:gd name="T20" fmla="*/ 53 w 1353"/>
                <a:gd name="T21" fmla="*/ 4218 h 4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3"/>
                <a:gd name="T34" fmla="*/ 0 h 4218"/>
                <a:gd name="T35" fmla="*/ 1353 w 1353"/>
                <a:gd name="T36" fmla="*/ 4218 h 4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3" h="4218">
                  <a:moveTo>
                    <a:pt x="53" y="0"/>
                  </a:moveTo>
                  <a:cubicBezTo>
                    <a:pt x="79" y="154"/>
                    <a:pt x="106" y="309"/>
                    <a:pt x="189" y="453"/>
                  </a:cubicBezTo>
                  <a:cubicBezTo>
                    <a:pt x="272" y="597"/>
                    <a:pt x="431" y="733"/>
                    <a:pt x="552" y="862"/>
                  </a:cubicBezTo>
                  <a:cubicBezTo>
                    <a:pt x="673" y="991"/>
                    <a:pt x="802" y="1081"/>
                    <a:pt x="915" y="1225"/>
                  </a:cubicBezTo>
                  <a:cubicBezTo>
                    <a:pt x="1028" y="1369"/>
                    <a:pt x="1164" y="1572"/>
                    <a:pt x="1232" y="1723"/>
                  </a:cubicBezTo>
                  <a:cubicBezTo>
                    <a:pt x="1300" y="1874"/>
                    <a:pt x="1353" y="1996"/>
                    <a:pt x="1323" y="2132"/>
                  </a:cubicBezTo>
                  <a:cubicBezTo>
                    <a:pt x="1293" y="2268"/>
                    <a:pt x="1149" y="2404"/>
                    <a:pt x="1051" y="2540"/>
                  </a:cubicBezTo>
                  <a:cubicBezTo>
                    <a:pt x="953" y="2676"/>
                    <a:pt x="846" y="2812"/>
                    <a:pt x="733" y="2948"/>
                  </a:cubicBezTo>
                  <a:cubicBezTo>
                    <a:pt x="620" y="3084"/>
                    <a:pt x="483" y="3197"/>
                    <a:pt x="370" y="3356"/>
                  </a:cubicBezTo>
                  <a:cubicBezTo>
                    <a:pt x="257" y="3515"/>
                    <a:pt x="106" y="3757"/>
                    <a:pt x="53" y="3901"/>
                  </a:cubicBezTo>
                  <a:cubicBezTo>
                    <a:pt x="0" y="4045"/>
                    <a:pt x="26" y="4131"/>
                    <a:pt x="53" y="4218"/>
                  </a:cubicBezTo>
                </a:path>
              </a:pathLst>
            </a:custGeom>
            <a:noFill/>
            <a:ln w="2159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4362" y="119"/>
              <a:ext cx="1315" cy="4173"/>
            </a:xfrm>
            <a:custGeom>
              <a:avLst/>
              <a:gdLst>
                <a:gd name="T0" fmla="*/ 1058 w 1315"/>
                <a:gd name="T1" fmla="*/ 0 h 4173"/>
                <a:gd name="T2" fmla="*/ 1285 w 1315"/>
                <a:gd name="T3" fmla="*/ 499 h 4173"/>
                <a:gd name="T4" fmla="*/ 1240 w 1315"/>
                <a:gd name="T5" fmla="*/ 816 h 4173"/>
                <a:gd name="T6" fmla="*/ 967 w 1315"/>
                <a:gd name="T7" fmla="*/ 1270 h 4173"/>
                <a:gd name="T8" fmla="*/ 559 w 1315"/>
                <a:gd name="T9" fmla="*/ 1678 h 4173"/>
                <a:gd name="T10" fmla="*/ 196 w 1315"/>
                <a:gd name="T11" fmla="*/ 2132 h 4173"/>
                <a:gd name="T12" fmla="*/ 15 w 1315"/>
                <a:gd name="T13" fmla="*/ 2540 h 4173"/>
                <a:gd name="T14" fmla="*/ 106 w 1315"/>
                <a:gd name="T15" fmla="*/ 2948 h 4173"/>
                <a:gd name="T16" fmla="*/ 423 w 1315"/>
                <a:gd name="T17" fmla="*/ 3447 h 4173"/>
                <a:gd name="T18" fmla="*/ 877 w 1315"/>
                <a:gd name="T19" fmla="*/ 3810 h 4173"/>
                <a:gd name="T20" fmla="*/ 1058 w 1315"/>
                <a:gd name="T21" fmla="*/ 4173 h 4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5"/>
                <a:gd name="T34" fmla="*/ 0 h 4173"/>
                <a:gd name="T35" fmla="*/ 1315 w 1315"/>
                <a:gd name="T36" fmla="*/ 4173 h 4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5" h="4173">
                  <a:moveTo>
                    <a:pt x="1058" y="0"/>
                  </a:moveTo>
                  <a:cubicBezTo>
                    <a:pt x="1156" y="181"/>
                    <a:pt x="1255" y="363"/>
                    <a:pt x="1285" y="499"/>
                  </a:cubicBezTo>
                  <a:cubicBezTo>
                    <a:pt x="1315" y="635"/>
                    <a:pt x="1293" y="688"/>
                    <a:pt x="1240" y="816"/>
                  </a:cubicBezTo>
                  <a:cubicBezTo>
                    <a:pt x="1187" y="944"/>
                    <a:pt x="1080" y="1126"/>
                    <a:pt x="967" y="1270"/>
                  </a:cubicBezTo>
                  <a:cubicBezTo>
                    <a:pt x="854" y="1414"/>
                    <a:pt x="688" y="1534"/>
                    <a:pt x="559" y="1678"/>
                  </a:cubicBezTo>
                  <a:cubicBezTo>
                    <a:pt x="430" y="1822"/>
                    <a:pt x="287" y="1988"/>
                    <a:pt x="196" y="2132"/>
                  </a:cubicBezTo>
                  <a:cubicBezTo>
                    <a:pt x="105" y="2276"/>
                    <a:pt x="30" y="2404"/>
                    <a:pt x="15" y="2540"/>
                  </a:cubicBezTo>
                  <a:cubicBezTo>
                    <a:pt x="0" y="2676"/>
                    <a:pt x="38" y="2797"/>
                    <a:pt x="106" y="2948"/>
                  </a:cubicBezTo>
                  <a:cubicBezTo>
                    <a:pt x="174" y="3099"/>
                    <a:pt x="294" y="3303"/>
                    <a:pt x="423" y="3447"/>
                  </a:cubicBezTo>
                  <a:cubicBezTo>
                    <a:pt x="552" y="3591"/>
                    <a:pt x="771" y="3689"/>
                    <a:pt x="877" y="3810"/>
                  </a:cubicBezTo>
                  <a:cubicBezTo>
                    <a:pt x="983" y="3931"/>
                    <a:pt x="1020" y="4052"/>
                    <a:pt x="1058" y="4173"/>
                  </a:cubicBezTo>
                </a:path>
              </a:pathLst>
            </a:custGeom>
            <a:noFill/>
            <a:ln w="215900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4324" y="2251"/>
              <a:ext cx="1323" cy="2086"/>
            </a:xfrm>
            <a:custGeom>
              <a:avLst/>
              <a:gdLst>
                <a:gd name="T0" fmla="*/ 53 w 1323"/>
                <a:gd name="T1" fmla="*/ 2086 h 2086"/>
                <a:gd name="T2" fmla="*/ 53 w 1323"/>
                <a:gd name="T3" fmla="*/ 1769 h 2086"/>
                <a:gd name="T4" fmla="*/ 370 w 1323"/>
                <a:gd name="T5" fmla="*/ 1224 h 2086"/>
                <a:gd name="T6" fmla="*/ 779 w 1323"/>
                <a:gd name="T7" fmla="*/ 771 h 2086"/>
                <a:gd name="T8" fmla="*/ 1096 w 1323"/>
                <a:gd name="T9" fmla="*/ 363 h 2086"/>
                <a:gd name="T10" fmla="*/ 1323 w 1323"/>
                <a:gd name="T11" fmla="*/ 0 h 20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3"/>
                <a:gd name="T19" fmla="*/ 0 h 2086"/>
                <a:gd name="T20" fmla="*/ 1323 w 1323"/>
                <a:gd name="T21" fmla="*/ 2086 h 20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3" h="2086">
                  <a:moveTo>
                    <a:pt x="53" y="2086"/>
                  </a:moveTo>
                  <a:cubicBezTo>
                    <a:pt x="26" y="1999"/>
                    <a:pt x="0" y="1913"/>
                    <a:pt x="53" y="1769"/>
                  </a:cubicBezTo>
                  <a:cubicBezTo>
                    <a:pt x="106" y="1625"/>
                    <a:pt x="249" y="1390"/>
                    <a:pt x="370" y="1224"/>
                  </a:cubicBezTo>
                  <a:cubicBezTo>
                    <a:pt x="491" y="1058"/>
                    <a:pt x="658" y="915"/>
                    <a:pt x="779" y="771"/>
                  </a:cubicBezTo>
                  <a:cubicBezTo>
                    <a:pt x="900" y="627"/>
                    <a:pt x="1005" y="492"/>
                    <a:pt x="1096" y="363"/>
                  </a:cubicBezTo>
                  <a:cubicBezTo>
                    <a:pt x="1187" y="234"/>
                    <a:pt x="1255" y="117"/>
                    <a:pt x="1323" y="0"/>
                  </a:cubicBezTo>
                </a:path>
              </a:pathLst>
            </a:custGeom>
            <a:noFill/>
            <a:ln w="2159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18" name="Rectangle 47"/>
            <p:cNvSpPr>
              <a:spLocks noChangeArrowheads="1"/>
            </p:cNvSpPr>
            <p:nvPr/>
          </p:nvSpPr>
          <p:spPr bwMode="auto">
            <a:xfrm>
              <a:off x="4422" y="210"/>
              <a:ext cx="590" cy="181"/>
            </a:xfrm>
            <a:prstGeom prst="rect">
              <a:avLst/>
            </a:prstGeom>
            <a:solidFill>
              <a:srgbClr val="26E42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G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auto">
            <a:xfrm>
              <a:off x="5102" y="210"/>
              <a:ext cx="409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C</a:t>
              </a: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auto">
            <a:xfrm>
              <a:off x="4649" y="618"/>
              <a:ext cx="363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T</a:t>
              </a: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5012" y="1026"/>
              <a:ext cx="227" cy="18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A</a:t>
              </a:r>
            </a:p>
          </p:txBody>
        </p:sp>
        <p:sp>
          <p:nvSpPr>
            <p:cNvPr id="22" name="Rectangle 51"/>
            <p:cNvSpPr>
              <a:spLocks noChangeArrowheads="1"/>
            </p:cNvSpPr>
            <p:nvPr/>
          </p:nvSpPr>
          <p:spPr bwMode="auto">
            <a:xfrm>
              <a:off x="5329" y="1525"/>
              <a:ext cx="136" cy="18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A</a:t>
              </a:r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5330" y="1888"/>
              <a:ext cx="272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C</a:t>
              </a:r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4377" y="2659"/>
              <a:ext cx="317" cy="18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C</a:t>
              </a:r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4513" y="3067"/>
              <a:ext cx="181" cy="18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A</a:t>
              </a: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auto">
            <a:xfrm>
              <a:off x="4876" y="3974"/>
              <a:ext cx="454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T</a:t>
              </a:r>
            </a:p>
          </p:txBody>
        </p:sp>
        <p:sp>
          <p:nvSpPr>
            <p:cNvPr id="27" name="Rectangle 56"/>
            <p:cNvSpPr>
              <a:spLocks noChangeArrowheads="1"/>
            </p:cNvSpPr>
            <p:nvPr/>
          </p:nvSpPr>
          <p:spPr bwMode="auto">
            <a:xfrm>
              <a:off x="4830" y="3612"/>
              <a:ext cx="137" cy="181"/>
            </a:xfrm>
            <a:prstGeom prst="rect">
              <a:avLst/>
            </a:prstGeom>
            <a:solidFill>
              <a:srgbClr val="26E42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b="1" dirty="0"/>
                <a:t>G</a:t>
              </a:r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>
              <a:off x="5012" y="255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>
              <a:off x="5012" y="300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>
              <a:off x="5012" y="346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>
              <a:off x="5238" y="1933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2" name="Line 61"/>
            <p:cNvSpPr>
              <a:spLocks noChangeShapeType="1"/>
            </p:cNvSpPr>
            <p:nvPr/>
          </p:nvSpPr>
          <p:spPr bwMode="auto">
            <a:xfrm>
              <a:off x="5238" y="1978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5238" y="2024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4" name="Line 63"/>
            <p:cNvSpPr>
              <a:spLocks noChangeShapeType="1"/>
            </p:cNvSpPr>
            <p:nvPr/>
          </p:nvSpPr>
          <p:spPr bwMode="auto">
            <a:xfrm>
              <a:off x="4921" y="2341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4921" y="2386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>
              <a:off x="4921" y="2432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>
              <a:off x="4694" y="2704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4694" y="2749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>
              <a:off x="4694" y="2795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>
              <a:off x="4740" y="3657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>
              <a:off x="4740" y="3702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4740" y="3748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>
              <a:off x="4694" y="3113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>
              <a:off x="4694" y="3180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4785" y="4020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6" name="Line 75"/>
            <p:cNvSpPr>
              <a:spLocks noChangeShapeType="1"/>
            </p:cNvSpPr>
            <p:nvPr/>
          </p:nvSpPr>
          <p:spPr bwMode="auto">
            <a:xfrm>
              <a:off x="4785" y="4087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5238" y="1570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5238" y="1637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49" name="Line 78"/>
            <p:cNvSpPr>
              <a:spLocks noChangeShapeType="1"/>
            </p:cNvSpPr>
            <p:nvPr/>
          </p:nvSpPr>
          <p:spPr bwMode="auto">
            <a:xfrm>
              <a:off x="5239" y="1095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>
              <a:off x="5239" y="1162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5012" y="663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  <p:sp>
          <p:nvSpPr>
            <p:cNvPr id="52" name="Line 81"/>
            <p:cNvSpPr>
              <a:spLocks noChangeShapeType="1"/>
            </p:cNvSpPr>
            <p:nvPr/>
          </p:nvSpPr>
          <p:spPr bwMode="auto">
            <a:xfrm>
              <a:off x="5012" y="730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cs-CZ" dirty="0"/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6715140" y="428604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5´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8501090" y="285728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3´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8429652" y="6072206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5´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500826" y="6072206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3´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cs-CZ" dirty="0" smtClean="0"/>
              <a:t>Co už víte o NK z biologie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2051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Skupina 16"/>
          <p:cNvGrpSpPr/>
          <p:nvPr/>
        </p:nvGrpSpPr>
        <p:grpSpPr>
          <a:xfrm>
            <a:off x="4643438" y="1928802"/>
            <a:ext cx="4000528" cy="3952244"/>
            <a:chOff x="4643438" y="1928802"/>
            <a:chExt cx="4000528" cy="39522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1928802"/>
              <a:ext cx="3858928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ovéPole 8"/>
            <p:cNvSpPr txBox="1"/>
            <p:nvPr/>
          </p:nvSpPr>
          <p:spPr>
            <a:xfrm>
              <a:off x="8215338" y="2000240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?</a:t>
              </a:r>
              <a:endParaRPr lang="cs-CZ" sz="2800" b="1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6286512" y="5357826"/>
              <a:ext cx="3513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?</a:t>
              </a:r>
              <a:endParaRPr lang="cs-CZ" sz="28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8143900" y="2786058"/>
              <a:ext cx="500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 smtClean="0"/>
                <a:t>?</a:t>
              </a:r>
              <a:endParaRPr lang="cs-CZ" sz="2800" b="1" dirty="0"/>
            </a:p>
          </p:txBody>
        </p:sp>
        <p:cxnSp>
          <p:nvCxnSpPr>
            <p:cNvPr id="14" name="Přímá spojovací šipka 13"/>
            <p:cNvCxnSpPr/>
            <p:nvPr/>
          </p:nvCxnSpPr>
          <p:spPr>
            <a:xfrm flipV="1">
              <a:off x="6715140" y="3143248"/>
              <a:ext cx="1428760" cy="5000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V="1">
              <a:off x="7215206" y="2285992"/>
              <a:ext cx="928694" cy="8572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ovéPole 17"/>
          <p:cNvSpPr txBox="1"/>
          <p:nvPr/>
        </p:nvSpPr>
        <p:spPr>
          <a:xfrm>
            <a:off x="5643570" y="5929330"/>
            <a:ext cx="27146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http://liquidbio.pbworks.com/w/page/11135221/Chloe%20Sorvino,%20Organelles%20Project</a:t>
            </a:r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43042" y="6072206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 DNA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6248" y="6072206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 DNA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58016" y="607220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 DNA</a:t>
            </a:r>
            <a:endParaRPr lang="cs-CZ" sz="2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64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Zástupný symbol pro obsah 9" descr="a-b-z-dna_side_view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71678"/>
            <a:ext cx="6143668" cy="4002988"/>
          </a:xfrm>
        </p:spPr>
      </p:pic>
      <p:sp>
        <p:nvSpPr>
          <p:cNvPr id="11" name="TextovéPole 10"/>
          <p:cNvSpPr txBox="1"/>
          <p:nvPr/>
        </p:nvSpPr>
        <p:spPr>
          <a:xfrm>
            <a:off x="0" y="6488668"/>
            <a:ext cx="8697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http://www.drobkysveta.estranky.cz/fotoalbum/chemie/ribonukleove-kyseliny-_na_/a-b-z-dna_side_view.png.-.html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tvořena jedním vláknem (možnost tvorby vodíkových můstků mezi komplementárními úseky vlákna RNA)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>Typy RNA</a:t>
            </a:r>
          </a:p>
          <a:p>
            <a:r>
              <a:rPr lang="cs-CZ" dirty="0" smtClean="0"/>
              <a:t>rRNA = ribozomální RNA</a:t>
            </a:r>
          </a:p>
          <a:p>
            <a:r>
              <a:rPr lang="cs-CZ" dirty="0" smtClean="0"/>
              <a:t>mRNA = informační, mediátorová RNA</a:t>
            </a:r>
          </a:p>
          <a:p>
            <a:r>
              <a:rPr lang="cs-CZ" dirty="0" smtClean="0"/>
              <a:t>tRNA = transferová RNA</a:t>
            </a:r>
          </a:p>
          <a:p>
            <a:r>
              <a:rPr lang="cs-CZ" dirty="0" smtClean="0"/>
              <a:t>a další (…)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NK - opakování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388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7658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DNA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RNA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Purinová báze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Pyrimidinová báze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Monosacharid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Zbytek kyseliny fosforečné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NK - opakování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3886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76581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DNA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RNA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Purinová báze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Adenin, guanin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Adenin, guanin</a:t>
                      </a:r>
                      <a:endParaRPr lang="cs-CZ" sz="2000" dirty="0"/>
                    </a:p>
                  </a:txBody>
                  <a:tcPr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Pyrimidinová báze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Thymin, cytosin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Uracil, cytosin</a:t>
                      </a:r>
                      <a:endParaRPr lang="cs-CZ" sz="2000" dirty="0"/>
                    </a:p>
                  </a:txBody>
                  <a:tcPr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Monosacharid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2-deoxy-</a:t>
                      </a:r>
                      <a:r>
                        <a:rPr lang="el-GR" sz="2000" dirty="0" smtClean="0"/>
                        <a:t>β</a:t>
                      </a:r>
                      <a:r>
                        <a:rPr lang="cs-CZ" sz="2000" dirty="0" smtClean="0"/>
                        <a:t>-D-ribosa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</a:t>
                      </a:r>
                      <a:r>
                        <a:rPr lang="cs-CZ" sz="2000" dirty="0" smtClean="0"/>
                        <a:t>-D-ribosa</a:t>
                      </a:r>
                      <a:endParaRPr lang="cs-CZ" sz="2000" dirty="0"/>
                    </a:p>
                  </a:txBody>
                  <a:tcPr/>
                </a:tc>
              </a:tr>
              <a:tr h="76581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Zbytek kyseliny fosforečné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cs-CZ" dirty="0" smtClean="0"/>
              <a:t>Co už víte o NK z biologie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2051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5643570" y="5929330"/>
            <a:ext cx="27146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http://liquidbio.pbworks.com/w/page/11135221/Chloe%20Sorvino,%20Organelles%20Project</a:t>
            </a:r>
            <a:endParaRPr lang="cs-CZ" sz="1300" dirty="0"/>
          </a:p>
        </p:txBody>
      </p:sp>
      <p:grpSp>
        <p:nvGrpSpPr>
          <p:cNvPr id="12" name="Zástupný symbol pro obsah 5"/>
          <p:cNvGrpSpPr>
            <a:grpSpLocks noGrp="1"/>
          </p:cNvGrpSpPr>
          <p:nvPr>
            <p:ph idx="1"/>
          </p:nvPr>
        </p:nvGrpSpPr>
        <p:grpSpPr>
          <a:xfrm>
            <a:off x="4555138" y="1500174"/>
            <a:ext cx="4588862" cy="4035749"/>
            <a:chOff x="4643438" y="1591774"/>
            <a:chExt cx="4980197" cy="432703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1928802"/>
              <a:ext cx="3858928" cy="3929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ovéPole 15"/>
            <p:cNvSpPr txBox="1"/>
            <p:nvPr/>
          </p:nvSpPr>
          <p:spPr>
            <a:xfrm>
              <a:off x="8101253" y="1591774"/>
              <a:ext cx="1522382" cy="102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/>
                <a:t>ribozom</a:t>
              </a:r>
              <a:br>
                <a:rPr lang="cs-CZ" sz="2800" b="1" dirty="0" smtClean="0"/>
              </a:br>
              <a:r>
                <a:rPr lang="cs-CZ" sz="2800" b="1" dirty="0" smtClean="0"/>
                <a:t>rRNA</a:t>
              </a:r>
              <a:endParaRPr lang="cs-CZ" sz="2800" b="1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286511" y="5357826"/>
              <a:ext cx="1230321" cy="560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mRNA</a:t>
              </a:r>
              <a:endParaRPr lang="cs-CZ" sz="2800" b="1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8143899" y="2786058"/>
              <a:ext cx="1430428" cy="560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 smtClean="0"/>
                <a:t>tRNA</a:t>
              </a:r>
              <a:endParaRPr lang="cs-CZ" sz="2800" b="1" dirty="0"/>
            </a:p>
          </p:txBody>
        </p:sp>
        <p:cxnSp>
          <p:nvCxnSpPr>
            <p:cNvPr id="20" name="Přímá spojovací šipka 19"/>
            <p:cNvCxnSpPr/>
            <p:nvPr/>
          </p:nvCxnSpPr>
          <p:spPr>
            <a:xfrm flipV="1">
              <a:off x="6715140" y="3143248"/>
              <a:ext cx="1428760" cy="50006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 flipV="1">
              <a:off x="7215206" y="2285992"/>
              <a:ext cx="928694" cy="8572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IT_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84"/>
            <a:ext cx="3019499" cy="1928826"/>
          </a:xfrm>
          <a:prstGeom prst="rect">
            <a:avLst/>
          </a:prstGeom>
        </p:spPr>
      </p:pic>
      <p:pic>
        <p:nvPicPr>
          <p:cNvPr id="6" name="Obrázek 5" descr="chloroplast_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10" y="4714884"/>
            <a:ext cx="3929090" cy="19891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už víte o NK z biologie</a:t>
            </a:r>
            <a:endParaRPr lang="cs-CZ" dirty="0"/>
          </a:p>
        </p:txBody>
      </p:sp>
      <p:pic>
        <p:nvPicPr>
          <p:cNvPr id="4" name="Picture 4" descr="Soubor:Biological cell.svg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285860"/>
            <a:ext cx="56444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85918" y="4572008"/>
            <a:ext cx="500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http://sestra.org/images/c/cc/Eukaryoticka-bunka.png</a:t>
            </a:r>
            <a:endParaRPr lang="cs-CZ" sz="1400" dirty="0"/>
          </a:p>
        </p:txBody>
      </p:sp>
      <p:cxnSp>
        <p:nvCxnSpPr>
          <p:cNvPr id="9" name="Přímá spojovací šipka 8"/>
          <p:cNvCxnSpPr/>
          <p:nvPr/>
        </p:nvCxnSpPr>
        <p:spPr>
          <a:xfrm rot="16200000" flipH="1">
            <a:off x="3571868" y="2571744"/>
            <a:ext cx="3000396" cy="20002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1357290" y="3571876"/>
            <a:ext cx="1571636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452477" y="6565612"/>
            <a:ext cx="36915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 smtClean="0"/>
              <a:t>http://cs.wikipedia.org/wiki/Soubor:Chloroplast.svg</a:t>
            </a:r>
            <a:endParaRPr lang="cs-CZ" sz="13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6550223"/>
            <a:ext cx="5380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http://</a:t>
            </a:r>
            <a:r>
              <a:rPr lang="cs-CZ" sz="1300" dirty="0" smtClean="0"/>
              <a:t>cs.wikipedia.org/wiki/Soubor:Animal_mitochondrion_diagram_cs.svg</a:t>
            </a:r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Nukleové kyseliny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= přírodní makromolekulární látky</a:t>
            </a:r>
          </a:p>
          <a:p>
            <a:pPr>
              <a:buNone/>
            </a:pPr>
            <a:r>
              <a:rPr lang="cs-CZ" dirty="0" smtClean="0"/>
              <a:t>- uchovávají dědičné informace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dva typy:</a:t>
            </a:r>
          </a:p>
          <a:p>
            <a:pPr>
              <a:buNone/>
            </a:pPr>
            <a:r>
              <a:rPr lang="cs-CZ" dirty="0" smtClean="0"/>
              <a:t>DNA (</a:t>
            </a:r>
            <a:r>
              <a:rPr lang="cs-CZ" b="1" dirty="0" smtClean="0">
                <a:solidFill>
                  <a:srgbClr val="C00000"/>
                </a:solidFill>
              </a:rPr>
              <a:t>D</a:t>
            </a:r>
            <a:r>
              <a:rPr lang="cs-CZ" dirty="0" smtClean="0"/>
              <a:t>eoxyribo</a:t>
            </a:r>
            <a:r>
              <a:rPr lang="cs-CZ" b="1" dirty="0" smtClean="0">
                <a:solidFill>
                  <a:srgbClr val="C00000"/>
                </a:solidFill>
              </a:rPr>
              <a:t>N</a:t>
            </a:r>
            <a:r>
              <a:rPr lang="cs-CZ" dirty="0" smtClean="0"/>
              <a:t>ucleic </a:t>
            </a:r>
            <a:r>
              <a:rPr lang="cs-CZ" b="1" dirty="0" smtClean="0">
                <a:solidFill>
                  <a:srgbClr val="C00000"/>
                </a:solidFill>
              </a:rPr>
              <a:t>A</a:t>
            </a:r>
            <a:r>
              <a:rPr lang="cs-CZ" dirty="0" smtClean="0"/>
              <a:t>cid)</a:t>
            </a:r>
          </a:p>
          <a:p>
            <a:pPr>
              <a:buNone/>
            </a:pPr>
            <a:r>
              <a:rPr lang="cs-CZ" sz="2800" dirty="0" smtClean="0"/>
              <a:t>(jádro, mitochondrie, chloroplasty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endParaRPr lang="cs-CZ" sz="2800" dirty="0" smtClean="0"/>
          </a:p>
          <a:p>
            <a:pPr>
              <a:buNone/>
            </a:pPr>
            <a:r>
              <a:rPr lang="cs-CZ" dirty="0" smtClean="0"/>
              <a:t>RNA (</a:t>
            </a:r>
            <a:r>
              <a:rPr lang="cs-CZ" b="1" dirty="0" smtClean="0">
                <a:solidFill>
                  <a:srgbClr val="C00000"/>
                </a:solidFill>
              </a:rPr>
              <a:t>R</a:t>
            </a:r>
            <a:r>
              <a:rPr lang="cs-CZ" dirty="0" smtClean="0"/>
              <a:t>ibo</a:t>
            </a:r>
            <a:r>
              <a:rPr lang="cs-CZ" b="1" dirty="0" smtClean="0">
                <a:solidFill>
                  <a:srgbClr val="C00000"/>
                </a:solidFill>
              </a:rPr>
              <a:t>N</a:t>
            </a:r>
            <a:r>
              <a:rPr lang="cs-CZ" dirty="0" smtClean="0"/>
              <a:t>ucleic </a:t>
            </a:r>
            <a:r>
              <a:rPr lang="cs-CZ" b="1" dirty="0" smtClean="0">
                <a:solidFill>
                  <a:srgbClr val="C00000"/>
                </a:solidFill>
              </a:rPr>
              <a:t>A</a:t>
            </a:r>
            <a:r>
              <a:rPr lang="cs-CZ" dirty="0" smtClean="0"/>
              <a:t>cid)</a:t>
            </a:r>
          </a:p>
          <a:p>
            <a:pPr>
              <a:buNone/>
            </a:pPr>
            <a:r>
              <a:rPr lang="cs-CZ" sz="2800" dirty="0" smtClean="0"/>
              <a:t>(ribozom, cytoplazma, jádro)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pentosa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dusíkatá heterocyklická báze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zbytek kyseliny fosforečné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smtClean="0"/>
              <a:t>1. pentosa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Deoxy</a:t>
            </a:r>
            <a:r>
              <a:rPr lang="cs-CZ" b="1" dirty="0" smtClean="0">
                <a:solidFill>
                  <a:srgbClr val="7030A0"/>
                </a:solidFill>
              </a:rPr>
              <a:t>ribo</a:t>
            </a:r>
            <a:r>
              <a:rPr lang="cs-CZ" dirty="0" smtClean="0"/>
              <a:t>nukleotidová kyselina</a:t>
            </a:r>
          </a:p>
          <a:p>
            <a:pPr>
              <a:buNone/>
            </a:pPr>
            <a:r>
              <a:rPr lang="cs-CZ" dirty="0" smtClean="0">
                <a:latin typeface="Calibri"/>
              </a:rPr>
              <a:t>→ 2-</a:t>
            </a:r>
            <a:r>
              <a:rPr lang="cs-CZ" b="1" dirty="0" smtClean="0">
                <a:solidFill>
                  <a:srgbClr val="C00000"/>
                </a:solidFill>
                <a:latin typeface="Calibri"/>
              </a:rPr>
              <a:t>deoxy</a:t>
            </a:r>
            <a:r>
              <a:rPr lang="cs-CZ" dirty="0" smtClean="0">
                <a:latin typeface="Calibri"/>
              </a:rPr>
              <a:t>-</a:t>
            </a:r>
            <a:r>
              <a:rPr lang="el-GR" dirty="0" smtClean="0">
                <a:latin typeface="Calibri"/>
              </a:rPr>
              <a:t>β</a:t>
            </a:r>
            <a:r>
              <a:rPr lang="cs-CZ" dirty="0" smtClean="0">
                <a:latin typeface="Calibri"/>
              </a:rPr>
              <a:t>–D-</a:t>
            </a:r>
            <a:r>
              <a:rPr lang="cs-CZ" b="1" dirty="0" smtClean="0">
                <a:solidFill>
                  <a:srgbClr val="7030A0"/>
                </a:solidFill>
                <a:latin typeface="Calibri"/>
              </a:rPr>
              <a:t>ribo</a:t>
            </a:r>
            <a:r>
              <a:rPr lang="cs-CZ" dirty="0" smtClean="0">
                <a:latin typeface="Calibri"/>
              </a:rPr>
              <a:t>sa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7030A0"/>
                </a:solidFill>
              </a:rPr>
              <a:t>Ribo</a:t>
            </a:r>
            <a:r>
              <a:rPr lang="cs-CZ" dirty="0" smtClean="0"/>
              <a:t>nukleotidová kyselina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-D-</a:t>
            </a:r>
            <a:r>
              <a:rPr lang="cs-CZ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ribo</a:t>
            </a:r>
            <a:r>
              <a:rPr lang="cs-CZ" dirty="0" smtClean="0">
                <a:latin typeface="Times New Roman"/>
                <a:cs typeface="Times New Roman"/>
              </a:rPr>
              <a:t>sa    </a:t>
            </a:r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70424" y="1071546"/>
          <a:ext cx="3073576" cy="2571768"/>
        </p:xfrm>
        <a:graphic>
          <a:graphicData uri="http://schemas.openxmlformats.org/presentationml/2006/ole">
            <p:oleObj spid="_x0000_s2050" name="ChemSketch" r:id="rId3" imgW="1088280" imgH="911520" progId="ACD.ChemSketch.20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572132" y="4237799"/>
          <a:ext cx="3033729" cy="2620201"/>
        </p:xfrm>
        <a:graphic>
          <a:graphicData uri="http://schemas.openxmlformats.org/presentationml/2006/ole">
            <p:oleObj spid="_x0000_s2051" name="ChemSketch" r:id="rId4" imgW="1350360" imgH="11674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072494" cy="857232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2. dusíkatá heterocyklická báze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383219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572396" y="2357430"/>
          <a:ext cx="1357322" cy="1544259"/>
        </p:xfrm>
        <a:graphic>
          <a:graphicData uri="http://schemas.openxmlformats.org/presentationml/2006/ole">
            <p:oleObj spid="_x0000_s29699" name="ChemSketch" r:id="rId3" imgW="795600" imgH="905400" progId="ACD.ChemSketch.20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000364" y="1214422"/>
          <a:ext cx="1785950" cy="1400250"/>
        </p:xfrm>
        <a:graphic>
          <a:graphicData uri="http://schemas.openxmlformats.org/presentationml/2006/ole">
            <p:oleObj spid="_x0000_s29700" name="ChemSketch" r:id="rId4" imgW="1014840" imgH="795600" progId="ACD.ChemSketch.20">
              <p:embed/>
            </p:oleObj>
          </a:graphicData>
        </a:graphic>
      </p:graphicFrame>
      <p:grpSp>
        <p:nvGrpSpPr>
          <p:cNvPr id="4" name="Skupina 9"/>
          <p:cNvGrpSpPr/>
          <p:nvPr/>
        </p:nvGrpSpPr>
        <p:grpSpPr>
          <a:xfrm>
            <a:off x="214282" y="1714488"/>
            <a:ext cx="2357454" cy="2676243"/>
            <a:chOff x="785786" y="3929066"/>
            <a:chExt cx="2357454" cy="2676243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785786" y="3929066"/>
            <a:ext cx="2357454" cy="2206485"/>
          </p:xfrm>
          <a:graphic>
            <a:graphicData uri="http://schemas.openxmlformats.org/presentationml/2006/ole">
              <p:oleObj spid="_x0000_s29698" name="ChemSketch" r:id="rId5" imgW="966240" imgH="905400" progId="ACD.ChemSketch.20">
                <p:embed/>
              </p:oleObj>
            </a:graphicData>
          </a:graphic>
        </p:graphicFrame>
        <p:sp>
          <p:nvSpPr>
            <p:cNvPr id="9" name="TextovéPole 8"/>
            <p:cNvSpPr txBox="1"/>
            <p:nvPr/>
          </p:nvSpPr>
          <p:spPr>
            <a:xfrm>
              <a:off x="928662" y="6143644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adenin</a:t>
              </a:r>
              <a:endParaRPr lang="cs-CZ" sz="2400" dirty="0"/>
            </a:p>
          </p:txBody>
        </p:sp>
      </p:grp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214942" y="1142984"/>
          <a:ext cx="1357322" cy="1529321"/>
        </p:xfrm>
        <a:graphic>
          <a:graphicData uri="http://schemas.openxmlformats.org/presentationml/2006/ole">
            <p:oleObj spid="_x0000_s29701" name="ChemSketch" r:id="rId6" imgW="576000" imgH="649080" progId="ACD.ChemSketch.20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429520" y="4000504"/>
            <a:ext cx="106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cytosin</a:t>
            </a:r>
            <a:endParaRPr lang="cs-CZ" sz="2400" dirty="0"/>
          </a:p>
        </p:txBody>
      </p:sp>
      <p:grpSp>
        <p:nvGrpSpPr>
          <p:cNvPr id="5" name="Skupina 13"/>
          <p:cNvGrpSpPr/>
          <p:nvPr/>
        </p:nvGrpSpPr>
        <p:grpSpPr>
          <a:xfrm>
            <a:off x="0" y="4500570"/>
            <a:ext cx="2786082" cy="2357430"/>
            <a:chOff x="6357918" y="4500570"/>
            <a:chExt cx="2786082" cy="2357430"/>
          </a:xfrm>
        </p:grpSpPr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6357918" y="4500570"/>
            <a:ext cx="2786082" cy="1991506"/>
          </p:xfrm>
          <a:graphic>
            <a:graphicData uri="http://schemas.openxmlformats.org/presentationml/2006/ole">
              <p:oleObj spid="_x0000_s29702" name="ChemSketch" r:id="rId7" imgW="1307520" imgH="935640" progId="ACD.ChemSketch.20">
                <p:embed/>
              </p:oleObj>
            </a:graphicData>
          </a:graphic>
        </p:graphicFrame>
        <p:sp>
          <p:nvSpPr>
            <p:cNvPr id="13" name="TextovéPole 12"/>
            <p:cNvSpPr txBox="1"/>
            <p:nvPr/>
          </p:nvSpPr>
          <p:spPr>
            <a:xfrm>
              <a:off x="6786578" y="6396335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guanin</a:t>
              </a:r>
              <a:endParaRPr lang="cs-CZ" sz="2400" dirty="0"/>
            </a:p>
          </p:txBody>
        </p:sp>
      </p:grp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164290" y="0"/>
          <a:ext cx="1979710" cy="1571636"/>
        </p:xfrm>
        <a:graphic>
          <a:graphicData uri="http://schemas.openxmlformats.org/presentationml/2006/ole">
            <p:oleObj spid="_x0000_s29703" name="ChemSketch" r:id="rId8" imgW="1140120" imgH="905400" progId="ACD.ChemSketch.20">
              <p:embed/>
            </p:oleObj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7429520" y="1643050"/>
            <a:ext cx="1060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thymin</a:t>
            </a:r>
            <a:endParaRPr lang="cs-CZ" sz="2400" dirty="0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7500958" y="4500570"/>
          <a:ext cx="1285884" cy="1462983"/>
        </p:xfrm>
        <a:graphic>
          <a:graphicData uri="http://schemas.openxmlformats.org/presentationml/2006/ole">
            <p:oleObj spid="_x0000_s29704" name="ChemSketch" r:id="rId9" imgW="795600" imgH="905400" progId="ACD.ChemSketch.20">
              <p:embed/>
            </p:oleObj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7643834" y="6143644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uracil</a:t>
            </a:r>
            <a:endParaRPr lang="cs-CZ" sz="2400" dirty="0"/>
          </a:p>
        </p:txBody>
      </p:sp>
      <p:cxnSp>
        <p:nvCxnSpPr>
          <p:cNvPr id="19" name="Přímá spojovací šipka 18"/>
          <p:cNvCxnSpPr/>
          <p:nvPr/>
        </p:nvCxnSpPr>
        <p:spPr>
          <a:xfrm rot="5400000">
            <a:off x="3607587" y="821513"/>
            <a:ext cx="64294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5400000">
            <a:off x="1464447" y="3321843"/>
            <a:ext cx="2428892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2607455" y="2678901"/>
            <a:ext cx="64294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6200000" flipH="1">
            <a:off x="4964909" y="678637"/>
            <a:ext cx="714380" cy="6429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16200000" flipH="1">
            <a:off x="5572132" y="3000372"/>
            <a:ext cx="2857520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6200000" flipH="1">
            <a:off x="6393669" y="2178835"/>
            <a:ext cx="1214446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V="1">
            <a:off x="6572264" y="1214422"/>
            <a:ext cx="1000132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571868" y="307181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purin</a:t>
            </a:r>
            <a:endParaRPr lang="cs-CZ" sz="2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929190" y="3000372"/>
            <a:ext cx="137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pyrimidin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072494" cy="857232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2. dusíkatá heterocyklická báze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383219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928926" y="2285992"/>
          <a:ext cx="1357322" cy="1544259"/>
        </p:xfrm>
        <a:graphic>
          <a:graphicData uri="http://schemas.openxmlformats.org/presentationml/2006/ole">
            <p:oleObj spid="_x0000_s27651" name="ChemSketch" r:id="rId3" imgW="795600" imgH="905400" progId="ACD.ChemSketch.20">
              <p:embed/>
            </p:oleObj>
          </a:graphicData>
        </a:graphic>
      </p:graphicFrame>
      <p:grpSp>
        <p:nvGrpSpPr>
          <p:cNvPr id="4" name="Skupina 9"/>
          <p:cNvGrpSpPr/>
          <p:nvPr/>
        </p:nvGrpSpPr>
        <p:grpSpPr>
          <a:xfrm>
            <a:off x="4714876" y="4286256"/>
            <a:ext cx="2437465" cy="2571744"/>
            <a:chOff x="3130518" y="6811434"/>
            <a:chExt cx="2504245" cy="2404020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277308" y="6811434"/>
            <a:ext cx="2357455" cy="2206485"/>
          </p:xfrm>
          <a:graphic>
            <a:graphicData uri="http://schemas.openxmlformats.org/presentationml/2006/ole">
              <p:oleObj spid="_x0000_s27650" name="ChemSketch" r:id="rId4" imgW="966240" imgH="905400" progId="ACD.ChemSketch.20">
                <p:embed/>
              </p:oleObj>
            </a:graphicData>
          </a:graphic>
        </p:graphicFrame>
        <p:sp>
          <p:nvSpPr>
            <p:cNvPr id="9" name="TextovéPole 8"/>
            <p:cNvSpPr txBox="1"/>
            <p:nvPr/>
          </p:nvSpPr>
          <p:spPr>
            <a:xfrm>
              <a:off x="3130518" y="8753789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adenin</a:t>
              </a:r>
              <a:endParaRPr lang="cs-CZ" sz="2400" dirty="0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3714744" y="3857628"/>
            <a:ext cx="106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cytosin</a:t>
            </a:r>
            <a:endParaRPr lang="cs-CZ" sz="2400" dirty="0"/>
          </a:p>
        </p:txBody>
      </p:sp>
      <p:grpSp>
        <p:nvGrpSpPr>
          <p:cNvPr id="5" name="Skupina 13"/>
          <p:cNvGrpSpPr/>
          <p:nvPr/>
        </p:nvGrpSpPr>
        <p:grpSpPr>
          <a:xfrm>
            <a:off x="2071670" y="4500570"/>
            <a:ext cx="2786082" cy="2357430"/>
            <a:chOff x="6357918" y="4500570"/>
            <a:chExt cx="2786082" cy="2357430"/>
          </a:xfrm>
        </p:grpSpPr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6357918" y="4500570"/>
            <a:ext cx="2786082" cy="1991506"/>
          </p:xfrm>
          <a:graphic>
            <a:graphicData uri="http://schemas.openxmlformats.org/presentationml/2006/ole">
              <p:oleObj spid="_x0000_s27654" name="ChemSketch" r:id="rId5" imgW="1307520" imgH="935640" progId="ACD.ChemSketch.20">
                <p:embed/>
              </p:oleObj>
            </a:graphicData>
          </a:graphic>
        </p:graphicFrame>
        <p:sp>
          <p:nvSpPr>
            <p:cNvPr id="13" name="TextovéPole 12"/>
            <p:cNvSpPr txBox="1"/>
            <p:nvPr/>
          </p:nvSpPr>
          <p:spPr>
            <a:xfrm>
              <a:off x="6786578" y="6396335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guanin</a:t>
              </a:r>
              <a:endParaRPr lang="cs-CZ" sz="2400" dirty="0"/>
            </a:p>
          </p:txBody>
        </p:sp>
      </p:grp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164290" y="2000240"/>
          <a:ext cx="1979710" cy="1571636"/>
        </p:xfrm>
        <a:graphic>
          <a:graphicData uri="http://schemas.openxmlformats.org/presentationml/2006/ole">
            <p:oleObj spid="_x0000_s27655" name="ChemSketch" r:id="rId6" imgW="1140120" imgH="905400" progId="ACD.ChemSketch.20">
              <p:embed/>
            </p:oleObj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7929586" y="3643314"/>
            <a:ext cx="1060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thymin</a:t>
            </a:r>
            <a:endParaRPr lang="cs-CZ" sz="2400" dirty="0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57158" y="2000240"/>
          <a:ext cx="1285884" cy="1462983"/>
        </p:xfrm>
        <a:graphic>
          <a:graphicData uri="http://schemas.openxmlformats.org/presentationml/2006/ole">
            <p:oleObj spid="_x0000_s27656" name="ChemSketch" r:id="rId7" imgW="795600" imgH="905400" progId="ACD.ChemSketch.20">
              <p:embed/>
            </p:oleObj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285720" y="3714752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uracil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 flipH="1">
            <a:off x="214282" y="1643050"/>
            <a:ext cx="6929486" cy="521495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71472" y="107154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RNA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 flipH="1">
            <a:off x="2214546" y="1428736"/>
            <a:ext cx="6929454" cy="54292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429388" y="85723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DNA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448</Words>
  <PresentationFormat>Předvádění na obrazovce (4:3)</PresentationFormat>
  <Paragraphs>161</Paragraphs>
  <Slides>24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ChemSketch</vt:lpstr>
      <vt:lpstr>Nukleové kyseliny</vt:lpstr>
      <vt:lpstr>Co už víte o NK z biologie</vt:lpstr>
      <vt:lpstr>Co už víte o NK z biologie</vt:lpstr>
      <vt:lpstr>Co už víte o NK z biologie</vt:lpstr>
      <vt:lpstr>Nukleové kyseliny </vt:lpstr>
      <vt:lpstr>Složení NK</vt:lpstr>
      <vt:lpstr>1. pentosa</vt:lpstr>
      <vt:lpstr>2. dusíkatá heterocyklická báze</vt:lpstr>
      <vt:lpstr>2. dusíkatá heterocyklická báze</vt:lpstr>
      <vt:lpstr>3. zbytek kyseliny fosforečné </vt:lpstr>
      <vt:lpstr>nukleosid x nukleotid</vt:lpstr>
      <vt:lpstr>Snímek 12</vt:lpstr>
      <vt:lpstr>Snímek 13</vt:lpstr>
      <vt:lpstr>Snímek 14</vt:lpstr>
      <vt:lpstr>Struktura NK</vt:lpstr>
      <vt:lpstr>Primární struktura NK</vt:lpstr>
      <vt:lpstr>Sekundární struktura NK</vt:lpstr>
      <vt:lpstr>Komplementarita bází</vt:lpstr>
      <vt:lpstr>DNA</vt:lpstr>
      <vt:lpstr>Snímek 20</vt:lpstr>
      <vt:lpstr>RNA</vt:lpstr>
      <vt:lpstr>Složení NK - opakování</vt:lpstr>
      <vt:lpstr>Složení NK - opakování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Nukleové kyseliny</dc:title>
  <dc:creator>Daniela</dc:creator>
  <cp:lastModifiedBy>Daniela</cp:lastModifiedBy>
  <cp:revision>34</cp:revision>
  <dcterms:created xsi:type="dcterms:W3CDTF">2012-12-08T17:36:05Z</dcterms:created>
  <dcterms:modified xsi:type="dcterms:W3CDTF">2012-12-17T17:26:24Z</dcterms:modified>
</cp:coreProperties>
</file>