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D1D51-D27E-4540-93BC-B99AE56D1934}" type="datetimeFigureOut">
              <a:rPr lang="cs-CZ" smtClean="0"/>
              <a:pPr/>
              <a:t>14.1.2012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73927-734F-4B65-B30A-2415B5A83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Sacharidy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látky přítomné ve všech živočišných i rostlinných buňkách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Epimery glyceraldehydu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http://kulturistika.ronnie.cz/img/data/clanky/normal/476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770217" cy="52610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Fischerovy vzorce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projekce čtyřvazného uhlíku do roviny</a:t>
            </a:r>
          </a:p>
          <a:p>
            <a:r>
              <a:rPr lang="cs-CZ" sz="2800" dirty="0" smtClean="0"/>
              <a:t>čtyřvazný uhlík znázorněn dvěma zkříženými čarami</a:t>
            </a:r>
          </a:p>
          <a:p>
            <a:r>
              <a:rPr lang="cs-CZ" sz="2800" dirty="0" smtClean="0"/>
              <a:t>vodorovná čára představuje vazby vystupující před nákresnu, svislá čára vazby směřující za nákresnu</a:t>
            </a:r>
            <a:endParaRPr lang="cs-CZ" sz="2800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79512" y="3645024"/>
          <a:ext cx="4283075" cy="1784350"/>
        </p:xfrm>
        <a:graphic>
          <a:graphicData uri="http://schemas.openxmlformats.org/presentationml/2006/ole">
            <p:oleObj spid="_x0000_s22531" name="CS ChemDraw Drawing" r:id="rId3" imgW="2854440" imgH="1189440" progId="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4716016" y="4725144"/>
          <a:ext cx="4240212" cy="1727200"/>
        </p:xfrm>
        <a:graphic>
          <a:graphicData uri="http://schemas.openxmlformats.org/presentationml/2006/ole">
            <p:oleObj spid="_x0000_s22532" name="CS ChemDraw Drawing" r:id="rId4" imgW="2825640" imgH="1151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://fld.czu.cz/vyzkum/Nauka_o_lp/chemie/cukry1.jpg"/>
          <p:cNvPicPr/>
          <p:nvPr/>
        </p:nvPicPr>
        <p:blipFill>
          <a:blip r:embed="rId2" cstate="print"/>
          <a:srcRect l="20634" t="8286" r="60671" b="53263"/>
          <a:stretch>
            <a:fillRect/>
          </a:stretch>
        </p:blipFill>
        <p:spPr bwMode="auto">
          <a:xfrm>
            <a:off x="467544" y="4077072"/>
            <a:ext cx="1076241" cy="2321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fld.czu.cz/vyzkum/Nauka_o_lp/chemie/cukry1.jpg"/>
          <p:cNvPicPr/>
          <p:nvPr/>
        </p:nvPicPr>
        <p:blipFill>
          <a:blip r:embed="rId2" cstate="print"/>
          <a:srcRect l="47289" t="5286" r="31765" b="53428"/>
          <a:stretch>
            <a:fillRect/>
          </a:stretch>
        </p:blipFill>
        <p:spPr bwMode="auto">
          <a:xfrm>
            <a:off x="1907704" y="3861048"/>
            <a:ext cx="1205901" cy="249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http://fld.czu.cz/vyzkum/Nauka_o_lp/chemie/cukry1.jpg"/>
          <p:cNvPicPr/>
          <p:nvPr/>
        </p:nvPicPr>
        <p:blipFill>
          <a:blip r:embed="rId2" cstate="print"/>
          <a:srcRect l="74992" t="5286" r="4965" b="52847"/>
          <a:stretch>
            <a:fillRect/>
          </a:stretch>
        </p:blipFill>
        <p:spPr bwMode="auto">
          <a:xfrm>
            <a:off x="3563888" y="3861048"/>
            <a:ext cx="1154495" cy="252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http://fld.czu.cz/vyzkum/Nauka_o_lp/chemie/cukry1.jpg"/>
          <p:cNvPicPr/>
          <p:nvPr/>
        </p:nvPicPr>
        <p:blipFill>
          <a:blip r:embed="rId2" cstate="print"/>
          <a:srcRect l="46989" t="55000" r="33114"/>
          <a:stretch>
            <a:fillRect/>
          </a:stretch>
        </p:blipFill>
        <p:spPr bwMode="auto">
          <a:xfrm>
            <a:off x="5148064" y="3789040"/>
            <a:ext cx="1145516" cy="2717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 descr="http://fld.czu.cz/vyzkum/Nauka_o_lp/chemie/cukry1.jpg"/>
          <p:cNvPicPr/>
          <p:nvPr/>
        </p:nvPicPr>
        <p:blipFill>
          <a:blip r:embed="rId2" cstate="print"/>
          <a:srcRect l="74543" t="55286" r="3898"/>
          <a:stretch>
            <a:fillRect/>
          </a:stretch>
        </p:blipFill>
        <p:spPr bwMode="auto">
          <a:xfrm>
            <a:off x="6876256" y="3717032"/>
            <a:ext cx="1240407" cy="270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683568" y="692696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Fischerovy vzorce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 zakroužkován je chirální atom s nejvyšším pořadovým číslem, jehož konfigurace rozhoduje o tom, zda monosacharid patří do </a:t>
            </a:r>
            <a:r>
              <a:rPr lang="cs-CZ" sz="3200" cap="small" dirty="0" smtClean="0"/>
              <a:t>D</a:t>
            </a:r>
            <a:r>
              <a:rPr lang="cs-CZ" sz="3200" dirty="0" smtClean="0"/>
              <a:t>- nebo </a:t>
            </a:r>
            <a:r>
              <a:rPr lang="cs-CZ" sz="3200" cap="small" dirty="0" smtClean="0"/>
              <a:t>L</a:t>
            </a:r>
            <a:r>
              <a:rPr lang="cs-CZ" sz="3200" dirty="0" smtClean="0"/>
              <a:t>- řady </a:t>
            </a:r>
            <a:endParaRPr lang="cs-CZ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Tollensovy vzorce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molekuly sacharidů nejsou ve skutečnosti lineární, ale cyklické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aldehydová skupina na C</a:t>
            </a:r>
            <a:r>
              <a:rPr lang="cs-CZ" baseline="-25000" dirty="0" smtClean="0"/>
              <a:t>1</a:t>
            </a:r>
            <a:r>
              <a:rPr lang="cs-CZ" dirty="0" smtClean="0"/>
              <a:t> nebo ketonová skupina na C</a:t>
            </a:r>
            <a:r>
              <a:rPr lang="cs-CZ" baseline="-25000" dirty="0" smtClean="0"/>
              <a:t>2</a:t>
            </a:r>
            <a:r>
              <a:rPr lang="cs-CZ" dirty="0" smtClean="0"/>
              <a:t> se aduje na sekundární hydroxylovou skupinu předposledního uhlíku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vzniká vnitřní poloacetal s pěti- nebo šestičlenným kruhem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Tollensovy vzorce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6082" name="Picture 2" descr="http://files.vyukachemie.webnode.cz/200000066-c7deec8d8c/Tollensovo%20vzor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8340665" cy="3280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Haworthovy vzorce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používají se pro znázornění cyklických forem sacharidů</a:t>
            </a:r>
          </a:p>
          <a:p>
            <a:r>
              <a:rPr lang="cs-CZ" dirty="0" smtClean="0"/>
              <a:t>označujeme je jako furanosy a pyranosy podle podobnosti s furanem a pyranem</a:t>
            </a:r>
          </a:p>
          <a:p>
            <a:r>
              <a:rPr lang="cs-CZ" dirty="0" smtClean="0"/>
              <a:t>vznikem cyklické formy se původní uhlíkový atom nesoucí karbonylovou skupinu mění na chirální a nese tzv. poloacetalový hydroxyl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files.vyukachemie.webnode.cz/200000069-90a0b919a6/Haworthovo%20vzorce.jpg"/>
          <p:cNvPicPr>
            <a:picLocks noChangeAspect="1" noChangeArrowheads="1"/>
          </p:cNvPicPr>
          <p:nvPr/>
        </p:nvPicPr>
        <p:blipFill>
          <a:blip r:embed="rId2" cstate="print"/>
          <a:srcRect b="34496"/>
          <a:stretch>
            <a:fillRect/>
          </a:stretch>
        </p:blipFill>
        <p:spPr bwMode="auto">
          <a:xfrm>
            <a:off x="167034" y="2420888"/>
            <a:ext cx="8976966" cy="2880320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 smtClean="0"/>
              <a:t>d</a:t>
            </a:r>
            <a:r>
              <a:rPr lang="cs-CZ" dirty="0" smtClean="0"/>
              <a:t>-glukosa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372200" y="3212976"/>
            <a:ext cx="720080" cy="43204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164288" y="3789040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cs-CZ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660232" y="443711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cs-CZ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96136" y="4581128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cs-CZ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04048" y="378904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cs-CZ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508104" y="321297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cs-CZ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436096" y="2780928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cs-CZ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75856" y="620688"/>
            <a:ext cx="648072" cy="50405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6876256" y="4221088"/>
            <a:ext cx="576064" cy="3600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452320" y="378904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  <a:latin typeface="Comic Sans MS" pitchFamily="66" charset="0"/>
              </a:rPr>
              <a:t>α</a:t>
            </a:r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cs-CZ" sz="2000" dirty="0" err="1" smtClean="0">
                <a:solidFill>
                  <a:srgbClr val="FF0000"/>
                </a:solidFill>
                <a:latin typeface="Comic Sans MS" pitchFamily="66" charset="0"/>
              </a:rPr>
              <a:t>anomer</a:t>
            </a:r>
            <a:endParaRPr lang="cs-CZ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animBg="1"/>
      <p:bldP spid="12" grpId="0" animBg="1"/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331640" y="1268760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Jak sacharidy vznikají v přírodě?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31640" y="2780928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Jaké mají funkce v organismech?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03648" y="4437112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K čemu je využíváme v průmyslu?</a:t>
            </a: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factmonster.com/images/photosynthesis.gif"/>
          <p:cNvPicPr>
            <a:picLocks noChangeAspect="1" noChangeArrowheads="1"/>
          </p:cNvPicPr>
          <p:nvPr/>
        </p:nvPicPr>
        <p:blipFill>
          <a:blip r:embed="rId2" cstate="print"/>
          <a:srcRect b="11989"/>
          <a:stretch>
            <a:fillRect/>
          </a:stretch>
        </p:blipFill>
        <p:spPr bwMode="auto">
          <a:xfrm>
            <a:off x="2339752" y="980728"/>
            <a:ext cx="3600400" cy="3791169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3635896" y="1340768"/>
            <a:ext cx="72008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004048" y="1628800"/>
            <a:ext cx="79208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11760" y="2492896"/>
            <a:ext cx="14401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004048" y="4581128"/>
            <a:ext cx="7200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76056" y="3645024"/>
            <a:ext cx="79208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300192" y="3429000"/>
            <a:ext cx="86409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627784" y="4005064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851920" y="2852936"/>
            <a:ext cx="86409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academic.brooklyn.cuny.edu/biology/bio4fv/page/chitin-cutic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836712"/>
            <a:ext cx="2736304" cy="3569673"/>
          </a:xfrm>
          <a:prstGeom prst="rect">
            <a:avLst/>
          </a:prstGeom>
          <a:noFill/>
        </p:spPr>
      </p:pic>
      <p:pic>
        <p:nvPicPr>
          <p:cNvPr id="3" name="Picture 4" descr="http://stephaniel2012biology.wikispaces.com/file/view/cellwall.jpg/42662059/cellwall.jpg"/>
          <p:cNvPicPr>
            <a:picLocks noChangeAspect="1" noChangeArrowheads="1"/>
          </p:cNvPicPr>
          <p:nvPr/>
        </p:nvPicPr>
        <p:blipFill>
          <a:blip r:embed="rId3" cstate="print"/>
          <a:srcRect t="5439" b="7541"/>
          <a:stretch>
            <a:fillRect/>
          </a:stretch>
        </p:blipFill>
        <p:spPr bwMode="auto">
          <a:xfrm>
            <a:off x="3995936" y="260648"/>
            <a:ext cx="1981200" cy="2304256"/>
          </a:xfrm>
          <a:prstGeom prst="rect">
            <a:avLst/>
          </a:prstGeom>
          <a:noFill/>
        </p:spPr>
      </p:pic>
      <p:pic>
        <p:nvPicPr>
          <p:cNvPr id="16388" name="Picture 4" descr="http://t0.gstatic.com/images?q=tbn:ANd9GcRe9C0YnWQs3NP4pK5QrAbD_NjJCwc3oSVmUth4NhApOyUtR94Qh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933056"/>
            <a:ext cx="1847850" cy="2466975"/>
          </a:xfrm>
          <a:prstGeom prst="rect">
            <a:avLst/>
          </a:prstGeom>
          <a:noFill/>
        </p:spPr>
      </p:pic>
      <p:pic>
        <p:nvPicPr>
          <p:cNvPr id="16390" name="Picture 6" descr="http://t2.gstatic.com/images?q=tbn:ANd9GcQg6ZIuP0buLB4oa3k9iABORfWW4e6G-6zqEVA04bMZ3lVH3UZlM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5301208"/>
            <a:ext cx="1800225" cy="1247775"/>
          </a:xfrm>
          <a:prstGeom prst="rect">
            <a:avLst/>
          </a:prstGeom>
          <a:noFill/>
        </p:spPr>
      </p:pic>
      <p:pic>
        <p:nvPicPr>
          <p:cNvPr id="16392" name="Picture 8" descr="http://fitness-flora.info/wp-content/uploads/2011/10/tycinka-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980728"/>
            <a:ext cx="3264363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dopharma.vn/files/products/51lka6n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980728"/>
            <a:ext cx="1994663" cy="2502049"/>
          </a:xfrm>
          <a:prstGeom prst="rect">
            <a:avLst/>
          </a:prstGeom>
          <a:noFill/>
        </p:spPr>
      </p:pic>
      <p:pic>
        <p:nvPicPr>
          <p:cNvPr id="17412" name="Picture 4" descr="http://www.oetker.cz/oetker_cz/file/debi-7pwlcv.cz.0/Kyselina_citro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16632"/>
            <a:ext cx="1381125" cy="2085976"/>
          </a:xfrm>
          <a:prstGeom prst="rect">
            <a:avLst/>
          </a:prstGeom>
          <a:noFill/>
        </p:spPr>
      </p:pic>
      <p:pic>
        <p:nvPicPr>
          <p:cNvPr id="17414" name="Picture 6" descr="http://www.originalni.cz/media/gallery/dropstop/rrlgn9xswouhvmovzphi/nalevan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149080"/>
            <a:ext cx="2976331" cy="2232248"/>
          </a:xfrm>
          <a:prstGeom prst="rect">
            <a:avLst/>
          </a:prstGeom>
          <a:noFill/>
        </p:spPr>
      </p:pic>
      <p:pic>
        <p:nvPicPr>
          <p:cNvPr id="17416" name="Picture 8" descr="http://www.krpa.cz/graphics/foto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717032"/>
            <a:ext cx="1933575" cy="2200275"/>
          </a:xfrm>
          <a:prstGeom prst="rect">
            <a:avLst/>
          </a:prstGeom>
          <a:noFill/>
        </p:spPr>
      </p:pic>
      <p:pic>
        <p:nvPicPr>
          <p:cNvPr id="17418" name="Picture 10" descr="http://www.mojeparty.cz/data/usr_038_default/textilie_role.jpg"/>
          <p:cNvPicPr>
            <a:picLocks noChangeAspect="1" noChangeArrowheads="1"/>
          </p:cNvPicPr>
          <p:nvPr/>
        </p:nvPicPr>
        <p:blipFill>
          <a:blip r:embed="rId6" cstate="print"/>
          <a:srcRect b="7478"/>
          <a:stretch>
            <a:fillRect/>
          </a:stretch>
        </p:blipFill>
        <p:spPr bwMode="auto">
          <a:xfrm>
            <a:off x="3203848" y="1772816"/>
            <a:ext cx="3035275" cy="2808312"/>
          </a:xfrm>
          <a:prstGeom prst="rect">
            <a:avLst/>
          </a:prstGeom>
          <a:noFill/>
        </p:spPr>
      </p:pic>
      <p:pic>
        <p:nvPicPr>
          <p:cNvPr id="17420" name="Picture 12" descr="http://www.hybrid.cz/files/images/piv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4797152"/>
            <a:ext cx="2376264" cy="1782198"/>
          </a:xfrm>
          <a:prstGeom prst="rect">
            <a:avLst/>
          </a:prstGeom>
          <a:noFill/>
        </p:spPr>
      </p:pic>
      <p:pic>
        <p:nvPicPr>
          <p:cNvPr id="17422" name="Picture 14" descr="http://www.angelo.edu/faculty/kboudrea/demos/guncotton/Guncotton1_07.jpg"/>
          <p:cNvPicPr>
            <a:picLocks noChangeAspect="1" noChangeArrowheads="1"/>
          </p:cNvPicPr>
          <p:nvPr/>
        </p:nvPicPr>
        <p:blipFill>
          <a:blip r:embed="rId8" cstate="print"/>
          <a:srcRect l="7532" t="10500" r="11944" b="8126"/>
          <a:stretch>
            <a:fillRect/>
          </a:stretch>
        </p:blipFill>
        <p:spPr bwMode="auto">
          <a:xfrm>
            <a:off x="179512" y="1484784"/>
            <a:ext cx="2483768" cy="2053635"/>
          </a:xfrm>
          <a:prstGeom prst="rect">
            <a:avLst/>
          </a:prstGeom>
          <a:noFill/>
        </p:spPr>
      </p:pic>
      <p:pic>
        <p:nvPicPr>
          <p:cNvPr id="17424" name="Picture 16" descr="http://www.femina.cz/uploads/482x301/files/Bebe/DSC08275.JPG"/>
          <p:cNvPicPr>
            <a:picLocks noChangeAspect="1" noChangeArrowheads="1"/>
          </p:cNvPicPr>
          <p:nvPr/>
        </p:nvPicPr>
        <p:blipFill>
          <a:blip r:embed="rId9" cstate="print"/>
          <a:srcRect l="17253" t="10046" r="29420" b="9583"/>
          <a:stretch>
            <a:fillRect/>
          </a:stretch>
        </p:blipFill>
        <p:spPr bwMode="auto">
          <a:xfrm>
            <a:off x="4067944" y="188640"/>
            <a:ext cx="1872208" cy="17620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124744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400" b="1" dirty="0" smtClean="0"/>
              <a:t>Dle počtu monosacharidových jednotek dělíme sacharidy na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monosacharidy – 1 monosacharidová jednotka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oligosacharidy – 2 – 10 monosacharidových jednotek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polysacharidy – více jak 10 monosacharidových jednotek</a:t>
            </a:r>
          </a:p>
        </p:txBody>
      </p:sp>
      <p:sp>
        <p:nvSpPr>
          <p:cNvPr id="3" name="Elipsa 2"/>
          <p:cNvSpPr/>
          <p:nvPr/>
        </p:nvSpPr>
        <p:spPr>
          <a:xfrm>
            <a:off x="0" y="1844824"/>
            <a:ext cx="8496944" cy="172819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151112" y="4725144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sladké a rozpustné ve vodě - cukry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Monosacharidy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stavební jednotky oligosacharidů a polysacharidů</a:t>
            </a:r>
          </a:p>
          <a:p>
            <a:r>
              <a:rPr lang="cs-CZ" dirty="0" err="1" smtClean="0"/>
              <a:t>aldosy</a:t>
            </a:r>
            <a:r>
              <a:rPr lang="cs-CZ" dirty="0" smtClean="0"/>
              <a:t> – </a:t>
            </a:r>
            <a:r>
              <a:rPr lang="cs-CZ" dirty="0" err="1" smtClean="0"/>
              <a:t>polyhydroxyaldehydy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obsahují aldehydovou skupinu </a:t>
            </a:r>
          </a:p>
          <a:p>
            <a:r>
              <a:rPr lang="cs-CZ" dirty="0" smtClean="0"/>
              <a:t> ketosy – </a:t>
            </a:r>
            <a:r>
              <a:rPr lang="cs-CZ" dirty="0" err="1" smtClean="0"/>
              <a:t>polyhydroxyketony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obsahují </a:t>
            </a:r>
            <a:r>
              <a:rPr lang="cs-CZ" dirty="0" err="1" smtClean="0"/>
              <a:t>ketonovou</a:t>
            </a:r>
            <a:r>
              <a:rPr lang="cs-CZ" dirty="0" smtClean="0"/>
              <a:t> skupinu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212976"/>
            <a:ext cx="1008112" cy="1074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5085184"/>
            <a:ext cx="144473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6012160" y="3573016"/>
            <a:ext cx="64807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08104" y="5445224"/>
            <a:ext cx="50405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588224" y="5373216"/>
            <a:ext cx="43204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764704"/>
            <a:ext cx="7488832" cy="518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3200" dirty="0" smtClean="0"/>
              <a:t>v molekule obsahují 3 – 7 atomů uhlíku, dle počtu uhlíků je dělíme: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200" dirty="0" smtClean="0"/>
              <a:t>triosy (3C)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200" dirty="0" smtClean="0"/>
              <a:t>tetrosy (4C)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200" dirty="0" smtClean="0"/>
              <a:t>pentosy (5C)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200" dirty="0" smtClean="0"/>
              <a:t>hexosy (6C)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200" dirty="0" err="1" smtClean="0"/>
              <a:t>heptosy</a:t>
            </a:r>
            <a:r>
              <a:rPr lang="cs-CZ" sz="3200" dirty="0" smtClean="0"/>
              <a:t> (7C)</a:t>
            </a:r>
            <a:endParaRPr lang="cs-CZ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uhlíkový atom na který jsou vázány čtyři různé substituenty nazýváme </a:t>
            </a:r>
            <a:r>
              <a:rPr lang="cs-CZ" b="1" dirty="0" smtClean="0"/>
              <a:t>chirální uhlík </a:t>
            </a:r>
            <a:r>
              <a:rPr lang="cs-CZ" dirty="0" smtClean="0"/>
              <a:t>nebo </a:t>
            </a:r>
            <a:r>
              <a:rPr lang="cs-CZ" b="1" dirty="0" smtClean="0"/>
              <a:t>stereogenní centrum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sloučenina obsahující chirální atom se může vyskytovat ve dvou </a:t>
            </a:r>
            <a:r>
              <a:rPr lang="cs-CZ" b="1" dirty="0" smtClean="0"/>
              <a:t>enantiomerech (optických antipodech)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  <a:r>
              <a:rPr lang="cs-CZ" dirty="0" smtClean="0"/>
              <a:t>které jsou si vzájemně zrcadlovými obrazy</a:t>
            </a:r>
            <a:endParaRPr lang="cs-CZ" b="1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298</Words>
  <Application>Microsoft Office PowerPoint</Application>
  <PresentationFormat>Předvádění na obrazovce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sady Office</vt:lpstr>
      <vt:lpstr>CS ChemDraw Drawing</vt:lpstr>
      <vt:lpstr>Sacharidy</vt:lpstr>
      <vt:lpstr>Snímek 2</vt:lpstr>
      <vt:lpstr>Snímek 3</vt:lpstr>
      <vt:lpstr>Snímek 4</vt:lpstr>
      <vt:lpstr>Snímek 5</vt:lpstr>
      <vt:lpstr>Snímek 6</vt:lpstr>
      <vt:lpstr>Monosacharidy</vt:lpstr>
      <vt:lpstr>Snímek 8</vt:lpstr>
      <vt:lpstr>Chiralita</vt:lpstr>
      <vt:lpstr>Epimery glyceraldehydu</vt:lpstr>
      <vt:lpstr>Fischerovy vzorce</vt:lpstr>
      <vt:lpstr>Snímek 12</vt:lpstr>
      <vt:lpstr>Tollensovy vzorce</vt:lpstr>
      <vt:lpstr>Tollensovy vzorce</vt:lpstr>
      <vt:lpstr>Haworthovy vzorce</vt:lpstr>
      <vt:lpstr>d-glukosa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</dc:title>
  <dc:creator>Renata</dc:creator>
  <cp:lastModifiedBy>Renata</cp:lastModifiedBy>
  <cp:revision>48</cp:revision>
  <dcterms:created xsi:type="dcterms:W3CDTF">2012-01-12T14:11:24Z</dcterms:created>
  <dcterms:modified xsi:type="dcterms:W3CDTF">2012-01-14T14:56:18Z</dcterms:modified>
</cp:coreProperties>
</file>